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5" r:id="rId4"/>
    <p:sldId id="267" r:id="rId5"/>
    <p:sldId id="264" r:id="rId6"/>
    <p:sldId id="269" r:id="rId7"/>
    <p:sldId id="263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B13A7-83E6-4C37-8F6F-F39E21A4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535D48-9FF6-457B-8D9A-849F5E928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7E682-6B7C-46AF-A166-8ADEF6CA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22B93-48CC-448F-B375-90211A44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BE081-1A6D-4743-B0DE-8F4FAA90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1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A4AB2-9F8D-403A-AD49-99429846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709C0F-C5D0-4E70-983C-7DFD38A7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BB3F5-D312-43D7-82F8-9C5CB031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CE1BE-9975-482A-A388-E540383D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2DE4D-1E74-4196-9087-455D8957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9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20E10B-5C96-48D5-8B99-181EE2315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ED239F-BA3E-4FA5-BA57-33057935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34A65-93D0-4FEB-96D5-E5D5012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F1463-B520-4C35-9BD1-44FDEFA3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9AF6F-19BE-4028-B476-507D2B0E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7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4D98B-BD83-4343-8944-9353AB21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25149-C7B6-4D62-A0F5-439BA09F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484B7-2B99-4237-8305-957C2AE5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86AA5-D620-41A0-A8EC-A33FDE31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F3158-20DA-40B3-BBB0-F353204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ED8A0-6457-4C32-AB84-BE6A8756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1F2ED-DAC5-4465-AAF8-90C022AB7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AF1A1-C1F3-479A-9113-2593BAE4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EF0C0-80A1-423D-B39E-EFE114D1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BA351-EEEA-4A75-8887-8DED7A40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91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25ED7-BD5F-4917-8667-E05A49EC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8291C-0A45-413F-9A70-15B279C16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BABC7-D2CD-4EC8-A327-70D34F53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F582EC-060E-44AD-8F0D-BA894CAE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9EF07-9830-4D62-A71D-DDC41D19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779F40-B246-47CF-B693-A3C40407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5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5065E-FE15-4960-AAF1-71F866F1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2A90E-0202-4F04-8A36-EFFEAD4D2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DDFAF-76FA-4C66-9A1C-385A6ACD1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F83D99-42A5-425D-ABCF-0FD1CEC60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FE0DA8-AE2C-459D-90F9-F49DA0BCF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9B1D7-E259-469E-8622-566546E2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3D086-5DB9-484D-B6D9-8C7A9611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E21735-B477-4CC3-9A21-FCB4651D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1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65C54-4D60-43F1-B03E-FA357E48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CD59D0-99A6-4929-8DB1-6989E00D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B3B2C2-46D6-4C84-BA03-8E6C6EF2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82FC9A-EE2F-4F53-89F9-C734FD39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1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E6224D-DF44-4834-8009-28763B27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6F41FB-AA81-4043-B57E-01A30EF2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87EE2-F3C9-4E10-B7A4-1D824DF9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7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468F6-1D6F-4949-B887-C99B1C2E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181F1-BDD4-4745-8A01-C7CC5D813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CC69EF-79E1-446B-AAE3-9903AC009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33A17-6737-44A4-A83E-A85D3979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74093-6FE6-4818-932D-8A52B7A6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D548A-3AB6-49EA-8788-F1766CF9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8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E0904-AB36-4A11-AA02-DF682BD0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E7027C-1B13-4D0B-ADD0-CBCCBE08A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BDBC4F-B599-4221-A62E-2D50AD80B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D23DB1-3163-489A-B28C-519A61E2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E33BF-EF05-49B1-BF0C-88433835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D65F3-916A-49F4-A4D9-3A1D18BF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72A06D-29F8-4C32-B175-89DA510A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8F2F9-6AC0-478B-B978-8D0AE404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38C7-E6A9-4FB7-9761-0D7B7321C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496E-B7B6-4A86-B7DC-5E34850F7E3D}" type="datetimeFigureOut">
              <a:rPr lang="zh-CN" altLang="en-US" smtClean="0"/>
              <a:t>2020/5/3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11FC3-88A4-4CB2-8BB9-EEE52928E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AAD3D-91A9-4B01-A6C5-DE707ED9D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7EBD-8242-4C33-AEF8-70CEF85E0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1220543-76CB-4728-9403-B6A5A359FC6E}"/>
              </a:ext>
            </a:extLst>
          </p:cNvPr>
          <p:cNvGrpSpPr/>
          <p:nvPr/>
        </p:nvGrpSpPr>
        <p:grpSpPr>
          <a:xfrm>
            <a:off x="2291741" y="832781"/>
            <a:ext cx="8598038" cy="4794463"/>
            <a:chOff x="666827" y="1056874"/>
            <a:chExt cx="6813515" cy="3799372"/>
          </a:xfrm>
        </p:grpSpPr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F06C78C4-2015-436C-8541-7DCAF9EC21AB}"/>
                </a:ext>
              </a:extLst>
            </p:cNvPr>
            <p:cNvSpPr txBox="1"/>
            <p:nvPr/>
          </p:nvSpPr>
          <p:spPr>
            <a:xfrm>
              <a:off x="5444773" y="1301387"/>
              <a:ext cx="1799704" cy="512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Remote communication </a:t>
              </a:r>
            </a:p>
            <a:p>
              <a:r>
                <a:rPr lang="en-US" altLang="zh-C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guide the people with </a:t>
              </a:r>
            </a:p>
            <a:p>
              <a:r>
                <a:rPr lang="en-US" altLang="zh-C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high temperature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FDBEB6C-3BA2-431B-A33F-16643ED5D9C4}"/>
                </a:ext>
              </a:extLst>
            </p:cNvPr>
            <p:cNvGrpSpPr/>
            <p:nvPr/>
          </p:nvGrpSpPr>
          <p:grpSpPr>
            <a:xfrm>
              <a:off x="666827" y="1056874"/>
              <a:ext cx="6813515" cy="3799372"/>
              <a:chOff x="666827" y="1056874"/>
              <a:chExt cx="6813515" cy="3799372"/>
            </a:xfrm>
          </p:grpSpPr>
          <p:cxnSp>
            <p:nvCxnSpPr>
              <p:cNvPr id="134" name="连接符: 肘形 133">
                <a:extLst>
                  <a:ext uri="{FF2B5EF4-FFF2-40B4-BE49-F238E27FC236}">
                    <a16:creationId xmlns:a16="http://schemas.microsoft.com/office/drawing/2014/main" id="{30343003-9BEB-402D-9B80-79EA65E02D5D}"/>
                  </a:ext>
                </a:extLst>
              </p:cNvPr>
              <p:cNvCxnSpPr>
                <a:cxnSpLocks/>
                <a:stCxn id="97" idx="3"/>
                <a:endCxn id="105" idx="0"/>
              </p:cNvCxnSpPr>
              <p:nvPr/>
            </p:nvCxnSpPr>
            <p:spPr>
              <a:xfrm>
                <a:off x="5493163" y="1315954"/>
                <a:ext cx="1574818" cy="2148709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91CD89E7-6467-48E5-8DD2-DC6310D5EFEB}"/>
                  </a:ext>
                </a:extLst>
              </p:cNvPr>
              <p:cNvCxnSpPr>
                <a:stCxn id="103" idx="0"/>
                <a:endCxn id="161" idx="2"/>
              </p:cNvCxnSpPr>
              <p:nvPr/>
            </p:nvCxnSpPr>
            <p:spPr>
              <a:xfrm flipV="1">
                <a:off x="3273744" y="2623943"/>
                <a:ext cx="8126" cy="7026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连接符: 肘形 170">
                <a:extLst>
                  <a:ext uri="{FF2B5EF4-FFF2-40B4-BE49-F238E27FC236}">
                    <a16:creationId xmlns:a16="http://schemas.microsoft.com/office/drawing/2014/main" id="{AA555E23-B0FA-43DF-9495-7936DE108B57}"/>
                  </a:ext>
                </a:extLst>
              </p:cNvPr>
              <p:cNvCxnSpPr>
                <a:cxnSpLocks/>
                <a:stCxn id="161" idx="0"/>
                <a:endCxn id="97" idx="1"/>
              </p:cNvCxnSpPr>
              <p:nvPr/>
            </p:nvCxnSpPr>
            <p:spPr>
              <a:xfrm rot="5400000" flipH="1" flipV="1">
                <a:off x="3382283" y="1215542"/>
                <a:ext cx="789829" cy="99065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B2D65E79-E37D-4FBE-B5A0-0DA9958E6088}"/>
                  </a:ext>
                </a:extLst>
              </p:cNvPr>
              <p:cNvCxnSpPr>
                <a:stCxn id="161" idx="3"/>
                <a:endCxn id="124" idx="1"/>
              </p:cNvCxnSpPr>
              <p:nvPr/>
            </p:nvCxnSpPr>
            <p:spPr>
              <a:xfrm>
                <a:off x="3944543" y="2364863"/>
                <a:ext cx="334853" cy="8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连接符: 肘形 188">
                <a:extLst>
                  <a:ext uri="{FF2B5EF4-FFF2-40B4-BE49-F238E27FC236}">
                    <a16:creationId xmlns:a16="http://schemas.microsoft.com/office/drawing/2014/main" id="{7BD42462-E236-495B-8A86-5249DADD8800}"/>
                  </a:ext>
                </a:extLst>
              </p:cNvPr>
              <p:cNvCxnSpPr>
                <a:cxnSpLocks/>
                <a:stCxn id="78" idx="0"/>
                <a:endCxn id="97" idx="1"/>
              </p:cNvCxnSpPr>
              <p:nvPr/>
            </p:nvCxnSpPr>
            <p:spPr>
              <a:xfrm rot="5400000" flipH="1" flipV="1">
                <a:off x="1665182" y="838869"/>
                <a:ext cx="2130256" cy="3084427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8834DE79-FB72-45CA-9D9E-D8EB06614FAA}"/>
                  </a:ext>
                </a:extLst>
              </p:cNvPr>
              <p:cNvSpPr txBox="1"/>
              <p:nvPr/>
            </p:nvSpPr>
            <p:spPr>
              <a:xfrm>
                <a:off x="3234232" y="4029231"/>
                <a:ext cx="1395539" cy="21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 the Servo Motor</a:t>
                </a:r>
                <a:endParaRPr lang="zh-CN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21355EF2-6B72-4A8C-AA85-0655D5D48F20}"/>
                  </a:ext>
                </a:extLst>
              </p:cNvPr>
              <p:cNvCxnSpPr>
                <a:cxnSpLocks/>
                <a:endCxn id="113" idx="1"/>
              </p:cNvCxnSpPr>
              <p:nvPr/>
            </p:nvCxnSpPr>
            <p:spPr>
              <a:xfrm>
                <a:off x="3752155" y="4614700"/>
                <a:ext cx="12522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732D592D-74B6-418B-BD11-AA85F0DC3D7E}"/>
                  </a:ext>
                </a:extLst>
              </p:cNvPr>
              <p:cNvCxnSpPr>
                <a:cxnSpLocks/>
                <a:stCxn id="97" idx="2"/>
                <a:endCxn id="124" idx="0"/>
              </p:cNvCxnSpPr>
              <p:nvPr/>
            </p:nvCxnSpPr>
            <p:spPr>
              <a:xfrm>
                <a:off x="4882844" y="1575034"/>
                <a:ext cx="6871" cy="6230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709CCCC7-6A7C-4B1A-88CF-109FCB2B0134}"/>
                  </a:ext>
                </a:extLst>
              </p:cNvPr>
              <p:cNvCxnSpPr>
                <a:cxnSpLocks/>
                <a:stCxn id="78" idx="3"/>
                <a:endCxn id="103" idx="1"/>
              </p:cNvCxnSpPr>
              <p:nvPr/>
            </p:nvCxnSpPr>
            <p:spPr>
              <a:xfrm>
                <a:off x="1709366" y="3614621"/>
                <a:ext cx="745228" cy="33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6AE36C66-7806-4A0A-A254-045D10B228E3}"/>
                  </a:ext>
                </a:extLst>
              </p:cNvPr>
              <p:cNvSpPr txBox="1"/>
              <p:nvPr/>
            </p:nvSpPr>
            <p:spPr>
              <a:xfrm>
                <a:off x="3249285" y="1379944"/>
                <a:ext cx="1111487" cy="365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Transmit video stream</a:t>
                </a:r>
                <a:endParaRPr lang="zh-CN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00EF5116-6CC9-4D5F-9674-FD5C0AA1D28B}"/>
                  </a:ext>
                </a:extLst>
              </p:cNvPr>
              <p:cNvGrpSpPr/>
              <p:nvPr/>
            </p:nvGrpSpPr>
            <p:grpSpPr>
              <a:xfrm>
                <a:off x="2454594" y="3326587"/>
                <a:ext cx="1638299" cy="582750"/>
                <a:chOff x="5410199" y="3013890"/>
                <a:chExt cx="1638299" cy="582750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B2673045-75C5-414D-9846-F691C3071E7C}"/>
                    </a:ext>
                  </a:extLst>
                </p:cNvPr>
                <p:cNvSpPr/>
                <p:nvPr/>
              </p:nvSpPr>
              <p:spPr>
                <a:xfrm>
                  <a:off x="5410199" y="3013890"/>
                  <a:ext cx="1638299" cy="5827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b="1" kern="100" dirty="0"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FLEXTRA </a:t>
                  </a:r>
                  <a:endParaRPr lang="en-US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104" name="图片 103">
                  <a:extLst>
                    <a:ext uri="{FF2B5EF4-FFF2-40B4-BE49-F238E27FC236}">
                      <a16:creationId xmlns:a16="http://schemas.microsoft.com/office/drawing/2014/main" id="{693A9404-B5C7-46BD-8147-815D956EDB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497906" y="3133513"/>
                  <a:ext cx="495350" cy="379307"/>
                </a:xfrm>
                <a:prstGeom prst="rect">
                  <a:avLst/>
                </a:prstGeom>
              </p:spPr>
            </p:pic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8BF824D2-4C24-462A-A1C2-AF98598B8AC5}"/>
                  </a:ext>
                </a:extLst>
              </p:cNvPr>
              <p:cNvGrpSpPr/>
              <p:nvPr/>
            </p:nvGrpSpPr>
            <p:grpSpPr>
              <a:xfrm>
                <a:off x="4272524" y="1056874"/>
                <a:ext cx="1220639" cy="518160"/>
                <a:chOff x="5173396" y="1312684"/>
                <a:chExt cx="1220639" cy="518160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CA64EBF1-8F76-4F54-9AE7-FD3B2FDA9D9D}"/>
                    </a:ext>
                  </a:extLst>
                </p:cNvPr>
                <p:cNvSpPr/>
                <p:nvPr/>
              </p:nvSpPr>
              <p:spPr>
                <a:xfrm>
                  <a:off x="5173396" y="1312684"/>
                  <a:ext cx="1220639" cy="5181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T</a:t>
                  </a:r>
                  <a:r>
                    <a:rPr lang="en-US" altLang="zh-CN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ablet</a:t>
                  </a:r>
                  <a:endParaRPr lang="en-US" altLang="zh-CN" sz="1200" b="1" kern="10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  <a:p>
                  <a:pPr>
                    <a:spcAft>
                      <a:spcPts val="0"/>
                    </a:spcAft>
                  </a:pPr>
                  <a:r>
                    <a:rPr lang="en-US" altLang="zh-CN" sz="1200" b="1" kern="100" dirty="0"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w</a:t>
                  </a:r>
                  <a:r>
                    <a:rPr lang="en-US" altLang="zh-CN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ith camera </a:t>
                  </a:r>
                </a:p>
                <a:p>
                  <a:pPr>
                    <a:spcAft>
                      <a:spcPts val="0"/>
                    </a:spcAft>
                  </a:pPr>
                  <a:r>
                    <a:rPr lang="en-US" altLang="zh-CN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and speaker</a:t>
                  </a:r>
                </a:p>
              </p:txBody>
            </p:sp>
            <p:pic>
              <p:nvPicPr>
                <p:cNvPr id="98" name="图片 97">
                  <a:extLst>
                    <a:ext uri="{FF2B5EF4-FFF2-40B4-BE49-F238E27FC236}">
                      <a16:creationId xmlns:a16="http://schemas.microsoft.com/office/drawing/2014/main" id="{9DD023CE-8766-4945-A8E3-05E9AA3210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01399" y="1340925"/>
                  <a:ext cx="344246" cy="457113"/>
                </a:xfrm>
                <a:prstGeom prst="rect">
                  <a:avLst/>
                </a:prstGeom>
              </p:spPr>
            </p:pic>
          </p:grp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732F9C57-1724-49B9-BB0A-7F26E4D12C1D}"/>
                  </a:ext>
                </a:extLst>
              </p:cNvPr>
              <p:cNvCxnSpPr>
                <a:cxnSpLocks/>
                <a:stCxn id="103" idx="2"/>
                <a:endCxn id="95" idx="0"/>
              </p:cNvCxnSpPr>
              <p:nvPr/>
            </p:nvCxnSpPr>
            <p:spPr>
              <a:xfrm flipH="1">
                <a:off x="3272391" y="3909337"/>
                <a:ext cx="1353" cy="5377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DF4D316-8FC8-433B-8DDA-6D4BAACE3B17}"/>
                  </a:ext>
                </a:extLst>
              </p:cNvPr>
              <p:cNvSpPr txBox="1"/>
              <p:nvPr/>
            </p:nvSpPr>
            <p:spPr>
              <a:xfrm>
                <a:off x="3744222" y="4383243"/>
                <a:ext cx="1395539" cy="21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Rotate </a:t>
                </a:r>
                <a:r>
                  <a:rPr lang="en-US" altLang="zh-CN" sz="1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open or close</a:t>
                </a:r>
                <a:endParaRPr lang="zh-CN" altLang="en-US" sz="12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8749821A-AD36-4263-87F9-6E824744100F}"/>
                  </a:ext>
                </a:extLst>
              </p:cNvPr>
              <p:cNvSpPr txBox="1"/>
              <p:nvPr/>
            </p:nvSpPr>
            <p:spPr>
              <a:xfrm>
                <a:off x="1355036" y="2421397"/>
                <a:ext cx="1340085" cy="365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 to move the robot</a:t>
                </a:r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21AC1963-AD35-4319-851C-67E9904E24DE}"/>
                  </a:ext>
                </a:extLst>
              </p:cNvPr>
              <p:cNvGrpSpPr/>
              <p:nvPr/>
            </p:nvGrpSpPr>
            <p:grpSpPr>
              <a:xfrm>
                <a:off x="666827" y="3446210"/>
                <a:ext cx="1042539" cy="336822"/>
                <a:chOff x="2951974" y="2174965"/>
                <a:chExt cx="1042539" cy="336822"/>
              </a:xfrm>
            </p:grpSpPr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51C31C6A-7E88-4534-BD39-244B84388D58}"/>
                    </a:ext>
                  </a:extLst>
                </p:cNvPr>
                <p:cNvSpPr/>
                <p:nvPr/>
              </p:nvSpPr>
              <p:spPr>
                <a:xfrm>
                  <a:off x="2951974" y="2174965"/>
                  <a:ext cx="1042539" cy="3368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Controller</a:t>
                  </a:r>
                  <a:endParaRPr lang="en-US" alt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15A53165-2DA2-4536-A993-83E2B73BBB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68380" y="2223514"/>
                  <a:ext cx="254199" cy="254199"/>
                </a:xfrm>
                <a:prstGeom prst="rect">
                  <a:avLst/>
                </a:prstGeom>
              </p:spPr>
            </p:pic>
          </p:grp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8253B5C-EC70-49B8-80AB-A373FB4462E9}"/>
                  </a:ext>
                </a:extLst>
              </p:cNvPr>
              <p:cNvSpPr txBox="1"/>
              <p:nvPr/>
            </p:nvSpPr>
            <p:spPr>
              <a:xfrm>
                <a:off x="1557419" y="3245155"/>
                <a:ext cx="1006289" cy="21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 instruction</a:t>
                </a:r>
                <a:endParaRPr lang="zh-CN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32D3DFF-38A2-4F12-BC98-97CF1529ADDF}"/>
                  </a:ext>
                </a:extLst>
              </p:cNvPr>
              <p:cNvSpPr txBox="1"/>
              <p:nvPr/>
            </p:nvSpPr>
            <p:spPr>
              <a:xfrm>
                <a:off x="1674540" y="3725763"/>
                <a:ext cx="907862" cy="21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Provide data</a:t>
                </a:r>
                <a:endParaRPr lang="zh-CN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6" name="连接符: 肘形 75">
                <a:extLst>
                  <a:ext uri="{FF2B5EF4-FFF2-40B4-BE49-F238E27FC236}">
                    <a16:creationId xmlns:a16="http://schemas.microsoft.com/office/drawing/2014/main" id="{713EDBE2-D8B1-4CD5-B6E9-974B9C508FDF}"/>
                  </a:ext>
                </a:extLst>
              </p:cNvPr>
              <p:cNvCxnSpPr>
                <a:cxnSpLocks/>
                <a:stCxn id="78" idx="0"/>
                <a:endCxn id="161" idx="1"/>
              </p:cNvCxnSpPr>
              <p:nvPr/>
            </p:nvCxnSpPr>
            <p:spPr>
              <a:xfrm rot="5400000" flipH="1" flipV="1">
                <a:off x="1362974" y="2189987"/>
                <a:ext cx="1081347" cy="143110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9187EA88-5D7A-4C9E-AD6C-C2D1304AA008}"/>
                  </a:ext>
                </a:extLst>
              </p:cNvPr>
              <p:cNvSpPr txBox="1"/>
              <p:nvPr/>
            </p:nvSpPr>
            <p:spPr>
              <a:xfrm>
                <a:off x="1507710" y="1364502"/>
                <a:ext cx="1111487" cy="21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Make video call</a:t>
                </a:r>
                <a:endParaRPr lang="zh-CN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C7DD3E5F-5A14-47AC-AC1A-448F06E0B241}"/>
                  </a:ext>
                </a:extLst>
              </p:cNvPr>
              <p:cNvSpPr txBox="1"/>
              <p:nvPr/>
            </p:nvSpPr>
            <p:spPr>
              <a:xfrm>
                <a:off x="4889487" y="1799787"/>
                <a:ext cx="1111487" cy="21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Navigation</a:t>
                </a:r>
                <a:endParaRPr lang="zh-CN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CC4652EA-718E-4484-99D5-0B0601639A1D}"/>
                  </a:ext>
                </a:extLst>
              </p:cNvPr>
              <p:cNvGrpSpPr/>
              <p:nvPr/>
            </p:nvGrpSpPr>
            <p:grpSpPr>
              <a:xfrm>
                <a:off x="4279396" y="2198060"/>
                <a:ext cx="1220638" cy="335280"/>
                <a:chOff x="7982206" y="2645081"/>
                <a:chExt cx="1220638" cy="335280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40AC1DA3-BCDF-415A-985B-AED2F5CEF829}"/>
                    </a:ext>
                  </a:extLst>
                </p:cNvPr>
                <p:cNvSpPr/>
                <p:nvPr/>
              </p:nvSpPr>
              <p:spPr>
                <a:xfrm>
                  <a:off x="7982206" y="2645081"/>
                  <a:ext cx="1220638" cy="3352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Moving chassis</a:t>
                  </a:r>
                  <a:endParaRPr 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125" name="图片 124">
                  <a:extLst>
                    <a:ext uri="{FF2B5EF4-FFF2-40B4-BE49-F238E27FC236}">
                      <a16:creationId xmlns:a16="http://schemas.microsoft.com/office/drawing/2014/main" id="{A9DEE948-A881-4CA2-83E1-9E31C57DD4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85848" y="2654332"/>
                  <a:ext cx="272509" cy="304398"/>
                </a:xfrm>
                <a:prstGeom prst="rect">
                  <a:avLst/>
                </a:prstGeom>
              </p:spPr>
            </p:pic>
          </p:grpSp>
          <p:cxnSp>
            <p:nvCxnSpPr>
              <p:cNvPr id="137" name="连接符: 肘形 136">
                <a:extLst>
                  <a:ext uri="{FF2B5EF4-FFF2-40B4-BE49-F238E27FC236}">
                    <a16:creationId xmlns:a16="http://schemas.microsoft.com/office/drawing/2014/main" id="{D7EB1384-AF3B-4AB3-A437-439210F00399}"/>
                  </a:ext>
                </a:extLst>
              </p:cNvPr>
              <p:cNvCxnSpPr>
                <a:cxnSpLocks/>
                <a:stCxn id="124" idx="3"/>
                <a:endCxn id="105" idx="0"/>
              </p:cNvCxnSpPr>
              <p:nvPr/>
            </p:nvCxnSpPr>
            <p:spPr>
              <a:xfrm>
                <a:off x="5500034" y="2365700"/>
                <a:ext cx="1567947" cy="109896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78730E33-44BD-4069-B034-F90AFC148F58}"/>
                  </a:ext>
                </a:extLst>
              </p:cNvPr>
              <p:cNvSpPr txBox="1"/>
              <p:nvPr/>
            </p:nvSpPr>
            <p:spPr>
              <a:xfrm>
                <a:off x="5525215" y="2132262"/>
                <a:ext cx="1799704" cy="21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Move the robot</a:t>
                </a:r>
                <a:endParaRPr lang="zh-CN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0FA73D8C-04A0-4FAC-AECF-73997689501C}"/>
                  </a:ext>
                </a:extLst>
              </p:cNvPr>
              <p:cNvGrpSpPr/>
              <p:nvPr/>
            </p:nvGrpSpPr>
            <p:grpSpPr>
              <a:xfrm>
                <a:off x="2619197" y="1912593"/>
                <a:ext cx="2295372" cy="711350"/>
                <a:chOff x="4305757" y="1613413"/>
                <a:chExt cx="2295372" cy="711350"/>
              </a:xfrm>
            </p:grpSpPr>
            <p:grpSp>
              <p:nvGrpSpPr>
                <p:cNvPr id="163" name="组合 162">
                  <a:extLst>
                    <a:ext uri="{FF2B5EF4-FFF2-40B4-BE49-F238E27FC236}">
                      <a16:creationId xmlns:a16="http://schemas.microsoft.com/office/drawing/2014/main" id="{B3BA0E86-A38E-485C-A744-38F0F7E96F3B}"/>
                    </a:ext>
                  </a:extLst>
                </p:cNvPr>
                <p:cNvGrpSpPr/>
                <p:nvPr/>
              </p:nvGrpSpPr>
              <p:grpSpPr>
                <a:xfrm>
                  <a:off x="4305757" y="1806603"/>
                  <a:ext cx="1325346" cy="518160"/>
                  <a:chOff x="4454107" y="1638847"/>
                  <a:chExt cx="1325346" cy="518160"/>
                </a:xfrm>
              </p:grpSpPr>
              <p:sp>
                <p:nvSpPr>
                  <p:cNvPr id="161" name="矩形 160">
                    <a:extLst>
                      <a:ext uri="{FF2B5EF4-FFF2-40B4-BE49-F238E27FC236}">
                        <a16:creationId xmlns:a16="http://schemas.microsoft.com/office/drawing/2014/main" id="{DE4FCDD3-1769-4594-8B6D-D1B8CE252F87}"/>
                      </a:ext>
                    </a:extLst>
                  </p:cNvPr>
                  <p:cNvSpPr/>
                  <p:nvPr/>
                </p:nvSpPr>
                <p:spPr>
                  <a:xfrm>
                    <a:off x="4454107" y="1638847"/>
                    <a:ext cx="1325346" cy="51816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b="1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rPr>
                      <a:t>R</a:t>
                    </a:r>
                    <a:r>
                      <a:rPr lang="en-US" altLang="zh-CN" sz="1200" b="1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rPr>
                      <a:t>emote control </a:t>
                    </a:r>
                  </a:p>
                  <a:p>
                    <a:pPr>
                      <a:spcAft>
                        <a:spcPts val="0"/>
                      </a:spcAft>
                    </a:pPr>
                    <a:r>
                      <a:rPr lang="en-US" altLang="zh-CN" sz="1200" b="1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rPr>
                      <a:t>system</a:t>
                    </a:r>
                  </a:p>
                </p:txBody>
              </p:sp>
              <p:pic>
                <p:nvPicPr>
                  <p:cNvPr id="162" name="图片 161">
                    <a:extLst>
                      <a:ext uri="{FF2B5EF4-FFF2-40B4-BE49-F238E27FC236}">
                        <a16:creationId xmlns:a16="http://schemas.microsoft.com/office/drawing/2014/main" id="{708D808D-55C4-4080-B77E-A30FD8307D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372196" y="1744880"/>
                    <a:ext cx="349034" cy="31730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861235F-5186-41BA-A7DA-F51094B6EAF0}"/>
                    </a:ext>
                  </a:extLst>
                </p:cNvPr>
                <p:cNvSpPr txBox="1"/>
                <p:nvPr/>
              </p:nvSpPr>
              <p:spPr>
                <a:xfrm>
                  <a:off x="5314865" y="1613413"/>
                  <a:ext cx="1286264" cy="219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Transmit instruction</a:t>
                  </a:r>
                  <a:endParaRPr lang="zh-CN" altLang="en-US" sz="12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366FC7BD-6C44-4074-AFAB-AB1F6320092F}"/>
                  </a:ext>
                </a:extLst>
              </p:cNvPr>
              <p:cNvGrpSpPr/>
              <p:nvPr/>
            </p:nvGrpSpPr>
            <p:grpSpPr>
              <a:xfrm>
                <a:off x="2781351" y="4447060"/>
                <a:ext cx="982079" cy="335280"/>
                <a:chOff x="2781351" y="4447060"/>
                <a:chExt cx="982079" cy="335280"/>
              </a:xfrm>
            </p:grpSpPr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FDE29F20-5D81-4D65-B859-FD36EF2793DF}"/>
                    </a:ext>
                  </a:extLst>
                </p:cNvPr>
                <p:cNvSpPr/>
                <p:nvPr/>
              </p:nvSpPr>
              <p:spPr>
                <a:xfrm>
                  <a:off x="2781351" y="4447060"/>
                  <a:ext cx="982079" cy="3352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S</a:t>
                  </a:r>
                  <a:r>
                    <a:rPr lang="en-US" altLang="zh-CN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ervo </a:t>
                  </a:r>
                </a:p>
                <a:p>
                  <a:pPr>
                    <a:spcAft>
                      <a:spcPts val="0"/>
                    </a:spcAft>
                  </a:pPr>
                  <a:r>
                    <a:rPr lang="en-US" altLang="zh-CN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Motor</a:t>
                  </a:r>
                  <a:endParaRPr 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47" name="图片 46">
                  <a:extLst>
                    <a:ext uri="{FF2B5EF4-FFF2-40B4-BE49-F238E27FC236}">
                      <a16:creationId xmlns:a16="http://schemas.microsoft.com/office/drawing/2014/main" id="{12299911-5EC2-4D98-8367-BB59DD24EA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72117" y="4475593"/>
                  <a:ext cx="308817" cy="294170"/>
                </a:xfrm>
                <a:prstGeom prst="rect">
                  <a:avLst/>
                </a:prstGeom>
              </p:spPr>
            </p:pic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9AFBDF45-E7B4-4B2F-BB60-8904003E4710}"/>
                  </a:ext>
                </a:extLst>
              </p:cNvPr>
              <p:cNvGrpSpPr/>
              <p:nvPr/>
            </p:nvGrpSpPr>
            <p:grpSpPr>
              <a:xfrm>
                <a:off x="4082266" y="3189934"/>
                <a:ext cx="3398076" cy="1666312"/>
                <a:chOff x="4082266" y="3189934"/>
                <a:chExt cx="3398076" cy="1666312"/>
              </a:xfrm>
            </p:grpSpPr>
            <p:cxnSp>
              <p:nvCxnSpPr>
                <p:cNvPr id="101" name="直接箭头连接符 100">
                  <a:extLst>
                    <a:ext uri="{FF2B5EF4-FFF2-40B4-BE49-F238E27FC236}">
                      <a16:creationId xmlns:a16="http://schemas.microsoft.com/office/drawing/2014/main" id="{1D79A05B-53AF-44F5-B8C4-9560BF00B162}"/>
                    </a:ext>
                  </a:extLst>
                </p:cNvPr>
                <p:cNvCxnSpPr>
                  <a:cxnSpLocks/>
                  <a:stCxn id="103" idx="3"/>
                  <a:endCxn id="106" idx="1"/>
                </p:cNvCxnSpPr>
                <p:nvPr/>
              </p:nvCxnSpPr>
              <p:spPr>
                <a:xfrm>
                  <a:off x="4092893" y="3617962"/>
                  <a:ext cx="91154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92FB088D-2B21-463B-8C1E-9C4888C53D32}"/>
                    </a:ext>
                  </a:extLst>
                </p:cNvPr>
                <p:cNvGrpSpPr/>
                <p:nvPr/>
              </p:nvGrpSpPr>
              <p:grpSpPr>
                <a:xfrm>
                  <a:off x="4082266" y="3189934"/>
                  <a:ext cx="3398076" cy="1666312"/>
                  <a:chOff x="4082266" y="3189934"/>
                  <a:chExt cx="3398076" cy="1666312"/>
                </a:xfrm>
              </p:grpSpPr>
              <p:cxnSp>
                <p:nvCxnSpPr>
                  <p:cNvPr id="107" name="直接箭头连接符 106">
                    <a:extLst>
                      <a:ext uri="{FF2B5EF4-FFF2-40B4-BE49-F238E27FC236}">
                        <a16:creationId xmlns:a16="http://schemas.microsoft.com/office/drawing/2014/main" id="{31BED915-8335-40A2-8DBC-99756B14EFCE}"/>
                      </a:ext>
                    </a:extLst>
                  </p:cNvPr>
                  <p:cNvCxnSpPr>
                    <a:cxnSpLocks/>
                    <a:stCxn id="106" idx="3"/>
                    <a:endCxn id="105" idx="1"/>
                  </p:cNvCxnSpPr>
                  <p:nvPr/>
                </p:nvCxnSpPr>
                <p:spPr>
                  <a:xfrm flipV="1">
                    <a:off x="5995631" y="3613752"/>
                    <a:ext cx="659988" cy="421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79AEF7CB-CAFA-4E50-A921-1ECF64808B2F}"/>
                      </a:ext>
                    </a:extLst>
                  </p:cNvPr>
                  <p:cNvGrpSpPr/>
                  <p:nvPr/>
                </p:nvGrpSpPr>
                <p:grpSpPr>
                  <a:xfrm>
                    <a:off x="5004437" y="3450322"/>
                    <a:ext cx="991194" cy="335280"/>
                    <a:chOff x="5004437" y="3450322"/>
                    <a:chExt cx="991194" cy="335280"/>
                  </a:xfrm>
                </p:grpSpPr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A9D5B708-C1C6-4149-8340-08948C3F3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4437" y="3450322"/>
                      <a:ext cx="991194" cy="3352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Infrared </a:t>
                      </a:r>
                      <a:r>
                        <a:rPr lang="en-US" sz="1200" i="1" kern="100" dirty="0">
                          <a:solidFill>
                            <a:srgbClr val="5F6266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thermometer</a:t>
                      </a:r>
                      <a:endParaRPr lang="zh-CN" sz="1200" i="1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p:txBody>
                </p:sp>
                <p:pic>
                  <p:nvPicPr>
                    <p:cNvPr id="109" name="图片 108">
                      <a:extLst>
                        <a:ext uri="{FF2B5EF4-FFF2-40B4-BE49-F238E27FC236}">
                          <a16:creationId xmlns:a16="http://schemas.microsoft.com/office/drawing/2014/main" id="{9E520CBF-C761-41AE-A3EB-3C6FF998CDA9}"/>
                        </a:ext>
                      </a:extLst>
                    </p:cNvPr>
                    <p:cNvPicPr/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49665" y="3517970"/>
                      <a:ext cx="203346" cy="191567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AFDC18CF-189D-49AE-9CAB-39DE7FC43F4F}"/>
                      </a:ext>
                    </a:extLst>
                  </p:cNvPr>
                  <p:cNvSpPr txBox="1"/>
                  <p:nvPr/>
                </p:nvSpPr>
                <p:spPr>
                  <a:xfrm>
                    <a:off x="5749665" y="3189934"/>
                    <a:ext cx="1334735" cy="219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Measure temperature</a:t>
                    </a:r>
                    <a:endParaRPr lang="zh-CN" altLang="en-US" sz="1200" i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A001BA07-D1A1-47A8-96B7-98A7D16E6C66}"/>
                      </a:ext>
                    </a:extLst>
                  </p:cNvPr>
                  <p:cNvSpPr txBox="1"/>
                  <p:nvPr/>
                </p:nvSpPr>
                <p:spPr>
                  <a:xfrm>
                    <a:off x="4082266" y="3315214"/>
                    <a:ext cx="1058653" cy="219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200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Transmit reading</a:t>
                    </a:r>
                    <a:endParaRPr lang="zh-CN" altLang="en-US" sz="1200" i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171F17F5-5B84-4891-BE22-AB918325121B}"/>
                      </a:ext>
                    </a:extLst>
                  </p:cNvPr>
                  <p:cNvGrpSpPr/>
                  <p:nvPr/>
                </p:nvGrpSpPr>
                <p:grpSpPr>
                  <a:xfrm>
                    <a:off x="6655619" y="3464663"/>
                    <a:ext cx="824723" cy="298177"/>
                    <a:chOff x="6655619" y="3464663"/>
                    <a:chExt cx="824723" cy="298177"/>
                  </a:xfrm>
                </p:grpSpPr>
                <p:sp>
                  <p:nvSpPr>
                    <p:cNvPr id="105" name="矩形 104">
                      <a:extLst>
                        <a:ext uri="{FF2B5EF4-FFF2-40B4-BE49-F238E27FC236}">
                          <a16:creationId xmlns:a16="http://schemas.microsoft.com/office/drawing/2014/main" id="{29A9EE4B-3B99-4512-94BE-FDD159E0ED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5619" y="3464663"/>
                      <a:ext cx="824723" cy="29817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1200" i="1" kern="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Travelers</a:t>
                      </a:r>
                      <a:endParaRPr lang="zh-CN" altLang="zh-CN" sz="1200" i="1" kern="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pic>
                  <p:nvPicPr>
                    <p:cNvPr id="49" name="图片 48">
                      <a:extLst>
                        <a:ext uri="{FF2B5EF4-FFF2-40B4-BE49-F238E27FC236}">
                          <a16:creationId xmlns:a16="http://schemas.microsoft.com/office/drawing/2014/main" id="{A0AF02B8-3DBD-49AF-9FC7-B0A726E73E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7226625" y="3506066"/>
                      <a:ext cx="243591" cy="23158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3" name="组合 52">
                    <a:extLst>
                      <a:ext uri="{FF2B5EF4-FFF2-40B4-BE49-F238E27FC236}">
                        <a16:creationId xmlns:a16="http://schemas.microsoft.com/office/drawing/2014/main" id="{8E154632-F84A-405D-BAAC-152340B145EC}"/>
                      </a:ext>
                    </a:extLst>
                  </p:cNvPr>
                  <p:cNvGrpSpPr/>
                  <p:nvPr/>
                </p:nvGrpSpPr>
                <p:grpSpPr>
                  <a:xfrm>
                    <a:off x="5004437" y="4373153"/>
                    <a:ext cx="731708" cy="483093"/>
                    <a:chOff x="5004437" y="4373153"/>
                    <a:chExt cx="731708" cy="483093"/>
                  </a:xfrm>
                </p:grpSpPr>
                <p:sp>
                  <p:nvSpPr>
                    <p:cNvPr id="113" name="矩形 112">
                      <a:extLst>
                        <a:ext uri="{FF2B5EF4-FFF2-40B4-BE49-F238E27FC236}">
                          <a16:creationId xmlns:a16="http://schemas.microsoft.com/office/drawing/2014/main" id="{B1B7C44D-4D87-49F8-B4FA-CE58B4224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4437" y="4373153"/>
                      <a:ext cx="731708" cy="48309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i="1" kern="100" dirty="0"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Door</a:t>
                      </a:r>
                      <a:endParaRPr lang="zh-CN" sz="1200" i="1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p:txBody>
                </p:sp>
                <p:pic>
                  <p:nvPicPr>
                    <p:cNvPr id="121" name="图片 120">
                      <a:extLst>
                        <a:ext uri="{FF2B5EF4-FFF2-40B4-BE49-F238E27FC236}">
                          <a16:creationId xmlns:a16="http://schemas.microsoft.com/office/drawing/2014/main" id="{854E5FB3-C5BA-4E71-8077-019696DB1E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5427073" y="4493388"/>
                      <a:ext cx="209609" cy="288952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5FD40051-6803-4718-B5F3-9480383F9F39}"/>
                  </a:ext>
                </a:extLst>
              </p:cNvPr>
              <p:cNvSpPr txBox="1"/>
              <p:nvPr/>
            </p:nvSpPr>
            <p:spPr>
              <a:xfrm>
                <a:off x="2415038" y="2795530"/>
                <a:ext cx="1111487" cy="365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Robot carry the control system</a:t>
                </a:r>
                <a:endParaRPr lang="zh-CN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377A6CB-7419-4AF4-9D8A-EBC7B743B9CD}"/>
              </a:ext>
            </a:extLst>
          </p:cNvPr>
          <p:cNvSpPr txBox="1"/>
          <p:nvPr/>
        </p:nvSpPr>
        <p:spPr>
          <a:xfrm>
            <a:off x="1666074" y="187780"/>
            <a:ext cx="458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Remote temperature monitoring at public places like airports and also </a:t>
            </a:r>
          </a:p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tests for corona virus using special attachments to this robot </a:t>
            </a:r>
          </a:p>
          <a:p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zh-CN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28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9D1CA50-5B13-436E-B86E-94C97FF8745D}"/>
              </a:ext>
            </a:extLst>
          </p:cNvPr>
          <p:cNvGrpSpPr/>
          <p:nvPr/>
        </p:nvGrpSpPr>
        <p:grpSpPr>
          <a:xfrm>
            <a:off x="2525969" y="1867233"/>
            <a:ext cx="5768858" cy="3723239"/>
            <a:chOff x="1240866" y="996082"/>
            <a:chExt cx="5768858" cy="372323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9C4D150-7156-4073-8B87-23B2D6C2409B}"/>
                </a:ext>
              </a:extLst>
            </p:cNvPr>
            <p:cNvGrpSpPr/>
            <p:nvPr/>
          </p:nvGrpSpPr>
          <p:grpSpPr>
            <a:xfrm>
              <a:off x="1240866" y="996082"/>
              <a:ext cx="2045893" cy="2432918"/>
              <a:chOff x="2871546" y="896050"/>
              <a:chExt cx="2045893" cy="2432918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D7BA7C0E-4153-429B-866F-A95B06E6C790}"/>
                  </a:ext>
                </a:extLst>
              </p:cNvPr>
              <p:cNvCxnSpPr>
                <a:cxnSpLocks/>
                <a:stCxn id="60" idx="2"/>
                <a:endCxn id="62" idx="0"/>
              </p:cNvCxnSpPr>
              <p:nvPr/>
            </p:nvCxnSpPr>
            <p:spPr>
              <a:xfrm flipH="1">
                <a:off x="3894493" y="1232872"/>
                <a:ext cx="1" cy="3692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0C213335-0996-496C-9C3B-D73CEDC22359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3894493" y="2280920"/>
                <a:ext cx="0" cy="3712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3AECE2A6-7CA8-497B-843B-9C1D9CD981B7}"/>
                  </a:ext>
                </a:extLst>
              </p:cNvPr>
              <p:cNvGrpSpPr/>
              <p:nvPr/>
            </p:nvGrpSpPr>
            <p:grpSpPr>
              <a:xfrm>
                <a:off x="2871546" y="896050"/>
                <a:ext cx="2045893" cy="2432918"/>
                <a:chOff x="2871546" y="896050"/>
                <a:chExt cx="2045893" cy="2432918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23BAA66-0D45-43F0-AEB1-A63B5B83D947}"/>
                    </a:ext>
                  </a:extLst>
                </p:cNvPr>
                <p:cNvSpPr/>
                <p:nvPr/>
              </p:nvSpPr>
              <p:spPr>
                <a:xfrm>
                  <a:off x="2978227" y="896050"/>
                  <a:ext cx="1832533" cy="3368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 b="1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Controller </a:t>
                  </a:r>
                  <a:r>
                    <a:rPr lang="en-US" sz="1000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stationed </a:t>
                  </a:r>
                  <a:r>
                    <a:rPr lang="en-US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at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r>
                    <a:rPr lang="en-US" sz="1000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ontrol center</a:t>
                  </a:r>
                  <a:endParaRPr lang="en-US" altLang="zh-CN" sz="1000" b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4EDBD6DF-8203-4586-9D0E-A87428344B28}"/>
                    </a:ext>
                  </a:extLst>
                </p:cNvPr>
                <p:cNvSpPr/>
                <p:nvPr/>
              </p:nvSpPr>
              <p:spPr>
                <a:xfrm>
                  <a:off x="2871546" y="1602170"/>
                  <a:ext cx="2045893" cy="6787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Drive the chassis through remote control system to move the telepresence robot to the </a:t>
                  </a:r>
                  <a:r>
                    <a:rPr lang="en-US" altLang="zh-CN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travelers</a:t>
                  </a:r>
                  <a:endParaRPr lang="en-US" altLang="zh-CN" sz="10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E4AB90F-FEDE-4AF4-B269-16295029F242}"/>
                    </a:ext>
                  </a:extLst>
                </p:cNvPr>
                <p:cNvSpPr/>
                <p:nvPr/>
              </p:nvSpPr>
              <p:spPr>
                <a:xfrm>
                  <a:off x="2871546" y="2650218"/>
                  <a:ext cx="2045893" cy="6787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Communicate with </a:t>
                  </a:r>
                  <a:r>
                    <a:rPr lang="en-US" altLang="zh-CN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travelers </a:t>
                  </a: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through</a:t>
                  </a:r>
                  <a:r>
                    <a:rPr lang="en-US" altLang="zh-CN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tablet with camera and speaker</a:t>
                  </a:r>
                  <a:endParaRPr lang="en-US" altLang="zh-CN" sz="1000" b="1" i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079991C-CDB1-4277-A8E9-F46FB151E310}"/>
                </a:ext>
              </a:extLst>
            </p:cNvPr>
            <p:cNvSpPr/>
            <p:nvPr/>
          </p:nvSpPr>
          <p:spPr>
            <a:xfrm>
              <a:off x="3447295" y="2750250"/>
              <a:ext cx="1827449" cy="678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Infrared thermometer measures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travelers’</a:t>
              </a:r>
              <a:r>
                <a:rPr lang="en-US" altLang="zh-CN" sz="1000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temperature</a:t>
              </a:r>
              <a:endParaRPr lang="zh-CN" altLang="zh-CN" sz="1050" i="1" kern="1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7A7263FE-4D2D-416A-81D6-40A689BA752B}"/>
                </a:ext>
              </a:extLst>
            </p:cNvPr>
            <p:cNvCxnSpPr>
              <a:cxnSpLocks/>
              <a:stCxn id="62" idx="3"/>
              <a:endCxn id="72" idx="0"/>
            </p:cNvCxnSpPr>
            <p:nvPr/>
          </p:nvCxnSpPr>
          <p:spPr>
            <a:xfrm>
              <a:off x="3286759" y="2041577"/>
              <a:ext cx="1074261" cy="7086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06FF7C7-6038-4FAF-A1E6-B26C77A85688}"/>
                </a:ext>
              </a:extLst>
            </p:cNvPr>
            <p:cNvSpPr/>
            <p:nvPr/>
          </p:nvSpPr>
          <p:spPr>
            <a:xfrm>
              <a:off x="5347374" y="2750250"/>
              <a:ext cx="1497249" cy="32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10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 the servo to rotate</a:t>
              </a:r>
              <a:endParaRPr lang="zh-CN" altLang="zh-CN" sz="1050" b="1" kern="1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42B97F89-259C-48E0-A310-95B6C4D5DAF6}"/>
                </a:ext>
              </a:extLst>
            </p:cNvPr>
            <p:cNvCxnSpPr>
              <a:cxnSpLocks/>
              <a:stCxn id="62" idx="3"/>
              <a:endCxn id="80" idx="0"/>
            </p:cNvCxnSpPr>
            <p:nvPr/>
          </p:nvCxnSpPr>
          <p:spPr>
            <a:xfrm>
              <a:off x="3286759" y="2041577"/>
              <a:ext cx="2809240" cy="7086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47F9358-44E7-4FA8-80CA-9B85776AA790}"/>
                </a:ext>
              </a:extLst>
            </p:cNvPr>
            <p:cNvSpPr/>
            <p:nvPr/>
          </p:nvSpPr>
          <p:spPr>
            <a:xfrm>
              <a:off x="1446605" y="4040571"/>
              <a:ext cx="1634413" cy="678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b="1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Guide the travelers’ for quarantine </a:t>
              </a:r>
              <a:r>
                <a:rPr lang="en-US" altLang="zh-CN" sz="1000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the temperature is high</a:t>
              </a:r>
              <a:endParaRPr lang="zh-CN" altLang="zh-CN" sz="1050" kern="1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1CC50F3-C503-488F-849C-A8C6CB0F62EC}"/>
                </a:ext>
              </a:extLst>
            </p:cNvPr>
            <p:cNvSpPr/>
            <p:nvPr/>
          </p:nvSpPr>
          <p:spPr>
            <a:xfrm>
              <a:off x="5182275" y="4040570"/>
              <a:ext cx="1827449" cy="678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the door if the temperature is not too high</a:t>
              </a:r>
              <a:endParaRPr lang="zh-CN" altLang="zh-CN" sz="1050" kern="1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D6F6CA97-8EA4-458B-88E4-E44F79EC4E38}"/>
                </a:ext>
              </a:extLst>
            </p:cNvPr>
            <p:cNvCxnSpPr>
              <a:cxnSpLocks/>
              <a:stCxn id="71" idx="2"/>
              <a:endCxn id="81" idx="0"/>
            </p:cNvCxnSpPr>
            <p:nvPr/>
          </p:nvCxnSpPr>
          <p:spPr>
            <a:xfrm rot="5400000">
              <a:off x="1958028" y="3734785"/>
              <a:ext cx="611571" cy="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D685C170-55FE-4B52-968E-76886D57BF0F}"/>
                </a:ext>
              </a:extLst>
            </p:cNvPr>
            <p:cNvCxnSpPr>
              <a:cxnSpLocks/>
              <a:stCxn id="72" idx="2"/>
              <a:endCxn id="81" idx="0"/>
            </p:cNvCxnSpPr>
            <p:nvPr/>
          </p:nvCxnSpPr>
          <p:spPr>
            <a:xfrm rot="5400000">
              <a:off x="3006631" y="2686181"/>
              <a:ext cx="611571" cy="209720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5B5AD036-F7F9-4399-8E88-A685B6E32E5C}"/>
                </a:ext>
              </a:extLst>
            </p:cNvPr>
            <p:cNvCxnSpPr>
              <a:stCxn id="72" idx="2"/>
              <a:endCxn id="83" idx="0"/>
            </p:cNvCxnSpPr>
            <p:nvPr/>
          </p:nvCxnSpPr>
          <p:spPr>
            <a:xfrm rot="16200000" flipH="1">
              <a:off x="4922725" y="2867295"/>
              <a:ext cx="611570" cy="173498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A34C7A7E-F4C9-4D22-A079-E04D824FDF11}"/>
                </a:ext>
              </a:extLst>
            </p:cNvPr>
            <p:cNvCxnSpPr>
              <a:stCxn id="80" idx="2"/>
              <a:endCxn id="83" idx="0"/>
            </p:cNvCxnSpPr>
            <p:nvPr/>
          </p:nvCxnSpPr>
          <p:spPr>
            <a:xfrm rot="16200000" flipH="1">
              <a:off x="5610859" y="3555429"/>
              <a:ext cx="970280" cy="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1313EA53-E783-4465-983B-D4191FDB036F}"/>
              </a:ext>
            </a:extLst>
          </p:cNvPr>
          <p:cNvSpPr txBox="1"/>
          <p:nvPr/>
        </p:nvSpPr>
        <p:spPr>
          <a:xfrm>
            <a:off x="2517251" y="578008"/>
            <a:ext cx="6401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Remote temperature monitoring at public places like airports and also </a:t>
            </a:r>
          </a:p>
          <a:p>
            <a:r>
              <a:rPr lang="en-US" altLang="zh-CN" sz="1600" dirty="0"/>
              <a:t>tests for corona virus using special attachments to this robot </a:t>
            </a:r>
          </a:p>
          <a:p>
            <a:r>
              <a:rPr lang="en-US" altLang="zh-CN" sz="1600" b="1" dirty="0"/>
              <a:t>Flow Chart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9099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8121695-4123-4467-A39A-958FF2EA122B}"/>
              </a:ext>
            </a:extLst>
          </p:cNvPr>
          <p:cNvGrpSpPr/>
          <p:nvPr/>
        </p:nvGrpSpPr>
        <p:grpSpPr>
          <a:xfrm>
            <a:off x="2606836" y="908223"/>
            <a:ext cx="8769033" cy="4794696"/>
            <a:chOff x="666827" y="1056874"/>
            <a:chExt cx="6813515" cy="3725466"/>
          </a:xfrm>
        </p:grpSpPr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91CD89E7-6467-48E5-8DD2-DC6310D5EFEB}"/>
                </a:ext>
              </a:extLst>
            </p:cNvPr>
            <p:cNvCxnSpPr>
              <a:stCxn id="103" idx="0"/>
              <a:endCxn id="161" idx="2"/>
            </p:cNvCxnSpPr>
            <p:nvPr/>
          </p:nvCxnSpPr>
          <p:spPr>
            <a:xfrm flipV="1">
              <a:off x="3273744" y="2623943"/>
              <a:ext cx="8126" cy="7026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连接符: 肘形 170">
              <a:extLst>
                <a:ext uri="{FF2B5EF4-FFF2-40B4-BE49-F238E27FC236}">
                  <a16:creationId xmlns:a16="http://schemas.microsoft.com/office/drawing/2014/main" id="{AA555E23-B0FA-43DF-9495-7936DE108B57}"/>
                </a:ext>
              </a:extLst>
            </p:cNvPr>
            <p:cNvCxnSpPr>
              <a:cxnSpLocks/>
              <a:stCxn id="161" idx="0"/>
              <a:endCxn id="97" idx="1"/>
            </p:cNvCxnSpPr>
            <p:nvPr/>
          </p:nvCxnSpPr>
          <p:spPr>
            <a:xfrm rot="5400000" flipH="1" flipV="1">
              <a:off x="3382283" y="1215542"/>
              <a:ext cx="789829" cy="99065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B2D65E79-E37D-4FBE-B5A0-0DA9958E6088}"/>
                </a:ext>
              </a:extLst>
            </p:cNvPr>
            <p:cNvCxnSpPr>
              <a:stCxn id="161" idx="3"/>
              <a:endCxn id="124" idx="1"/>
            </p:cNvCxnSpPr>
            <p:nvPr/>
          </p:nvCxnSpPr>
          <p:spPr>
            <a:xfrm>
              <a:off x="3944543" y="2364863"/>
              <a:ext cx="334853" cy="837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连接符: 肘形 188">
              <a:extLst>
                <a:ext uri="{FF2B5EF4-FFF2-40B4-BE49-F238E27FC236}">
                  <a16:creationId xmlns:a16="http://schemas.microsoft.com/office/drawing/2014/main" id="{7BD42462-E236-495B-8A86-5249DADD8800}"/>
                </a:ext>
              </a:extLst>
            </p:cNvPr>
            <p:cNvCxnSpPr>
              <a:cxnSpLocks/>
              <a:stCxn id="78" idx="0"/>
              <a:endCxn id="97" idx="1"/>
            </p:cNvCxnSpPr>
            <p:nvPr/>
          </p:nvCxnSpPr>
          <p:spPr>
            <a:xfrm rot="5400000" flipH="1" flipV="1">
              <a:off x="1665182" y="838869"/>
              <a:ext cx="2130256" cy="308442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8834DE79-FB72-45CA-9D9E-D8EB06614FAA}"/>
                </a:ext>
              </a:extLst>
            </p:cNvPr>
            <p:cNvSpPr txBox="1"/>
            <p:nvPr/>
          </p:nvSpPr>
          <p:spPr>
            <a:xfrm>
              <a:off x="3337031" y="4069237"/>
              <a:ext cx="1434684" cy="21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 the Servo Motor</a:t>
              </a:r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09A5D442-A722-45EC-8CC1-93B0FCFEED77}"/>
                </a:ext>
              </a:extLst>
            </p:cNvPr>
            <p:cNvSpPr txBox="1"/>
            <p:nvPr/>
          </p:nvSpPr>
          <p:spPr>
            <a:xfrm>
              <a:off x="2232453" y="2732195"/>
              <a:ext cx="1111487" cy="39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Robot carry the control system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1355EF2-6B72-4A8C-AA85-0655D5D48F20}"/>
                </a:ext>
              </a:extLst>
            </p:cNvPr>
            <p:cNvCxnSpPr>
              <a:cxnSpLocks/>
            </p:cNvCxnSpPr>
            <p:nvPr/>
          </p:nvCxnSpPr>
          <p:spPr>
            <a:xfrm>
              <a:off x="3752155" y="4614700"/>
              <a:ext cx="1252281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732D592D-74B6-418B-BD11-AA85F0DC3D7E}"/>
                </a:ext>
              </a:extLst>
            </p:cNvPr>
            <p:cNvCxnSpPr>
              <a:cxnSpLocks/>
              <a:stCxn id="97" idx="2"/>
              <a:endCxn id="124" idx="0"/>
            </p:cNvCxnSpPr>
            <p:nvPr/>
          </p:nvCxnSpPr>
          <p:spPr>
            <a:xfrm>
              <a:off x="4882844" y="1575034"/>
              <a:ext cx="6871" cy="62302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09CCCC7-6A7C-4B1A-88CF-109FCB2B0134}"/>
                </a:ext>
              </a:extLst>
            </p:cNvPr>
            <p:cNvCxnSpPr>
              <a:cxnSpLocks/>
              <a:stCxn id="78" idx="3"/>
              <a:endCxn id="103" idx="1"/>
            </p:cNvCxnSpPr>
            <p:nvPr/>
          </p:nvCxnSpPr>
          <p:spPr>
            <a:xfrm>
              <a:off x="1709366" y="3614621"/>
              <a:ext cx="745228" cy="33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AE36C66-7806-4A0A-A254-045D10B228E3}"/>
                </a:ext>
              </a:extLst>
            </p:cNvPr>
            <p:cNvSpPr txBox="1"/>
            <p:nvPr/>
          </p:nvSpPr>
          <p:spPr>
            <a:xfrm>
              <a:off x="3250290" y="1514249"/>
              <a:ext cx="1111487" cy="39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Transmit video stream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0EF5116-6CC9-4D5F-9674-FD5C0AA1D28B}"/>
                </a:ext>
              </a:extLst>
            </p:cNvPr>
            <p:cNvGrpSpPr/>
            <p:nvPr/>
          </p:nvGrpSpPr>
          <p:grpSpPr>
            <a:xfrm>
              <a:off x="2454594" y="3326587"/>
              <a:ext cx="1638299" cy="582750"/>
              <a:chOff x="5410199" y="3013890"/>
              <a:chExt cx="1638299" cy="582750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2673045-75C5-414D-9846-F691C3071E7C}"/>
                  </a:ext>
                </a:extLst>
              </p:cNvPr>
              <p:cNvSpPr/>
              <p:nvPr/>
            </p:nvSpPr>
            <p:spPr>
              <a:xfrm>
                <a:off x="5410199" y="3013890"/>
                <a:ext cx="1638299" cy="582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1200" b="1" kern="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FLEXTRA </a:t>
                </a:r>
              </a:p>
            </p:txBody>
          </p:sp>
          <p:pic>
            <p:nvPicPr>
              <p:cNvPr id="104" name="图片 103">
                <a:extLst>
                  <a:ext uri="{FF2B5EF4-FFF2-40B4-BE49-F238E27FC236}">
                    <a16:creationId xmlns:a16="http://schemas.microsoft.com/office/drawing/2014/main" id="{693A9404-B5C7-46BD-8147-815D956ED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97906" y="3133513"/>
                <a:ext cx="495350" cy="379307"/>
              </a:xfrm>
              <a:prstGeom prst="rect">
                <a:avLst/>
              </a:prstGeom>
            </p:spPr>
          </p:pic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8BF824D2-4C24-462A-A1C2-AF98598B8AC5}"/>
                </a:ext>
              </a:extLst>
            </p:cNvPr>
            <p:cNvGrpSpPr/>
            <p:nvPr/>
          </p:nvGrpSpPr>
          <p:grpSpPr>
            <a:xfrm>
              <a:off x="4272524" y="1056874"/>
              <a:ext cx="1220639" cy="518160"/>
              <a:chOff x="5173396" y="1312684"/>
              <a:chExt cx="1220639" cy="518160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A64EBF1-8F76-4F54-9AE7-FD3B2FDA9D9D}"/>
                  </a:ext>
                </a:extLst>
              </p:cNvPr>
              <p:cNvSpPr/>
              <p:nvPr/>
            </p:nvSpPr>
            <p:spPr>
              <a:xfrm>
                <a:off x="5173396" y="1312684"/>
                <a:ext cx="1220639" cy="5181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</a:t>
                </a:r>
                <a:r>
                  <a:rPr lang="en-US" alt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ablet</a:t>
                </a:r>
                <a:endParaRPr lang="en-US" altLang="zh-CN" sz="1200" b="1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CN" sz="1200" b="1" kern="10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</a:t>
                </a:r>
                <a:r>
                  <a:rPr lang="en-US" alt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ith camera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and speaker</a:t>
                </a:r>
              </a:p>
            </p:txBody>
          </p:sp>
          <p:pic>
            <p:nvPicPr>
              <p:cNvPr id="98" name="图片 97">
                <a:extLst>
                  <a:ext uri="{FF2B5EF4-FFF2-40B4-BE49-F238E27FC236}">
                    <a16:creationId xmlns:a16="http://schemas.microsoft.com/office/drawing/2014/main" id="{9DD023CE-8766-4945-A8E3-05E9AA321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399" y="1340925"/>
                <a:ext cx="344246" cy="457113"/>
              </a:xfrm>
              <a:prstGeom prst="rect">
                <a:avLst/>
              </a:prstGeom>
            </p:spPr>
          </p:pic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732F9C57-1724-49B9-BB0A-7F26E4D12C1D}"/>
                </a:ext>
              </a:extLst>
            </p:cNvPr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3272391" y="3909337"/>
              <a:ext cx="1353" cy="537723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DF4D316-8FC8-433B-8DDA-6D4BAACE3B17}"/>
                </a:ext>
              </a:extLst>
            </p:cNvPr>
            <p:cNvSpPr txBox="1"/>
            <p:nvPr/>
          </p:nvSpPr>
          <p:spPr>
            <a:xfrm>
              <a:off x="3744222" y="4383243"/>
              <a:ext cx="1395539" cy="23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Rotate</a:t>
              </a:r>
              <a:endParaRPr lang="zh-CN" altLang="en-US" sz="1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749821A-AD36-4263-87F9-6E824744100F}"/>
                </a:ext>
              </a:extLst>
            </p:cNvPr>
            <p:cNvSpPr txBox="1"/>
            <p:nvPr/>
          </p:nvSpPr>
          <p:spPr>
            <a:xfrm>
              <a:off x="1235758" y="1880356"/>
              <a:ext cx="1067887" cy="39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 to move </a:t>
              </a:r>
            </a:p>
            <a:p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robot</a:t>
              </a: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1AC1963-AD35-4319-851C-67E9904E24DE}"/>
                </a:ext>
              </a:extLst>
            </p:cNvPr>
            <p:cNvGrpSpPr/>
            <p:nvPr/>
          </p:nvGrpSpPr>
          <p:grpSpPr>
            <a:xfrm>
              <a:off x="666827" y="3446210"/>
              <a:ext cx="1042539" cy="336822"/>
              <a:chOff x="2951974" y="2174965"/>
              <a:chExt cx="1042539" cy="336822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1C31C6A-7E88-4534-BD39-244B84388D58}"/>
                  </a:ext>
                </a:extLst>
              </p:cNvPr>
              <p:cNvSpPr/>
              <p:nvPr/>
            </p:nvSpPr>
            <p:spPr>
              <a:xfrm>
                <a:off x="2951974" y="2174965"/>
                <a:ext cx="1042539" cy="3368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Doctor</a:t>
                </a:r>
                <a:endParaRPr lang="en-US" altLang="zh-CN" sz="1200" b="1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15A53165-2DA2-4536-A993-83E2B73BB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8380" y="2223514"/>
                <a:ext cx="254199" cy="254199"/>
              </a:xfrm>
              <a:prstGeom prst="rect">
                <a:avLst/>
              </a:prstGeom>
            </p:spPr>
          </p:pic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8253B5C-EC70-49B8-80AB-A373FB4462E9}"/>
                </a:ext>
              </a:extLst>
            </p:cNvPr>
            <p:cNvSpPr txBox="1"/>
            <p:nvPr/>
          </p:nvSpPr>
          <p:spPr>
            <a:xfrm>
              <a:off x="1550224" y="3264176"/>
              <a:ext cx="968283" cy="21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Give instruction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32D3DFF-38A2-4F12-BC98-97CF1529ADDF}"/>
                </a:ext>
              </a:extLst>
            </p:cNvPr>
            <p:cNvSpPr txBox="1"/>
            <p:nvPr/>
          </p:nvSpPr>
          <p:spPr>
            <a:xfrm>
              <a:off x="1705874" y="3642150"/>
              <a:ext cx="907862" cy="23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Provide data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713EDBE2-D8B1-4CD5-B6E9-974B9C508FDF}"/>
                </a:ext>
              </a:extLst>
            </p:cNvPr>
            <p:cNvCxnSpPr>
              <a:cxnSpLocks/>
              <a:stCxn id="78" idx="0"/>
              <a:endCxn id="161" idx="1"/>
            </p:cNvCxnSpPr>
            <p:nvPr/>
          </p:nvCxnSpPr>
          <p:spPr>
            <a:xfrm rot="5400000" flipH="1" flipV="1">
              <a:off x="1362974" y="2189987"/>
              <a:ext cx="1081347" cy="14311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187EA88-5D7A-4C9E-AD6C-C2D1304AA008}"/>
                </a:ext>
              </a:extLst>
            </p:cNvPr>
            <p:cNvSpPr txBox="1"/>
            <p:nvPr/>
          </p:nvSpPr>
          <p:spPr>
            <a:xfrm>
              <a:off x="1507710" y="1364502"/>
              <a:ext cx="1111487" cy="23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Make video call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7DD3E5F-5A14-47AC-AC1A-448F06E0B241}"/>
                </a:ext>
              </a:extLst>
            </p:cNvPr>
            <p:cNvSpPr txBox="1"/>
            <p:nvPr/>
          </p:nvSpPr>
          <p:spPr>
            <a:xfrm>
              <a:off x="4889487" y="1799787"/>
              <a:ext cx="1111487" cy="23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Navigation</a:t>
              </a:r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31BED915-8335-40A2-8DBC-99756B14EFCE}"/>
                </a:ext>
              </a:extLst>
            </p:cNvPr>
            <p:cNvCxnSpPr>
              <a:cxnSpLocks/>
              <a:stCxn id="106" idx="3"/>
              <a:endCxn id="105" idx="1"/>
            </p:cNvCxnSpPr>
            <p:nvPr/>
          </p:nvCxnSpPr>
          <p:spPr>
            <a:xfrm flipV="1">
              <a:off x="5995631" y="3613752"/>
              <a:ext cx="659988" cy="42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9AEF7CB-CAFA-4E50-A921-1ECF64808B2F}"/>
                </a:ext>
              </a:extLst>
            </p:cNvPr>
            <p:cNvGrpSpPr/>
            <p:nvPr/>
          </p:nvGrpSpPr>
          <p:grpSpPr>
            <a:xfrm>
              <a:off x="5004437" y="3450322"/>
              <a:ext cx="991194" cy="335280"/>
              <a:chOff x="5004437" y="3450322"/>
              <a:chExt cx="991194" cy="335280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A9D5B708-C1C6-4149-8340-08948C3F331D}"/>
                  </a:ext>
                </a:extLst>
              </p:cNvPr>
              <p:cNvSpPr/>
              <p:nvPr/>
            </p:nvSpPr>
            <p:spPr>
              <a:xfrm>
                <a:off x="5004437" y="3450322"/>
                <a:ext cx="991194" cy="33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Infrared </a:t>
                </a:r>
                <a:r>
                  <a:rPr lang="en-US" sz="1200" i="1" kern="100" dirty="0">
                    <a:solidFill>
                      <a:srgbClr val="5F6266"/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thermometer</a:t>
                </a:r>
                <a:endParaRPr lang="zh-CN" sz="1200" i="1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109" name="图片 108">
                <a:extLst>
                  <a:ext uri="{FF2B5EF4-FFF2-40B4-BE49-F238E27FC236}">
                    <a16:creationId xmlns:a16="http://schemas.microsoft.com/office/drawing/2014/main" id="{9E520CBF-C761-41AE-A3EB-3C6FF998CDA9}"/>
                  </a:ext>
                </a:extLst>
              </p:cNvPr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9665" y="3517970"/>
                <a:ext cx="203346" cy="191567"/>
              </a:xfrm>
              <a:prstGeom prst="rect">
                <a:avLst/>
              </a:prstGeom>
            </p:spPr>
          </p:pic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AFDC18CF-189D-49AE-9CAB-39DE7FC43F4F}"/>
                </a:ext>
              </a:extLst>
            </p:cNvPr>
            <p:cNvSpPr txBox="1"/>
            <p:nvPr/>
          </p:nvSpPr>
          <p:spPr>
            <a:xfrm>
              <a:off x="5615439" y="3210353"/>
              <a:ext cx="1490158" cy="23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Measure temperature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D79A05B-53AF-44F5-B8C4-9560BF00B162}"/>
                </a:ext>
              </a:extLst>
            </p:cNvPr>
            <p:cNvCxnSpPr>
              <a:cxnSpLocks/>
              <a:stCxn id="103" idx="3"/>
              <a:endCxn id="106" idx="1"/>
            </p:cNvCxnSpPr>
            <p:nvPr/>
          </p:nvCxnSpPr>
          <p:spPr>
            <a:xfrm>
              <a:off x="4092893" y="3617962"/>
              <a:ext cx="9115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A001BA07-D1A1-47A8-96B7-98A7D16E6C66}"/>
                </a:ext>
              </a:extLst>
            </p:cNvPr>
            <p:cNvSpPr txBox="1"/>
            <p:nvPr/>
          </p:nvSpPr>
          <p:spPr>
            <a:xfrm>
              <a:off x="4062810" y="3247901"/>
              <a:ext cx="1112224" cy="23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Transmit reading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3E979DA-6326-452E-B259-300922BD9687}"/>
                </a:ext>
              </a:extLst>
            </p:cNvPr>
            <p:cNvGrpSpPr/>
            <p:nvPr/>
          </p:nvGrpSpPr>
          <p:grpSpPr>
            <a:xfrm>
              <a:off x="6655619" y="3464663"/>
              <a:ext cx="824723" cy="298177"/>
              <a:chOff x="6655619" y="3464663"/>
              <a:chExt cx="824723" cy="298177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9A9EE4B-3B99-4512-94BE-FDD159E0ED55}"/>
                  </a:ext>
                </a:extLst>
              </p:cNvPr>
              <p:cNvSpPr/>
              <p:nvPr/>
            </p:nvSpPr>
            <p:spPr>
              <a:xfrm>
                <a:off x="6655619" y="3464663"/>
                <a:ext cx="824723" cy="2981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12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Patients</a:t>
                </a:r>
                <a:endParaRPr lang="zh-CN" sz="12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F23F41D9-5C97-460E-A803-80D963338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8306" y="3517970"/>
                <a:ext cx="254602" cy="205042"/>
              </a:xfrm>
              <a:prstGeom prst="rect">
                <a:avLst/>
              </a:prstGeom>
            </p:spPr>
          </p:pic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CC4652EA-718E-4484-99D5-0B0601639A1D}"/>
                </a:ext>
              </a:extLst>
            </p:cNvPr>
            <p:cNvGrpSpPr/>
            <p:nvPr/>
          </p:nvGrpSpPr>
          <p:grpSpPr>
            <a:xfrm>
              <a:off x="4279396" y="2198060"/>
              <a:ext cx="1220638" cy="335280"/>
              <a:chOff x="7982206" y="2645081"/>
              <a:chExt cx="1220638" cy="335280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40AC1DA3-BCDF-415A-985B-AED2F5CEF829}"/>
                  </a:ext>
                </a:extLst>
              </p:cNvPr>
              <p:cNvSpPr/>
              <p:nvPr/>
            </p:nvSpPr>
            <p:spPr>
              <a:xfrm>
                <a:off x="7982206" y="2645081"/>
                <a:ext cx="1220638" cy="33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b="1" kern="1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Moving chassis</a:t>
                </a:r>
                <a:endParaRPr lang="zh-CN" sz="1200" b="1" kern="1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125" name="图片 124">
                <a:extLst>
                  <a:ext uri="{FF2B5EF4-FFF2-40B4-BE49-F238E27FC236}">
                    <a16:creationId xmlns:a16="http://schemas.microsoft.com/office/drawing/2014/main" id="{A9DEE948-A881-4CA2-83E1-9E31C57DD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85848" y="2654332"/>
                <a:ext cx="272509" cy="304398"/>
              </a:xfrm>
              <a:prstGeom prst="rect">
                <a:avLst/>
              </a:prstGeom>
            </p:spPr>
          </p:pic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F06C78C4-2015-436C-8541-7DCAF9EC21AB}"/>
                </a:ext>
              </a:extLst>
            </p:cNvPr>
            <p:cNvSpPr txBox="1"/>
            <p:nvPr/>
          </p:nvSpPr>
          <p:spPr>
            <a:xfrm>
              <a:off x="5444772" y="1301387"/>
              <a:ext cx="1912179" cy="39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Remote communication</a:t>
              </a:r>
            </a:p>
            <a:p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make remote diagnosis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D7EB1384-AF3B-4AB3-A437-439210F00399}"/>
                </a:ext>
              </a:extLst>
            </p:cNvPr>
            <p:cNvCxnSpPr>
              <a:cxnSpLocks/>
              <a:stCxn id="124" idx="3"/>
              <a:endCxn id="105" idx="0"/>
            </p:cNvCxnSpPr>
            <p:nvPr/>
          </p:nvCxnSpPr>
          <p:spPr>
            <a:xfrm>
              <a:off x="5500034" y="2365700"/>
              <a:ext cx="1567947" cy="1098963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8730E33-44BD-4069-B034-F90AFC148F58}"/>
                </a:ext>
              </a:extLst>
            </p:cNvPr>
            <p:cNvSpPr txBox="1"/>
            <p:nvPr/>
          </p:nvSpPr>
          <p:spPr>
            <a:xfrm>
              <a:off x="5525215" y="2132262"/>
              <a:ext cx="1799704" cy="23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Move the robot</a:t>
              </a:r>
              <a:endParaRPr lang="zh-CN" altLang="en-US" sz="1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0FA73D8C-04A0-4FAC-AECF-73997689501C}"/>
                </a:ext>
              </a:extLst>
            </p:cNvPr>
            <p:cNvGrpSpPr/>
            <p:nvPr/>
          </p:nvGrpSpPr>
          <p:grpSpPr>
            <a:xfrm>
              <a:off x="2619197" y="1802707"/>
              <a:ext cx="2156580" cy="821236"/>
              <a:chOff x="4305757" y="1503527"/>
              <a:chExt cx="2156580" cy="821236"/>
            </a:xfrm>
          </p:grpSpPr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B3BA0E86-A38E-485C-A744-38F0F7E96F3B}"/>
                  </a:ext>
                </a:extLst>
              </p:cNvPr>
              <p:cNvGrpSpPr/>
              <p:nvPr/>
            </p:nvGrpSpPr>
            <p:grpSpPr>
              <a:xfrm>
                <a:off x="4305757" y="1806603"/>
                <a:ext cx="1325346" cy="518160"/>
                <a:chOff x="4454107" y="1638847"/>
                <a:chExt cx="1325346" cy="518160"/>
              </a:xfrm>
            </p:grpSpPr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DE4FCDD3-1769-4594-8B6D-D1B8CE252F87}"/>
                    </a:ext>
                  </a:extLst>
                </p:cNvPr>
                <p:cNvSpPr/>
                <p:nvPr/>
              </p:nvSpPr>
              <p:spPr>
                <a:xfrm>
                  <a:off x="4454107" y="1638847"/>
                  <a:ext cx="1325346" cy="5181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R</a:t>
                  </a:r>
                  <a:r>
                    <a:rPr lang="en-US" altLang="zh-CN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emote control </a:t>
                  </a:r>
                </a:p>
                <a:p>
                  <a:pPr>
                    <a:spcAft>
                      <a:spcPts val="0"/>
                    </a:spcAft>
                  </a:pPr>
                  <a:r>
                    <a:rPr lang="en-US" altLang="zh-CN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system</a:t>
                  </a:r>
                </a:p>
              </p:txBody>
            </p:sp>
            <p:pic>
              <p:nvPicPr>
                <p:cNvPr id="162" name="图片 161">
                  <a:extLst>
                    <a:ext uri="{FF2B5EF4-FFF2-40B4-BE49-F238E27FC236}">
                      <a16:creationId xmlns:a16="http://schemas.microsoft.com/office/drawing/2014/main" id="{708D808D-55C4-4080-B77E-A30FD83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72196" y="1744880"/>
                  <a:ext cx="349034" cy="317303"/>
                </a:xfrm>
                <a:prstGeom prst="rect">
                  <a:avLst/>
                </a:prstGeom>
              </p:spPr>
            </p:pic>
          </p:grp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6861235F-5186-41BA-A7DA-F51094B6EAF0}"/>
                  </a:ext>
                </a:extLst>
              </p:cNvPr>
              <p:cNvSpPr txBox="1"/>
              <p:nvPr/>
            </p:nvSpPr>
            <p:spPr>
              <a:xfrm>
                <a:off x="5594367" y="1503527"/>
                <a:ext cx="867970" cy="390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Transmit </a:t>
                </a:r>
              </a:p>
              <a:p>
                <a:r>
                  <a:rPr lang="en-US" altLang="zh-CN" sz="1200" b="1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instruction</a:t>
                </a:r>
                <a:endPara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66FC7BD-6C44-4074-AFAB-AB1F6320092F}"/>
                </a:ext>
              </a:extLst>
            </p:cNvPr>
            <p:cNvGrpSpPr/>
            <p:nvPr/>
          </p:nvGrpSpPr>
          <p:grpSpPr>
            <a:xfrm>
              <a:off x="2781351" y="4447060"/>
              <a:ext cx="982079" cy="335280"/>
              <a:chOff x="2781351" y="4447060"/>
              <a:chExt cx="982079" cy="33528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FDE29F20-5D81-4D65-B859-FD36EF2793DF}"/>
                  </a:ext>
                </a:extLst>
              </p:cNvPr>
              <p:cNvSpPr/>
              <p:nvPr/>
            </p:nvSpPr>
            <p:spPr>
              <a:xfrm>
                <a:off x="2781351" y="4447060"/>
                <a:ext cx="982079" cy="33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b="1" kern="1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</a:t>
                </a:r>
                <a:r>
                  <a:rPr lang="en-US" altLang="zh-CN" sz="1200" b="1" kern="1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ervo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CN" sz="1200" b="1" kern="100" dirty="0">
                    <a:solidFill>
                      <a:schemeClr val="bg1">
                        <a:lumMod val="65000"/>
                      </a:schemeClr>
                    </a:solidFill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Motor</a:t>
                </a:r>
                <a:endParaRPr lang="zh-CN" sz="1200" b="1" kern="100" dirty="0">
                  <a:solidFill>
                    <a:schemeClr val="bg1">
                      <a:lumMod val="65000"/>
                    </a:schemeClr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12299911-5EC2-4D98-8367-BB59DD24E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2117" y="4475593"/>
                <a:ext cx="308817" cy="294170"/>
              </a:xfrm>
              <a:prstGeom prst="rect">
                <a:avLst/>
              </a:prstGeom>
            </p:spPr>
          </p:pic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553519D1-771F-4A4F-A453-6AF0370BDD9C}"/>
                </a:ext>
              </a:extLst>
            </p:cNvPr>
            <p:cNvGrpSpPr/>
            <p:nvPr/>
          </p:nvGrpSpPr>
          <p:grpSpPr>
            <a:xfrm>
              <a:off x="4590650" y="2679349"/>
              <a:ext cx="1116811" cy="491390"/>
              <a:chOff x="4890484" y="1061103"/>
              <a:chExt cx="1124297" cy="518160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BF27F68-A6DF-4D47-99ED-EA65C606AD18}"/>
                  </a:ext>
                </a:extLst>
              </p:cNvPr>
              <p:cNvSpPr/>
              <p:nvPr/>
            </p:nvSpPr>
            <p:spPr>
              <a:xfrm>
                <a:off x="4890484" y="1061103"/>
                <a:ext cx="1124297" cy="5181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i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Appointment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1200" i="1" kern="10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system</a:t>
                </a:r>
                <a:endParaRPr lang="en-US" altLang="zh-CN" sz="1200" i="1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62" name="图片 61">
                <a:extLst>
                  <a:ext uri="{FF2B5EF4-FFF2-40B4-BE49-F238E27FC236}">
                    <a16:creationId xmlns:a16="http://schemas.microsoft.com/office/drawing/2014/main" id="{CA575704-FCD6-41A7-864E-A75B928AB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0878" y="1167655"/>
                <a:ext cx="342496" cy="346706"/>
              </a:xfrm>
              <a:prstGeom prst="rect">
                <a:avLst/>
              </a:prstGeom>
            </p:spPr>
          </p:pic>
        </p:grpSp>
        <p:cxnSp>
          <p:nvCxnSpPr>
            <p:cNvPr id="3" name="连接符: 肘形 2">
              <a:extLst>
                <a:ext uri="{FF2B5EF4-FFF2-40B4-BE49-F238E27FC236}">
                  <a16:creationId xmlns:a16="http://schemas.microsoft.com/office/drawing/2014/main" id="{C19A0114-EE86-42D6-B295-A6D27373195B}"/>
                </a:ext>
              </a:extLst>
            </p:cNvPr>
            <p:cNvCxnSpPr>
              <a:cxnSpLocks/>
              <a:stCxn id="103" idx="0"/>
              <a:endCxn id="61" idx="1"/>
            </p:cNvCxnSpPr>
            <p:nvPr/>
          </p:nvCxnSpPr>
          <p:spPr>
            <a:xfrm rot="5400000" flipH="1" flipV="1">
              <a:off x="3731425" y="2467363"/>
              <a:ext cx="401543" cy="131690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08A49E0-A934-4BCD-84DA-5FA39822235A}"/>
                </a:ext>
              </a:extLst>
            </p:cNvPr>
            <p:cNvSpPr txBox="1"/>
            <p:nvPr/>
          </p:nvSpPr>
          <p:spPr>
            <a:xfrm>
              <a:off x="3432356" y="2914432"/>
              <a:ext cx="1116811" cy="35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Update whether a</a:t>
              </a:r>
            </a:p>
            <a:p>
              <a:r>
                <a:rPr lang="en-US" altLang="zh-C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doctor is convenient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7B715FE-2486-4AD2-9C41-D3B541E0508E}"/>
                </a:ext>
              </a:extLst>
            </p:cNvPr>
            <p:cNvSpPr txBox="1"/>
            <p:nvPr/>
          </p:nvSpPr>
          <p:spPr>
            <a:xfrm>
              <a:off x="5712607" y="2536743"/>
              <a:ext cx="1379729" cy="390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Make reservation with inconvenient doctors</a:t>
              </a:r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04DD72CC-5026-476A-AB34-9D2B5126E807}"/>
                </a:ext>
              </a:extLst>
            </p:cNvPr>
            <p:cNvCxnSpPr>
              <a:cxnSpLocks/>
              <a:stCxn id="61" idx="3"/>
              <a:endCxn id="105" idx="0"/>
            </p:cNvCxnSpPr>
            <p:nvPr/>
          </p:nvCxnSpPr>
          <p:spPr>
            <a:xfrm>
              <a:off x="5707461" y="2925044"/>
              <a:ext cx="1360520" cy="53961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连接符: 肘形 133">
              <a:extLst>
                <a:ext uri="{FF2B5EF4-FFF2-40B4-BE49-F238E27FC236}">
                  <a16:creationId xmlns:a16="http://schemas.microsoft.com/office/drawing/2014/main" id="{30343003-9BEB-402D-9B80-79EA65E02D5D}"/>
                </a:ext>
              </a:extLst>
            </p:cNvPr>
            <p:cNvCxnSpPr>
              <a:cxnSpLocks/>
              <a:stCxn id="97" idx="3"/>
              <a:endCxn id="105" idx="0"/>
            </p:cNvCxnSpPr>
            <p:nvPr/>
          </p:nvCxnSpPr>
          <p:spPr>
            <a:xfrm>
              <a:off x="5493163" y="1315954"/>
              <a:ext cx="1574818" cy="214870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64554C62-E35E-42C5-BE11-030067990D98}"/>
              </a:ext>
            </a:extLst>
          </p:cNvPr>
          <p:cNvSpPr txBox="1"/>
          <p:nvPr/>
        </p:nvSpPr>
        <p:spPr>
          <a:xfrm>
            <a:off x="1653046" y="219695"/>
            <a:ext cx="899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Remote consultation between health professionals (doctors, nurses etc.) and patients</a:t>
            </a:r>
          </a:p>
          <a:p>
            <a:r>
              <a:rPr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endParaRPr lang="zh-CN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E301ED3-318F-4FE8-BCEA-57BEC0307C3E}"/>
              </a:ext>
            </a:extLst>
          </p:cNvPr>
          <p:cNvGrpSpPr/>
          <p:nvPr/>
        </p:nvGrpSpPr>
        <p:grpSpPr>
          <a:xfrm>
            <a:off x="2802623" y="1848698"/>
            <a:ext cx="5819658" cy="3723238"/>
            <a:chOff x="1190066" y="996082"/>
            <a:chExt cx="5819658" cy="372323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9C4D150-7156-4073-8B87-23B2D6C2409B}"/>
                </a:ext>
              </a:extLst>
            </p:cNvPr>
            <p:cNvGrpSpPr/>
            <p:nvPr/>
          </p:nvGrpSpPr>
          <p:grpSpPr>
            <a:xfrm>
              <a:off x="1190066" y="996082"/>
              <a:ext cx="2147494" cy="2432918"/>
              <a:chOff x="2820746" y="896050"/>
              <a:chExt cx="2147494" cy="2432918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D7BA7C0E-4153-429B-866F-A95B06E6C790}"/>
                  </a:ext>
                </a:extLst>
              </p:cNvPr>
              <p:cNvCxnSpPr>
                <a:cxnSpLocks/>
                <a:stCxn id="60" idx="2"/>
                <a:endCxn id="62" idx="0"/>
              </p:cNvCxnSpPr>
              <p:nvPr/>
            </p:nvCxnSpPr>
            <p:spPr>
              <a:xfrm flipH="1">
                <a:off x="3894493" y="1232872"/>
                <a:ext cx="1" cy="3692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0C213335-0996-496C-9C3B-D73CEDC22359}"/>
                  </a:ext>
                </a:extLst>
              </p:cNvPr>
              <p:cNvCxnSpPr>
                <a:cxnSpLocks/>
                <a:stCxn id="62" idx="2"/>
                <a:endCxn id="71" idx="0"/>
              </p:cNvCxnSpPr>
              <p:nvPr/>
            </p:nvCxnSpPr>
            <p:spPr>
              <a:xfrm>
                <a:off x="3894493" y="2280920"/>
                <a:ext cx="0" cy="3692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3AECE2A6-7CA8-497B-843B-9C1D9CD981B7}"/>
                  </a:ext>
                </a:extLst>
              </p:cNvPr>
              <p:cNvGrpSpPr/>
              <p:nvPr/>
            </p:nvGrpSpPr>
            <p:grpSpPr>
              <a:xfrm>
                <a:off x="2820746" y="896050"/>
                <a:ext cx="2147494" cy="2432918"/>
                <a:chOff x="2820746" y="896050"/>
                <a:chExt cx="2147494" cy="2432918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23BAA66-0D45-43F0-AEB1-A63B5B83D947}"/>
                    </a:ext>
                  </a:extLst>
                </p:cNvPr>
                <p:cNvSpPr/>
                <p:nvPr/>
              </p:nvSpPr>
              <p:spPr>
                <a:xfrm>
                  <a:off x="2978227" y="896050"/>
                  <a:ext cx="1832533" cy="3368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 b="1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Doctor </a:t>
                  </a:r>
                  <a:r>
                    <a:rPr lang="en-US" sz="1000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at office rooms</a:t>
                  </a:r>
                  <a:endParaRPr lang="en-US" altLang="zh-CN" sz="1000" b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4EDBD6DF-8203-4586-9D0E-A87428344B28}"/>
                    </a:ext>
                  </a:extLst>
                </p:cNvPr>
                <p:cNvSpPr/>
                <p:nvPr/>
              </p:nvSpPr>
              <p:spPr>
                <a:xfrm>
                  <a:off x="2820746" y="1602170"/>
                  <a:ext cx="2147494" cy="6787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altLang="zh-CN" sz="1000" i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Update whether is available through </a:t>
                  </a: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remote control system on Telepresence robot.</a:t>
                  </a:r>
                  <a:r>
                    <a:rPr lang="en-US" altLang="zh-CN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</a:t>
                  </a:r>
                  <a:endParaRPr lang="en-US" altLang="zh-CN" sz="1000" b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altLang="zh-CN" sz="1000" i="1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Patients check each doctor’s schedule</a:t>
                  </a: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E4AB90F-FEDE-4AF4-B269-16295029F242}"/>
                    </a:ext>
                  </a:extLst>
                </p:cNvPr>
                <p:cNvSpPr/>
                <p:nvPr/>
              </p:nvSpPr>
              <p:spPr>
                <a:xfrm>
                  <a:off x="2871546" y="2650218"/>
                  <a:ext cx="2045893" cy="6787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Communicate with </a:t>
                  </a:r>
                  <a:r>
                    <a:rPr lang="en-US" altLang="zh-CN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patients</a:t>
                  </a: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through tablet with camera and speaker </a:t>
                  </a:r>
                  <a:r>
                    <a:rPr lang="en-US" altLang="zh-CN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if doctor is available</a:t>
                  </a:r>
                  <a:endParaRPr lang="en-US" altLang="zh-CN" sz="1000" i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079991C-CDB1-4277-A8E9-F46FB151E310}"/>
                </a:ext>
              </a:extLst>
            </p:cNvPr>
            <p:cNvSpPr/>
            <p:nvPr/>
          </p:nvSpPr>
          <p:spPr>
            <a:xfrm>
              <a:off x="3447295" y="2750250"/>
              <a:ext cx="1827449" cy="678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1000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Infrared thermometer measures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patient’s</a:t>
              </a:r>
              <a:r>
                <a:rPr lang="en-US" altLang="zh-CN" sz="1000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temperature</a:t>
              </a:r>
              <a:endParaRPr lang="zh-CN" altLang="zh-CN" sz="1050" i="1" kern="1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7A7263FE-4D2D-416A-81D6-40A689BA752B}"/>
                </a:ext>
              </a:extLst>
            </p:cNvPr>
            <p:cNvCxnSpPr>
              <a:cxnSpLocks/>
              <a:stCxn id="62" idx="3"/>
              <a:endCxn id="72" idx="0"/>
            </p:cNvCxnSpPr>
            <p:nvPr/>
          </p:nvCxnSpPr>
          <p:spPr>
            <a:xfrm>
              <a:off x="3337560" y="2041577"/>
              <a:ext cx="1023460" cy="7086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06FF7C7-6038-4FAF-A1E6-B26C77A85688}"/>
                </a:ext>
              </a:extLst>
            </p:cNvPr>
            <p:cNvSpPr/>
            <p:nvPr/>
          </p:nvSpPr>
          <p:spPr>
            <a:xfrm>
              <a:off x="5333066" y="2750250"/>
              <a:ext cx="1525866" cy="6115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Patients</a:t>
              </a:r>
              <a:r>
                <a:rPr lang="en-US" altLang="zh-CN" sz="10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make reservation on appointment system</a:t>
              </a:r>
            </a:p>
            <a:p>
              <a:pPr algn="ctr">
                <a:spcAft>
                  <a:spcPts val="0"/>
                </a:spcAft>
              </a:pPr>
              <a:r>
                <a:rPr lang="en-US" altLang="zh-CN" sz="1000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doctor is not available</a:t>
              </a:r>
              <a:endParaRPr lang="zh-CN" altLang="zh-CN" sz="1050" kern="1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42B97F89-259C-48E0-A310-95B6C4D5DAF6}"/>
                </a:ext>
              </a:extLst>
            </p:cNvPr>
            <p:cNvCxnSpPr>
              <a:cxnSpLocks/>
              <a:stCxn id="62" idx="3"/>
              <a:endCxn id="80" idx="0"/>
            </p:cNvCxnSpPr>
            <p:nvPr/>
          </p:nvCxnSpPr>
          <p:spPr>
            <a:xfrm>
              <a:off x="3337560" y="2041577"/>
              <a:ext cx="2758439" cy="7086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47F9358-44E7-4FA8-80CA-9B85776AA790}"/>
                </a:ext>
              </a:extLst>
            </p:cNvPr>
            <p:cNvSpPr/>
            <p:nvPr/>
          </p:nvSpPr>
          <p:spPr>
            <a:xfrm>
              <a:off x="1322147" y="4040570"/>
              <a:ext cx="1887731" cy="678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remote diagnosis </a:t>
              </a:r>
              <a:r>
                <a:rPr lang="en-US" altLang="zh-CN" sz="1000" b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 video call</a:t>
              </a:r>
              <a:endParaRPr lang="zh-CN" altLang="zh-CN" sz="1050" b="1" kern="1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1CC50F3-C503-488F-849C-A8C6CB0F62EC}"/>
                </a:ext>
              </a:extLst>
            </p:cNvPr>
            <p:cNvSpPr/>
            <p:nvPr/>
          </p:nvSpPr>
          <p:spPr>
            <a:xfrm>
              <a:off x="5182275" y="4040570"/>
              <a:ext cx="1827449" cy="678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50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Robot saves the temperature data for future diagnosis</a:t>
              </a:r>
              <a:endParaRPr lang="zh-CN" altLang="zh-CN" sz="1050" i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D6F6CA97-8EA4-458B-88E4-E44F79EC4E38}"/>
                </a:ext>
              </a:extLst>
            </p:cNvPr>
            <p:cNvCxnSpPr>
              <a:stCxn id="71" idx="2"/>
              <a:endCxn id="81" idx="0"/>
            </p:cNvCxnSpPr>
            <p:nvPr/>
          </p:nvCxnSpPr>
          <p:spPr>
            <a:xfrm rot="16200000" flipH="1">
              <a:off x="1959128" y="3733685"/>
              <a:ext cx="611570" cy="22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D685C170-55FE-4B52-968E-76886D57BF0F}"/>
                </a:ext>
              </a:extLst>
            </p:cNvPr>
            <p:cNvCxnSpPr>
              <a:stCxn id="72" idx="2"/>
              <a:endCxn id="81" idx="0"/>
            </p:cNvCxnSpPr>
            <p:nvPr/>
          </p:nvCxnSpPr>
          <p:spPr>
            <a:xfrm rot="5400000">
              <a:off x="3007732" y="2687282"/>
              <a:ext cx="611570" cy="209500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5B5AD036-F7F9-4399-8E88-A685B6E32E5C}"/>
                </a:ext>
              </a:extLst>
            </p:cNvPr>
            <p:cNvCxnSpPr>
              <a:stCxn id="72" idx="2"/>
              <a:endCxn id="83" idx="0"/>
            </p:cNvCxnSpPr>
            <p:nvPr/>
          </p:nvCxnSpPr>
          <p:spPr>
            <a:xfrm rot="16200000" flipH="1">
              <a:off x="4922725" y="2867295"/>
              <a:ext cx="611570" cy="173498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A34C7A7E-F4C9-4D22-A079-E04D824FDF11}"/>
                </a:ext>
              </a:extLst>
            </p:cNvPr>
            <p:cNvCxnSpPr>
              <a:cxnSpLocks/>
              <a:stCxn id="80" idx="2"/>
              <a:endCxn id="83" idx="0"/>
            </p:cNvCxnSpPr>
            <p:nvPr/>
          </p:nvCxnSpPr>
          <p:spPr>
            <a:xfrm rot="16200000" flipH="1">
              <a:off x="5756624" y="3701194"/>
              <a:ext cx="678750" cy="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8C35AAD-4897-45C5-8615-82ECE37F8F20}"/>
              </a:ext>
            </a:extLst>
          </p:cNvPr>
          <p:cNvSpPr txBox="1"/>
          <p:nvPr/>
        </p:nvSpPr>
        <p:spPr>
          <a:xfrm>
            <a:off x="2403971" y="845084"/>
            <a:ext cx="7602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Remote consultation between health professionals (doctors, nurses etc.) and patients</a:t>
            </a:r>
          </a:p>
          <a:p>
            <a:r>
              <a:rPr lang="en-US" altLang="zh-CN" sz="1600" b="1" dirty="0"/>
              <a:t>Flow chart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0417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445757A-11BD-4896-A876-AC0F51281ACA}"/>
              </a:ext>
            </a:extLst>
          </p:cNvPr>
          <p:cNvGrpSpPr/>
          <p:nvPr/>
        </p:nvGrpSpPr>
        <p:grpSpPr>
          <a:xfrm>
            <a:off x="2353523" y="1007076"/>
            <a:ext cx="8485091" cy="4692171"/>
            <a:chOff x="666827" y="1056874"/>
            <a:chExt cx="6870598" cy="3799372"/>
          </a:xfrm>
        </p:grpSpPr>
        <p:cxnSp>
          <p:nvCxnSpPr>
            <p:cNvPr id="134" name="连接符: 肘形 133">
              <a:extLst>
                <a:ext uri="{FF2B5EF4-FFF2-40B4-BE49-F238E27FC236}">
                  <a16:creationId xmlns:a16="http://schemas.microsoft.com/office/drawing/2014/main" id="{30343003-9BEB-402D-9B80-79EA65E02D5D}"/>
                </a:ext>
              </a:extLst>
            </p:cNvPr>
            <p:cNvCxnSpPr>
              <a:cxnSpLocks/>
              <a:stCxn id="97" idx="3"/>
              <a:endCxn id="105" idx="0"/>
            </p:cNvCxnSpPr>
            <p:nvPr/>
          </p:nvCxnSpPr>
          <p:spPr>
            <a:xfrm>
              <a:off x="5493163" y="1315954"/>
              <a:ext cx="1574818" cy="214870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91CD89E7-6467-48E5-8DD2-DC6310D5EFEB}"/>
                </a:ext>
              </a:extLst>
            </p:cNvPr>
            <p:cNvCxnSpPr>
              <a:stCxn id="103" idx="0"/>
              <a:endCxn id="161" idx="2"/>
            </p:cNvCxnSpPr>
            <p:nvPr/>
          </p:nvCxnSpPr>
          <p:spPr>
            <a:xfrm flipV="1">
              <a:off x="3273744" y="2623943"/>
              <a:ext cx="8126" cy="7026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连接符: 肘形 170">
              <a:extLst>
                <a:ext uri="{FF2B5EF4-FFF2-40B4-BE49-F238E27FC236}">
                  <a16:creationId xmlns:a16="http://schemas.microsoft.com/office/drawing/2014/main" id="{AA555E23-B0FA-43DF-9495-7936DE108B57}"/>
                </a:ext>
              </a:extLst>
            </p:cNvPr>
            <p:cNvCxnSpPr>
              <a:cxnSpLocks/>
              <a:stCxn id="161" idx="0"/>
              <a:endCxn id="97" idx="1"/>
            </p:cNvCxnSpPr>
            <p:nvPr/>
          </p:nvCxnSpPr>
          <p:spPr>
            <a:xfrm rot="5400000" flipH="1" flipV="1">
              <a:off x="3382283" y="1215542"/>
              <a:ext cx="789829" cy="99065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B2D65E79-E37D-4FBE-B5A0-0DA9958E6088}"/>
                </a:ext>
              </a:extLst>
            </p:cNvPr>
            <p:cNvCxnSpPr>
              <a:stCxn id="161" idx="3"/>
              <a:endCxn id="124" idx="1"/>
            </p:cNvCxnSpPr>
            <p:nvPr/>
          </p:nvCxnSpPr>
          <p:spPr>
            <a:xfrm>
              <a:off x="3944543" y="2364863"/>
              <a:ext cx="334853" cy="8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连接符: 肘形 188">
              <a:extLst>
                <a:ext uri="{FF2B5EF4-FFF2-40B4-BE49-F238E27FC236}">
                  <a16:creationId xmlns:a16="http://schemas.microsoft.com/office/drawing/2014/main" id="{7BD42462-E236-495B-8A86-5249DADD8800}"/>
                </a:ext>
              </a:extLst>
            </p:cNvPr>
            <p:cNvCxnSpPr>
              <a:cxnSpLocks/>
              <a:stCxn id="78" idx="0"/>
              <a:endCxn id="97" idx="1"/>
            </p:cNvCxnSpPr>
            <p:nvPr/>
          </p:nvCxnSpPr>
          <p:spPr>
            <a:xfrm rot="5400000" flipH="1" flipV="1">
              <a:off x="1665182" y="838869"/>
              <a:ext cx="2130256" cy="308442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8834DE79-FB72-45CA-9D9E-D8EB06614FAA}"/>
                </a:ext>
              </a:extLst>
            </p:cNvPr>
            <p:cNvSpPr txBox="1"/>
            <p:nvPr/>
          </p:nvSpPr>
          <p:spPr>
            <a:xfrm>
              <a:off x="1876978" y="4041045"/>
              <a:ext cx="1484438" cy="22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Control the Servo Motor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1355EF2-6B72-4A8C-AA85-0655D5D48F20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3752155" y="4614700"/>
              <a:ext cx="1252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732D592D-74B6-418B-BD11-AA85F0DC3D7E}"/>
                </a:ext>
              </a:extLst>
            </p:cNvPr>
            <p:cNvCxnSpPr>
              <a:cxnSpLocks/>
              <a:stCxn id="97" idx="2"/>
              <a:endCxn id="124" idx="0"/>
            </p:cNvCxnSpPr>
            <p:nvPr/>
          </p:nvCxnSpPr>
          <p:spPr>
            <a:xfrm>
              <a:off x="4882844" y="1575034"/>
              <a:ext cx="6871" cy="62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09CCCC7-6A7C-4B1A-88CF-109FCB2B0134}"/>
                </a:ext>
              </a:extLst>
            </p:cNvPr>
            <p:cNvCxnSpPr>
              <a:cxnSpLocks/>
              <a:stCxn id="78" idx="3"/>
              <a:endCxn id="103" idx="1"/>
            </p:cNvCxnSpPr>
            <p:nvPr/>
          </p:nvCxnSpPr>
          <p:spPr>
            <a:xfrm>
              <a:off x="1709366" y="3614621"/>
              <a:ext cx="745228" cy="33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AE36C66-7806-4A0A-A254-045D10B228E3}"/>
                </a:ext>
              </a:extLst>
            </p:cNvPr>
            <p:cNvSpPr txBox="1"/>
            <p:nvPr/>
          </p:nvSpPr>
          <p:spPr>
            <a:xfrm>
              <a:off x="3238683" y="1384638"/>
              <a:ext cx="111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Transmit video stream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00EF5116-6CC9-4D5F-9674-FD5C0AA1D28B}"/>
                </a:ext>
              </a:extLst>
            </p:cNvPr>
            <p:cNvGrpSpPr/>
            <p:nvPr/>
          </p:nvGrpSpPr>
          <p:grpSpPr>
            <a:xfrm>
              <a:off x="2454594" y="3326587"/>
              <a:ext cx="1638299" cy="582750"/>
              <a:chOff x="5410199" y="3013890"/>
              <a:chExt cx="1638299" cy="582750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2673045-75C5-414D-9846-F691C3071E7C}"/>
                  </a:ext>
                </a:extLst>
              </p:cNvPr>
              <p:cNvSpPr/>
              <p:nvPr/>
            </p:nvSpPr>
            <p:spPr>
              <a:xfrm>
                <a:off x="5410199" y="3013890"/>
                <a:ext cx="1638299" cy="582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1200" b="1" kern="100">
                    <a:latin typeface="Calibri" panose="020F0502020204030204" pitchFamily="34" charset="0"/>
                    <a:cs typeface="Calibri" panose="020F0502020204030204" pitchFamily="34" charset="0"/>
                  </a:rPr>
                  <a:t>FLEXTRA </a:t>
                </a:r>
                <a:endParaRPr lang="en-US" altLang="zh-CN" sz="1200" b="1" kern="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04" name="图片 103">
                <a:extLst>
                  <a:ext uri="{FF2B5EF4-FFF2-40B4-BE49-F238E27FC236}">
                    <a16:creationId xmlns:a16="http://schemas.microsoft.com/office/drawing/2014/main" id="{693A9404-B5C7-46BD-8147-815D956ED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97906" y="3133513"/>
                <a:ext cx="495350" cy="379307"/>
              </a:xfrm>
              <a:prstGeom prst="rect">
                <a:avLst/>
              </a:prstGeom>
            </p:spPr>
          </p:pic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8BF824D2-4C24-462A-A1C2-AF98598B8AC5}"/>
                </a:ext>
              </a:extLst>
            </p:cNvPr>
            <p:cNvGrpSpPr/>
            <p:nvPr/>
          </p:nvGrpSpPr>
          <p:grpSpPr>
            <a:xfrm>
              <a:off x="4272524" y="1056874"/>
              <a:ext cx="1220639" cy="518160"/>
              <a:chOff x="5173396" y="1312684"/>
              <a:chExt cx="1220639" cy="518160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A64EBF1-8F76-4F54-9AE7-FD3B2FDA9D9D}"/>
                  </a:ext>
                </a:extLst>
              </p:cNvPr>
              <p:cNvSpPr/>
              <p:nvPr/>
            </p:nvSpPr>
            <p:spPr>
              <a:xfrm>
                <a:off x="5173396" y="1312684"/>
                <a:ext cx="1220639" cy="5181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T</a:t>
                </a:r>
                <a:r>
                  <a:rPr lang="en-US" alt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ablet</a:t>
                </a:r>
                <a:endParaRPr lang="en-US" altLang="zh-CN" sz="1200" b="1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CN" sz="1200" b="1" kern="100" dirty="0"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w</a:t>
                </a:r>
                <a:r>
                  <a:rPr lang="en-US" alt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ith camera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and speaker</a:t>
                </a:r>
              </a:p>
            </p:txBody>
          </p:sp>
          <p:pic>
            <p:nvPicPr>
              <p:cNvPr id="98" name="图片 97">
                <a:extLst>
                  <a:ext uri="{FF2B5EF4-FFF2-40B4-BE49-F238E27FC236}">
                    <a16:creationId xmlns:a16="http://schemas.microsoft.com/office/drawing/2014/main" id="{9DD023CE-8766-4945-A8E3-05E9AA321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399" y="1340925"/>
                <a:ext cx="344246" cy="457113"/>
              </a:xfrm>
              <a:prstGeom prst="rect">
                <a:avLst/>
              </a:prstGeom>
            </p:spPr>
          </p:pic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732F9C57-1724-49B9-BB0A-7F26E4D12C1D}"/>
                </a:ext>
              </a:extLst>
            </p:cNvPr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3272391" y="3909337"/>
              <a:ext cx="1353" cy="537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DF4D316-8FC8-433B-8DDA-6D4BAACE3B17}"/>
                </a:ext>
              </a:extLst>
            </p:cNvPr>
            <p:cNvSpPr txBox="1"/>
            <p:nvPr/>
          </p:nvSpPr>
          <p:spPr>
            <a:xfrm>
              <a:off x="3597213" y="4179301"/>
              <a:ext cx="1595160" cy="224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Rotate </a:t>
              </a:r>
              <a:r>
                <a:rPr lang="en-US" altLang="zh-C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to</a:t>
              </a:r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 i="1" dirty="0">
                  <a:latin typeface="Calibri" panose="020F0502020204030204" pitchFamily="34" charset="0"/>
                  <a:cs typeface="Calibri" panose="020F0502020204030204" pitchFamily="34" charset="0"/>
                </a:rPr>
                <a:t>deliver containers  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749821A-AD36-4263-87F9-6E824744100F}"/>
                </a:ext>
              </a:extLst>
            </p:cNvPr>
            <p:cNvSpPr txBox="1"/>
            <p:nvPr/>
          </p:nvSpPr>
          <p:spPr>
            <a:xfrm>
              <a:off x="1355036" y="2421397"/>
              <a:ext cx="1340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Control to move the robot</a:t>
              </a: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1AC1963-AD35-4319-851C-67E9904E24DE}"/>
                </a:ext>
              </a:extLst>
            </p:cNvPr>
            <p:cNvGrpSpPr/>
            <p:nvPr/>
          </p:nvGrpSpPr>
          <p:grpSpPr>
            <a:xfrm>
              <a:off x="666827" y="3446210"/>
              <a:ext cx="1042539" cy="336822"/>
              <a:chOff x="2951974" y="2174965"/>
              <a:chExt cx="1042539" cy="336822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1C31C6A-7E88-4534-BD39-244B84388D58}"/>
                  </a:ext>
                </a:extLst>
              </p:cNvPr>
              <p:cNvSpPr/>
              <p:nvPr/>
            </p:nvSpPr>
            <p:spPr>
              <a:xfrm>
                <a:off x="2951974" y="2174965"/>
                <a:ext cx="1042539" cy="3368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Doctor</a:t>
                </a:r>
                <a:endParaRPr lang="en-US" altLang="zh-CN" sz="1200" b="1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15A53165-2DA2-4536-A993-83E2B73BB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8380" y="2223514"/>
                <a:ext cx="254199" cy="254199"/>
              </a:xfrm>
              <a:prstGeom prst="rect">
                <a:avLst/>
              </a:prstGeom>
            </p:spPr>
          </p:pic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8253B5C-EC70-49B8-80AB-A373FB4462E9}"/>
                </a:ext>
              </a:extLst>
            </p:cNvPr>
            <p:cNvSpPr txBox="1"/>
            <p:nvPr/>
          </p:nvSpPr>
          <p:spPr>
            <a:xfrm>
              <a:off x="1495569" y="3223290"/>
              <a:ext cx="1185375" cy="256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Give instruction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32D3DFF-38A2-4F12-BC98-97CF1529ADDF}"/>
                </a:ext>
              </a:extLst>
            </p:cNvPr>
            <p:cNvSpPr txBox="1"/>
            <p:nvPr/>
          </p:nvSpPr>
          <p:spPr>
            <a:xfrm>
              <a:off x="1680221" y="3621891"/>
              <a:ext cx="1210451" cy="256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Provide data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713EDBE2-D8B1-4CD5-B6E9-974B9C508FDF}"/>
                </a:ext>
              </a:extLst>
            </p:cNvPr>
            <p:cNvCxnSpPr>
              <a:cxnSpLocks/>
              <a:stCxn id="78" idx="0"/>
              <a:endCxn id="161" idx="1"/>
            </p:cNvCxnSpPr>
            <p:nvPr/>
          </p:nvCxnSpPr>
          <p:spPr>
            <a:xfrm rot="5400000" flipH="1" flipV="1">
              <a:off x="1362974" y="2189987"/>
              <a:ext cx="1081347" cy="143110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187EA88-5D7A-4C9E-AD6C-C2D1304AA008}"/>
                </a:ext>
              </a:extLst>
            </p:cNvPr>
            <p:cNvSpPr txBox="1"/>
            <p:nvPr/>
          </p:nvSpPr>
          <p:spPr>
            <a:xfrm>
              <a:off x="1507710" y="1364502"/>
              <a:ext cx="1111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Make video call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7DD3E5F-5A14-47AC-AC1A-448F06E0B241}"/>
                </a:ext>
              </a:extLst>
            </p:cNvPr>
            <p:cNvSpPr txBox="1"/>
            <p:nvPr/>
          </p:nvSpPr>
          <p:spPr>
            <a:xfrm>
              <a:off x="4889487" y="1799787"/>
              <a:ext cx="1111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Navigation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618BC77-EF5D-4954-8A00-B01DD65CA35F}"/>
                </a:ext>
              </a:extLst>
            </p:cNvPr>
            <p:cNvGrpSpPr/>
            <p:nvPr/>
          </p:nvGrpSpPr>
          <p:grpSpPr>
            <a:xfrm>
              <a:off x="4044523" y="3186201"/>
              <a:ext cx="3492902" cy="1670045"/>
              <a:chOff x="4044523" y="3186201"/>
              <a:chExt cx="3492902" cy="1670045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262E7CAE-9888-4D8B-A090-68495B4BE278}"/>
                  </a:ext>
                </a:extLst>
              </p:cNvPr>
              <p:cNvSpPr txBox="1"/>
              <p:nvPr/>
            </p:nvSpPr>
            <p:spPr>
              <a:xfrm>
                <a:off x="5612080" y="4144389"/>
                <a:ext cx="1925345" cy="22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Provide food or medicine</a:t>
                </a:r>
                <a:endParaRPr lang="zh-CN" altLang="en-US" sz="12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0173367-999F-43D7-AA6F-78F233F323C7}"/>
                  </a:ext>
                </a:extLst>
              </p:cNvPr>
              <p:cNvGrpSpPr/>
              <p:nvPr/>
            </p:nvGrpSpPr>
            <p:grpSpPr>
              <a:xfrm>
                <a:off x="5004436" y="4373153"/>
                <a:ext cx="1077089" cy="483093"/>
                <a:chOff x="5004436" y="4373153"/>
                <a:chExt cx="1077089" cy="483093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B1B7C44D-4D87-49F8-B4FA-CE58B4224057}"/>
                    </a:ext>
                  </a:extLst>
                </p:cNvPr>
                <p:cNvSpPr/>
                <p:nvPr/>
              </p:nvSpPr>
              <p:spPr>
                <a:xfrm>
                  <a:off x="5004436" y="4373153"/>
                  <a:ext cx="1077089" cy="48309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i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Container </a:t>
                  </a:r>
                </a:p>
                <a:p>
                  <a:pPr>
                    <a:spcAft>
                      <a:spcPts val="0"/>
                    </a:spcAft>
                  </a:pPr>
                  <a:r>
                    <a:rPr lang="en-US" altLang="zh-CN" sz="1200" i="1" kern="100" dirty="0"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o</a:t>
                  </a:r>
                  <a:r>
                    <a:rPr lang="en-US" sz="1200" i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f </a:t>
                  </a:r>
                  <a:r>
                    <a:rPr lang="en-US" altLang="zh-CN" sz="1200" i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food or medicine</a:t>
                  </a:r>
                  <a:r>
                    <a:rPr lang="en-US" sz="1200" i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 </a:t>
                  </a:r>
                  <a:endParaRPr lang="zh-CN" sz="1200" i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F4A8CD32-066F-4F8D-B947-989F2039B4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35897" y="4441121"/>
                  <a:ext cx="367280" cy="347155"/>
                </a:xfrm>
                <a:prstGeom prst="rect">
                  <a:avLst/>
                </a:prstGeom>
              </p:spPr>
            </p:pic>
          </p:grpSp>
          <p:cxnSp>
            <p:nvCxnSpPr>
              <p:cNvPr id="122" name="连接符: 肘形 121">
                <a:extLst>
                  <a:ext uri="{FF2B5EF4-FFF2-40B4-BE49-F238E27FC236}">
                    <a16:creationId xmlns:a16="http://schemas.microsoft.com/office/drawing/2014/main" id="{EAD57AC0-A94E-40EA-81E2-CE8E18026C4B}"/>
                  </a:ext>
                </a:extLst>
              </p:cNvPr>
              <p:cNvCxnSpPr>
                <a:cxnSpLocks/>
                <a:stCxn id="113" idx="3"/>
                <a:endCxn id="105" idx="2"/>
              </p:cNvCxnSpPr>
              <p:nvPr/>
            </p:nvCxnSpPr>
            <p:spPr>
              <a:xfrm flipV="1">
                <a:off x="6081525" y="3762840"/>
                <a:ext cx="986456" cy="85186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31BED915-8335-40A2-8DBC-99756B14EFCE}"/>
                  </a:ext>
                </a:extLst>
              </p:cNvPr>
              <p:cNvCxnSpPr>
                <a:cxnSpLocks/>
                <a:stCxn id="106" idx="3"/>
                <a:endCxn id="105" idx="1"/>
              </p:cNvCxnSpPr>
              <p:nvPr/>
            </p:nvCxnSpPr>
            <p:spPr>
              <a:xfrm flipV="1">
                <a:off x="5995631" y="3613752"/>
                <a:ext cx="659988" cy="42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79AEF7CB-CAFA-4E50-A921-1ECF64808B2F}"/>
                  </a:ext>
                </a:extLst>
              </p:cNvPr>
              <p:cNvGrpSpPr/>
              <p:nvPr/>
            </p:nvGrpSpPr>
            <p:grpSpPr>
              <a:xfrm>
                <a:off x="5004437" y="3450322"/>
                <a:ext cx="991194" cy="335280"/>
                <a:chOff x="5004437" y="3450322"/>
                <a:chExt cx="991194" cy="335280"/>
              </a:xfrm>
            </p:grpSpPr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9D5B708-C1C6-4149-8340-08948C3F331D}"/>
                    </a:ext>
                  </a:extLst>
                </p:cNvPr>
                <p:cNvSpPr/>
                <p:nvPr/>
              </p:nvSpPr>
              <p:spPr>
                <a:xfrm>
                  <a:off x="5004437" y="3450322"/>
                  <a:ext cx="991194" cy="33528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i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Infrared </a:t>
                  </a:r>
                  <a:r>
                    <a:rPr lang="en-US" sz="1200" i="1" kern="100" dirty="0">
                      <a:solidFill>
                        <a:srgbClr val="5F6266"/>
                      </a:solidFill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thermometer</a:t>
                  </a:r>
                  <a:endParaRPr lang="zh-CN" sz="1200" i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109" name="图片 108">
                  <a:extLst>
                    <a:ext uri="{FF2B5EF4-FFF2-40B4-BE49-F238E27FC236}">
                      <a16:creationId xmlns:a16="http://schemas.microsoft.com/office/drawing/2014/main" id="{9E520CBF-C761-41AE-A3EB-3C6FF998CDA9}"/>
                    </a:ext>
                  </a:extLst>
                </p:cNvPr>
                <p:cNvPicPr/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9665" y="3517970"/>
                  <a:ext cx="203346" cy="191567"/>
                </a:xfrm>
                <a:prstGeom prst="rect">
                  <a:avLst/>
                </a:prstGeom>
              </p:spPr>
            </p:pic>
          </p:grp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FDC18CF-189D-49AE-9CAB-39DE7FC43F4F}"/>
                  </a:ext>
                </a:extLst>
              </p:cNvPr>
              <p:cNvSpPr txBox="1"/>
              <p:nvPr/>
            </p:nvSpPr>
            <p:spPr>
              <a:xfrm>
                <a:off x="5763800" y="3186201"/>
                <a:ext cx="1448665" cy="22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temperature</a:t>
                </a:r>
                <a:endParaRPr lang="zh-CN" altLang="en-US" sz="12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1D79A05B-53AF-44F5-B8C4-9560BF00B162}"/>
                  </a:ext>
                </a:extLst>
              </p:cNvPr>
              <p:cNvCxnSpPr>
                <a:cxnSpLocks/>
                <a:stCxn id="103" idx="3"/>
                <a:endCxn id="106" idx="1"/>
              </p:cNvCxnSpPr>
              <p:nvPr/>
            </p:nvCxnSpPr>
            <p:spPr>
              <a:xfrm>
                <a:off x="4092893" y="3617962"/>
                <a:ext cx="9115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A001BA07-D1A1-47A8-96B7-98A7D16E6C66}"/>
                  </a:ext>
                </a:extLst>
              </p:cNvPr>
              <p:cNvSpPr txBox="1"/>
              <p:nvPr/>
            </p:nvSpPr>
            <p:spPr>
              <a:xfrm>
                <a:off x="4044523" y="3352903"/>
                <a:ext cx="1378740" cy="22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Transmit reading</a:t>
                </a:r>
                <a:endParaRPr lang="zh-CN" altLang="en-US" sz="12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73E979DA-6326-452E-B259-300922BD9687}"/>
                  </a:ext>
                </a:extLst>
              </p:cNvPr>
              <p:cNvGrpSpPr/>
              <p:nvPr/>
            </p:nvGrpSpPr>
            <p:grpSpPr>
              <a:xfrm>
                <a:off x="6655619" y="3464663"/>
                <a:ext cx="824723" cy="298177"/>
                <a:chOff x="6655619" y="3464663"/>
                <a:chExt cx="824723" cy="298177"/>
              </a:xfrm>
            </p:grpSpPr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9A9EE4B-3B99-4512-94BE-FDD159E0ED55}"/>
                    </a:ext>
                  </a:extLst>
                </p:cNvPr>
                <p:cNvSpPr/>
                <p:nvPr/>
              </p:nvSpPr>
              <p:spPr>
                <a:xfrm>
                  <a:off x="6655619" y="3464663"/>
                  <a:ext cx="824723" cy="2981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altLang="zh-CN" sz="1200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Patients</a:t>
                  </a:r>
                  <a:endParaRPr lang="zh-CN" sz="1200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111" name="图片 110">
                  <a:extLst>
                    <a:ext uri="{FF2B5EF4-FFF2-40B4-BE49-F238E27FC236}">
                      <a16:creationId xmlns:a16="http://schemas.microsoft.com/office/drawing/2014/main" id="{F23F41D9-5C97-460E-A803-80D9633387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8306" y="3517970"/>
                  <a:ext cx="254602" cy="20504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CC4652EA-718E-4484-99D5-0B0601639A1D}"/>
                </a:ext>
              </a:extLst>
            </p:cNvPr>
            <p:cNvGrpSpPr/>
            <p:nvPr/>
          </p:nvGrpSpPr>
          <p:grpSpPr>
            <a:xfrm>
              <a:off x="4279396" y="2198060"/>
              <a:ext cx="1220638" cy="335280"/>
              <a:chOff x="7982206" y="2645081"/>
              <a:chExt cx="1220638" cy="335280"/>
            </a:xfrm>
          </p:grpSpPr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40AC1DA3-BCDF-415A-985B-AED2F5CEF829}"/>
                  </a:ext>
                </a:extLst>
              </p:cNvPr>
              <p:cNvSpPr/>
              <p:nvPr/>
            </p:nvSpPr>
            <p:spPr>
              <a:xfrm>
                <a:off x="7982206" y="2645081"/>
                <a:ext cx="1220638" cy="33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Moving chassis</a:t>
                </a:r>
                <a:endParaRPr lang="zh-CN" sz="1200" b="1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125" name="图片 124">
                <a:extLst>
                  <a:ext uri="{FF2B5EF4-FFF2-40B4-BE49-F238E27FC236}">
                    <a16:creationId xmlns:a16="http://schemas.microsoft.com/office/drawing/2014/main" id="{A9DEE948-A881-4CA2-83E1-9E31C57DD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85848" y="2654332"/>
                <a:ext cx="272509" cy="304398"/>
              </a:xfrm>
              <a:prstGeom prst="rect">
                <a:avLst/>
              </a:prstGeom>
            </p:spPr>
          </p:pic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F06C78C4-2015-436C-8541-7DCAF9EC21AB}"/>
                </a:ext>
              </a:extLst>
            </p:cNvPr>
            <p:cNvSpPr txBox="1"/>
            <p:nvPr/>
          </p:nvSpPr>
          <p:spPr>
            <a:xfrm>
              <a:off x="5444772" y="1301387"/>
              <a:ext cx="1912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Remote communication</a:t>
              </a:r>
            </a:p>
            <a:p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make diagnosis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D7EB1384-AF3B-4AB3-A437-439210F00399}"/>
                </a:ext>
              </a:extLst>
            </p:cNvPr>
            <p:cNvCxnSpPr>
              <a:cxnSpLocks/>
              <a:stCxn id="124" idx="3"/>
              <a:endCxn id="105" idx="0"/>
            </p:cNvCxnSpPr>
            <p:nvPr/>
          </p:nvCxnSpPr>
          <p:spPr>
            <a:xfrm>
              <a:off x="5500034" y="2365700"/>
              <a:ext cx="1567947" cy="109896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8730E33-44BD-4069-B034-F90AFC148F58}"/>
                </a:ext>
              </a:extLst>
            </p:cNvPr>
            <p:cNvSpPr txBox="1"/>
            <p:nvPr/>
          </p:nvSpPr>
          <p:spPr>
            <a:xfrm>
              <a:off x="5525215" y="2132262"/>
              <a:ext cx="17997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Move the robot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0FA73D8C-04A0-4FAC-AECF-73997689501C}"/>
                </a:ext>
              </a:extLst>
            </p:cNvPr>
            <p:cNvGrpSpPr/>
            <p:nvPr/>
          </p:nvGrpSpPr>
          <p:grpSpPr>
            <a:xfrm>
              <a:off x="2619197" y="1887779"/>
              <a:ext cx="2235999" cy="736164"/>
              <a:chOff x="4305757" y="1588599"/>
              <a:chExt cx="2235999" cy="736164"/>
            </a:xfrm>
          </p:grpSpPr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B3BA0E86-A38E-485C-A744-38F0F7E96F3B}"/>
                  </a:ext>
                </a:extLst>
              </p:cNvPr>
              <p:cNvGrpSpPr/>
              <p:nvPr/>
            </p:nvGrpSpPr>
            <p:grpSpPr>
              <a:xfrm>
                <a:off x="4305757" y="1806603"/>
                <a:ext cx="1325346" cy="518160"/>
                <a:chOff x="4454107" y="1638847"/>
                <a:chExt cx="1325346" cy="518160"/>
              </a:xfrm>
            </p:grpSpPr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DE4FCDD3-1769-4594-8B6D-D1B8CE252F87}"/>
                    </a:ext>
                  </a:extLst>
                </p:cNvPr>
                <p:cNvSpPr/>
                <p:nvPr/>
              </p:nvSpPr>
              <p:spPr>
                <a:xfrm>
                  <a:off x="4454107" y="1638847"/>
                  <a:ext cx="1325346" cy="51816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R</a:t>
                  </a:r>
                  <a:r>
                    <a:rPr lang="en-US" altLang="zh-CN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emote control </a:t>
                  </a:r>
                </a:p>
                <a:p>
                  <a:pPr>
                    <a:spcAft>
                      <a:spcPts val="0"/>
                    </a:spcAft>
                  </a:pPr>
                  <a:r>
                    <a:rPr lang="en-US" altLang="zh-CN" sz="1200" b="1" kern="100" dirty="0">
                      <a:effectLst/>
                      <a:latin typeface="Calibri" panose="020F0502020204030204" pitchFamily="34" charset="0"/>
                      <a:ea typeface="等线" panose="02010600030101010101" pitchFamily="2" charset="-122"/>
                      <a:cs typeface="Calibri" panose="020F0502020204030204" pitchFamily="34" charset="0"/>
                    </a:rPr>
                    <a:t>system</a:t>
                  </a:r>
                </a:p>
              </p:txBody>
            </p:sp>
            <p:pic>
              <p:nvPicPr>
                <p:cNvPr id="162" name="图片 161">
                  <a:extLst>
                    <a:ext uri="{FF2B5EF4-FFF2-40B4-BE49-F238E27FC236}">
                      <a16:creationId xmlns:a16="http://schemas.microsoft.com/office/drawing/2014/main" id="{708D808D-55C4-4080-B77E-A30FD8307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2196" y="1744880"/>
                  <a:ext cx="349034" cy="317303"/>
                </a:xfrm>
                <a:prstGeom prst="rect">
                  <a:avLst/>
                </a:prstGeom>
              </p:spPr>
            </p:pic>
          </p:grp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6861235F-5186-41BA-A7DA-F51094B6EAF0}"/>
                  </a:ext>
                </a:extLst>
              </p:cNvPr>
              <p:cNvSpPr txBox="1"/>
              <p:nvPr/>
            </p:nvSpPr>
            <p:spPr>
              <a:xfrm>
                <a:off x="5303437" y="1588599"/>
                <a:ext cx="1238319" cy="22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Transmit instruction</a:t>
                </a:r>
                <a:endParaRPr lang="zh-CN" altLang="en-US" sz="1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66FC7BD-6C44-4074-AFAB-AB1F6320092F}"/>
                </a:ext>
              </a:extLst>
            </p:cNvPr>
            <p:cNvGrpSpPr/>
            <p:nvPr/>
          </p:nvGrpSpPr>
          <p:grpSpPr>
            <a:xfrm>
              <a:off x="2781351" y="4447060"/>
              <a:ext cx="982079" cy="335280"/>
              <a:chOff x="2781351" y="4447060"/>
              <a:chExt cx="982079" cy="335280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FDE29F20-5D81-4D65-B859-FD36EF2793DF}"/>
                  </a:ext>
                </a:extLst>
              </p:cNvPr>
              <p:cNvSpPr/>
              <p:nvPr/>
            </p:nvSpPr>
            <p:spPr>
              <a:xfrm>
                <a:off x="2781351" y="4447060"/>
                <a:ext cx="982079" cy="33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S</a:t>
                </a:r>
                <a:r>
                  <a:rPr lang="en-US" alt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ervo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CN" sz="1200" b="1" kern="1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Motor</a:t>
                </a:r>
                <a:endParaRPr lang="zh-CN" sz="1200" b="1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12299911-5EC2-4D98-8367-BB59DD24E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2117" y="4475593"/>
                <a:ext cx="308817" cy="294170"/>
              </a:xfrm>
              <a:prstGeom prst="rect">
                <a:avLst/>
              </a:prstGeom>
            </p:spPr>
          </p:pic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A207BD2-F803-4E72-BD29-9B466E34090C}"/>
                </a:ext>
              </a:extLst>
            </p:cNvPr>
            <p:cNvSpPr txBox="1"/>
            <p:nvPr/>
          </p:nvSpPr>
          <p:spPr>
            <a:xfrm>
              <a:off x="3276513" y="2761587"/>
              <a:ext cx="1111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Robot carry the control system</a:t>
              </a:r>
              <a:endParaRPr lang="zh-CN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DDF26B59-F1A9-4A7D-AB7D-9DBEFEB78783}"/>
              </a:ext>
            </a:extLst>
          </p:cNvPr>
          <p:cNvSpPr txBox="1"/>
          <p:nvPr/>
        </p:nvSpPr>
        <p:spPr>
          <a:xfrm>
            <a:off x="1552788" y="167275"/>
            <a:ext cx="6611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Contactless delivery of food and medicines, by some modification of the medication dispenser</a:t>
            </a:r>
          </a:p>
          <a:p>
            <a:r>
              <a:rPr lang="en-US" altLang="zh-CN" sz="1600" b="1" dirty="0"/>
              <a:t>block diagram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5548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60BFCAA-0C34-42E5-8222-B71EF1707E70}"/>
              </a:ext>
            </a:extLst>
          </p:cNvPr>
          <p:cNvGrpSpPr/>
          <p:nvPr/>
        </p:nvGrpSpPr>
        <p:grpSpPr>
          <a:xfrm>
            <a:off x="2958456" y="1904304"/>
            <a:ext cx="5686306" cy="3723238"/>
            <a:chOff x="1240866" y="996082"/>
            <a:chExt cx="5686306" cy="372323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9C4D150-7156-4073-8B87-23B2D6C2409B}"/>
                </a:ext>
              </a:extLst>
            </p:cNvPr>
            <p:cNvGrpSpPr/>
            <p:nvPr/>
          </p:nvGrpSpPr>
          <p:grpSpPr>
            <a:xfrm>
              <a:off x="1240866" y="996082"/>
              <a:ext cx="2045893" cy="2432918"/>
              <a:chOff x="2871546" y="896050"/>
              <a:chExt cx="2045893" cy="2432918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D7BA7C0E-4153-429B-866F-A95B06E6C790}"/>
                  </a:ext>
                </a:extLst>
              </p:cNvPr>
              <p:cNvCxnSpPr>
                <a:stCxn id="60" idx="2"/>
                <a:endCxn id="62" idx="0"/>
              </p:cNvCxnSpPr>
              <p:nvPr/>
            </p:nvCxnSpPr>
            <p:spPr>
              <a:xfrm flipH="1">
                <a:off x="3894493" y="1232872"/>
                <a:ext cx="1" cy="3692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0C213335-0996-496C-9C3B-D73CEDC22359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3894493" y="2280920"/>
                <a:ext cx="0" cy="3712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3AECE2A6-7CA8-497B-843B-9C1D9CD981B7}"/>
                  </a:ext>
                </a:extLst>
              </p:cNvPr>
              <p:cNvGrpSpPr/>
              <p:nvPr/>
            </p:nvGrpSpPr>
            <p:grpSpPr>
              <a:xfrm>
                <a:off x="2871546" y="896050"/>
                <a:ext cx="2045893" cy="2432918"/>
                <a:chOff x="2871546" y="896050"/>
                <a:chExt cx="2045893" cy="2432918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323BAA66-0D45-43F0-AEB1-A63B5B83D947}"/>
                    </a:ext>
                  </a:extLst>
                </p:cNvPr>
                <p:cNvSpPr/>
                <p:nvPr/>
              </p:nvSpPr>
              <p:spPr>
                <a:xfrm>
                  <a:off x="2978227" y="896050"/>
                  <a:ext cx="1832533" cy="33682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000" b="1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Controller </a:t>
                  </a:r>
                  <a:r>
                    <a:rPr lang="en-US" sz="1000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stationed </a:t>
                  </a:r>
                  <a:r>
                    <a:rPr lang="en-US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at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en-US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r>
                    <a:rPr lang="en-US" sz="1000" kern="100" dirty="0"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ontrol center</a:t>
                  </a:r>
                  <a:endParaRPr lang="en-US" altLang="zh-CN" sz="1000" b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4EDBD6DF-8203-4586-9D0E-A87428344B28}"/>
                    </a:ext>
                  </a:extLst>
                </p:cNvPr>
                <p:cNvSpPr/>
                <p:nvPr/>
              </p:nvSpPr>
              <p:spPr>
                <a:xfrm>
                  <a:off x="2871546" y="1602170"/>
                  <a:ext cx="2045893" cy="6787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Drive the chassis through remote control system to move the telepresence robot to the </a:t>
                  </a:r>
                  <a:r>
                    <a:rPr lang="en-US" altLang="zh-CN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patients</a:t>
                  </a:r>
                  <a:endParaRPr lang="en-US" altLang="zh-CN" sz="1000" i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E4AB90F-FEDE-4AF4-B269-16295029F242}"/>
                    </a:ext>
                  </a:extLst>
                </p:cNvPr>
                <p:cNvSpPr/>
                <p:nvPr/>
              </p:nvSpPr>
              <p:spPr>
                <a:xfrm>
                  <a:off x="2871546" y="2650218"/>
                  <a:ext cx="2045893" cy="67875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Communicate with </a:t>
                  </a:r>
                  <a:r>
                    <a:rPr lang="en-US" altLang="zh-CN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patients </a:t>
                  </a: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through</a:t>
                  </a:r>
                  <a:r>
                    <a:rPr lang="en-US" altLang="zh-CN" sz="1000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000" b="1" kern="100" dirty="0">
                      <a:latin typeface="Times New Roman" panose="02020603050405020304" pitchFamily="18" charset="0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tablet with camera and speaker</a:t>
                  </a:r>
                  <a:endParaRPr lang="en-US" altLang="zh-CN" sz="1000" b="1" i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079991C-CDB1-4277-A8E9-F46FB151E310}"/>
                </a:ext>
              </a:extLst>
            </p:cNvPr>
            <p:cNvSpPr/>
            <p:nvPr/>
          </p:nvSpPr>
          <p:spPr>
            <a:xfrm>
              <a:off x="3447295" y="2750250"/>
              <a:ext cx="1827449" cy="678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Infrared thermometer measures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patients</a:t>
              </a:r>
              <a:r>
                <a:rPr lang="en-US" altLang="zh-CN" sz="1000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 temperature</a:t>
              </a:r>
              <a:endParaRPr lang="zh-CN" altLang="zh-CN" sz="1050" i="1" kern="1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7A7263FE-4D2D-416A-81D6-40A689BA752B}"/>
                </a:ext>
              </a:extLst>
            </p:cNvPr>
            <p:cNvCxnSpPr>
              <a:stCxn id="62" idx="3"/>
              <a:endCxn id="72" idx="0"/>
            </p:cNvCxnSpPr>
            <p:nvPr/>
          </p:nvCxnSpPr>
          <p:spPr>
            <a:xfrm>
              <a:off x="3286759" y="2041577"/>
              <a:ext cx="1074261" cy="7086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06FF7C7-6038-4FAF-A1E6-B26C77A85688}"/>
                </a:ext>
              </a:extLst>
            </p:cNvPr>
            <p:cNvSpPr/>
            <p:nvPr/>
          </p:nvSpPr>
          <p:spPr>
            <a:xfrm>
              <a:off x="5347374" y="2750250"/>
              <a:ext cx="1497249" cy="32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10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 the servo to rotate</a:t>
              </a:r>
              <a:endParaRPr lang="zh-CN" altLang="zh-CN" sz="1050" b="1" kern="100" dirty="0">
                <a:cs typeface="Times New Roman" panose="02020603050405020304" pitchFamily="18" charset="0"/>
              </a:endParaRP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42B97F89-259C-48E0-A310-95B6C4D5DAF6}"/>
                </a:ext>
              </a:extLst>
            </p:cNvPr>
            <p:cNvCxnSpPr>
              <a:stCxn id="62" idx="3"/>
              <a:endCxn id="80" idx="0"/>
            </p:cNvCxnSpPr>
            <p:nvPr/>
          </p:nvCxnSpPr>
          <p:spPr>
            <a:xfrm>
              <a:off x="3286759" y="2041577"/>
              <a:ext cx="2809240" cy="7086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47F9358-44E7-4FA8-80CA-9B85776AA790}"/>
                </a:ext>
              </a:extLst>
            </p:cNvPr>
            <p:cNvSpPr/>
            <p:nvPr/>
          </p:nvSpPr>
          <p:spPr>
            <a:xfrm>
              <a:off x="1322147" y="4040570"/>
              <a:ext cx="1887731" cy="678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remote diagnosis </a:t>
              </a:r>
              <a:r>
                <a:rPr lang="en-US" altLang="zh-CN" sz="1000" b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 video call</a:t>
              </a:r>
              <a:endParaRPr lang="zh-CN" altLang="zh-CN" sz="1050" b="1" kern="1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1CC50F3-C503-488F-849C-A8C6CB0F62EC}"/>
                </a:ext>
              </a:extLst>
            </p:cNvPr>
            <p:cNvSpPr/>
            <p:nvPr/>
          </p:nvSpPr>
          <p:spPr>
            <a:xfrm>
              <a:off x="5264824" y="4040570"/>
              <a:ext cx="1662348" cy="678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altLang="zh-CN" sz="1000" i="1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Deliver food or medicine packed in specific containers to </a:t>
              </a:r>
              <a:r>
                <a:rPr lang="en-US" altLang="zh-CN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patients</a:t>
              </a:r>
              <a:endParaRPr lang="zh-CN" altLang="zh-CN" sz="1050" kern="10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D6F6CA97-8EA4-458B-88E4-E44F79EC4E38}"/>
                </a:ext>
              </a:extLst>
            </p:cNvPr>
            <p:cNvCxnSpPr>
              <a:stCxn id="71" idx="2"/>
              <a:endCxn id="81" idx="0"/>
            </p:cNvCxnSpPr>
            <p:nvPr/>
          </p:nvCxnSpPr>
          <p:spPr>
            <a:xfrm rot="16200000" flipH="1">
              <a:off x="1959128" y="3733685"/>
              <a:ext cx="611570" cy="220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D685C170-55FE-4B52-968E-76886D57BF0F}"/>
                </a:ext>
              </a:extLst>
            </p:cNvPr>
            <p:cNvCxnSpPr>
              <a:stCxn id="72" idx="2"/>
              <a:endCxn id="81" idx="0"/>
            </p:cNvCxnSpPr>
            <p:nvPr/>
          </p:nvCxnSpPr>
          <p:spPr>
            <a:xfrm rot="5400000">
              <a:off x="3007732" y="2687282"/>
              <a:ext cx="611570" cy="209500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A34C7A7E-F4C9-4D22-A079-E04D824FDF11}"/>
                </a:ext>
              </a:extLst>
            </p:cNvPr>
            <p:cNvCxnSpPr>
              <a:cxnSpLocks/>
              <a:stCxn id="80" idx="2"/>
              <a:endCxn id="83" idx="0"/>
            </p:cNvCxnSpPr>
            <p:nvPr/>
          </p:nvCxnSpPr>
          <p:spPr>
            <a:xfrm rot="5400000">
              <a:off x="5610859" y="3555430"/>
              <a:ext cx="970280" cy="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CA02F53-8454-4318-A16E-97F862B1C250}"/>
              </a:ext>
            </a:extLst>
          </p:cNvPr>
          <p:cNvSpPr txBox="1"/>
          <p:nvPr/>
        </p:nvSpPr>
        <p:spPr>
          <a:xfrm>
            <a:off x="2294514" y="779505"/>
            <a:ext cx="6611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Contactless delivery of food and medicines, by some modification of the medication dispenser</a:t>
            </a:r>
          </a:p>
          <a:p>
            <a:r>
              <a:rPr lang="en-US" altLang="zh-CN" sz="1600" b="1" dirty="0"/>
              <a:t>Flow Chart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8614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30343003-9BEB-402D-9B80-79EA65E02D5D}"/>
              </a:ext>
            </a:extLst>
          </p:cNvPr>
          <p:cNvCxnSpPr>
            <a:cxnSpLocks/>
            <a:stCxn id="97" idx="3"/>
            <a:endCxn id="84" idx="0"/>
          </p:cNvCxnSpPr>
          <p:nvPr/>
        </p:nvCxnSpPr>
        <p:spPr>
          <a:xfrm>
            <a:off x="5493163" y="1315954"/>
            <a:ext cx="2543212" cy="20312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91CD89E7-6467-48E5-8DD2-DC6310D5EFEB}"/>
              </a:ext>
            </a:extLst>
          </p:cNvPr>
          <p:cNvCxnSpPr>
            <a:stCxn id="103" idx="0"/>
            <a:endCxn id="161" idx="2"/>
          </p:cNvCxnSpPr>
          <p:nvPr/>
        </p:nvCxnSpPr>
        <p:spPr>
          <a:xfrm flipV="1">
            <a:off x="3273744" y="2623943"/>
            <a:ext cx="8126" cy="702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AA555E23-B0FA-43DF-9495-7936DE108B57}"/>
              </a:ext>
            </a:extLst>
          </p:cNvPr>
          <p:cNvCxnSpPr>
            <a:cxnSpLocks/>
            <a:stCxn id="161" idx="0"/>
            <a:endCxn id="97" idx="1"/>
          </p:cNvCxnSpPr>
          <p:nvPr/>
        </p:nvCxnSpPr>
        <p:spPr>
          <a:xfrm rot="5400000" flipH="1" flipV="1">
            <a:off x="3382283" y="1215542"/>
            <a:ext cx="789829" cy="99065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B2D65E79-E37D-4FBE-B5A0-0DA9958E6088}"/>
              </a:ext>
            </a:extLst>
          </p:cNvPr>
          <p:cNvCxnSpPr>
            <a:stCxn id="161" idx="3"/>
            <a:endCxn id="124" idx="1"/>
          </p:cNvCxnSpPr>
          <p:nvPr/>
        </p:nvCxnSpPr>
        <p:spPr>
          <a:xfrm>
            <a:off x="3944543" y="2364863"/>
            <a:ext cx="334853" cy="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肘形 188">
            <a:extLst>
              <a:ext uri="{FF2B5EF4-FFF2-40B4-BE49-F238E27FC236}">
                <a16:creationId xmlns:a16="http://schemas.microsoft.com/office/drawing/2014/main" id="{7BD42462-E236-495B-8A86-5249DADD8800}"/>
              </a:ext>
            </a:extLst>
          </p:cNvPr>
          <p:cNvCxnSpPr>
            <a:cxnSpLocks/>
            <a:stCxn id="78" idx="0"/>
            <a:endCxn id="97" idx="1"/>
          </p:cNvCxnSpPr>
          <p:nvPr/>
        </p:nvCxnSpPr>
        <p:spPr>
          <a:xfrm rot="5400000" flipH="1" flipV="1">
            <a:off x="1665182" y="838869"/>
            <a:ext cx="2130256" cy="308442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834DE79-FB72-45CA-9D9E-D8EB06614FAA}"/>
              </a:ext>
            </a:extLst>
          </p:cNvPr>
          <p:cNvSpPr txBox="1"/>
          <p:nvPr/>
        </p:nvSpPr>
        <p:spPr>
          <a:xfrm>
            <a:off x="3234232" y="4029231"/>
            <a:ext cx="1395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the dispenser</a:t>
            </a:r>
            <a:endParaRPr lang="zh-CN" altLang="en-US" sz="8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1355EF2-6B72-4A8C-AA85-0655D5D48F20}"/>
              </a:ext>
            </a:extLst>
          </p:cNvPr>
          <p:cNvCxnSpPr>
            <a:cxnSpLocks/>
          </p:cNvCxnSpPr>
          <p:nvPr/>
        </p:nvCxnSpPr>
        <p:spPr>
          <a:xfrm>
            <a:off x="3752155" y="4614700"/>
            <a:ext cx="1252281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32D592D-74B6-418B-BD11-AA85F0DC3D7E}"/>
              </a:ext>
            </a:extLst>
          </p:cNvPr>
          <p:cNvCxnSpPr>
            <a:cxnSpLocks/>
            <a:stCxn id="97" idx="2"/>
            <a:endCxn id="124" idx="0"/>
          </p:cNvCxnSpPr>
          <p:nvPr/>
        </p:nvCxnSpPr>
        <p:spPr>
          <a:xfrm>
            <a:off x="4882844" y="1575034"/>
            <a:ext cx="6871" cy="6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09CCCC7-6A7C-4B1A-88CF-109FCB2B0134}"/>
              </a:ext>
            </a:extLst>
          </p:cNvPr>
          <p:cNvCxnSpPr>
            <a:cxnSpLocks/>
            <a:stCxn id="78" idx="3"/>
            <a:endCxn id="103" idx="1"/>
          </p:cNvCxnSpPr>
          <p:nvPr/>
        </p:nvCxnSpPr>
        <p:spPr>
          <a:xfrm>
            <a:off x="1709366" y="3614621"/>
            <a:ext cx="745228" cy="334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6AE36C66-7806-4A0A-A254-045D10B228E3}"/>
              </a:ext>
            </a:extLst>
          </p:cNvPr>
          <p:cNvSpPr txBox="1"/>
          <p:nvPr/>
        </p:nvSpPr>
        <p:spPr>
          <a:xfrm>
            <a:off x="3234232" y="1555264"/>
            <a:ext cx="111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video stream</a:t>
            </a:r>
            <a:endParaRPr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0EF5116-6CC9-4D5F-9674-FD5C0AA1D28B}"/>
              </a:ext>
            </a:extLst>
          </p:cNvPr>
          <p:cNvGrpSpPr/>
          <p:nvPr/>
        </p:nvGrpSpPr>
        <p:grpSpPr>
          <a:xfrm>
            <a:off x="2454594" y="3326587"/>
            <a:ext cx="1638299" cy="582750"/>
            <a:chOff x="5410199" y="3013890"/>
            <a:chExt cx="1638299" cy="582750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B2673045-75C5-414D-9846-F691C3071E7C}"/>
                </a:ext>
              </a:extLst>
            </p:cNvPr>
            <p:cNvSpPr/>
            <p:nvPr/>
          </p:nvSpPr>
          <p:spPr>
            <a:xfrm>
              <a:off x="5410199" y="3013890"/>
              <a:ext cx="1638299" cy="582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altLang="zh-CN" sz="1000" b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FLEXTRA</a:t>
              </a:r>
            </a:p>
          </p:txBody>
        </p:sp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693A9404-B5C7-46BD-8147-815D956ED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7906" y="3133513"/>
              <a:ext cx="495350" cy="379307"/>
            </a:xfrm>
            <a:prstGeom prst="rect">
              <a:avLst/>
            </a:prstGeom>
          </p:spPr>
        </p:pic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BF824D2-4C24-462A-A1C2-AF98598B8AC5}"/>
              </a:ext>
            </a:extLst>
          </p:cNvPr>
          <p:cNvGrpSpPr/>
          <p:nvPr/>
        </p:nvGrpSpPr>
        <p:grpSpPr>
          <a:xfrm>
            <a:off x="4272524" y="1056874"/>
            <a:ext cx="1220639" cy="518160"/>
            <a:chOff x="5173396" y="1312684"/>
            <a:chExt cx="1220639" cy="51816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A64EBF1-8F76-4F54-9AE7-FD3B2FDA9D9D}"/>
                </a:ext>
              </a:extLst>
            </p:cNvPr>
            <p:cNvSpPr/>
            <p:nvPr/>
          </p:nvSpPr>
          <p:spPr>
            <a:xfrm>
              <a:off x="5173396" y="1312684"/>
              <a:ext cx="1220639" cy="518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1000" b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ablet</a:t>
              </a:r>
              <a:endParaRPr lang="en-US" altLang="zh-CN" sz="105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altLang="zh-CN" sz="1000" b="1" kern="1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1000" b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ith camera </a:t>
              </a:r>
            </a:p>
            <a:p>
              <a:pPr>
                <a:spcAft>
                  <a:spcPts val="0"/>
                </a:spcAft>
              </a:pPr>
              <a:r>
                <a:rPr lang="en-US" altLang="zh-CN" sz="1000" b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and speaker</a:t>
              </a:r>
            </a:p>
          </p:txBody>
        </p:sp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9DD023CE-8766-4945-A8E3-05E9AA321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1399" y="1340925"/>
              <a:ext cx="344246" cy="457113"/>
            </a:xfrm>
            <a:prstGeom prst="rect">
              <a:avLst/>
            </a:prstGeom>
          </p:spPr>
        </p:pic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FDE29F20-5D81-4D65-B859-FD36EF2793DF}"/>
              </a:ext>
            </a:extLst>
          </p:cNvPr>
          <p:cNvSpPr/>
          <p:nvPr/>
        </p:nvSpPr>
        <p:spPr>
          <a:xfrm>
            <a:off x="2781351" y="4447060"/>
            <a:ext cx="982079" cy="33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1000" b="1" kern="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</a:t>
            </a:r>
          </a:p>
          <a:p>
            <a:pPr>
              <a:spcAft>
                <a:spcPts val="0"/>
              </a:spcAft>
            </a:pPr>
            <a:r>
              <a:rPr lang="en-US" altLang="zh-CN" sz="1000" b="1" kern="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zh-CN" altLang="zh-CN" sz="1050" b="1" kern="100" dirty="0">
              <a:solidFill>
                <a:schemeClr val="bg1">
                  <a:lumMod val="6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32F9C57-1724-49B9-BB0A-7F26E4D12C1D}"/>
              </a:ext>
            </a:extLst>
          </p:cNvPr>
          <p:cNvCxnSpPr>
            <a:cxnSpLocks/>
            <a:stCxn id="103" idx="2"/>
            <a:endCxn id="95" idx="0"/>
          </p:cNvCxnSpPr>
          <p:nvPr/>
        </p:nvCxnSpPr>
        <p:spPr>
          <a:xfrm flipH="1">
            <a:off x="3272391" y="3909337"/>
            <a:ext cx="1353" cy="53772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4DF4D316-8FC8-433B-8DDA-6D4BAACE3B17}"/>
              </a:ext>
            </a:extLst>
          </p:cNvPr>
          <p:cNvSpPr txBox="1"/>
          <p:nvPr/>
        </p:nvSpPr>
        <p:spPr>
          <a:xfrm>
            <a:off x="3744222" y="4383243"/>
            <a:ext cx="1395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endParaRPr lang="zh-CN" altLang="en-US" sz="8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749821A-AD36-4263-87F9-6E824744100F}"/>
              </a:ext>
            </a:extLst>
          </p:cNvPr>
          <p:cNvSpPr txBox="1"/>
          <p:nvPr/>
        </p:nvSpPr>
        <p:spPr>
          <a:xfrm>
            <a:off x="1355036" y="2421397"/>
            <a:ext cx="13400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to move the robot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1AC1963-AD35-4319-851C-67E9904E24DE}"/>
              </a:ext>
            </a:extLst>
          </p:cNvPr>
          <p:cNvGrpSpPr/>
          <p:nvPr/>
        </p:nvGrpSpPr>
        <p:grpSpPr>
          <a:xfrm>
            <a:off x="666827" y="3446210"/>
            <a:ext cx="1042539" cy="336822"/>
            <a:chOff x="2951974" y="2174965"/>
            <a:chExt cx="1042539" cy="336822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1C31C6A-7E88-4534-BD39-244B84388D58}"/>
                </a:ext>
              </a:extLst>
            </p:cNvPr>
            <p:cNvSpPr/>
            <p:nvPr/>
          </p:nvSpPr>
          <p:spPr>
            <a:xfrm>
              <a:off x="2951974" y="2174965"/>
              <a:ext cx="1042539" cy="3368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Controller</a:t>
              </a:r>
              <a:endParaRPr lang="en-US" altLang="zh-CN" sz="10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15A53165-2DA2-4536-A993-83E2B73B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8380" y="2223514"/>
              <a:ext cx="254199" cy="254199"/>
            </a:xfrm>
            <a:prstGeom prst="rect">
              <a:avLst/>
            </a:prstGeom>
          </p:spPr>
        </p:pic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48253B5C-EC70-49B8-80AB-A373FB4462E9}"/>
              </a:ext>
            </a:extLst>
          </p:cNvPr>
          <p:cNvSpPr txBox="1"/>
          <p:nvPr/>
        </p:nvSpPr>
        <p:spPr>
          <a:xfrm>
            <a:off x="1659210" y="3373186"/>
            <a:ext cx="907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instruction</a:t>
            </a:r>
            <a:endParaRPr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713EDBE2-D8B1-4CD5-B6E9-974B9C508FDF}"/>
              </a:ext>
            </a:extLst>
          </p:cNvPr>
          <p:cNvCxnSpPr>
            <a:cxnSpLocks/>
            <a:stCxn id="78" idx="0"/>
            <a:endCxn id="161" idx="1"/>
          </p:cNvCxnSpPr>
          <p:nvPr/>
        </p:nvCxnSpPr>
        <p:spPr>
          <a:xfrm rot="5400000" flipH="1" flipV="1">
            <a:off x="1362974" y="2189987"/>
            <a:ext cx="1081347" cy="14311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187EA88-5D7A-4C9E-AD6C-C2D1304AA008}"/>
              </a:ext>
            </a:extLst>
          </p:cNvPr>
          <p:cNvSpPr txBox="1"/>
          <p:nvPr/>
        </p:nvSpPr>
        <p:spPr>
          <a:xfrm>
            <a:off x="1507710" y="1364502"/>
            <a:ext cx="1111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video call</a:t>
            </a:r>
            <a:endParaRPr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7DD3E5F-5A14-47AC-AC1A-448F06E0B241}"/>
              </a:ext>
            </a:extLst>
          </p:cNvPr>
          <p:cNvSpPr txBox="1"/>
          <p:nvPr/>
        </p:nvSpPr>
        <p:spPr>
          <a:xfrm>
            <a:off x="4889487" y="1799787"/>
            <a:ext cx="1111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endParaRPr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CC4652EA-718E-4484-99D5-0B0601639A1D}"/>
              </a:ext>
            </a:extLst>
          </p:cNvPr>
          <p:cNvGrpSpPr/>
          <p:nvPr/>
        </p:nvGrpSpPr>
        <p:grpSpPr>
          <a:xfrm>
            <a:off x="4279396" y="2198060"/>
            <a:ext cx="1220638" cy="335280"/>
            <a:chOff x="7982206" y="2645081"/>
            <a:chExt cx="1220638" cy="335280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0AC1DA3-BCDF-415A-985B-AED2F5CEF829}"/>
                </a:ext>
              </a:extLst>
            </p:cNvPr>
            <p:cNvSpPr/>
            <p:nvPr/>
          </p:nvSpPr>
          <p:spPr>
            <a:xfrm>
              <a:off x="7982206" y="2645081"/>
              <a:ext cx="1220638" cy="3352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000" b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Moving chassis</a:t>
              </a:r>
              <a:endParaRPr lang="zh-CN" sz="105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A9DEE948-A881-4CA2-83E1-9E31C57DD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5848" y="2654332"/>
              <a:ext cx="272509" cy="304398"/>
            </a:xfrm>
            <a:prstGeom prst="rect">
              <a:avLst/>
            </a:prstGeom>
          </p:spPr>
        </p:pic>
      </p:grp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06C78C4-2015-436C-8541-7DCAF9EC21AB}"/>
              </a:ext>
            </a:extLst>
          </p:cNvPr>
          <p:cNvSpPr txBox="1"/>
          <p:nvPr/>
        </p:nvSpPr>
        <p:spPr>
          <a:xfrm>
            <a:off x="5444772" y="1301387"/>
            <a:ext cx="1912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communication </a:t>
            </a:r>
          </a:p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the situation and progress</a:t>
            </a:r>
          </a:p>
        </p:txBody>
      </p: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D7EB1384-AF3B-4AB3-A437-439210F00399}"/>
              </a:ext>
            </a:extLst>
          </p:cNvPr>
          <p:cNvCxnSpPr>
            <a:cxnSpLocks/>
            <a:stCxn id="124" idx="3"/>
            <a:endCxn id="84" idx="0"/>
          </p:cNvCxnSpPr>
          <p:nvPr/>
        </p:nvCxnSpPr>
        <p:spPr>
          <a:xfrm>
            <a:off x="5500034" y="2365700"/>
            <a:ext cx="2536341" cy="9814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8730E33-44BD-4069-B034-F90AFC148F58}"/>
              </a:ext>
            </a:extLst>
          </p:cNvPr>
          <p:cNvSpPr txBox="1"/>
          <p:nvPr/>
        </p:nvSpPr>
        <p:spPr>
          <a:xfrm>
            <a:off x="5525215" y="2132262"/>
            <a:ext cx="1799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robot</a:t>
            </a:r>
            <a:endParaRPr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FA73D8C-04A0-4FAC-AECF-73997689501C}"/>
              </a:ext>
            </a:extLst>
          </p:cNvPr>
          <p:cNvGrpSpPr/>
          <p:nvPr/>
        </p:nvGrpSpPr>
        <p:grpSpPr>
          <a:xfrm>
            <a:off x="2619197" y="1892819"/>
            <a:ext cx="1935665" cy="731124"/>
            <a:chOff x="4305757" y="1593639"/>
            <a:chExt cx="1935665" cy="731124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B3BA0E86-A38E-485C-A744-38F0F7E96F3B}"/>
                </a:ext>
              </a:extLst>
            </p:cNvPr>
            <p:cNvGrpSpPr/>
            <p:nvPr/>
          </p:nvGrpSpPr>
          <p:grpSpPr>
            <a:xfrm>
              <a:off x="4305757" y="1806603"/>
              <a:ext cx="1325346" cy="518160"/>
              <a:chOff x="4454107" y="1638847"/>
              <a:chExt cx="1325346" cy="518160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DE4FCDD3-1769-4594-8B6D-D1B8CE252F87}"/>
                  </a:ext>
                </a:extLst>
              </p:cNvPr>
              <p:cNvSpPr/>
              <p:nvPr/>
            </p:nvSpPr>
            <p:spPr>
              <a:xfrm>
                <a:off x="4454107" y="1638847"/>
                <a:ext cx="1325346" cy="5181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 b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000" b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emote control system</a:t>
                </a:r>
              </a:p>
            </p:txBody>
          </p:sp>
          <p:pic>
            <p:nvPicPr>
              <p:cNvPr id="162" name="图片 161">
                <a:extLst>
                  <a:ext uri="{FF2B5EF4-FFF2-40B4-BE49-F238E27FC236}">
                    <a16:creationId xmlns:a16="http://schemas.microsoft.com/office/drawing/2014/main" id="{708D808D-55C4-4080-B77E-A30FD8307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2196" y="1744880"/>
                <a:ext cx="349034" cy="317303"/>
              </a:xfrm>
              <a:prstGeom prst="rect">
                <a:avLst/>
              </a:prstGeom>
            </p:spPr>
          </p:pic>
        </p:grp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6861235F-5186-41BA-A7DA-F51094B6EAF0}"/>
                </a:ext>
              </a:extLst>
            </p:cNvPr>
            <p:cNvSpPr txBox="1"/>
            <p:nvPr/>
          </p:nvSpPr>
          <p:spPr>
            <a:xfrm>
              <a:off x="5558151" y="1593639"/>
              <a:ext cx="683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Transmit </a:t>
              </a:r>
            </a:p>
            <a:p>
              <a:r>
                <a:rPr lang="en-US" altLang="zh-CN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4DAED5B-4A2D-4A19-A9E0-34A0B6EE26EF}"/>
              </a:ext>
            </a:extLst>
          </p:cNvPr>
          <p:cNvGrpSpPr/>
          <p:nvPr/>
        </p:nvGrpSpPr>
        <p:grpSpPr>
          <a:xfrm>
            <a:off x="4092893" y="3052647"/>
            <a:ext cx="4552672" cy="1087242"/>
            <a:chOff x="4092893" y="3052647"/>
            <a:chExt cx="4552672" cy="1087242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6A3D4D4-9433-42C5-89FD-AE7C6450BA94}"/>
                </a:ext>
              </a:extLst>
            </p:cNvPr>
            <p:cNvSpPr txBox="1"/>
            <p:nvPr/>
          </p:nvSpPr>
          <p:spPr>
            <a:xfrm>
              <a:off x="5892688" y="3478281"/>
              <a:ext cx="9964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disinfection</a:t>
              </a:r>
              <a:endParaRPr lang="zh-CN" alt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9CD3E56-5E1D-4E69-AEA9-82CB3C4073C1}"/>
                </a:ext>
              </a:extLst>
            </p:cNvPr>
            <p:cNvCxnSpPr>
              <a:cxnSpLocks/>
              <a:stCxn id="103" idx="3"/>
              <a:endCxn id="86" idx="1"/>
            </p:cNvCxnSpPr>
            <p:nvPr/>
          </p:nvCxnSpPr>
          <p:spPr>
            <a:xfrm flipV="1">
              <a:off x="4092893" y="3606582"/>
              <a:ext cx="445971" cy="113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A937406-77D3-4B31-9FEB-76A784CB1BC9}"/>
                </a:ext>
              </a:extLst>
            </p:cNvPr>
            <p:cNvSpPr txBox="1"/>
            <p:nvPr/>
          </p:nvSpPr>
          <p:spPr>
            <a:xfrm>
              <a:off x="4099764" y="3206865"/>
              <a:ext cx="8648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Give instruction</a:t>
              </a:r>
              <a:endParaRPr lang="zh-CN" altLang="en-US" sz="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17207BA-F48C-4A13-A391-4DD73E65A10B}"/>
                </a:ext>
              </a:extLst>
            </p:cNvPr>
            <p:cNvGrpSpPr/>
            <p:nvPr/>
          </p:nvGrpSpPr>
          <p:grpSpPr>
            <a:xfrm>
              <a:off x="4538864" y="3438942"/>
              <a:ext cx="1037872" cy="335280"/>
              <a:chOff x="4538864" y="3438942"/>
              <a:chExt cx="1037872" cy="33528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C854AF4-9B28-4EF6-B841-7BA2E9C93A40}"/>
                  </a:ext>
                </a:extLst>
              </p:cNvPr>
              <p:cNvSpPr/>
              <p:nvPr/>
            </p:nvSpPr>
            <p:spPr>
              <a:xfrm>
                <a:off x="4538864" y="3438942"/>
                <a:ext cx="1037872" cy="3352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 i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Disinfection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1000" i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system</a:t>
                </a:r>
              </a:p>
            </p:txBody>
          </p:sp>
          <p:pic>
            <p:nvPicPr>
              <p:cNvPr id="89" name="图片 88">
                <a:extLst>
                  <a:ext uri="{FF2B5EF4-FFF2-40B4-BE49-F238E27FC236}">
                    <a16:creationId xmlns:a16="http://schemas.microsoft.com/office/drawing/2014/main" id="{F6FB21FD-E066-4F7A-A304-A8F1DFF2C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6415" y="3486343"/>
                <a:ext cx="268960" cy="267615"/>
              </a:xfrm>
              <a:prstGeom prst="rect">
                <a:avLst/>
              </a:prstGeom>
            </p:spPr>
          </p:pic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8FC69DC-D29D-49D5-AB8A-8B9B957FB9E9}"/>
                </a:ext>
              </a:extLst>
            </p:cNvPr>
            <p:cNvGrpSpPr/>
            <p:nvPr/>
          </p:nvGrpSpPr>
          <p:grpSpPr>
            <a:xfrm>
              <a:off x="7427184" y="3347161"/>
              <a:ext cx="1218381" cy="518842"/>
              <a:chOff x="7427184" y="3347161"/>
              <a:chExt cx="1218381" cy="518842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ECADBC5F-649D-4941-9152-6793AB33F9F0}"/>
                  </a:ext>
                </a:extLst>
              </p:cNvPr>
              <p:cNvSpPr/>
              <p:nvPr/>
            </p:nvSpPr>
            <p:spPr>
              <a:xfrm>
                <a:off x="7427184" y="3347161"/>
                <a:ext cx="1218381" cy="5188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1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Rooms to be disinfected</a:t>
                </a:r>
              </a:p>
            </p:txBody>
          </p:sp>
          <p:pic>
            <p:nvPicPr>
              <p:cNvPr id="85" name="图片 84">
                <a:extLst>
                  <a:ext uri="{FF2B5EF4-FFF2-40B4-BE49-F238E27FC236}">
                    <a16:creationId xmlns:a16="http://schemas.microsoft.com/office/drawing/2014/main" id="{69A05595-F69D-4AF2-9405-5DEE9C145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5958" y="3401320"/>
                <a:ext cx="412431" cy="369366"/>
              </a:xfrm>
              <a:prstGeom prst="rect">
                <a:avLst/>
              </a:prstGeom>
            </p:spPr>
          </p:pic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6FF1D4D4-D04E-406C-BD2A-90A172E777B5}"/>
                </a:ext>
              </a:extLst>
            </p:cNvPr>
            <p:cNvGrpSpPr/>
            <p:nvPr/>
          </p:nvGrpSpPr>
          <p:grpSpPr>
            <a:xfrm>
              <a:off x="5898854" y="3052647"/>
              <a:ext cx="1036883" cy="390276"/>
              <a:chOff x="5898854" y="3052647"/>
              <a:chExt cx="1036883" cy="390276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84369289-57C7-4F5C-B7DF-FD3122CE7457}"/>
                  </a:ext>
                </a:extLst>
              </p:cNvPr>
              <p:cNvSpPr/>
              <p:nvPr/>
            </p:nvSpPr>
            <p:spPr>
              <a:xfrm>
                <a:off x="5898854" y="3052647"/>
                <a:ext cx="1036883" cy="3902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000" i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Ultraviolet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sz="1000" i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light</a:t>
                </a:r>
                <a:endParaRPr lang="zh-CN" sz="1050" i="1" kern="1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BBEC4BFC-825F-49B3-A318-B9199EF6D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58351" y="3140866"/>
                <a:ext cx="219509" cy="218800"/>
              </a:xfrm>
              <a:prstGeom prst="rect">
                <a:avLst/>
              </a:prstGeom>
            </p:spPr>
          </p:pic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A4D45DF2-E77C-44D5-BD67-DC344EDB97E4}"/>
                </a:ext>
              </a:extLst>
            </p:cNvPr>
            <p:cNvGrpSpPr/>
            <p:nvPr/>
          </p:nvGrpSpPr>
          <p:grpSpPr>
            <a:xfrm>
              <a:off x="5916785" y="3749613"/>
              <a:ext cx="1036883" cy="390276"/>
              <a:chOff x="5916785" y="3749613"/>
              <a:chExt cx="1036883" cy="390276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5BB3DC42-7189-458C-897F-C35A46A96E97}"/>
                  </a:ext>
                </a:extLst>
              </p:cNvPr>
              <p:cNvSpPr/>
              <p:nvPr/>
            </p:nvSpPr>
            <p:spPr>
              <a:xfrm>
                <a:off x="5916785" y="3749613"/>
                <a:ext cx="1036883" cy="3902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sz="10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Pneumatic system</a:t>
                </a:r>
                <a:endParaRPr lang="zh-CN" altLang="zh-CN" sz="1050" i="1" kern="100" dirty="0">
                  <a:cs typeface="Times New Roman" panose="02020603050405020304" pitchFamily="18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7F5F992F-54CE-49CE-ABA8-7EF626369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6816" y="3799338"/>
                <a:ext cx="315570" cy="306389"/>
              </a:xfrm>
              <a:prstGeom prst="rect">
                <a:avLst/>
              </a:prstGeom>
            </p:spPr>
          </p:pic>
        </p:grp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0AA42D74-4215-4071-B13E-F2A9CA22C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1816" y="3247785"/>
              <a:ext cx="322118" cy="35879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EA4C1A25-6089-4576-8953-16750B357239}"/>
                </a:ext>
              </a:extLst>
            </p:cNvPr>
            <p:cNvCxnSpPr>
              <a:cxnSpLocks/>
              <a:stCxn id="86" idx="3"/>
              <a:endCxn id="74" idx="1"/>
            </p:cNvCxnSpPr>
            <p:nvPr/>
          </p:nvCxnSpPr>
          <p:spPr>
            <a:xfrm>
              <a:off x="5576736" y="3606582"/>
              <a:ext cx="340049" cy="33816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28A14E68-A794-40A9-B81F-5BCD1E8A0958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6945131" y="3247785"/>
              <a:ext cx="482053" cy="35879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7D7E4553-B8E3-42E0-82F1-2CB487DF0D11}"/>
                </a:ext>
              </a:extLst>
            </p:cNvPr>
            <p:cNvCxnSpPr>
              <a:cxnSpLocks/>
              <a:stCxn id="74" idx="3"/>
              <a:endCxn id="84" idx="1"/>
            </p:cNvCxnSpPr>
            <p:nvPr/>
          </p:nvCxnSpPr>
          <p:spPr>
            <a:xfrm flipV="1">
              <a:off x="6953668" y="3606582"/>
              <a:ext cx="473516" cy="33816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792038A5-5667-4DE1-B9FE-E5E8DE6CDDB1}"/>
              </a:ext>
            </a:extLst>
          </p:cNvPr>
          <p:cNvSpPr txBox="1"/>
          <p:nvPr/>
        </p:nvSpPr>
        <p:spPr>
          <a:xfrm>
            <a:off x="1652673" y="3623225"/>
            <a:ext cx="907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</a:t>
            </a:r>
            <a:endParaRPr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8DF45CD1-2CAB-4979-9B53-0F28F1094A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72117" y="4475593"/>
            <a:ext cx="308817" cy="29417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C2E8BD89-8817-4D7C-B6EF-23648E7EAAAF}"/>
              </a:ext>
            </a:extLst>
          </p:cNvPr>
          <p:cNvSpPr txBox="1"/>
          <p:nvPr/>
        </p:nvSpPr>
        <p:spPr>
          <a:xfrm>
            <a:off x="2415038" y="2795530"/>
            <a:ext cx="1111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carry the control system</a:t>
            </a:r>
            <a:endParaRPr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C4D150-7156-4073-8B87-23B2D6C2409B}"/>
              </a:ext>
            </a:extLst>
          </p:cNvPr>
          <p:cNvGrpSpPr/>
          <p:nvPr/>
        </p:nvGrpSpPr>
        <p:grpSpPr>
          <a:xfrm>
            <a:off x="1240866" y="996082"/>
            <a:ext cx="2045893" cy="2432918"/>
            <a:chOff x="2871546" y="896050"/>
            <a:chExt cx="2045893" cy="2432918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D7BA7C0E-4153-429B-866F-A95B06E6C790}"/>
                </a:ext>
              </a:extLst>
            </p:cNvPr>
            <p:cNvCxnSpPr>
              <a:stCxn id="60" idx="2"/>
              <a:endCxn id="62" idx="0"/>
            </p:cNvCxnSpPr>
            <p:nvPr/>
          </p:nvCxnSpPr>
          <p:spPr>
            <a:xfrm flipH="1">
              <a:off x="3894493" y="1232872"/>
              <a:ext cx="1" cy="3692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0C213335-0996-496C-9C3B-D73CEDC22359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>
              <a:off x="3894493" y="2280920"/>
              <a:ext cx="0" cy="371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ECE2A6-7CA8-497B-843B-9C1D9CD981B7}"/>
                </a:ext>
              </a:extLst>
            </p:cNvPr>
            <p:cNvGrpSpPr/>
            <p:nvPr/>
          </p:nvGrpSpPr>
          <p:grpSpPr>
            <a:xfrm>
              <a:off x="2871546" y="896050"/>
              <a:ext cx="2045893" cy="2432918"/>
              <a:chOff x="2871546" y="896050"/>
              <a:chExt cx="2045893" cy="2432918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23BAA66-0D45-43F0-AEB1-A63B5B83D947}"/>
                  </a:ext>
                </a:extLst>
              </p:cNvPr>
              <p:cNvSpPr/>
              <p:nvPr/>
            </p:nvSpPr>
            <p:spPr>
              <a:xfrm>
                <a:off x="2978227" y="896050"/>
                <a:ext cx="1832533" cy="3368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1000" b="1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Controller </a:t>
                </a:r>
                <a:r>
                  <a:rPr lang="en-US" sz="1000" kern="100" dirty="0"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stationed at </a:t>
                </a:r>
                <a:r>
                  <a:rPr lang="en-US" sz="1000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office</a:t>
                </a:r>
                <a:endParaRPr lang="en-US" altLang="zh-CN" sz="1000" b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EDBD6DF-8203-4586-9D0E-A87428344B28}"/>
                  </a:ext>
                </a:extLst>
              </p:cNvPr>
              <p:cNvSpPr/>
              <p:nvPr/>
            </p:nvSpPr>
            <p:spPr>
              <a:xfrm>
                <a:off x="2871546" y="1602170"/>
                <a:ext cx="2045893" cy="678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altLang="zh-CN" sz="1000" b="1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Drive the chassis through remote control system to move the telepresence robot to the </a:t>
                </a:r>
                <a:r>
                  <a:rPr lang="en-US" altLang="zh-CN" sz="1000" kern="1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room </a:t>
                </a:r>
                <a:endParaRPr lang="en-US" altLang="zh-CN" sz="1000" i="1" kern="100" dirty="0"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E4AB90F-FEDE-4AF4-B269-16295029F242}"/>
                  </a:ext>
                </a:extLst>
              </p:cNvPr>
              <p:cNvSpPr/>
              <p:nvPr/>
            </p:nvSpPr>
            <p:spPr>
              <a:xfrm>
                <a:off x="2871546" y="2650218"/>
                <a:ext cx="2045893" cy="6787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Monitor progress </a:t>
                </a:r>
                <a:r>
                  <a:rPr lang="en-US" altLang="zh-CN" sz="1000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through tablet with camera and speaker </a:t>
                </a:r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8079991C-CDB1-4277-A8E9-F46FB151E310}"/>
              </a:ext>
            </a:extLst>
          </p:cNvPr>
          <p:cNvSpPr/>
          <p:nvPr/>
        </p:nvSpPr>
        <p:spPr>
          <a:xfrm>
            <a:off x="3447295" y="2750250"/>
            <a:ext cx="1827449" cy="389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000" i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disinfection system</a:t>
            </a:r>
            <a:endParaRPr lang="zh-CN" altLang="zh-CN" sz="1050" i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7A7263FE-4D2D-416A-81D6-40A689BA752B}"/>
              </a:ext>
            </a:extLst>
          </p:cNvPr>
          <p:cNvCxnSpPr>
            <a:cxnSpLocks/>
            <a:stCxn id="62" idx="3"/>
            <a:endCxn id="72" idx="0"/>
          </p:cNvCxnSpPr>
          <p:nvPr/>
        </p:nvCxnSpPr>
        <p:spPr>
          <a:xfrm>
            <a:off x="3286759" y="2041577"/>
            <a:ext cx="1074261" cy="7086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8FACDDF-7376-44BC-9C2A-73A150FEF7B6}"/>
              </a:ext>
            </a:extLst>
          </p:cNvPr>
          <p:cNvSpPr/>
          <p:nvPr/>
        </p:nvSpPr>
        <p:spPr>
          <a:xfrm>
            <a:off x="2070353" y="4034708"/>
            <a:ext cx="1348068" cy="389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000" i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spray through pneumatic system</a:t>
            </a:r>
            <a:endParaRPr lang="zh-CN" altLang="zh-CN" sz="1050" i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0A8CC16-EEA6-4193-9435-73A620811DAD}"/>
              </a:ext>
            </a:extLst>
          </p:cNvPr>
          <p:cNvSpPr/>
          <p:nvPr/>
        </p:nvSpPr>
        <p:spPr>
          <a:xfrm>
            <a:off x="3823889" y="4024939"/>
            <a:ext cx="1084065" cy="389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000" i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on the ultraviolet light</a:t>
            </a:r>
            <a:endParaRPr lang="zh-CN" altLang="zh-CN" sz="1050" i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3C159BB-C03F-4EF0-BFA8-73FEB29A65BC}"/>
              </a:ext>
            </a:extLst>
          </p:cNvPr>
          <p:cNvSpPr/>
          <p:nvPr/>
        </p:nvSpPr>
        <p:spPr>
          <a:xfrm>
            <a:off x="2901451" y="5360398"/>
            <a:ext cx="1302505" cy="389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000" i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Disinfect the </a:t>
            </a:r>
            <a:r>
              <a:rPr lang="en-US" altLang="zh-CN" sz="1000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US" altLang="zh-CN" sz="1000" i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remove germs</a:t>
            </a:r>
            <a:endParaRPr lang="zh-CN" altLang="zh-CN" sz="1050" i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6CB1EE2-ABE6-4138-AC6B-F14F9FD337BE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3105070" y="2778758"/>
            <a:ext cx="895268" cy="1616633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B35EDA6F-18FE-4A9B-8522-39773119EA8E}"/>
              </a:ext>
            </a:extLst>
          </p:cNvPr>
          <p:cNvCxnSpPr>
            <a:cxnSpLocks/>
            <a:stCxn id="72" idx="2"/>
            <a:endCxn id="21" idx="0"/>
          </p:cNvCxnSpPr>
          <p:nvPr/>
        </p:nvCxnSpPr>
        <p:spPr>
          <a:xfrm rot="16200000" flipH="1">
            <a:off x="3920722" y="3579738"/>
            <a:ext cx="885499" cy="490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D754FE9-83D6-4BB3-BFEB-0462629DBCB9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16200000" flipH="1">
            <a:off x="2680295" y="4487989"/>
            <a:ext cx="936500" cy="80831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2042021-250D-49DD-B33A-1358A21115F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3486179" y="4480654"/>
            <a:ext cx="946269" cy="81321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602</Words>
  <Application>Microsoft Office PowerPoint</Application>
  <PresentationFormat>宽屏</PresentationFormat>
  <Paragraphs>170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PANDA</dc:creator>
  <cp:lastModifiedBy> </cp:lastModifiedBy>
  <cp:revision>39</cp:revision>
  <dcterms:created xsi:type="dcterms:W3CDTF">2020-04-12T02:16:44Z</dcterms:created>
  <dcterms:modified xsi:type="dcterms:W3CDTF">2020-05-03T00:47:45Z</dcterms:modified>
</cp:coreProperties>
</file>