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1" r:id="rId3"/>
    <p:sldId id="279" r:id="rId4"/>
    <p:sldId id="28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F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4660"/>
  </p:normalViewPr>
  <p:slideViewPr>
    <p:cSldViewPr snapToGrid="0">
      <p:cViewPr varScale="1">
        <p:scale>
          <a:sx n="107" d="100"/>
          <a:sy n="107" d="100"/>
        </p:scale>
        <p:origin x="106" y="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168154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60460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291965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16331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56577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386488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74989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311439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306401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33472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B518A0E-1BBC-4823-BE75-7C58EE2E93C3}" type="datetimeFigureOut">
              <a:rPr lang="zh-CN" altLang="en-US" smtClean="0"/>
              <a:t>2020/3/14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113753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18A0E-1BBC-4823-BE75-7C58EE2E93C3}" type="datetimeFigureOut">
              <a:rPr lang="zh-CN" altLang="en-US" smtClean="0"/>
              <a:t>2020/3/14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A928C-063C-4128-8BAD-E56C5F15037A}" type="slidenum">
              <a:rPr lang="zh-CN" altLang="en-US" smtClean="0"/>
              <a:t>‹#›</a:t>
            </a:fld>
            <a:endParaRPr lang="zh-CN" altLang="en-US"/>
          </a:p>
        </p:txBody>
      </p:sp>
    </p:spTree>
    <p:extLst>
      <p:ext uri="{BB962C8B-B14F-4D97-AF65-F5344CB8AC3E}">
        <p14:creationId xmlns:p14="http://schemas.microsoft.com/office/powerpoint/2010/main" val="394943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111E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kumimoji="1" lang="zh-CN" altLang="en-US">
              <a:solidFill>
                <a:prstClr val="white"/>
              </a:solidFill>
              <a:latin typeface="Calibri" panose="020F0502020204030204"/>
              <a:ea typeface="宋体" panose="02010600030101010101" pitchFamily="2" charset="-122"/>
            </a:endParaRPr>
          </a:p>
        </p:txBody>
      </p:sp>
      <p:pic>
        <p:nvPicPr>
          <p:cNvPr id="8" name="图片 7"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9300" y="246888"/>
            <a:ext cx="3073400" cy="2486112"/>
          </a:xfrm>
          <a:prstGeom prst="rect">
            <a:avLst/>
          </a:prstGeom>
        </p:spPr>
      </p:pic>
      <p:sp>
        <p:nvSpPr>
          <p:cNvPr id="7" name="文本框 6"/>
          <p:cNvSpPr txBox="1"/>
          <p:nvPr/>
        </p:nvSpPr>
        <p:spPr>
          <a:xfrm>
            <a:off x="944545" y="2733000"/>
            <a:ext cx="10302910" cy="2062103"/>
          </a:xfrm>
          <a:prstGeom prst="rect">
            <a:avLst/>
          </a:prstGeom>
          <a:noFill/>
        </p:spPr>
        <p:txBody>
          <a:bodyPr wrap="square" rtlCol="0">
            <a:spAutoFit/>
          </a:bodyPr>
          <a:lstStyle/>
          <a:p>
            <a:pPr algn="ctr">
              <a:defRPr/>
            </a:pPr>
            <a:r>
              <a:rPr lang="en-US" altLang="zh-CN" sz="5000" b="1" dirty="0">
                <a:solidFill>
                  <a:srgbClr val="FEC70B"/>
                </a:solidFill>
                <a:latin typeface="Calibri" panose="020F0502020204030204" pitchFamily="34" charset="0"/>
                <a:ea typeface="宋体" panose="02010600030101010101" pitchFamily="2" charset="-122"/>
                <a:cs typeface="Calibri" panose="020F0502020204030204" pitchFamily="34" charset="0"/>
              </a:rPr>
              <a:t>COVID-19 Challenge </a:t>
            </a:r>
          </a:p>
          <a:p>
            <a:pPr algn="ctr">
              <a:defRPr/>
            </a:pPr>
            <a:r>
              <a:rPr lang="en-US" altLang="zh-CN" sz="5000" b="1" dirty="0">
                <a:solidFill>
                  <a:srgbClr val="FEC70B"/>
                </a:solidFill>
                <a:latin typeface="Calibri" panose="020F0502020204030204" pitchFamily="34" charset="0"/>
                <a:ea typeface="宋体" panose="02010600030101010101" pitchFamily="2" charset="-122"/>
                <a:cs typeface="Calibri" panose="020F0502020204030204" pitchFamily="34" charset="0"/>
              </a:rPr>
              <a:t>Telepresence Robot</a:t>
            </a:r>
          </a:p>
          <a:p>
            <a:pPr lvl="0" algn="ctr"/>
            <a:r>
              <a:rPr lang="en-US" altLang="zh-CN" sz="2800" dirty="0" err="1">
                <a:solidFill>
                  <a:srgbClr val="FEC70B"/>
                </a:solidFill>
                <a:latin typeface="Times New Roman" panose="02020603050405020304" pitchFamily="18" charset="0"/>
                <a:ea typeface="隶书" panose="02010509060101010101" pitchFamily="49" charset="-122"/>
                <a:cs typeface="Times New Roman" panose="02020603050405020304" pitchFamily="18" charset="0"/>
              </a:rPr>
              <a:t>Chongdan</a:t>
            </a:r>
            <a:r>
              <a:rPr lang="en-US" altLang="zh-CN" sz="2800" dirty="0">
                <a:solidFill>
                  <a:srgbClr val="FEC70B"/>
                </a:solidFill>
                <a:latin typeface="Times New Roman" panose="02020603050405020304" pitchFamily="18" charset="0"/>
                <a:ea typeface="隶书" panose="02010509060101010101" pitchFamily="49" charset="-122"/>
                <a:cs typeface="Times New Roman" panose="02020603050405020304" pitchFamily="18" charset="0"/>
              </a:rPr>
              <a:t> Pan</a:t>
            </a:r>
          </a:p>
        </p:txBody>
      </p:sp>
    </p:spTree>
    <p:extLst>
      <p:ext uri="{BB962C8B-B14F-4D97-AF65-F5344CB8AC3E}">
        <p14:creationId xmlns:p14="http://schemas.microsoft.com/office/powerpoint/2010/main" val="331256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111E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kumimoji="1" lang="zh-CN" altLang="en-US" dirty="0">
              <a:solidFill>
                <a:prstClr val="white"/>
              </a:solidFill>
              <a:latin typeface="Calibri" panose="020F0502020204030204"/>
              <a:ea typeface="宋体" panose="02010600030101010101" pitchFamily="2" charset="-122"/>
            </a:endParaRPr>
          </a:p>
        </p:txBody>
      </p:sp>
      <p:sp>
        <p:nvSpPr>
          <p:cNvPr id="6" name="文本框 5"/>
          <p:cNvSpPr txBox="1"/>
          <p:nvPr/>
        </p:nvSpPr>
        <p:spPr>
          <a:xfrm>
            <a:off x="0" y="0"/>
            <a:ext cx="9144000" cy="861774"/>
          </a:xfrm>
          <a:prstGeom prst="rect">
            <a:avLst/>
          </a:prstGeom>
          <a:noFill/>
        </p:spPr>
        <p:txBody>
          <a:bodyPr wrap="square" rtlCol="0">
            <a:spAutoFit/>
          </a:bodyPr>
          <a:lstStyle/>
          <a:p>
            <a:r>
              <a:rPr lang="en-US" altLang="zh-CN" sz="5000" b="1" dirty="0">
                <a:solidFill>
                  <a:srgbClr val="FEC70B"/>
                </a:solidFill>
                <a:latin typeface="Calibri" panose="020F0502020204030204" pitchFamily="34" charset="0"/>
                <a:cs typeface="Calibri" panose="020F0502020204030204" pitchFamily="34" charset="0"/>
              </a:rPr>
              <a:t>Problem Description</a:t>
            </a:r>
            <a:endParaRPr lang="zh-CN" altLang="en-US" sz="5000" b="1" dirty="0">
              <a:solidFill>
                <a:srgbClr val="FEC70B"/>
              </a:solidFill>
              <a:latin typeface="Calibri" panose="020F0502020204030204" pitchFamily="34" charset="0"/>
              <a:cs typeface="Calibri" panose="020F0502020204030204" pitchFamily="34" charset="0"/>
            </a:endParaRPr>
          </a:p>
        </p:txBody>
      </p:sp>
      <p:sp>
        <p:nvSpPr>
          <p:cNvPr id="9" name="文本框 8"/>
          <p:cNvSpPr txBox="1"/>
          <p:nvPr/>
        </p:nvSpPr>
        <p:spPr>
          <a:xfrm>
            <a:off x="11935968" y="6488668"/>
            <a:ext cx="256032" cy="369332"/>
          </a:xfrm>
          <a:prstGeom prst="rect">
            <a:avLst/>
          </a:prstGeom>
          <a:noFill/>
        </p:spPr>
        <p:txBody>
          <a:bodyPr wrap="square" rtlCol="0">
            <a:spAutoFit/>
          </a:bodyPr>
          <a:lstStyle/>
          <a:p>
            <a:r>
              <a:rPr lang="en-US" altLang="zh-CN" b="1" dirty="0">
                <a:solidFill>
                  <a:srgbClr val="FFC000"/>
                </a:solidFill>
              </a:rPr>
              <a:t>2</a:t>
            </a:r>
            <a:endParaRPr lang="zh-CN" altLang="en-US" b="1" dirty="0">
              <a:solidFill>
                <a:srgbClr val="FFC000"/>
              </a:solidFill>
            </a:endParaRPr>
          </a:p>
        </p:txBody>
      </p:sp>
      <p:sp>
        <p:nvSpPr>
          <p:cNvPr id="14" name="文本框 13">
            <a:extLst>
              <a:ext uri="{FF2B5EF4-FFF2-40B4-BE49-F238E27FC236}">
                <a16:creationId xmlns:a16="http://schemas.microsoft.com/office/drawing/2014/main" id="{69EFDCE0-0783-4EC3-B05A-84D2FAE2D2AC}"/>
              </a:ext>
            </a:extLst>
          </p:cNvPr>
          <p:cNvSpPr txBox="1"/>
          <p:nvPr/>
        </p:nvSpPr>
        <p:spPr>
          <a:xfrm>
            <a:off x="421557" y="1125793"/>
            <a:ext cx="8979617" cy="553998"/>
          </a:xfrm>
          <a:prstGeom prst="rect">
            <a:avLst/>
          </a:prstGeom>
          <a:noFill/>
        </p:spPr>
        <p:txBody>
          <a:bodyPr wrap="square" rtlCol="0">
            <a:spAutoFit/>
          </a:bodyPr>
          <a:lstStyle/>
          <a:p>
            <a:r>
              <a:rPr lang="en-US" altLang="zh-CN" sz="3000" b="1" dirty="0">
                <a:solidFill>
                  <a:schemeClr val="bg1"/>
                </a:solidFill>
                <a:latin typeface="Calibri" panose="020F0502020204030204" pitchFamily="34" charset="0"/>
                <a:cs typeface="Calibri" panose="020F0502020204030204" pitchFamily="34" charset="0"/>
              </a:rPr>
              <a:t>Chinese COVID-19 Outbreak Control Methods</a:t>
            </a:r>
          </a:p>
        </p:txBody>
      </p:sp>
      <p:sp>
        <p:nvSpPr>
          <p:cNvPr id="16" name="文本框 15">
            <a:extLst>
              <a:ext uri="{FF2B5EF4-FFF2-40B4-BE49-F238E27FC236}">
                <a16:creationId xmlns:a16="http://schemas.microsoft.com/office/drawing/2014/main" id="{27900623-56AA-440E-9A7B-09DC619CA22C}"/>
              </a:ext>
            </a:extLst>
          </p:cNvPr>
          <p:cNvSpPr txBox="1"/>
          <p:nvPr/>
        </p:nvSpPr>
        <p:spPr>
          <a:xfrm>
            <a:off x="421557" y="1539014"/>
            <a:ext cx="5674443" cy="1015663"/>
          </a:xfrm>
          <a:prstGeom prst="rect">
            <a:avLst/>
          </a:prstGeom>
          <a:noFill/>
        </p:spPr>
        <p:txBody>
          <a:bodyPr wrap="square" rtlCol="0">
            <a:spAutoFit/>
          </a:bodyPr>
          <a:lstStyle/>
          <a:p>
            <a:r>
              <a:rPr lang="en-US" altLang="zh-CN" sz="2000" dirty="0">
                <a:solidFill>
                  <a:schemeClr val="bg1"/>
                </a:solidFill>
                <a:latin typeface="Calibri" panose="020F0502020204030204" pitchFamily="34" charset="0"/>
                <a:cs typeface="Calibri" panose="020F0502020204030204" pitchFamily="34" charset="0"/>
              </a:rPr>
              <a:t>To prevents interaction between virus carriers and normal people, temperature measuring stations is set in </a:t>
            </a:r>
            <a:r>
              <a:rPr lang="en-US" altLang="zh-CN" sz="2000" b="1" dirty="0">
                <a:solidFill>
                  <a:schemeClr val="bg1"/>
                </a:solidFill>
                <a:latin typeface="Calibri" panose="020F0502020204030204" pitchFamily="34" charset="0"/>
                <a:cs typeface="Calibri" panose="020F0502020204030204" pitchFamily="34" charset="0"/>
              </a:rPr>
              <a:t>all gates </a:t>
            </a:r>
            <a:r>
              <a:rPr lang="en-US" altLang="zh-CN" sz="2000" dirty="0">
                <a:solidFill>
                  <a:schemeClr val="bg1"/>
                </a:solidFill>
                <a:latin typeface="Calibri" panose="020F0502020204030204" pitchFamily="34" charset="0"/>
                <a:cs typeface="Calibri" panose="020F0502020204030204" pitchFamily="34" charset="0"/>
              </a:rPr>
              <a:t>of </a:t>
            </a:r>
            <a:r>
              <a:rPr lang="en-US" altLang="zh-CN" sz="2000" b="1" dirty="0">
                <a:solidFill>
                  <a:schemeClr val="bg1"/>
                </a:solidFill>
                <a:latin typeface="Calibri" panose="020F0502020204030204" pitchFamily="34" charset="0"/>
                <a:cs typeface="Calibri" panose="020F0502020204030204" pitchFamily="34" charset="0"/>
              </a:rPr>
              <a:t>all housing estates </a:t>
            </a:r>
            <a:r>
              <a:rPr lang="en-US" altLang="zh-CN" sz="2000" dirty="0">
                <a:solidFill>
                  <a:schemeClr val="bg1"/>
                </a:solidFill>
                <a:latin typeface="Calibri" panose="020F0502020204030204" pitchFamily="34" charset="0"/>
                <a:cs typeface="Calibri" panose="020F0502020204030204" pitchFamily="34" charset="0"/>
              </a:rPr>
              <a:t>in China.</a:t>
            </a:r>
          </a:p>
        </p:txBody>
      </p:sp>
      <p:sp>
        <p:nvSpPr>
          <p:cNvPr id="17" name="文本框 16">
            <a:extLst>
              <a:ext uri="{FF2B5EF4-FFF2-40B4-BE49-F238E27FC236}">
                <a16:creationId xmlns:a16="http://schemas.microsoft.com/office/drawing/2014/main" id="{8DA8AECC-1C71-42D6-8E5C-22B6E9FB5BFC}"/>
              </a:ext>
            </a:extLst>
          </p:cNvPr>
          <p:cNvSpPr txBox="1"/>
          <p:nvPr/>
        </p:nvSpPr>
        <p:spPr>
          <a:xfrm>
            <a:off x="421557" y="2625809"/>
            <a:ext cx="8979617" cy="553998"/>
          </a:xfrm>
          <a:prstGeom prst="rect">
            <a:avLst/>
          </a:prstGeom>
          <a:noFill/>
        </p:spPr>
        <p:txBody>
          <a:bodyPr wrap="square" rtlCol="0">
            <a:spAutoFit/>
          </a:bodyPr>
          <a:lstStyle/>
          <a:p>
            <a:r>
              <a:rPr lang="en-US" altLang="zh-CN" sz="3000" b="1" dirty="0">
                <a:solidFill>
                  <a:schemeClr val="bg1"/>
                </a:solidFill>
                <a:latin typeface="Calibri" panose="020F0502020204030204" pitchFamily="34" charset="0"/>
                <a:cs typeface="Calibri" panose="020F0502020204030204" pitchFamily="34" charset="0"/>
              </a:rPr>
              <a:t>Effective but High Cost</a:t>
            </a:r>
          </a:p>
        </p:txBody>
      </p:sp>
      <p:sp>
        <p:nvSpPr>
          <p:cNvPr id="18" name="文本框 17">
            <a:extLst>
              <a:ext uri="{FF2B5EF4-FFF2-40B4-BE49-F238E27FC236}">
                <a16:creationId xmlns:a16="http://schemas.microsoft.com/office/drawing/2014/main" id="{A1210C50-68AD-483C-BFF7-37C0EF9B2CD4}"/>
              </a:ext>
            </a:extLst>
          </p:cNvPr>
          <p:cNvSpPr txBox="1"/>
          <p:nvPr/>
        </p:nvSpPr>
        <p:spPr>
          <a:xfrm>
            <a:off x="421557" y="3073457"/>
            <a:ext cx="5674443" cy="1323439"/>
          </a:xfrm>
          <a:prstGeom prst="rect">
            <a:avLst/>
          </a:prstGeom>
          <a:noFill/>
        </p:spPr>
        <p:txBody>
          <a:bodyPr wrap="square" rtlCol="0">
            <a:spAutoFit/>
          </a:bodyPr>
          <a:lstStyle/>
          <a:p>
            <a:r>
              <a:rPr lang="en-US" altLang="zh-CN" sz="2000" dirty="0">
                <a:solidFill>
                  <a:schemeClr val="bg1"/>
                </a:solidFill>
                <a:latin typeface="Calibri" panose="020F0502020204030204" pitchFamily="34" charset="0"/>
                <a:cs typeface="Calibri" panose="020F0502020204030204" pitchFamily="34" charset="0"/>
              </a:rPr>
              <a:t>However, such methods require many volunteers to keep stationed at gates for hours, which </a:t>
            </a:r>
            <a:r>
              <a:rPr lang="en-US" altLang="zh-CN" sz="2000" b="1" dirty="0">
                <a:solidFill>
                  <a:schemeClr val="bg1"/>
                </a:solidFill>
                <a:latin typeface="Calibri" panose="020F0502020204030204" pitchFamily="34" charset="0"/>
                <a:cs typeface="Calibri" panose="020F0502020204030204" pitchFamily="34" charset="0"/>
              </a:rPr>
              <a:t>costs a lot of time, labor force and increases the possibility that the volunteers get infected.</a:t>
            </a:r>
          </a:p>
        </p:txBody>
      </p:sp>
      <p:sp>
        <p:nvSpPr>
          <p:cNvPr id="19" name="文本框 18">
            <a:extLst>
              <a:ext uri="{FF2B5EF4-FFF2-40B4-BE49-F238E27FC236}">
                <a16:creationId xmlns:a16="http://schemas.microsoft.com/office/drawing/2014/main" id="{3677D7EB-04A1-4777-8888-E8359F3F2636}"/>
              </a:ext>
            </a:extLst>
          </p:cNvPr>
          <p:cNvSpPr txBox="1"/>
          <p:nvPr/>
        </p:nvSpPr>
        <p:spPr>
          <a:xfrm>
            <a:off x="421557" y="4483077"/>
            <a:ext cx="8979617" cy="553998"/>
          </a:xfrm>
          <a:prstGeom prst="rect">
            <a:avLst/>
          </a:prstGeom>
          <a:noFill/>
        </p:spPr>
        <p:txBody>
          <a:bodyPr wrap="square" rtlCol="0">
            <a:spAutoFit/>
          </a:bodyPr>
          <a:lstStyle/>
          <a:p>
            <a:r>
              <a:rPr lang="en-US" altLang="zh-CN" sz="3000" b="1" dirty="0">
                <a:solidFill>
                  <a:schemeClr val="bg1"/>
                </a:solidFill>
                <a:latin typeface="Calibri" panose="020F0502020204030204" pitchFamily="34" charset="0"/>
                <a:cs typeface="Calibri" panose="020F0502020204030204" pitchFamily="34" charset="0"/>
              </a:rPr>
              <a:t>Evidence</a:t>
            </a:r>
          </a:p>
        </p:txBody>
      </p:sp>
      <p:sp>
        <p:nvSpPr>
          <p:cNvPr id="20" name="文本框 19">
            <a:extLst>
              <a:ext uri="{FF2B5EF4-FFF2-40B4-BE49-F238E27FC236}">
                <a16:creationId xmlns:a16="http://schemas.microsoft.com/office/drawing/2014/main" id="{6224F881-DCDB-4176-8CE8-C50FC137C483}"/>
              </a:ext>
            </a:extLst>
          </p:cNvPr>
          <p:cNvSpPr txBox="1"/>
          <p:nvPr/>
        </p:nvSpPr>
        <p:spPr>
          <a:xfrm>
            <a:off x="421557" y="4930725"/>
            <a:ext cx="5886374" cy="1323439"/>
          </a:xfrm>
          <a:prstGeom prst="rect">
            <a:avLst/>
          </a:prstGeom>
          <a:noFill/>
        </p:spPr>
        <p:txBody>
          <a:bodyPr wrap="square" rtlCol="0">
            <a:spAutoFit/>
          </a:bodyPr>
          <a:lstStyle/>
          <a:p>
            <a:r>
              <a:rPr lang="en-US" altLang="zh-CN" sz="2000" dirty="0">
                <a:solidFill>
                  <a:schemeClr val="bg1"/>
                </a:solidFill>
                <a:latin typeface="Calibri" panose="020F0502020204030204" pitchFamily="34" charset="0"/>
                <a:cs typeface="Calibri" panose="020F0502020204030204" pitchFamily="34" charset="0"/>
              </a:rPr>
              <a:t>My uncle stations at the east gate of my housing estate for from 12:00 to 17:00 every 3 days to measure the temperature of comers. There are also many news about these volunteers everywhere.</a:t>
            </a:r>
            <a:endParaRPr lang="en-US" altLang="zh-CN" sz="2000" b="1" dirty="0">
              <a:solidFill>
                <a:schemeClr val="bg1"/>
              </a:solidFill>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852B267A-1833-42B9-806E-B8287FEC0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562" y="1778194"/>
            <a:ext cx="4236319" cy="4229700"/>
          </a:xfrm>
          <a:prstGeom prst="rect">
            <a:avLst/>
          </a:prstGeom>
        </p:spPr>
      </p:pic>
      <p:sp>
        <p:nvSpPr>
          <p:cNvPr id="4" name="文本框 3">
            <a:extLst>
              <a:ext uri="{FF2B5EF4-FFF2-40B4-BE49-F238E27FC236}">
                <a16:creationId xmlns:a16="http://schemas.microsoft.com/office/drawing/2014/main" id="{A5032022-0838-4092-8358-97A088FBC960}"/>
              </a:ext>
            </a:extLst>
          </p:cNvPr>
          <p:cNvSpPr txBox="1"/>
          <p:nvPr/>
        </p:nvSpPr>
        <p:spPr>
          <a:xfrm>
            <a:off x="6372262" y="6017448"/>
            <a:ext cx="5064918" cy="276999"/>
          </a:xfrm>
          <a:prstGeom prst="rect">
            <a:avLst/>
          </a:prstGeom>
          <a:noFill/>
        </p:spPr>
        <p:txBody>
          <a:bodyPr wrap="square" rtlCol="0">
            <a:spAutoFit/>
          </a:bodyPr>
          <a:lstStyle/>
          <a:p>
            <a:r>
              <a:rPr lang="en-US" altLang="zh-CN" sz="1200" dirty="0">
                <a:solidFill>
                  <a:schemeClr val="bg1"/>
                </a:solidFill>
                <a:latin typeface="Calibri" panose="020F0502020204030204" pitchFamily="34" charset="0"/>
                <a:cs typeface="Calibri" panose="020F0502020204030204" pitchFamily="34" charset="0"/>
              </a:rPr>
              <a:t>https://baijiahao.baidu.com/s?id=1657513147214514829&amp;wfr=spider&amp;for=pc</a:t>
            </a:r>
            <a:endParaRPr lang="zh-CN" altLang="en-US" sz="1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373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111E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kumimoji="1" lang="zh-CN" altLang="en-US" dirty="0">
              <a:solidFill>
                <a:prstClr val="white"/>
              </a:solidFill>
              <a:latin typeface="Calibri" panose="020F0502020204030204"/>
              <a:ea typeface="宋体" panose="02010600030101010101" pitchFamily="2" charset="-122"/>
            </a:endParaRPr>
          </a:p>
        </p:txBody>
      </p:sp>
      <p:sp>
        <p:nvSpPr>
          <p:cNvPr id="6" name="文本框 5"/>
          <p:cNvSpPr txBox="1"/>
          <p:nvPr/>
        </p:nvSpPr>
        <p:spPr>
          <a:xfrm>
            <a:off x="0" y="0"/>
            <a:ext cx="9144000" cy="861774"/>
          </a:xfrm>
          <a:prstGeom prst="rect">
            <a:avLst/>
          </a:prstGeom>
          <a:noFill/>
        </p:spPr>
        <p:txBody>
          <a:bodyPr wrap="square" rtlCol="0">
            <a:spAutoFit/>
          </a:bodyPr>
          <a:lstStyle/>
          <a:p>
            <a:r>
              <a:rPr lang="en-US" altLang="zh-CN" sz="5000" b="1" dirty="0">
                <a:solidFill>
                  <a:srgbClr val="FEC70B"/>
                </a:solidFill>
                <a:latin typeface="Calibri" panose="020F0502020204030204" pitchFamily="34" charset="0"/>
                <a:cs typeface="Calibri" panose="020F0502020204030204" pitchFamily="34" charset="0"/>
              </a:rPr>
              <a:t>Needs &amp; Ideas</a:t>
            </a:r>
            <a:endParaRPr lang="zh-CN" altLang="en-US" sz="5000" b="1" dirty="0">
              <a:solidFill>
                <a:srgbClr val="FEC70B"/>
              </a:solidFill>
              <a:latin typeface="Calibri" panose="020F0502020204030204" pitchFamily="34" charset="0"/>
              <a:cs typeface="Calibri" panose="020F0502020204030204" pitchFamily="34" charset="0"/>
            </a:endParaRPr>
          </a:p>
        </p:txBody>
      </p:sp>
      <p:sp>
        <p:nvSpPr>
          <p:cNvPr id="9" name="文本框 8"/>
          <p:cNvSpPr txBox="1"/>
          <p:nvPr/>
        </p:nvSpPr>
        <p:spPr>
          <a:xfrm>
            <a:off x="11935968" y="6488668"/>
            <a:ext cx="256032" cy="369332"/>
          </a:xfrm>
          <a:prstGeom prst="rect">
            <a:avLst/>
          </a:prstGeom>
          <a:noFill/>
        </p:spPr>
        <p:txBody>
          <a:bodyPr wrap="square" rtlCol="0">
            <a:spAutoFit/>
          </a:bodyPr>
          <a:lstStyle/>
          <a:p>
            <a:r>
              <a:rPr lang="en-US" altLang="zh-CN" b="1" dirty="0">
                <a:solidFill>
                  <a:srgbClr val="FFC000"/>
                </a:solidFill>
              </a:rPr>
              <a:t>3</a:t>
            </a:r>
            <a:endParaRPr lang="zh-CN" altLang="en-US" b="1" dirty="0">
              <a:solidFill>
                <a:srgbClr val="FFC000"/>
              </a:solidFill>
            </a:endParaRPr>
          </a:p>
        </p:txBody>
      </p:sp>
      <p:sp>
        <p:nvSpPr>
          <p:cNvPr id="14" name="文本框 13">
            <a:extLst>
              <a:ext uri="{FF2B5EF4-FFF2-40B4-BE49-F238E27FC236}">
                <a16:creationId xmlns:a16="http://schemas.microsoft.com/office/drawing/2014/main" id="{22AF457A-BBE7-4EA9-93BF-A93C861AB79A}"/>
              </a:ext>
            </a:extLst>
          </p:cNvPr>
          <p:cNvSpPr txBox="1"/>
          <p:nvPr/>
        </p:nvSpPr>
        <p:spPr>
          <a:xfrm>
            <a:off x="421557" y="1125793"/>
            <a:ext cx="8979617" cy="553998"/>
          </a:xfrm>
          <a:prstGeom prst="rect">
            <a:avLst/>
          </a:prstGeom>
          <a:noFill/>
        </p:spPr>
        <p:txBody>
          <a:bodyPr wrap="square" rtlCol="0">
            <a:spAutoFit/>
          </a:bodyPr>
          <a:lstStyle/>
          <a:p>
            <a:r>
              <a:rPr lang="en-US" altLang="zh-CN" sz="3000" b="1" dirty="0">
                <a:solidFill>
                  <a:schemeClr val="bg1"/>
                </a:solidFill>
                <a:latin typeface="Calibri" panose="020F0502020204030204" pitchFamily="34" charset="0"/>
                <a:cs typeface="Calibri" panose="020F0502020204030204" pitchFamily="34" charset="0"/>
              </a:rPr>
              <a:t>Needs</a:t>
            </a:r>
          </a:p>
        </p:txBody>
      </p:sp>
      <p:sp>
        <p:nvSpPr>
          <p:cNvPr id="15" name="文本框 14">
            <a:extLst>
              <a:ext uri="{FF2B5EF4-FFF2-40B4-BE49-F238E27FC236}">
                <a16:creationId xmlns:a16="http://schemas.microsoft.com/office/drawing/2014/main" id="{59B65335-593B-4F62-91F2-4DA17C49F621}"/>
              </a:ext>
            </a:extLst>
          </p:cNvPr>
          <p:cNvSpPr txBox="1"/>
          <p:nvPr/>
        </p:nvSpPr>
        <p:spPr>
          <a:xfrm>
            <a:off x="421557" y="1539014"/>
            <a:ext cx="5674443" cy="1015663"/>
          </a:xfrm>
          <a:prstGeom prst="rect">
            <a:avLst/>
          </a:prstGeom>
          <a:noFill/>
        </p:spPr>
        <p:txBody>
          <a:bodyPr wrap="square" rtlCol="0">
            <a:spAutoFit/>
          </a:bodyPr>
          <a:lstStyle/>
          <a:p>
            <a:r>
              <a:rPr lang="en-US" altLang="zh-CN" sz="2000" dirty="0">
                <a:solidFill>
                  <a:schemeClr val="bg1"/>
                </a:solidFill>
                <a:latin typeface="Calibri" panose="020F0502020204030204" pitchFamily="34" charset="0"/>
                <a:cs typeface="Calibri" panose="020F0502020204030204" pitchFamily="34" charset="0"/>
              </a:rPr>
              <a:t>A safer and more cost-effective way to monitor the temperature of people who come in and out of housing estates </a:t>
            </a:r>
          </a:p>
        </p:txBody>
      </p:sp>
      <p:sp>
        <p:nvSpPr>
          <p:cNvPr id="12" name="文本框 11">
            <a:extLst>
              <a:ext uri="{FF2B5EF4-FFF2-40B4-BE49-F238E27FC236}">
                <a16:creationId xmlns:a16="http://schemas.microsoft.com/office/drawing/2014/main" id="{4EE3B6DE-A452-4296-A89B-7C7DE5C55213}"/>
              </a:ext>
            </a:extLst>
          </p:cNvPr>
          <p:cNvSpPr txBox="1"/>
          <p:nvPr/>
        </p:nvSpPr>
        <p:spPr>
          <a:xfrm>
            <a:off x="421557" y="2822345"/>
            <a:ext cx="8979617" cy="553998"/>
          </a:xfrm>
          <a:prstGeom prst="rect">
            <a:avLst/>
          </a:prstGeom>
          <a:noFill/>
        </p:spPr>
        <p:txBody>
          <a:bodyPr wrap="square" rtlCol="0">
            <a:spAutoFit/>
          </a:bodyPr>
          <a:lstStyle/>
          <a:p>
            <a:r>
              <a:rPr lang="en-US" altLang="zh-CN" sz="3000" b="1" dirty="0">
                <a:solidFill>
                  <a:schemeClr val="bg1"/>
                </a:solidFill>
                <a:latin typeface="Calibri" panose="020F0502020204030204" pitchFamily="34" charset="0"/>
                <a:cs typeface="Calibri" panose="020F0502020204030204" pitchFamily="34" charset="0"/>
              </a:rPr>
              <a:t>Ideas: Telepresence Robot</a:t>
            </a:r>
          </a:p>
        </p:txBody>
      </p:sp>
      <p:sp>
        <p:nvSpPr>
          <p:cNvPr id="13" name="文本框 12">
            <a:extLst>
              <a:ext uri="{FF2B5EF4-FFF2-40B4-BE49-F238E27FC236}">
                <a16:creationId xmlns:a16="http://schemas.microsoft.com/office/drawing/2014/main" id="{1F43D395-2AD2-410E-AC85-141D06F1BC1A}"/>
              </a:ext>
            </a:extLst>
          </p:cNvPr>
          <p:cNvSpPr txBox="1"/>
          <p:nvPr/>
        </p:nvSpPr>
        <p:spPr>
          <a:xfrm>
            <a:off x="421557" y="3235566"/>
            <a:ext cx="5964956" cy="2554545"/>
          </a:xfrm>
          <a:prstGeom prst="rect">
            <a:avLst/>
          </a:prstGeom>
          <a:noFill/>
        </p:spPr>
        <p:txBody>
          <a:bodyPr wrap="square" rtlCol="0">
            <a:spAutoFit/>
          </a:bodyPr>
          <a:lstStyle/>
          <a:p>
            <a:r>
              <a:rPr lang="en-US" altLang="zh-CN" sz="2000" dirty="0">
                <a:solidFill>
                  <a:schemeClr val="bg1"/>
                </a:solidFill>
                <a:latin typeface="Calibri" panose="020F0502020204030204" pitchFamily="34" charset="0"/>
                <a:cs typeface="Calibri" panose="020F0502020204030204" pitchFamily="34" charset="0"/>
              </a:rPr>
              <a:t>My </a:t>
            </a:r>
            <a:r>
              <a:rPr lang="en-US" altLang="zh-CN" sz="2000">
                <a:solidFill>
                  <a:schemeClr val="bg1"/>
                </a:solidFill>
                <a:latin typeface="Calibri" panose="020F0502020204030204" pitchFamily="34" charset="0"/>
                <a:cs typeface="Calibri" panose="020F0502020204030204" pitchFamily="34" charset="0"/>
              </a:rPr>
              <a:t>team from JI </a:t>
            </a:r>
            <a:r>
              <a:rPr lang="en-US" altLang="zh-CN" sz="2000" dirty="0">
                <a:solidFill>
                  <a:schemeClr val="bg1"/>
                </a:solidFill>
                <a:latin typeface="Calibri" panose="020F0502020204030204" pitchFamily="34" charset="0"/>
                <a:cs typeface="Calibri" panose="020F0502020204030204" pitchFamily="34" charset="0"/>
              </a:rPr>
              <a:t>have developed a healthcare telepresence robot under budget of 3500 RMB, which can provide remote care for people. Caregivers can control the robot to move, make video call and deliver pills to the disabled even when he is far away.</a:t>
            </a:r>
          </a:p>
          <a:p>
            <a:endParaRPr lang="en-US" altLang="zh-CN" sz="2000" dirty="0">
              <a:solidFill>
                <a:schemeClr val="bg1"/>
              </a:solidFill>
              <a:latin typeface="Calibri" panose="020F0502020204030204" pitchFamily="34" charset="0"/>
              <a:cs typeface="Calibri" panose="020F0502020204030204" pitchFamily="34" charset="0"/>
            </a:endParaRPr>
          </a:p>
          <a:p>
            <a:r>
              <a:rPr lang="en-US" altLang="zh-CN" sz="2000" dirty="0">
                <a:solidFill>
                  <a:schemeClr val="bg1"/>
                </a:solidFill>
                <a:latin typeface="Calibri" panose="020F0502020204030204" pitchFamily="34" charset="0"/>
                <a:cs typeface="Calibri" panose="020F0502020204030204" pitchFamily="34" charset="0"/>
              </a:rPr>
              <a:t>The volunteer can be replaced by such robot to monitor the  temperature of comers.</a:t>
            </a:r>
          </a:p>
        </p:txBody>
      </p:sp>
      <p:pic>
        <p:nvPicPr>
          <p:cNvPr id="3" name="图片 2">
            <a:extLst>
              <a:ext uri="{FF2B5EF4-FFF2-40B4-BE49-F238E27FC236}">
                <a16:creationId xmlns:a16="http://schemas.microsoft.com/office/drawing/2014/main" id="{A9316B9E-8A3A-45FA-BC94-E181CDC6B5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979707" y="1508721"/>
            <a:ext cx="5175573" cy="3881680"/>
          </a:xfrm>
          <a:prstGeom prst="rect">
            <a:avLst/>
          </a:prstGeom>
        </p:spPr>
      </p:pic>
    </p:spTree>
    <p:extLst>
      <p:ext uri="{BB962C8B-B14F-4D97-AF65-F5344CB8AC3E}">
        <p14:creationId xmlns:p14="http://schemas.microsoft.com/office/powerpoint/2010/main" val="20304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111E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kumimoji="1" lang="zh-CN" altLang="en-US" dirty="0">
              <a:solidFill>
                <a:prstClr val="white"/>
              </a:solidFill>
              <a:latin typeface="Calibri" panose="020F0502020204030204"/>
              <a:ea typeface="宋体" panose="02010600030101010101" pitchFamily="2" charset="-122"/>
            </a:endParaRPr>
          </a:p>
        </p:txBody>
      </p:sp>
      <p:sp>
        <p:nvSpPr>
          <p:cNvPr id="6" name="文本框 5"/>
          <p:cNvSpPr txBox="1"/>
          <p:nvPr/>
        </p:nvSpPr>
        <p:spPr>
          <a:xfrm>
            <a:off x="-1" y="0"/>
            <a:ext cx="10894220" cy="677108"/>
          </a:xfrm>
          <a:prstGeom prst="rect">
            <a:avLst/>
          </a:prstGeom>
          <a:noFill/>
        </p:spPr>
        <p:txBody>
          <a:bodyPr wrap="square" rtlCol="0">
            <a:spAutoFit/>
          </a:bodyPr>
          <a:lstStyle/>
          <a:p>
            <a:r>
              <a:rPr lang="en-US" altLang="zh-CN" sz="3800" b="1" dirty="0">
                <a:solidFill>
                  <a:srgbClr val="FEC70B"/>
                </a:solidFill>
                <a:latin typeface="Calibri" panose="020F0502020204030204" pitchFamily="34" charset="0"/>
                <a:cs typeface="Calibri" panose="020F0502020204030204" pitchFamily="34" charset="0"/>
              </a:rPr>
              <a:t>Solution: Temperature measuring telepresence robot</a:t>
            </a:r>
            <a:endParaRPr lang="zh-CN" altLang="en-US" sz="3800" b="1" dirty="0">
              <a:solidFill>
                <a:srgbClr val="FEC70B"/>
              </a:solidFill>
              <a:latin typeface="Calibri" panose="020F0502020204030204" pitchFamily="34" charset="0"/>
              <a:cs typeface="Calibri" panose="020F0502020204030204" pitchFamily="34" charset="0"/>
            </a:endParaRPr>
          </a:p>
        </p:txBody>
      </p:sp>
      <p:sp>
        <p:nvSpPr>
          <p:cNvPr id="9" name="文本框 8"/>
          <p:cNvSpPr txBox="1"/>
          <p:nvPr/>
        </p:nvSpPr>
        <p:spPr>
          <a:xfrm>
            <a:off x="11935968" y="6488668"/>
            <a:ext cx="256032" cy="369332"/>
          </a:xfrm>
          <a:prstGeom prst="rect">
            <a:avLst/>
          </a:prstGeom>
          <a:noFill/>
        </p:spPr>
        <p:txBody>
          <a:bodyPr wrap="square" rtlCol="0">
            <a:spAutoFit/>
          </a:bodyPr>
          <a:lstStyle/>
          <a:p>
            <a:r>
              <a:rPr lang="en-US" altLang="zh-CN" b="1" dirty="0">
                <a:solidFill>
                  <a:srgbClr val="FFC000"/>
                </a:solidFill>
              </a:rPr>
              <a:t>4</a:t>
            </a:r>
            <a:endParaRPr lang="zh-CN" altLang="en-US" b="1" dirty="0">
              <a:solidFill>
                <a:srgbClr val="FFC000"/>
              </a:solidFill>
            </a:endParaRPr>
          </a:p>
        </p:txBody>
      </p:sp>
      <p:sp>
        <p:nvSpPr>
          <p:cNvPr id="13" name="文本框 12">
            <a:extLst>
              <a:ext uri="{FF2B5EF4-FFF2-40B4-BE49-F238E27FC236}">
                <a16:creationId xmlns:a16="http://schemas.microsoft.com/office/drawing/2014/main" id="{18E0C175-9C42-43F2-B9EB-95FDE7D4FB04}"/>
              </a:ext>
            </a:extLst>
          </p:cNvPr>
          <p:cNvSpPr txBox="1"/>
          <p:nvPr/>
        </p:nvSpPr>
        <p:spPr>
          <a:xfrm>
            <a:off x="628726" y="3122712"/>
            <a:ext cx="3864693" cy="2769989"/>
          </a:xfrm>
          <a:prstGeom prst="rect">
            <a:avLst/>
          </a:prstGeom>
          <a:noFill/>
        </p:spPr>
        <p:txBody>
          <a:bodyPr wrap="square" rtlCol="0">
            <a:spAutoFit/>
          </a:bodyPr>
          <a:lstStyle/>
          <a:p>
            <a:pPr algn="ctr"/>
            <a:r>
              <a:rPr lang="en-US" altLang="zh-CN" sz="3000" b="1" dirty="0">
                <a:solidFill>
                  <a:schemeClr val="bg1"/>
                </a:solidFill>
                <a:latin typeface="Calibri" panose="020F0502020204030204" pitchFamily="34" charset="0"/>
                <a:cs typeface="Calibri" panose="020F0502020204030204" pitchFamily="34" charset="0"/>
              </a:rPr>
              <a:t>Lower Cost</a:t>
            </a:r>
          </a:p>
          <a:p>
            <a:r>
              <a:rPr lang="en-US" altLang="zh-CN" sz="2400" b="1" dirty="0">
                <a:solidFill>
                  <a:schemeClr val="bg1"/>
                </a:solidFill>
                <a:latin typeface="Times New Roman" panose="02020603050405020304" pitchFamily="18" charset="0"/>
                <a:cs typeface="Times New Roman" panose="02020603050405020304" pitchFamily="18" charset="0"/>
              </a:rPr>
              <a:t>The temperature measuring telepresence robot doesn’t need to move around and deliver pills, so the robot will cheaper, which will cost less than 1500 RMB.</a:t>
            </a:r>
          </a:p>
        </p:txBody>
      </p:sp>
      <p:sp>
        <p:nvSpPr>
          <p:cNvPr id="14" name="文本框 13">
            <a:extLst>
              <a:ext uri="{FF2B5EF4-FFF2-40B4-BE49-F238E27FC236}">
                <a16:creationId xmlns:a16="http://schemas.microsoft.com/office/drawing/2014/main" id="{5AF9E916-1245-4DB6-A212-C0916821F636}"/>
              </a:ext>
            </a:extLst>
          </p:cNvPr>
          <p:cNvSpPr txBox="1"/>
          <p:nvPr/>
        </p:nvSpPr>
        <p:spPr>
          <a:xfrm>
            <a:off x="4138261" y="957084"/>
            <a:ext cx="4050431" cy="2400657"/>
          </a:xfrm>
          <a:prstGeom prst="rect">
            <a:avLst/>
          </a:prstGeom>
          <a:noFill/>
        </p:spPr>
        <p:txBody>
          <a:bodyPr wrap="square" rtlCol="0">
            <a:spAutoFit/>
          </a:bodyPr>
          <a:lstStyle/>
          <a:p>
            <a:pPr algn="ctr"/>
            <a:r>
              <a:rPr lang="en-US" altLang="zh-CN" sz="3000" b="1" dirty="0">
                <a:solidFill>
                  <a:schemeClr val="bg1"/>
                </a:solidFill>
                <a:latin typeface="Calibri" panose="020F0502020204030204" pitchFamily="34" charset="0"/>
                <a:cs typeface="Calibri" panose="020F0502020204030204" pitchFamily="34" charset="0"/>
              </a:rPr>
              <a:t>Higher efficiency</a:t>
            </a:r>
          </a:p>
          <a:p>
            <a:r>
              <a:rPr lang="en-US" altLang="zh-CN" sz="2400" b="1" dirty="0">
                <a:solidFill>
                  <a:schemeClr val="bg1"/>
                </a:solidFill>
                <a:latin typeface="Times New Roman" panose="02020603050405020304" pitchFamily="18" charset="0"/>
                <a:cs typeface="Times New Roman" panose="02020603050405020304" pitchFamily="18" charset="0"/>
              </a:rPr>
              <a:t>Compared to human, the robot can measure more comers’ temperature at once. It can work longer and better, especially at night.</a:t>
            </a:r>
          </a:p>
        </p:txBody>
      </p:sp>
      <p:sp>
        <p:nvSpPr>
          <p:cNvPr id="15" name="文本框 14">
            <a:extLst>
              <a:ext uri="{FF2B5EF4-FFF2-40B4-BE49-F238E27FC236}">
                <a16:creationId xmlns:a16="http://schemas.microsoft.com/office/drawing/2014/main" id="{C92EB37E-0CC8-49EC-BF6F-2DA3F74AC8F6}"/>
              </a:ext>
            </a:extLst>
          </p:cNvPr>
          <p:cNvSpPr txBox="1"/>
          <p:nvPr/>
        </p:nvSpPr>
        <p:spPr>
          <a:xfrm>
            <a:off x="7106953" y="3122712"/>
            <a:ext cx="4144453" cy="2031325"/>
          </a:xfrm>
          <a:prstGeom prst="rect">
            <a:avLst/>
          </a:prstGeom>
          <a:noFill/>
        </p:spPr>
        <p:txBody>
          <a:bodyPr wrap="square" rtlCol="0">
            <a:spAutoFit/>
          </a:bodyPr>
          <a:lstStyle/>
          <a:p>
            <a:pPr algn="ctr"/>
            <a:r>
              <a:rPr lang="en-US" altLang="zh-CN" sz="3000" b="1" dirty="0">
                <a:solidFill>
                  <a:schemeClr val="bg1"/>
                </a:solidFill>
                <a:latin typeface="Calibri" panose="020F0502020204030204" pitchFamily="34" charset="0"/>
                <a:cs typeface="Calibri" panose="020F0502020204030204" pitchFamily="34" charset="0"/>
              </a:rPr>
              <a:t>Safer</a:t>
            </a:r>
          </a:p>
          <a:p>
            <a:r>
              <a:rPr lang="en-US" altLang="zh-CN" sz="2400" b="1" dirty="0">
                <a:solidFill>
                  <a:schemeClr val="bg1"/>
                </a:solidFill>
                <a:latin typeface="Times New Roman" panose="02020603050405020304" pitchFamily="18" charset="0"/>
                <a:cs typeface="Times New Roman" panose="02020603050405020304" pitchFamily="18" charset="0"/>
              </a:rPr>
              <a:t>With telepresence robot, the volunteers don’t need to go out to monitor the situation at risk of getting infected. </a:t>
            </a:r>
          </a:p>
        </p:txBody>
      </p:sp>
    </p:spTree>
    <p:extLst>
      <p:ext uri="{BB962C8B-B14F-4D97-AF65-F5344CB8AC3E}">
        <p14:creationId xmlns:p14="http://schemas.microsoft.com/office/powerpoint/2010/main" val="302191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314</Words>
  <Application>Microsoft Office PowerPoint</Application>
  <PresentationFormat>宽屏</PresentationFormat>
  <Paragraphs>28</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等线</vt:lpstr>
      <vt:lpstr>等线 Light</vt:lpstr>
      <vt:lpstr>Arial</vt:lpstr>
      <vt:lpstr>Calibri</vt:lpstr>
      <vt:lpstr>Times New Roman</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Qiu Tianyu</dc:creator>
  <cp:lastModifiedBy> </cp:lastModifiedBy>
  <cp:revision>296</cp:revision>
  <dcterms:created xsi:type="dcterms:W3CDTF">2019-11-17T13:16:53Z</dcterms:created>
  <dcterms:modified xsi:type="dcterms:W3CDTF">2020-03-14T08:04:13Z</dcterms:modified>
</cp:coreProperties>
</file>