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FAB-4011-9E23-4E418BE9DB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FAB-4011-9E23-4E418BE9DB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FAB-4011-9E23-4E418BE9DB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FAB-4011-9E23-4E418BE9DBC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5FAB-4011-9E23-4E418BE9DBC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FAB-4011-9E23-4E418BE9DBC0}"/>
              </c:ext>
            </c:extLst>
          </c:dPt>
          <c:dLbls>
            <c:dLbl>
              <c:idx val="0"/>
              <c:layout>
                <c:manualLayout>
                  <c:x val="0.14687500000000001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AB-4011-9E23-4E418BE9DBC0}"/>
                </c:ext>
              </c:extLst>
            </c:dLbl>
            <c:dLbl>
              <c:idx val="1"/>
              <c:layout>
                <c:manualLayout>
                  <c:x val="1.2500000000000001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AB-4011-9E23-4E418BE9DBC0}"/>
                </c:ext>
              </c:extLst>
            </c:dLbl>
            <c:dLbl>
              <c:idx val="2"/>
              <c:layout>
                <c:manualLayout>
                  <c:x val="0.13593749999999999"/>
                  <c:y val="-3.515624783733711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FAB-4011-9E23-4E418BE9DBC0}"/>
                </c:ext>
              </c:extLst>
            </c:dLbl>
            <c:dLbl>
              <c:idx val="3"/>
              <c:layout>
                <c:manualLayout>
                  <c:x val="-7.03125E-2"/>
                  <c:y val="-1.640624899075732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FAB-4011-9E23-4E418BE9DBC0}"/>
                </c:ext>
              </c:extLst>
            </c:dLbl>
            <c:dLbl>
              <c:idx val="4"/>
              <c:layout>
                <c:manualLayout>
                  <c:x val="-1.5625E-2"/>
                  <c:y val="4.296825098384337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FAB-4011-9E23-4E418BE9DBC0}"/>
                </c:ext>
              </c:extLst>
            </c:dLbl>
            <c:dLbl>
              <c:idx val="5"/>
              <c:layout>
                <c:manualLayout>
                  <c:x val="-8.59375E-2"/>
                  <c:y val="4.687499711644949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FAB-4011-9E23-4E418BE9DBC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PubMed</c:v>
                </c:pt>
                <c:pt idx="1">
                  <c:v>Web of Science &amp; Medline</c:v>
                </c:pt>
                <c:pt idx="2">
                  <c:v>IEEE</c:v>
                </c:pt>
                <c:pt idx="3">
                  <c:v>Embase</c:v>
                </c:pt>
                <c:pt idx="4">
                  <c:v>ERIC &amp; CINHAL &amp; PsycINFO</c:v>
                </c:pt>
                <c:pt idx="5">
                  <c:v>ProQuest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93</c:v>
                </c:pt>
                <c:pt idx="1">
                  <c:v>1416</c:v>
                </c:pt>
                <c:pt idx="2">
                  <c:v>688</c:v>
                </c:pt>
                <c:pt idx="3">
                  <c:v>618</c:v>
                </c:pt>
                <c:pt idx="4">
                  <c:v>516</c:v>
                </c:pt>
                <c:pt idx="5">
                  <c:v>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AB-4011-9E23-4E418BE9DBC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FAB-4011-9E23-4E418BE9DBC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FAB-4011-9E23-4E418BE9DBC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FAB-4011-9E23-4E418BE9DBC0}"/>
              </c:ext>
            </c:extLst>
          </c:dPt>
          <c:dLbls>
            <c:dLbl>
              <c:idx val="0"/>
              <c:layout>
                <c:manualLayout>
                  <c:x val="0.14687500000000001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AB-4011-9E23-4E418BE9DBC0}"/>
                </c:ext>
              </c:extLst>
            </c:dLbl>
            <c:dLbl>
              <c:idx val="1"/>
              <c:layout>
                <c:manualLayout>
                  <c:x val="1.2500000000000001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AB-4011-9E23-4E418BE9DBC0}"/>
                </c:ext>
              </c:extLst>
            </c:dLbl>
            <c:dLbl>
              <c:idx val="2"/>
              <c:layout>
                <c:manualLayout>
                  <c:x val="-3.5937499999999997E-2"/>
                  <c:y val="3.749999769315959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FAB-4011-9E23-4E418BE9DBC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Asia</c:v>
                </c:pt>
                <c:pt idx="1">
                  <c:v>Europe</c:v>
                </c:pt>
                <c:pt idx="2">
                  <c:v>North America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</c:v>
                </c:pt>
                <c:pt idx="1">
                  <c:v>9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AB-4011-9E23-4E418BE9DBC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sz="2000" b="1" dirty="0">
                        <a:solidFill>
                          <a:schemeClr val="bg1"/>
                        </a:solidFill>
                      </a:rPr>
                      <a:t>14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ED22-42FC-B1A6-FE2E0480EEA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CB565A0-B628-4375-8169-68A47D113445}" type="VALUE">
                      <a:rPr lang="en-US" altLang="zh-CN" sz="2000" b="1">
                        <a:solidFill>
                          <a:schemeClr val="bg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D22-42FC-B1A6-FE2E0480EEA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ED25E82-6BD0-4D86-BAC8-CCC3F2C6C52F}" type="VALUE">
                      <a:rPr lang="en-US" altLang="zh-CN" sz="2000" b="1">
                        <a:solidFill>
                          <a:schemeClr val="bg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D22-42FC-B1A6-FE2E0480EEA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2AC6F44-0A27-46AB-B667-E5C1473D8F25}" type="VALUE">
                      <a:rPr lang="en-US" altLang="zh-CN" sz="2000" b="1">
                        <a:solidFill>
                          <a:schemeClr val="bg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D22-42FC-B1A6-FE2E0480EE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Qualitve study</c:v>
                </c:pt>
                <c:pt idx="1">
                  <c:v>Quantitive study</c:v>
                </c:pt>
                <c:pt idx="2">
                  <c:v>Development report</c:v>
                </c:pt>
                <c:pt idx="3">
                  <c:v>News report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16</c:v>
                </c:pt>
                <c:pt idx="2">
                  <c:v>16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2-42FC-B1A6-FE2E0480EEA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39058096"/>
        <c:axId val="667055152"/>
      </c:barChart>
      <c:catAx>
        <c:axId val="939058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 w="12700"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7055152"/>
        <c:crosses val="autoZero"/>
        <c:auto val="1"/>
        <c:lblAlgn val="ctr"/>
        <c:lblOffset val="100"/>
        <c:noMultiLvlLbl val="0"/>
      </c:catAx>
      <c:valAx>
        <c:axId val="667055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905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sz="2000" b="1" dirty="0">
                        <a:solidFill>
                          <a:schemeClr val="bg1"/>
                        </a:solidFill>
                      </a:rPr>
                      <a:t>32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ED22-42FC-B1A6-FE2E0480EEA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CB565A0-B628-4375-8169-68A47D113445}" type="VALUE">
                      <a:rPr lang="en-US" altLang="zh-CN" sz="2000" b="1">
                        <a:solidFill>
                          <a:schemeClr val="bg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D22-42FC-B1A6-FE2E0480EEA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ED25E82-6BD0-4D86-BAC8-CCC3F2C6C52F}" type="VALUE">
                      <a:rPr lang="en-US" altLang="zh-CN" sz="2000" b="1">
                        <a:solidFill>
                          <a:schemeClr val="bg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D22-42FC-B1A6-FE2E0480EEA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2AC6F44-0A27-46AB-B667-E5C1473D8F25}" type="VALUE">
                      <a:rPr lang="en-US" altLang="zh-CN" sz="2000" b="1">
                        <a:solidFill>
                          <a:schemeClr val="bg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D22-42FC-B1A6-FE2E0480EE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Healthcare</c:v>
                </c:pt>
                <c:pt idx="1">
                  <c:v>Society</c:v>
                </c:pt>
                <c:pt idx="2">
                  <c:v>Education</c:v>
                </c:pt>
                <c:pt idx="3">
                  <c:v>Industry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19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2-42FC-B1A6-FE2E0480EEA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39058096"/>
        <c:axId val="667055152"/>
      </c:barChart>
      <c:catAx>
        <c:axId val="939058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 w="12700"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7055152"/>
        <c:crosses val="autoZero"/>
        <c:auto val="1"/>
        <c:lblAlgn val="ctr"/>
        <c:lblOffset val="100"/>
        <c:noMultiLvlLbl val="0"/>
      </c:catAx>
      <c:valAx>
        <c:axId val="667055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905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F5F56-9FBE-4D57-BDD6-C3B3F0598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59D445-8FD5-40E8-A597-59AE19CF3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A397A-F560-47B9-9D3E-9092C6E8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CB28-941D-4D46-B0A7-606730694493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11E71-FE7A-4756-9D60-78E4D7D4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87E74-090F-4E0E-963A-75956030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5928-B8A0-4B84-8ADE-CC422A9A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1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8F838-348B-453E-ADA8-306D582F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6EA9F3-AC45-4D8C-8EB0-D20BE77FD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9CF81-46A2-4F6A-9351-3601B545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CB28-941D-4D46-B0A7-606730694493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AD2AC-B675-4218-9EB4-48891593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7A2E0-0983-442D-A139-2625F283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5928-B8A0-4B84-8ADE-CC422A9A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8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DB3B56-FF3E-4708-B881-86D3AC32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21C3A5-9368-4F3A-BADF-A75441A79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EE1A5-C1F7-44EA-AA7C-83E327CA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CB28-941D-4D46-B0A7-606730694493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466DC-66EF-40FF-AB5F-C78B05A9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FBD07-5E8F-4C71-9E45-597001E8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5928-B8A0-4B84-8ADE-CC422A9A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88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861D7-8F39-4298-9122-E6803CE5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C0E6C-4F75-4FC1-A6F3-FCD6C401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A4636-AEB2-4298-B1BF-49BEF250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CB28-941D-4D46-B0A7-606730694493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0AA1C-7B0B-4DE2-92F0-870214DC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ABCBA-623C-47BD-8737-CC91513B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5928-B8A0-4B84-8ADE-CC422A9A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8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5C76F-F503-4992-8F8A-3C06D95E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C1DC4-5F21-490C-8529-752AF129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BC6FE-94F3-4F70-8AC5-EB65F838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CB28-941D-4D46-B0A7-606730694493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97B48-4697-4AB9-8866-3BA73E90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9B1D1-73E4-4BD3-A859-CB3406B0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5928-B8A0-4B84-8ADE-CC422A9A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3A860-2648-4527-ABA5-F4371607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C091C-0A8A-4255-A468-4557B2CDE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27458A-DB69-42C6-B9ED-C880A4C7B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EA2AC-BE2B-4176-B317-2777B056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CB28-941D-4D46-B0A7-606730694493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BB186-9F55-4A4D-86AA-67A673CD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EFD542-2D41-44B8-9A8B-11B9097D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5928-B8A0-4B84-8ADE-CC422A9A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2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9D6BA-076A-4C43-A689-CDE56CF6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9815F-2AE0-4DEB-9798-7E7DECB46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4F7B69-3AD9-43A1-A4E6-13D728238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3499F7-9EDD-4E32-8665-2DDD6B6DD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4B7199-FEFF-4943-90C0-41E19C305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B2B214-800D-4C75-B8E2-2AB30614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CB28-941D-4D46-B0A7-606730694493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CF5399-DE7F-4972-BB65-0B6981B2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048662-40E4-4522-9019-542B13B6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5928-B8A0-4B84-8ADE-CC422A9A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34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A1C1E-F7AF-497A-BB9C-19956E04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18C083-C4D6-4C9F-A069-EA3C091F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CB28-941D-4D46-B0A7-606730694493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02912C-DA54-4B02-A9F8-20F901F8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814EA3-F1A3-4836-9E8D-1B5A348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5928-B8A0-4B84-8ADE-CC422A9A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79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54B6AB-BB4A-49AA-9E3E-C1802F6D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CB28-941D-4D46-B0A7-606730694493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BA1F38-DB89-4DD9-A051-2A769CA0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24AAC1-0865-4FEC-936A-9D51766D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5928-B8A0-4B84-8ADE-CC422A9A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4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3CBB9-0DBA-41D0-B0A5-4F95A04D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565B6-2BDF-4578-9B74-39CBAF09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08DD9D-CF3C-446E-8D5F-2748D201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7AAE3-0846-4743-89D9-594695E9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CB28-941D-4D46-B0A7-606730694493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3FBFC0-2988-45CF-AB50-A9B05FE1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0DF2F-4555-48EB-8652-5ADA4FC9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5928-B8A0-4B84-8ADE-CC422A9A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3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1EF63-BC82-413B-AFEC-F5799C4A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E1655E-CE0E-4F0A-910B-6A49C3F66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A7B6AA-6185-4F5E-A2C5-320C3FD2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FC8DE6-3BC9-4C6D-B5FF-0C50B363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CB28-941D-4D46-B0A7-606730694493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39FD68-A8A2-46E3-92BB-4EF9ED7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F7E6DC-7169-412B-AD83-28B0FCF9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5928-B8A0-4B84-8ADE-CC422A9A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11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732B16-1D4E-4BD3-9F29-31C92F60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F7DD61-F10D-4E02-9ECE-CD6B52555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EA9F3-8232-4778-8742-5D84BE110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CB28-941D-4D46-B0A7-606730694493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666ED-C938-4D0B-A26B-3E255A9D4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F9EE7-96BF-4F3B-8181-AF92B0ED9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55928-B8A0-4B84-8ADE-CC422A9A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3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C82BDA6E-5D53-4C2B-B602-75C5BDA63D70}"/>
              </a:ext>
            </a:extLst>
          </p:cNvPr>
          <p:cNvGrpSpPr/>
          <p:nvPr/>
        </p:nvGrpSpPr>
        <p:grpSpPr>
          <a:xfrm>
            <a:off x="1691796" y="226814"/>
            <a:ext cx="6792439" cy="7113032"/>
            <a:chOff x="1691796" y="226814"/>
            <a:chExt cx="6792439" cy="7113032"/>
          </a:xfrm>
        </p:grpSpPr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6AC7B620-B438-4D1C-8F25-5438E555C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7525" y="1030466"/>
              <a:ext cx="2148840" cy="46164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3946 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articles</a:t>
              </a: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identified through database searching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14">
              <a:extLst>
                <a:ext uri="{FF2B5EF4-FFF2-40B4-BE49-F238E27FC236}">
                  <a16:creationId xmlns:a16="http://schemas.microsoft.com/office/drawing/2014/main" id="{8E562249-F6B5-43B2-9AB1-1ECD3FCEC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6045" y="1841996"/>
              <a:ext cx="2971800" cy="2769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1006 duplicates removed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9420836-489C-4DF7-9532-B2192CA9F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3735" y="2508369"/>
              <a:ext cx="1828800" cy="2769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2940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articles</a:t>
              </a: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screened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D51248CE-3267-466E-8067-79D3B7547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880" y="2507321"/>
              <a:ext cx="1824355" cy="2769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CN" sz="1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2828</a:t>
              </a: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articles</a:t>
              </a: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excluded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AE2B2DA4-E076-4F17-B337-276F05C8E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180" y="3154680"/>
              <a:ext cx="1828800" cy="46166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112 full-text articles assessed for eligibility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B0A90FE6-A8F1-44A0-9B69-A98952BA6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180" y="4023360"/>
              <a:ext cx="1828800" cy="2769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CN" sz="1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54</a:t>
              </a: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# eligible</a:t>
              </a:r>
              <a:r>
                <a:rPr lang="en-GB" altLang="zh-CN" sz="1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articles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A85802AE-5BAF-4D00-8B14-452EA7705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880" y="3154680"/>
              <a:ext cx="1668780" cy="46166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50# of full-text articles excluded, with reasons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CB2627B7-1229-4051-89AA-C0EB6AF22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180" y="4946650"/>
              <a:ext cx="1828800" cy="46166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61# of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articles</a:t>
              </a: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included in </a:t>
              </a:r>
              <a:r>
                <a:rPr lang="en-GB" altLang="zh-CN" sz="1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the analysis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87575CA1-F329-45DA-A4D9-5A7CA1AF6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797" y="1178198"/>
              <a:ext cx="1477963" cy="292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Identification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A244DE17-DBD3-4618-AECA-CD8736348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260" y="22681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6ED60C95-EDAA-4384-A3FF-BA40B163A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260" y="45541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Rectangle 37">
              <a:extLst>
                <a:ext uri="{FF2B5EF4-FFF2-40B4-BE49-F238E27FC236}">
                  <a16:creationId xmlns:a16="http://schemas.microsoft.com/office/drawing/2014/main" id="{BF9F007B-FB85-4DFB-9E03-8A574BD05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260" y="697051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4F2DC99D-0D68-403E-9D0D-2E98674CF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796" y="2183926"/>
              <a:ext cx="1477963" cy="292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Screening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20">
              <a:extLst>
                <a:ext uri="{FF2B5EF4-FFF2-40B4-BE49-F238E27FC236}">
                  <a16:creationId xmlns:a16="http://schemas.microsoft.com/office/drawing/2014/main" id="{CC6DD2FD-CFC7-4E7F-8A7E-2470BAFBD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796" y="3645554"/>
              <a:ext cx="1477963" cy="292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CN" sz="13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Eligibility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FEF7DBEB-3AA4-4DB4-B7A8-70276F013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796" y="5123621"/>
              <a:ext cx="1477963" cy="292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Included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A200C4F1-1C30-4928-A786-9495C81E7BE1}"/>
                </a:ext>
              </a:extLst>
            </p:cNvPr>
            <p:cNvCxnSpPr>
              <a:stCxn id="19" idx="2"/>
              <a:endCxn id="5" idx="0"/>
            </p:cNvCxnSpPr>
            <p:nvPr/>
          </p:nvCxnSpPr>
          <p:spPr>
            <a:xfrm>
              <a:off x="5401945" y="1492111"/>
              <a:ext cx="0" cy="349885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049D235-CE17-4932-A09A-1B77B8C8508E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flipH="1">
              <a:off x="5398135" y="2118995"/>
              <a:ext cx="3810" cy="38937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ACE5D96-3F09-4F35-8024-B38EEF182FD1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5398135" y="2785368"/>
              <a:ext cx="4445" cy="36931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A61CE52-0222-4CD0-8F9A-E4F08CDA9274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5402580" y="3616345"/>
              <a:ext cx="0" cy="407015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6D43D8D-6CFE-414D-ABC2-D5A56C649859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5402580" y="4300359"/>
              <a:ext cx="0" cy="64629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259596C1-CFDB-4F3C-BF0F-55D10DAA7E2E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6312535" y="2645821"/>
              <a:ext cx="347345" cy="104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3BA07CE-5905-4403-A371-18857536CFE6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6316980" y="3385513"/>
              <a:ext cx="342900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左大括号 54">
              <a:extLst>
                <a:ext uri="{FF2B5EF4-FFF2-40B4-BE49-F238E27FC236}">
                  <a16:creationId xmlns:a16="http://schemas.microsoft.com/office/drawing/2014/main" id="{0A1C95C2-AB5E-4C88-9819-4D61BC4A08A1}"/>
                </a:ext>
              </a:extLst>
            </p:cNvPr>
            <p:cNvSpPr/>
            <p:nvPr/>
          </p:nvSpPr>
          <p:spPr>
            <a:xfrm>
              <a:off x="3225800" y="1900014"/>
              <a:ext cx="275336" cy="860211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左大括号 56">
              <a:extLst>
                <a:ext uri="{FF2B5EF4-FFF2-40B4-BE49-F238E27FC236}">
                  <a16:creationId xmlns:a16="http://schemas.microsoft.com/office/drawing/2014/main" id="{7334BB22-AFFA-4512-B312-CE5115B7CC59}"/>
                </a:ext>
              </a:extLst>
            </p:cNvPr>
            <p:cNvSpPr/>
            <p:nvPr/>
          </p:nvSpPr>
          <p:spPr>
            <a:xfrm>
              <a:off x="3225800" y="3361642"/>
              <a:ext cx="275336" cy="860211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 Box 6">
            <a:extLst>
              <a:ext uri="{FF2B5EF4-FFF2-40B4-BE49-F238E27FC236}">
                <a16:creationId xmlns:a16="http://schemas.microsoft.com/office/drawing/2014/main" id="{2295B114-DDF7-4B41-B12A-962257FDE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880" y="3935249"/>
            <a:ext cx="1668780" cy="46166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7# articles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through citation search</a:t>
            </a:r>
            <a:endParaRPr kumimoji="0" lang="en-GB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D539863-2F83-4B9B-B533-D07C7677D34F}"/>
              </a:ext>
            </a:extLst>
          </p:cNvPr>
          <p:cNvCxnSpPr>
            <a:cxnSpLocks/>
            <a:stCxn id="31" idx="1"/>
            <a:endCxn id="13" idx="3"/>
          </p:cNvCxnSpPr>
          <p:nvPr/>
        </p:nvCxnSpPr>
        <p:spPr>
          <a:xfrm flipH="1" flipV="1">
            <a:off x="6316980" y="4161860"/>
            <a:ext cx="342900" cy="42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5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D4A6134-847E-4A27-9221-DD887134B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565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133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D4A6134-847E-4A27-9221-DD887134B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4712160"/>
              </p:ext>
            </p:extLst>
          </p:nvPr>
        </p:nvGraphicFramePr>
        <p:xfrm>
          <a:off x="1586248" y="102788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258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D52EA40-F1DE-40C1-A4CE-997A55B8CE6E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id="{FD4A6134-847E-4A27-9221-DD887134BD2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25057616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500269D0-7F4D-4A76-B2FC-99FCD2DD51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0404963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2290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D52EA40-F1DE-40C1-A4CE-997A55B8CE6E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id="{FD4A6134-847E-4A27-9221-DD887134BD20}"/>
                </a:ext>
              </a:extLst>
            </p:cNvPr>
            <p:cNvGraphicFramePr/>
            <p:nvPr/>
          </p:nvGraphicFramePr>
          <p:xfrm>
            <a:off x="2032000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500269D0-7F4D-4A76-B2FC-99FCD2DD51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8790329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1162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87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PANDA</dc:creator>
  <cp:lastModifiedBy> </cp:lastModifiedBy>
  <cp:revision>32</cp:revision>
  <dcterms:created xsi:type="dcterms:W3CDTF">2020-05-12T01:19:39Z</dcterms:created>
  <dcterms:modified xsi:type="dcterms:W3CDTF">2020-06-03T05:58:13Z</dcterms:modified>
</cp:coreProperties>
</file>