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1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8033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649736"/>
            <a:ext cx="7477601" cy="958215"/>
          </a:xfrm>
          <a:prstGeom prst="rect">
            <a:avLst/>
          </a:prstGeom>
          <a:noFill/>
          <a:ln/>
        </p:spPr>
        <p:txBody>
          <a:bodyPr wrap="none" rtlCol="0" anchor="t"/>
          <a:lstStyle/>
          <a:p>
            <a:pPr marL="0" indent="0">
              <a:lnSpc>
                <a:spcPts val="7545"/>
              </a:lnSpc>
              <a:buNone/>
            </a:pPr>
            <a:r>
              <a:rPr lang="en-US" sz="6036" b="1" kern="0" spc="-181" dirty="0">
                <a:solidFill>
                  <a:schemeClr val="accent4">
                    <a:lumMod val="60000"/>
                    <a:lumOff val="40000"/>
                  </a:schemeClr>
                </a:solidFill>
                <a:latin typeface="p22-mackinac-pro" pitchFamily="34" charset="0"/>
                <a:ea typeface="p22-mackinac-pro" pitchFamily="34" charset="-122"/>
                <a:cs typeface="p22-mackinac-pro" pitchFamily="34" charset="-120"/>
              </a:rPr>
              <a:t>Login Page Design</a:t>
            </a:r>
            <a:endParaRPr lang="en-US" sz="6036" dirty="0">
              <a:solidFill>
                <a:schemeClr val="accent4">
                  <a:lumMod val="60000"/>
                  <a:lumOff val="40000"/>
                </a:schemeClr>
              </a:solidFill>
            </a:endParaRPr>
          </a:p>
        </p:txBody>
      </p:sp>
      <p:sp>
        <p:nvSpPr>
          <p:cNvPr id="6" name="Text 2"/>
          <p:cNvSpPr/>
          <p:nvPr/>
        </p:nvSpPr>
        <p:spPr>
          <a:xfrm>
            <a:off x="833199" y="3941207"/>
            <a:ext cx="7477601" cy="999768"/>
          </a:xfrm>
          <a:prstGeom prst="rect">
            <a:avLst/>
          </a:prstGeom>
          <a:noFill/>
          <a:ln/>
        </p:spPr>
        <p:txBody>
          <a:bodyPr wrap="square" rtlCol="0" anchor="t"/>
          <a:lstStyle/>
          <a:p>
            <a:pPr marL="0" indent="0">
              <a:lnSpc>
                <a:spcPts val="2624"/>
              </a:lnSpc>
              <a:buNone/>
            </a:pPr>
            <a:r>
              <a:rPr lang="en-US" sz="1750" kern="0" spc="-35" dirty="0">
                <a:solidFill>
                  <a:srgbClr val="E0D6DE"/>
                </a:solidFill>
                <a:latin typeface="Inter" pitchFamily="34" charset="0"/>
                <a:ea typeface="Inter" pitchFamily="34" charset="-122"/>
                <a:cs typeface="Inter" pitchFamily="34" charset="-120"/>
              </a:rPr>
              <a:t>Creating an intuitive and visually appealing login page is crucial for user engagement and security. The design should be clean, responsive, and focused on guiding users through the authentication process seamlessly.</a:t>
            </a:r>
            <a:endParaRPr lang="en-US" sz="1750" dirty="0"/>
          </a:p>
        </p:txBody>
      </p:sp>
      <p:sp>
        <p:nvSpPr>
          <p:cNvPr id="7" name="Shape 3"/>
          <p:cNvSpPr/>
          <p:nvPr/>
        </p:nvSpPr>
        <p:spPr>
          <a:xfrm>
            <a:off x="833199" y="5207556"/>
            <a:ext cx="355402" cy="355402"/>
          </a:xfrm>
          <a:prstGeom prst="roundRect">
            <a:avLst>
              <a:gd name="adj" fmla="val 25726039"/>
            </a:avLst>
          </a:prstGeom>
          <a:solidFill>
            <a:srgbClr val="DF7BA2"/>
          </a:solidFill>
          <a:ln w="7620">
            <a:solidFill>
              <a:srgbClr val="FFFFFF"/>
            </a:solidFill>
            <a:prstDash val="solid"/>
          </a:ln>
        </p:spPr>
      </p:sp>
      <p:sp>
        <p:nvSpPr>
          <p:cNvPr id="8" name="Text 4"/>
          <p:cNvSpPr/>
          <p:nvPr/>
        </p:nvSpPr>
        <p:spPr>
          <a:xfrm>
            <a:off x="952619" y="5336500"/>
            <a:ext cx="116443" cy="97512"/>
          </a:xfrm>
          <a:prstGeom prst="rect">
            <a:avLst/>
          </a:prstGeom>
          <a:noFill/>
          <a:ln/>
        </p:spPr>
        <p:txBody>
          <a:bodyPr wrap="none" rtlCol="0" anchor="t"/>
          <a:lstStyle/>
          <a:p>
            <a:pPr marL="0" indent="0" algn="ctr">
              <a:lnSpc>
                <a:spcPts val="768"/>
              </a:lnSpc>
              <a:buNone/>
            </a:pPr>
            <a:r>
              <a:rPr lang="en-US" sz="768" kern="0" spc="-35" dirty="0">
                <a:solidFill>
                  <a:srgbClr val="3C3838"/>
                </a:solidFill>
                <a:latin typeface="Inter" pitchFamily="34" charset="0"/>
                <a:ea typeface="Inter" pitchFamily="34" charset="-122"/>
                <a:cs typeface="Inter" pitchFamily="34" charset="-120"/>
              </a:rPr>
              <a:t>RP</a:t>
            </a:r>
            <a:endParaRPr lang="en-US" sz="768" dirty="0"/>
          </a:p>
        </p:txBody>
      </p:sp>
      <p:sp>
        <p:nvSpPr>
          <p:cNvPr id="9" name="Text 5"/>
          <p:cNvSpPr/>
          <p:nvPr/>
        </p:nvSpPr>
        <p:spPr>
          <a:xfrm>
            <a:off x="1299686" y="5190887"/>
            <a:ext cx="3218855" cy="388858"/>
          </a:xfrm>
          <a:prstGeom prst="rect">
            <a:avLst/>
          </a:prstGeom>
          <a:noFill/>
          <a:ln/>
        </p:spPr>
        <p:txBody>
          <a:bodyPr wrap="none" rtlCol="0" anchor="t"/>
          <a:lstStyle/>
          <a:p>
            <a:pPr marL="0" indent="0" algn="l">
              <a:lnSpc>
                <a:spcPts val="3062"/>
              </a:lnSpc>
              <a:buNone/>
            </a:pPr>
            <a:r>
              <a:rPr lang="en-US" sz="2187" b="1" kern="0" spc="-35" dirty="0">
                <a:solidFill>
                  <a:srgbClr val="E0D6DE"/>
                </a:solidFill>
                <a:latin typeface="Inter" pitchFamily="34" charset="0"/>
                <a:ea typeface="Inter" pitchFamily="34" charset="-122"/>
                <a:cs typeface="Inter" pitchFamily="34" charset="-120"/>
              </a:rPr>
              <a:t>by </a:t>
            </a:r>
          </a:p>
          <a:p>
            <a:pPr marL="0" indent="0" algn="l">
              <a:lnSpc>
                <a:spcPts val="3062"/>
              </a:lnSpc>
              <a:buNone/>
            </a:pPr>
            <a:r>
              <a:rPr lang="en-US" sz="2187" b="1" kern="0" spc="-35" dirty="0" err="1">
                <a:solidFill>
                  <a:srgbClr val="E0D6DE"/>
                </a:solidFill>
                <a:latin typeface="Inter" pitchFamily="34" charset="0"/>
                <a:ea typeface="Inter" pitchFamily="34" charset="-122"/>
              </a:rPr>
              <a:t>Sarveshwaran</a:t>
            </a:r>
            <a:r>
              <a:rPr lang="en-US" sz="2187" b="1" kern="0" spc="-35" dirty="0">
                <a:solidFill>
                  <a:srgbClr val="E0D6DE"/>
                </a:solidFill>
                <a:latin typeface="Inter" pitchFamily="34" charset="0"/>
                <a:ea typeface="Inter" pitchFamily="34" charset="-122"/>
              </a:rPr>
              <a:t> A</a:t>
            </a:r>
          </a:p>
          <a:p>
            <a:pPr marL="0" indent="0" algn="l">
              <a:lnSpc>
                <a:spcPts val="3062"/>
              </a:lnSpc>
              <a:buNone/>
            </a:pPr>
            <a:r>
              <a:rPr lang="en-US" sz="2187" b="1" kern="0" spc="-35" dirty="0">
                <a:solidFill>
                  <a:srgbClr val="E0D6DE"/>
                </a:solidFill>
                <a:latin typeface="Inter" pitchFamily="34" charset="0"/>
                <a:ea typeface="Inter" pitchFamily="34" charset="-122"/>
              </a:rPr>
              <a:t>Pandian M</a:t>
            </a:r>
          </a:p>
          <a:p>
            <a:pPr marL="0" indent="0" algn="l">
              <a:lnSpc>
                <a:spcPts val="3062"/>
              </a:lnSpc>
              <a:buNone/>
            </a:pPr>
            <a:r>
              <a:rPr lang="en-US" sz="2187" b="1" kern="0" spc="-35" dirty="0">
                <a:solidFill>
                  <a:srgbClr val="E0D6DE"/>
                </a:solidFill>
                <a:latin typeface="Inter" pitchFamily="34" charset="0"/>
                <a:ea typeface="Inter" pitchFamily="34" charset="-122"/>
              </a:rPr>
              <a:t>Mohamed </a:t>
            </a:r>
            <a:r>
              <a:rPr lang="en-US" sz="2187" b="1" kern="0" spc="-35" dirty="0" err="1">
                <a:solidFill>
                  <a:srgbClr val="E0D6DE"/>
                </a:solidFill>
                <a:latin typeface="Inter" pitchFamily="34" charset="0"/>
                <a:ea typeface="Inter" pitchFamily="34" charset="-122"/>
              </a:rPr>
              <a:t>Fayas</a:t>
            </a:r>
            <a:r>
              <a:rPr lang="en-US" sz="2187" b="1" kern="0" spc="-35" dirty="0">
                <a:solidFill>
                  <a:srgbClr val="E0D6DE"/>
                </a:solidFill>
                <a:latin typeface="Inter" pitchFamily="34" charset="0"/>
                <a:ea typeface="Inter" pitchFamily="34" charset="-122"/>
              </a:rPr>
              <a:t> A</a:t>
            </a:r>
          </a:p>
          <a:p>
            <a:pPr marL="0" indent="0" algn="l">
              <a:lnSpc>
                <a:spcPts val="3062"/>
              </a:lnSpc>
              <a:buNone/>
            </a:pPr>
            <a:r>
              <a:rPr lang="en-US" sz="2187" b="1" kern="0" spc="-35" dirty="0" err="1">
                <a:solidFill>
                  <a:srgbClr val="E0D6DE"/>
                </a:solidFill>
                <a:latin typeface="Inter" pitchFamily="34" charset="0"/>
                <a:ea typeface="Inter" pitchFamily="34" charset="-122"/>
              </a:rPr>
              <a:t>Rishwanth</a:t>
            </a:r>
            <a:r>
              <a:rPr lang="en-US" sz="2187" b="1" kern="0" spc="-35" dirty="0">
                <a:solidFill>
                  <a:srgbClr val="E0D6DE"/>
                </a:solidFill>
                <a:latin typeface="Inter" pitchFamily="34" charset="0"/>
                <a:ea typeface="Inter" pitchFamily="34" charset="-122"/>
              </a:rPr>
              <a:t> R</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4" name="Text 1"/>
          <p:cNvSpPr/>
          <p:nvPr/>
        </p:nvSpPr>
        <p:spPr>
          <a:xfrm>
            <a:off x="2037993" y="1931908"/>
            <a:ext cx="5554980" cy="694373"/>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User Authentication</a:t>
            </a:r>
            <a:endParaRPr lang="en-US" sz="4374" dirty="0"/>
          </a:p>
        </p:txBody>
      </p:sp>
      <p:sp>
        <p:nvSpPr>
          <p:cNvPr id="5" name="Text 2"/>
          <p:cNvSpPr/>
          <p:nvPr/>
        </p:nvSpPr>
        <p:spPr>
          <a:xfrm>
            <a:off x="2037993" y="3181707"/>
            <a:ext cx="2891195" cy="347186"/>
          </a:xfrm>
          <a:prstGeom prst="rect">
            <a:avLst/>
          </a:prstGeom>
          <a:noFill/>
          <a:ln/>
        </p:spPr>
        <p:txBody>
          <a:bodyPr wrap="none" rtlCol="0" anchor="t"/>
          <a:lstStyle/>
          <a:p>
            <a:pPr marL="0" indent="0">
              <a:lnSpc>
                <a:spcPts val="2734"/>
              </a:lnSpc>
              <a:buNone/>
            </a:pPr>
            <a:r>
              <a:rPr lang="en-US" sz="2187" b="1" kern="0" spc="-66" dirty="0">
                <a:solidFill>
                  <a:srgbClr val="A680FF"/>
                </a:solidFill>
                <a:latin typeface="p22-mackinac-pro" pitchFamily="34" charset="0"/>
                <a:ea typeface="p22-mackinac-pro" pitchFamily="34" charset="-122"/>
                <a:cs typeface="p22-mackinac-pro" pitchFamily="34" charset="-120"/>
              </a:rPr>
              <a:t>Secure Authentication</a:t>
            </a:r>
            <a:endParaRPr lang="en-US" sz="2187" dirty="0"/>
          </a:p>
        </p:txBody>
      </p:sp>
      <p:sp>
        <p:nvSpPr>
          <p:cNvPr id="6" name="Text 3"/>
          <p:cNvSpPr/>
          <p:nvPr/>
        </p:nvSpPr>
        <p:spPr>
          <a:xfrm>
            <a:off x="2037993" y="3751064"/>
            <a:ext cx="3156347" cy="1999536"/>
          </a:xfrm>
          <a:prstGeom prst="rect">
            <a:avLst/>
          </a:prstGeom>
          <a:noFill/>
          <a:ln/>
        </p:spPr>
        <p:txBody>
          <a:bodyPr wrap="square" rtlCol="0" anchor="t"/>
          <a:lstStyle/>
          <a:p>
            <a:pPr marL="0" indent="0">
              <a:lnSpc>
                <a:spcPts val="2624"/>
              </a:lnSpc>
              <a:buNone/>
            </a:pPr>
            <a:r>
              <a:rPr lang="en-US" sz="1750" kern="0" spc="-35" dirty="0">
                <a:solidFill>
                  <a:srgbClr val="E0D6DE"/>
                </a:solidFill>
                <a:latin typeface="Inter" pitchFamily="34" charset="0"/>
                <a:ea typeface="Inter" pitchFamily="34" charset="-122"/>
                <a:cs typeface="Inter" pitchFamily="34" charset="-120"/>
              </a:rPr>
              <a:t>Implement strong authentication methods, such as password hashing, two-factor authentication, and secure session management to protect user accounts.</a:t>
            </a:r>
            <a:endParaRPr lang="en-US" sz="1750" dirty="0"/>
          </a:p>
        </p:txBody>
      </p:sp>
      <p:sp>
        <p:nvSpPr>
          <p:cNvPr id="7" name="Text 4"/>
          <p:cNvSpPr/>
          <p:nvPr/>
        </p:nvSpPr>
        <p:spPr>
          <a:xfrm>
            <a:off x="5743932" y="3181707"/>
            <a:ext cx="3156347" cy="694373"/>
          </a:xfrm>
          <a:prstGeom prst="rect">
            <a:avLst/>
          </a:prstGeom>
          <a:noFill/>
          <a:ln/>
        </p:spPr>
        <p:txBody>
          <a:bodyPr wrap="square" rtlCol="0" anchor="t"/>
          <a:lstStyle/>
          <a:p>
            <a:pPr marL="0" indent="0">
              <a:lnSpc>
                <a:spcPts val="2734"/>
              </a:lnSpc>
              <a:buNone/>
            </a:pPr>
            <a:r>
              <a:rPr lang="en-US" sz="2187" b="1" kern="0" spc="-66" dirty="0">
                <a:solidFill>
                  <a:srgbClr val="A680FF"/>
                </a:solidFill>
                <a:latin typeface="p22-mackinac-pro" pitchFamily="34" charset="0"/>
                <a:ea typeface="p22-mackinac-pro" pitchFamily="34" charset="-122"/>
                <a:cs typeface="p22-mackinac-pro" pitchFamily="34" charset="-120"/>
              </a:rPr>
              <a:t>User-Friendly Experience</a:t>
            </a:r>
            <a:endParaRPr lang="en-US" sz="2187" dirty="0"/>
          </a:p>
        </p:txBody>
      </p:sp>
      <p:sp>
        <p:nvSpPr>
          <p:cNvPr id="8" name="Text 5"/>
          <p:cNvSpPr/>
          <p:nvPr/>
        </p:nvSpPr>
        <p:spPr>
          <a:xfrm>
            <a:off x="5743932" y="4098250"/>
            <a:ext cx="3156347" cy="1999536"/>
          </a:xfrm>
          <a:prstGeom prst="rect">
            <a:avLst/>
          </a:prstGeom>
          <a:noFill/>
          <a:ln/>
        </p:spPr>
        <p:txBody>
          <a:bodyPr wrap="square" rtlCol="0" anchor="t"/>
          <a:lstStyle/>
          <a:p>
            <a:pPr marL="0" indent="0">
              <a:lnSpc>
                <a:spcPts val="2624"/>
              </a:lnSpc>
              <a:buNone/>
            </a:pPr>
            <a:r>
              <a:rPr lang="en-US" sz="1750" kern="0" spc="-35" dirty="0">
                <a:solidFill>
                  <a:srgbClr val="E0D6DE"/>
                </a:solidFill>
                <a:latin typeface="Inter" pitchFamily="34" charset="0"/>
                <a:ea typeface="Inter" pitchFamily="34" charset="-122"/>
                <a:cs typeface="Inter" pitchFamily="34" charset="-120"/>
              </a:rPr>
              <a:t>Ensure the login process is straightforward and intuitive, with clear instructions and error handling to help users navigate the authentication flow.</a:t>
            </a:r>
            <a:endParaRPr lang="en-US" sz="1750" dirty="0"/>
          </a:p>
        </p:txBody>
      </p:sp>
      <p:sp>
        <p:nvSpPr>
          <p:cNvPr id="9" name="Text 6"/>
          <p:cNvSpPr/>
          <p:nvPr/>
        </p:nvSpPr>
        <p:spPr>
          <a:xfrm>
            <a:off x="9449872" y="3181707"/>
            <a:ext cx="3156347" cy="694373"/>
          </a:xfrm>
          <a:prstGeom prst="rect">
            <a:avLst/>
          </a:prstGeom>
          <a:noFill/>
          <a:ln/>
        </p:spPr>
        <p:txBody>
          <a:bodyPr wrap="square" rtlCol="0" anchor="t"/>
          <a:lstStyle/>
          <a:p>
            <a:pPr marL="0" indent="0">
              <a:lnSpc>
                <a:spcPts val="2734"/>
              </a:lnSpc>
              <a:buNone/>
            </a:pPr>
            <a:r>
              <a:rPr lang="en-US" sz="2187" b="1" kern="0" spc="-66" dirty="0">
                <a:solidFill>
                  <a:srgbClr val="A680FF"/>
                </a:solidFill>
                <a:latin typeface="p22-mackinac-pro" pitchFamily="34" charset="0"/>
                <a:ea typeface="p22-mackinac-pro" pitchFamily="34" charset="-122"/>
                <a:cs typeface="p22-mackinac-pro" pitchFamily="34" charset="-120"/>
              </a:rPr>
              <a:t>Accessibility Considerations</a:t>
            </a:r>
            <a:endParaRPr lang="en-US" sz="2187" dirty="0"/>
          </a:p>
        </p:txBody>
      </p:sp>
      <p:sp>
        <p:nvSpPr>
          <p:cNvPr id="10" name="Text 7"/>
          <p:cNvSpPr/>
          <p:nvPr/>
        </p:nvSpPr>
        <p:spPr>
          <a:xfrm>
            <a:off x="9449872" y="4098250"/>
            <a:ext cx="3156347" cy="1999536"/>
          </a:xfrm>
          <a:prstGeom prst="rect">
            <a:avLst/>
          </a:prstGeom>
          <a:noFill/>
          <a:ln/>
        </p:spPr>
        <p:txBody>
          <a:bodyPr wrap="square" rtlCol="0" anchor="t"/>
          <a:lstStyle/>
          <a:p>
            <a:pPr marL="0" indent="0">
              <a:lnSpc>
                <a:spcPts val="2624"/>
              </a:lnSpc>
              <a:buNone/>
            </a:pPr>
            <a:r>
              <a:rPr lang="en-US" sz="1750" kern="0" spc="-35" dirty="0">
                <a:solidFill>
                  <a:srgbClr val="E0D6DE"/>
                </a:solidFill>
                <a:latin typeface="Inter" pitchFamily="34" charset="0"/>
                <a:ea typeface="Inter" pitchFamily="34" charset="-122"/>
                <a:cs typeface="Inter" pitchFamily="34" charset="-120"/>
              </a:rPr>
              <a:t>Design the login page to be accessible for users with disabilities, following best practices for keyboard navigation, screen readers, and color contrast.</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991910"/>
            <a:ext cx="5554980" cy="694373"/>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Registration Process</a:t>
            </a:r>
            <a:endParaRPr lang="en-US" sz="4374" dirty="0"/>
          </a:p>
        </p:txBody>
      </p:sp>
      <p:sp>
        <p:nvSpPr>
          <p:cNvPr id="6" name="Shape 2"/>
          <p:cNvSpPr/>
          <p:nvPr/>
        </p:nvSpPr>
        <p:spPr>
          <a:xfrm>
            <a:off x="4801910" y="2019538"/>
            <a:ext cx="44410" cy="5218152"/>
          </a:xfrm>
          <a:prstGeom prst="roundRect">
            <a:avLst>
              <a:gd name="adj" fmla="val 225151"/>
            </a:avLst>
          </a:prstGeom>
          <a:solidFill>
            <a:srgbClr val="47337F"/>
          </a:solidFill>
          <a:ln/>
        </p:spPr>
      </p:sp>
      <p:sp>
        <p:nvSpPr>
          <p:cNvPr id="7" name="Shape 3"/>
          <p:cNvSpPr/>
          <p:nvPr/>
        </p:nvSpPr>
        <p:spPr>
          <a:xfrm>
            <a:off x="5074027" y="2497157"/>
            <a:ext cx="777597" cy="44410"/>
          </a:xfrm>
          <a:prstGeom prst="roundRect">
            <a:avLst>
              <a:gd name="adj" fmla="val 225151"/>
            </a:avLst>
          </a:prstGeom>
          <a:solidFill>
            <a:srgbClr val="47337F"/>
          </a:solidFill>
          <a:ln/>
        </p:spPr>
      </p:sp>
      <p:sp>
        <p:nvSpPr>
          <p:cNvPr id="8" name="Shape 4"/>
          <p:cNvSpPr/>
          <p:nvPr/>
        </p:nvSpPr>
        <p:spPr>
          <a:xfrm>
            <a:off x="4574084" y="2269450"/>
            <a:ext cx="499943" cy="499943"/>
          </a:xfrm>
          <a:prstGeom prst="roundRect">
            <a:avLst>
              <a:gd name="adj" fmla="val 20000"/>
            </a:avLst>
          </a:prstGeom>
          <a:solidFill>
            <a:srgbClr val="2E1A66"/>
          </a:solidFill>
          <a:ln w="7620">
            <a:solidFill>
              <a:srgbClr val="47337F"/>
            </a:solidFill>
            <a:prstDash val="solid"/>
          </a:ln>
        </p:spPr>
      </p:sp>
      <p:sp>
        <p:nvSpPr>
          <p:cNvPr id="9" name="Text 5"/>
          <p:cNvSpPr/>
          <p:nvPr/>
        </p:nvSpPr>
        <p:spPr>
          <a:xfrm>
            <a:off x="4761369" y="2352794"/>
            <a:ext cx="125373" cy="333256"/>
          </a:xfrm>
          <a:prstGeom prst="rect">
            <a:avLst/>
          </a:prstGeom>
          <a:noFill/>
          <a:ln/>
        </p:spPr>
        <p:txBody>
          <a:bodyPr wrap="none" rtlCol="0" anchor="t"/>
          <a:lstStyle/>
          <a:p>
            <a:pPr marL="0" indent="0" algn="ctr">
              <a:lnSpc>
                <a:spcPts val="2624"/>
              </a:lnSpc>
              <a:buNone/>
            </a:pPr>
            <a:r>
              <a:rPr lang="en-US" sz="2624" b="1" kern="0" spc="-79" dirty="0">
                <a:solidFill>
                  <a:srgbClr val="E0D6DE"/>
                </a:solidFill>
                <a:latin typeface="p22-mackinac-pro" pitchFamily="34" charset="0"/>
                <a:ea typeface="p22-mackinac-pro" pitchFamily="34" charset="-122"/>
                <a:cs typeface="p22-mackinac-pro" pitchFamily="34" charset="-120"/>
              </a:rPr>
              <a:t>1</a:t>
            </a:r>
            <a:endParaRPr lang="en-US" sz="2624" dirty="0"/>
          </a:p>
        </p:txBody>
      </p:sp>
      <p:sp>
        <p:nvSpPr>
          <p:cNvPr id="10" name="Text 6"/>
          <p:cNvSpPr/>
          <p:nvPr/>
        </p:nvSpPr>
        <p:spPr>
          <a:xfrm>
            <a:off x="6046113" y="2241709"/>
            <a:ext cx="2777490" cy="347186"/>
          </a:xfrm>
          <a:prstGeom prst="rect">
            <a:avLst/>
          </a:prstGeom>
          <a:noFill/>
          <a:ln/>
        </p:spPr>
        <p:txBody>
          <a:bodyPr wrap="none" rtlCol="0" anchor="t"/>
          <a:lstStyle/>
          <a:p>
            <a:pPr marL="0" indent="0" algn="l">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User Input</a:t>
            </a:r>
            <a:endParaRPr lang="en-US" sz="2187" dirty="0"/>
          </a:p>
        </p:txBody>
      </p:sp>
      <p:sp>
        <p:nvSpPr>
          <p:cNvPr id="11" name="Text 7"/>
          <p:cNvSpPr/>
          <p:nvPr/>
        </p:nvSpPr>
        <p:spPr>
          <a:xfrm>
            <a:off x="6046113" y="2722126"/>
            <a:ext cx="7751088" cy="666512"/>
          </a:xfrm>
          <a:prstGeom prst="rect">
            <a:avLst/>
          </a:prstGeom>
          <a:noFill/>
          <a:ln/>
        </p:spPr>
        <p:txBody>
          <a:bodyPr wrap="square" rtlCol="0" anchor="t"/>
          <a:lstStyle/>
          <a:p>
            <a:pPr marL="0" indent="0" algn="l">
              <a:lnSpc>
                <a:spcPts val="2624"/>
              </a:lnSpc>
              <a:buNone/>
            </a:pPr>
            <a:r>
              <a:rPr lang="en-US" sz="1750" kern="0" spc="-35" dirty="0">
                <a:solidFill>
                  <a:srgbClr val="E0D6DE"/>
                </a:solidFill>
                <a:latin typeface="Inter" pitchFamily="34" charset="0"/>
                <a:ea typeface="Inter" pitchFamily="34" charset="-122"/>
                <a:cs typeface="Inter" pitchFamily="34" charset="-120"/>
              </a:rPr>
              <a:t>Collect only the necessary user information, such as username, email, and password, to minimize friction and enhance privacy.</a:t>
            </a:r>
            <a:endParaRPr lang="en-US" sz="1750" dirty="0"/>
          </a:p>
        </p:txBody>
      </p:sp>
      <p:sp>
        <p:nvSpPr>
          <p:cNvPr id="12" name="Shape 8"/>
          <p:cNvSpPr/>
          <p:nvPr/>
        </p:nvSpPr>
        <p:spPr>
          <a:xfrm>
            <a:off x="5074027" y="4310598"/>
            <a:ext cx="777597" cy="44410"/>
          </a:xfrm>
          <a:prstGeom prst="roundRect">
            <a:avLst>
              <a:gd name="adj" fmla="val 225151"/>
            </a:avLst>
          </a:prstGeom>
          <a:solidFill>
            <a:srgbClr val="47337F"/>
          </a:solidFill>
          <a:ln/>
        </p:spPr>
      </p:sp>
      <p:sp>
        <p:nvSpPr>
          <p:cNvPr id="13" name="Shape 9"/>
          <p:cNvSpPr/>
          <p:nvPr/>
        </p:nvSpPr>
        <p:spPr>
          <a:xfrm>
            <a:off x="4574084" y="4082891"/>
            <a:ext cx="499943" cy="499943"/>
          </a:xfrm>
          <a:prstGeom prst="roundRect">
            <a:avLst>
              <a:gd name="adj" fmla="val 20000"/>
            </a:avLst>
          </a:prstGeom>
          <a:solidFill>
            <a:srgbClr val="2E1A66"/>
          </a:solidFill>
          <a:ln w="7620">
            <a:solidFill>
              <a:srgbClr val="47337F"/>
            </a:solidFill>
            <a:prstDash val="solid"/>
          </a:ln>
        </p:spPr>
      </p:sp>
      <p:sp>
        <p:nvSpPr>
          <p:cNvPr id="14" name="Text 10"/>
          <p:cNvSpPr/>
          <p:nvPr/>
        </p:nvSpPr>
        <p:spPr>
          <a:xfrm>
            <a:off x="4731960" y="4166235"/>
            <a:ext cx="184071" cy="333256"/>
          </a:xfrm>
          <a:prstGeom prst="rect">
            <a:avLst/>
          </a:prstGeom>
          <a:noFill/>
          <a:ln/>
        </p:spPr>
        <p:txBody>
          <a:bodyPr wrap="none" rtlCol="0" anchor="t"/>
          <a:lstStyle/>
          <a:p>
            <a:pPr marL="0" indent="0" algn="ctr">
              <a:lnSpc>
                <a:spcPts val="2624"/>
              </a:lnSpc>
              <a:buNone/>
            </a:pPr>
            <a:r>
              <a:rPr lang="en-US" sz="2624" b="1" kern="0" spc="-79" dirty="0">
                <a:solidFill>
                  <a:srgbClr val="E0D6DE"/>
                </a:solidFill>
                <a:latin typeface="p22-mackinac-pro" pitchFamily="34" charset="0"/>
                <a:ea typeface="p22-mackinac-pro" pitchFamily="34" charset="-122"/>
                <a:cs typeface="p22-mackinac-pro" pitchFamily="34" charset="-120"/>
              </a:rPr>
              <a:t>2</a:t>
            </a:r>
            <a:endParaRPr lang="en-US" sz="2624" dirty="0"/>
          </a:p>
        </p:txBody>
      </p:sp>
      <p:sp>
        <p:nvSpPr>
          <p:cNvPr id="15" name="Text 11"/>
          <p:cNvSpPr/>
          <p:nvPr/>
        </p:nvSpPr>
        <p:spPr>
          <a:xfrm>
            <a:off x="6046113" y="4055150"/>
            <a:ext cx="2777490" cy="347186"/>
          </a:xfrm>
          <a:prstGeom prst="rect">
            <a:avLst/>
          </a:prstGeom>
          <a:noFill/>
          <a:ln/>
        </p:spPr>
        <p:txBody>
          <a:bodyPr wrap="none" rtlCol="0" anchor="t"/>
          <a:lstStyle/>
          <a:p>
            <a:pPr marL="0" indent="0" algn="l">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Data Validation</a:t>
            </a:r>
            <a:endParaRPr lang="en-US" sz="2187" dirty="0"/>
          </a:p>
        </p:txBody>
      </p:sp>
      <p:sp>
        <p:nvSpPr>
          <p:cNvPr id="16" name="Text 12"/>
          <p:cNvSpPr/>
          <p:nvPr/>
        </p:nvSpPr>
        <p:spPr>
          <a:xfrm>
            <a:off x="6046113" y="4535567"/>
            <a:ext cx="7751088" cy="666512"/>
          </a:xfrm>
          <a:prstGeom prst="rect">
            <a:avLst/>
          </a:prstGeom>
          <a:noFill/>
          <a:ln/>
        </p:spPr>
        <p:txBody>
          <a:bodyPr wrap="square" rtlCol="0" anchor="t"/>
          <a:lstStyle/>
          <a:p>
            <a:pPr marL="0" indent="0" algn="l">
              <a:lnSpc>
                <a:spcPts val="2624"/>
              </a:lnSpc>
              <a:buNone/>
            </a:pPr>
            <a:r>
              <a:rPr lang="en-US" sz="1750" kern="0" spc="-35" dirty="0">
                <a:solidFill>
                  <a:srgbClr val="E0D6DE"/>
                </a:solidFill>
                <a:latin typeface="Inter" pitchFamily="34" charset="0"/>
                <a:ea typeface="Inter" pitchFamily="34" charset="-122"/>
                <a:cs typeface="Inter" pitchFamily="34" charset="-120"/>
              </a:rPr>
              <a:t>Implement robust data validation to ensure user inputs are valid and secure, preventing common vulnerabilities like SQL injection.</a:t>
            </a:r>
            <a:endParaRPr lang="en-US" sz="1750" dirty="0"/>
          </a:p>
        </p:txBody>
      </p:sp>
      <p:sp>
        <p:nvSpPr>
          <p:cNvPr id="17" name="Shape 13"/>
          <p:cNvSpPr/>
          <p:nvPr/>
        </p:nvSpPr>
        <p:spPr>
          <a:xfrm>
            <a:off x="5074027" y="6124039"/>
            <a:ext cx="777597" cy="44410"/>
          </a:xfrm>
          <a:prstGeom prst="roundRect">
            <a:avLst>
              <a:gd name="adj" fmla="val 225151"/>
            </a:avLst>
          </a:prstGeom>
          <a:solidFill>
            <a:srgbClr val="47337F"/>
          </a:solidFill>
          <a:ln/>
        </p:spPr>
      </p:sp>
      <p:sp>
        <p:nvSpPr>
          <p:cNvPr id="18" name="Shape 14"/>
          <p:cNvSpPr/>
          <p:nvPr/>
        </p:nvSpPr>
        <p:spPr>
          <a:xfrm>
            <a:off x="4574084" y="5896332"/>
            <a:ext cx="499943" cy="499943"/>
          </a:xfrm>
          <a:prstGeom prst="roundRect">
            <a:avLst>
              <a:gd name="adj" fmla="val 20000"/>
            </a:avLst>
          </a:prstGeom>
          <a:solidFill>
            <a:srgbClr val="2E1A66"/>
          </a:solidFill>
          <a:ln w="7620">
            <a:solidFill>
              <a:srgbClr val="47337F"/>
            </a:solidFill>
            <a:prstDash val="solid"/>
          </a:ln>
        </p:spPr>
      </p:sp>
      <p:sp>
        <p:nvSpPr>
          <p:cNvPr id="19" name="Text 15"/>
          <p:cNvSpPr/>
          <p:nvPr/>
        </p:nvSpPr>
        <p:spPr>
          <a:xfrm>
            <a:off x="4729222" y="5979676"/>
            <a:ext cx="189667" cy="333256"/>
          </a:xfrm>
          <a:prstGeom prst="rect">
            <a:avLst/>
          </a:prstGeom>
          <a:noFill/>
          <a:ln/>
        </p:spPr>
        <p:txBody>
          <a:bodyPr wrap="none" rtlCol="0" anchor="t"/>
          <a:lstStyle/>
          <a:p>
            <a:pPr marL="0" indent="0" algn="ctr">
              <a:lnSpc>
                <a:spcPts val="2624"/>
              </a:lnSpc>
              <a:buNone/>
            </a:pPr>
            <a:r>
              <a:rPr lang="en-US" sz="2624" b="1" kern="0" spc="-79" dirty="0">
                <a:solidFill>
                  <a:srgbClr val="E0D6DE"/>
                </a:solidFill>
                <a:latin typeface="p22-mackinac-pro" pitchFamily="34" charset="0"/>
                <a:ea typeface="p22-mackinac-pro" pitchFamily="34" charset="-122"/>
                <a:cs typeface="p22-mackinac-pro" pitchFamily="34" charset="-120"/>
              </a:rPr>
              <a:t>3</a:t>
            </a:r>
            <a:endParaRPr lang="en-US" sz="2624" dirty="0"/>
          </a:p>
        </p:txBody>
      </p:sp>
      <p:sp>
        <p:nvSpPr>
          <p:cNvPr id="20" name="Text 16"/>
          <p:cNvSpPr/>
          <p:nvPr/>
        </p:nvSpPr>
        <p:spPr>
          <a:xfrm>
            <a:off x="6046113" y="5868591"/>
            <a:ext cx="2777490" cy="347186"/>
          </a:xfrm>
          <a:prstGeom prst="rect">
            <a:avLst/>
          </a:prstGeom>
          <a:noFill/>
          <a:ln/>
        </p:spPr>
        <p:txBody>
          <a:bodyPr wrap="none" rtlCol="0" anchor="t"/>
          <a:lstStyle/>
          <a:p>
            <a:pPr marL="0" indent="0" algn="l">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Account Activation</a:t>
            </a:r>
            <a:endParaRPr lang="en-US" sz="2187" dirty="0"/>
          </a:p>
        </p:txBody>
      </p:sp>
      <p:sp>
        <p:nvSpPr>
          <p:cNvPr id="21" name="Text 17"/>
          <p:cNvSpPr/>
          <p:nvPr/>
        </p:nvSpPr>
        <p:spPr>
          <a:xfrm>
            <a:off x="6046113" y="6349008"/>
            <a:ext cx="7751088" cy="666512"/>
          </a:xfrm>
          <a:prstGeom prst="rect">
            <a:avLst/>
          </a:prstGeom>
          <a:noFill/>
          <a:ln/>
        </p:spPr>
        <p:txBody>
          <a:bodyPr wrap="square" rtlCol="0" anchor="t"/>
          <a:lstStyle/>
          <a:p>
            <a:pPr marL="0" indent="0" algn="l">
              <a:lnSpc>
                <a:spcPts val="2624"/>
              </a:lnSpc>
              <a:buNone/>
            </a:pPr>
            <a:r>
              <a:rPr lang="en-US" sz="1750" kern="0" spc="-35" dirty="0">
                <a:solidFill>
                  <a:srgbClr val="E0D6DE"/>
                </a:solidFill>
                <a:latin typeface="Inter" pitchFamily="34" charset="0"/>
                <a:ea typeface="Inter" pitchFamily="34" charset="-122"/>
                <a:cs typeface="Inter" pitchFamily="34" charset="-120"/>
              </a:rPr>
              <a:t>Provide a clear and user-friendly account activation process, such as email verification, to confirm the user's identity and protect against spam.</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oundRect">
            <a:avLst>
              <a:gd name="adj" fmla="val 2430"/>
            </a:avLst>
          </a:prstGeom>
          <a:solidFill>
            <a:srgbClr val="0C0524">
              <a:alpha val="80000"/>
            </a:srgbClr>
          </a:solidFill>
          <a:ln/>
        </p:spPr>
      </p:sp>
      <p:sp>
        <p:nvSpPr>
          <p:cNvPr id="6" name="Text 2"/>
          <p:cNvSpPr/>
          <p:nvPr/>
        </p:nvSpPr>
        <p:spPr>
          <a:xfrm>
            <a:off x="2037993" y="2062401"/>
            <a:ext cx="7844314" cy="694373"/>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Forgot Password Functionality</a:t>
            </a:r>
            <a:endParaRPr lang="en-US" sz="4374" dirty="0"/>
          </a:p>
        </p:txBody>
      </p:sp>
      <p:sp>
        <p:nvSpPr>
          <p:cNvPr id="7" name="Shape 3"/>
          <p:cNvSpPr/>
          <p:nvPr/>
        </p:nvSpPr>
        <p:spPr>
          <a:xfrm>
            <a:off x="2037993" y="3339941"/>
            <a:ext cx="499943" cy="499943"/>
          </a:xfrm>
          <a:prstGeom prst="roundRect">
            <a:avLst>
              <a:gd name="adj" fmla="val 20000"/>
            </a:avLst>
          </a:prstGeom>
          <a:solidFill>
            <a:srgbClr val="2E1A66"/>
          </a:solidFill>
          <a:ln w="7620">
            <a:solidFill>
              <a:srgbClr val="47337F"/>
            </a:solidFill>
            <a:prstDash val="solid"/>
          </a:ln>
        </p:spPr>
      </p:sp>
      <p:sp>
        <p:nvSpPr>
          <p:cNvPr id="8" name="Text 4"/>
          <p:cNvSpPr/>
          <p:nvPr/>
        </p:nvSpPr>
        <p:spPr>
          <a:xfrm>
            <a:off x="2225278" y="3423285"/>
            <a:ext cx="125373" cy="333256"/>
          </a:xfrm>
          <a:prstGeom prst="rect">
            <a:avLst/>
          </a:prstGeom>
          <a:noFill/>
          <a:ln/>
        </p:spPr>
        <p:txBody>
          <a:bodyPr wrap="none" rtlCol="0" anchor="t"/>
          <a:lstStyle/>
          <a:p>
            <a:pPr marL="0" indent="0" algn="ctr">
              <a:lnSpc>
                <a:spcPts val="2624"/>
              </a:lnSpc>
              <a:buNone/>
            </a:pPr>
            <a:r>
              <a:rPr lang="en-US" sz="2624" b="1" kern="0" spc="-79" dirty="0">
                <a:solidFill>
                  <a:srgbClr val="E0D6DE"/>
                </a:solidFill>
                <a:latin typeface="p22-mackinac-pro" pitchFamily="34" charset="0"/>
                <a:ea typeface="p22-mackinac-pro" pitchFamily="34" charset="-122"/>
                <a:cs typeface="p22-mackinac-pro" pitchFamily="34" charset="-120"/>
              </a:rPr>
              <a:t>1</a:t>
            </a:r>
            <a:endParaRPr lang="en-US" sz="2624" dirty="0"/>
          </a:p>
        </p:txBody>
      </p:sp>
      <p:sp>
        <p:nvSpPr>
          <p:cNvPr id="9" name="Text 5"/>
          <p:cNvSpPr/>
          <p:nvPr/>
        </p:nvSpPr>
        <p:spPr>
          <a:xfrm>
            <a:off x="2760107" y="3339941"/>
            <a:ext cx="2647950" cy="694373"/>
          </a:xfrm>
          <a:prstGeom prst="rect">
            <a:avLst/>
          </a:prstGeom>
          <a:noFill/>
          <a:ln/>
        </p:spPr>
        <p:txBody>
          <a:bodyPr wrap="square" rtlCol="0" anchor="t"/>
          <a:lstStyle/>
          <a:p>
            <a:pPr marL="0" indent="0">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Reset Password Request</a:t>
            </a:r>
            <a:endParaRPr lang="en-US" sz="2187" dirty="0"/>
          </a:p>
        </p:txBody>
      </p:sp>
      <p:sp>
        <p:nvSpPr>
          <p:cNvPr id="10" name="Text 6"/>
          <p:cNvSpPr/>
          <p:nvPr/>
        </p:nvSpPr>
        <p:spPr>
          <a:xfrm>
            <a:off x="2760107" y="4167545"/>
            <a:ext cx="2647950" cy="1999536"/>
          </a:xfrm>
          <a:prstGeom prst="rect">
            <a:avLst/>
          </a:prstGeom>
          <a:noFill/>
          <a:ln/>
        </p:spPr>
        <p:txBody>
          <a:bodyPr wrap="square" rtlCol="0" anchor="t"/>
          <a:lstStyle/>
          <a:p>
            <a:pPr marL="0" indent="0">
              <a:lnSpc>
                <a:spcPts val="2624"/>
              </a:lnSpc>
              <a:buNone/>
            </a:pPr>
            <a:r>
              <a:rPr lang="en-US" sz="1750" kern="0" spc="-35" dirty="0">
                <a:solidFill>
                  <a:srgbClr val="E0D6DE"/>
                </a:solidFill>
                <a:latin typeface="Inter" pitchFamily="34" charset="0"/>
                <a:ea typeface="Inter" pitchFamily="34" charset="-122"/>
                <a:cs typeface="Inter" pitchFamily="34" charset="-120"/>
              </a:rPr>
              <a:t>Allow users to request a password reset through a secure and intuitive interface, such as an email-based reset process.</a:t>
            </a:r>
            <a:endParaRPr lang="en-US" sz="1750" dirty="0"/>
          </a:p>
        </p:txBody>
      </p:sp>
      <p:sp>
        <p:nvSpPr>
          <p:cNvPr id="11" name="Shape 7"/>
          <p:cNvSpPr/>
          <p:nvPr/>
        </p:nvSpPr>
        <p:spPr>
          <a:xfrm>
            <a:off x="5630228" y="3339941"/>
            <a:ext cx="499943" cy="499943"/>
          </a:xfrm>
          <a:prstGeom prst="roundRect">
            <a:avLst>
              <a:gd name="adj" fmla="val 20000"/>
            </a:avLst>
          </a:prstGeom>
          <a:solidFill>
            <a:srgbClr val="2E1A66"/>
          </a:solidFill>
          <a:ln w="7620">
            <a:solidFill>
              <a:srgbClr val="47337F"/>
            </a:solidFill>
            <a:prstDash val="solid"/>
          </a:ln>
        </p:spPr>
      </p:sp>
      <p:sp>
        <p:nvSpPr>
          <p:cNvPr id="12" name="Text 8"/>
          <p:cNvSpPr/>
          <p:nvPr/>
        </p:nvSpPr>
        <p:spPr>
          <a:xfrm>
            <a:off x="5788104" y="3423285"/>
            <a:ext cx="184071" cy="333256"/>
          </a:xfrm>
          <a:prstGeom prst="rect">
            <a:avLst/>
          </a:prstGeom>
          <a:noFill/>
          <a:ln/>
        </p:spPr>
        <p:txBody>
          <a:bodyPr wrap="none" rtlCol="0" anchor="t"/>
          <a:lstStyle/>
          <a:p>
            <a:pPr marL="0" indent="0" algn="ctr">
              <a:lnSpc>
                <a:spcPts val="2624"/>
              </a:lnSpc>
              <a:buNone/>
            </a:pPr>
            <a:r>
              <a:rPr lang="en-US" sz="2624" b="1" kern="0" spc="-79" dirty="0">
                <a:solidFill>
                  <a:srgbClr val="E0D6DE"/>
                </a:solidFill>
                <a:latin typeface="p22-mackinac-pro" pitchFamily="34" charset="0"/>
                <a:ea typeface="p22-mackinac-pro" pitchFamily="34" charset="-122"/>
                <a:cs typeface="p22-mackinac-pro" pitchFamily="34" charset="-120"/>
              </a:rPr>
              <a:t>2</a:t>
            </a:r>
            <a:endParaRPr lang="en-US" sz="2624" dirty="0"/>
          </a:p>
        </p:txBody>
      </p:sp>
      <p:sp>
        <p:nvSpPr>
          <p:cNvPr id="13" name="Text 9"/>
          <p:cNvSpPr/>
          <p:nvPr/>
        </p:nvSpPr>
        <p:spPr>
          <a:xfrm>
            <a:off x="6352342" y="3339941"/>
            <a:ext cx="2647950" cy="694373"/>
          </a:xfrm>
          <a:prstGeom prst="rect">
            <a:avLst/>
          </a:prstGeom>
          <a:noFill/>
          <a:ln/>
        </p:spPr>
        <p:txBody>
          <a:bodyPr wrap="square" rtlCol="0" anchor="t"/>
          <a:lstStyle/>
          <a:p>
            <a:pPr marL="0" indent="0">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Password Reset Validation</a:t>
            </a:r>
            <a:endParaRPr lang="en-US" sz="2187" dirty="0"/>
          </a:p>
        </p:txBody>
      </p:sp>
      <p:sp>
        <p:nvSpPr>
          <p:cNvPr id="14" name="Text 10"/>
          <p:cNvSpPr/>
          <p:nvPr/>
        </p:nvSpPr>
        <p:spPr>
          <a:xfrm>
            <a:off x="6352342" y="4167545"/>
            <a:ext cx="2647950" cy="1999536"/>
          </a:xfrm>
          <a:prstGeom prst="rect">
            <a:avLst/>
          </a:prstGeom>
          <a:noFill/>
          <a:ln/>
        </p:spPr>
        <p:txBody>
          <a:bodyPr wrap="square" rtlCol="0" anchor="t"/>
          <a:lstStyle/>
          <a:p>
            <a:pPr marL="0" indent="0">
              <a:lnSpc>
                <a:spcPts val="2624"/>
              </a:lnSpc>
              <a:buNone/>
            </a:pPr>
            <a:r>
              <a:rPr lang="en-US" sz="1750" kern="0" spc="-35" dirty="0">
                <a:solidFill>
                  <a:srgbClr val="E0D6DE"/>
                </a:solidFill>
                <a:latin typeface="Inter" pitchFamily="34" charset="0"/>
                <a:ea typeface="Inter" pitchFamily="34" charset="-122"/>
                <a:cs typeface="Inter" pitchFamily="34" charset="-120"/>
              </a:rPr>
              <a:t>Implement robust validation to ensure the password reset request is legitimate and the new password meets security standards.</a:t>
            </a:r>
            <a:endParaRPr lang="en-US" sz="1750" dirty="0"/>
          </a:p>
        </p:txBody>
      </p:sp>
      <p:sp>
        <p:nvSpPr>
          <p:cNvPr id="15" name="Shape 11"/>
          <p:cNvSpPr/>
          <p:nvPr/>
        </p:nvSpPr>
        <p:spPr>
          <a:xfrm>
            <a:off x="9222462" y="3339941"/>
            <a:ext cx="499943" cy="499943"/>
          </a:xfrm>
          <a:prstGeom prst="roundRect">
            <a:avLst>
              <a:gd name="adj" fmla="val 20000"/>
            </a:avLst>
          </a:prstGeom>
          <a:solidFill>
            <a:srgbClr val="2E1A66"/>
          </a:solidFill>
          <a:ln w="7620">
            <a:solidFill>
              <a:srgbClr val="47337F"/>
            </a:solidFill>
            <a:prstDash val="solid"/>
          </a:ln>
        </p:spPr>
      </p:sp>
      <p:sp>
        <p:nvSpPr>
          <p:cNvPr id="16" name="Text 12"/>
          <p:cNvSpPr/>
          <p:nvPr/>
        </p:nvSpPr>
        <p:spPr>
          <a:xfrm>
            <a:off x="9377601" y="3423285"/>
            <a:ext cx="189667" cy="333256"/>
          </a:xfrm>
          <a:prstGeom prst="rect">
            <a:avLst/>
          </a:prstGeom>
          <a:noFill/>
          <a:ln/>
        </p:spPr>
        <p:txBody>
          <a:bodyPr wrap="none" rtlCol="0" anchor="t"/>
          <a:lstStyle/>
          <a:p>
            <a:pPr marL="0" indent="0" algn="ctr">
              <a:lnSpc>
                <a:spcPts val="2624"/>
              </a:lnSpc>
              <a:buNone/>
            </a:pPr>
            <a:r>
              <a:rPr lang="en-US" sz="2624" b="1" kern="0" spc="-79" dirty="0">
                <a:solidFill>
                  <a:srgbClr val="E0D6DE"/>
                </a:solidFill>
                <a:latin typeface="p22-mackinac-pro" pitchFamily="34" charset="0"/>
                <a:ea typeface="p22-mackinac-pro" pitchFamily="34" charset="-122"/>
                <a:cs typeface="p22-mackinac-pro" pitchFamily="34" charset="-120"/>
              </a:rPr>
              <a:t>3</a:t>
            </a:r>
            <a:endParaRPr lang="en-US" sz="2624" dirty="0"/>
          </a:p>
        </p:txBody>
      </p:sp>
      <p:sp>
        <p:nvSpPr>
          <p:cNvPr id="17" name="Text 13"/>
          <p:cNvSpPr/>
          <p:nvPr/>
        </p:nvSpPr>
        <p:spPr>
          <a:xfrm>
            <a:off x="9944576" y="3339941"/>
            <a:ext cx="2647950" cy="694373"/>
          </a:xfrm>
          <a:prstGeom prst="rect">
            <a:avLst/>
          </a:prstGeom>
          <a:noFill/>
          <a:ln/>
        </p:spPr>
        <p:txBody>
          <a:bodyPr wrap="square" rtlCol="0" anchor="t"/>
          <a:lstStyle/>
          <a:p>
            <a:pPr marL="0" indent="0">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Password Reset Confirmation</a:t>
            </a:r>
            <a:endParaRPr lang="en-US" sz="2187" dirty="0"/>
          </a:p>
        </p:txBody>
      </p:sp>
      <p:sp>
        <p:nvSpPr>
          <p:cNvPr id="18" name="Text 14"/>
          <p:cNvSpPr/>
          <p:nvPr/>
        </p:nvSpPr>
        <p:spPr>
          <a:xfrm>
            <a:off x="9944576" y="4167545"/>
            <a:ext cx="2647950" cy="1999536"/>
          </a:xfrm>
          <a:prstGeom prst="rect">
            <a:avLst/>
          </a:prstGeom>
          <a:noFill/>
          <a:ln/>
        </p:spPr>
        <p:txBody>
          <a:bodyPr wrap="square" rtlCol="0" anchor="t"/>
          <a:lstStyle/>
          <a:p>
            <a:pPr marL="0" indent="0">
              <a:lnSpc>
                <a:spcPts val="2624"/>
              </a:lnSpc>
              <a:buNone/>
            </a:pPr>
            <a:r>
              <a:rPr lang="en-US" sz="1750" kern="0" spc="-35" dirty="0">
                <a:solidFill>
                  <a:srgbClr val="E0D6DE"/>
                </a:solidFill>
                <a:latin typeface="Inter" pitchFamily="34" charset="0"/>
                <a:ea typeface="Inter" pitchFamily="34" charset="-122"/>
                <a:cs typeface="Inter" pitchFamily="34" charset="-120"/>
              </a:rPr>
              <a:t>Provide clear confirmation and feedback to the user when the password reset is successful, reassuring them that their account is secure.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4" name="Text 1"/>
          <p:cNvSpPr/>
          <p:nvPr/>
        </p:nvSpPr>
        <p:spPr>
          <a:xfrm>
            <a:off x="2037993" y="1749981"/>
            <a:ext cx="6208514" cy="694373"/>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Social Media Integration</a:t>
            </a:r>
            <a:endParaRPr lang="en-US" sz="4374" dirty="0"/>
          </a:p>
        </p:txBody>
      </p:sp>
      <p:pic>
        <p:nvPicPr>
          <p:cNvPr id="5" name="Image 1" descr="preencoded.png"/>
          <p:cNvPicPr>
            <a:picLocks noChangeAspect="1"/>
          </p:cNvPicPr>
          <p:nvPr/>
        </p:nvPicPr>
        <p:blipFill>
          <a:blip r:embed="rId4"/>
          <a:stretch>
            <a:fillRect/>
          </a:stretch>
        </p:blipFill>
        <p:spPr>
          <a:xfrm>
            <a:off x="2037993" y="2888694"/>
            <a:ext cx="555427" cy="555427"/>
          </a:xfrm>
          <a:prstGeom prst="rect">
            <a:avLst/>
          </a:prstGeom>
        </p:spPr>
      </p:pic>
      <p:sp>
        <p:nvSpPr>
          <p:cNvPr id="6" name="Text 2"/>
          <p:cNvSpPr/>
          <p:nvPr/>
        </p:nvSpPr>
        <p:spPr>
          <a:xfrm>
            <a:off x="2037993" y="3666292"/>
            <a:ext cx="2388632" cy="347186"/>
          </a:xfrm>
          <a:prstGeom prst="rect">
            <a:avLst/>
          </a:prstGeom>
          <a:noFill/>
          <a:ln/>
        </p:spPr>
        <p:txBody>
          <a:bodyPr wrap="none" rtlCol="0" anchor="t"/>
          <a:lstStyle/>
          <a:p>
            <a:pPr marL="0" indent="0" algn="l">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Facebook</a:t>
            </a:r>
            <a:endParaRPr lang="en-US" sz="2187" dirty="0"/>
          </a:p>
        </p:txBody>
      </p:sp>
      <p:sp>
        <p:nvSpPr>
          <p:cNvPr id="7" name="Text 3"/>
          <p:cNvSpPr/>
          <p:nvPr/>
        </p:nvSpPr>
        <p:spPr>
          <a:xfrm>
            <a:off x="2037993" y="4146709"/>
            <a:ext cx="2388632" cy="1666280"/>
          </a:xfrm>
          <a:prstGeom prst="rect">
            <a:avLst/>
          </a:prstGeom>
          <a:noFill/>
          <a:ln/>
        </p:spPr>
        <p:txBody>
          <a:bodyPr wrap="square" rtlCol="0" anchor="t"/>
          <a:lstStyle/>
          <a:p>
            <a:pPr marL="0" indent="0" algn="l">
              <a:lnSpc>
                <a:spcPts val="2624"/>
              </a:lnSpc>
              <a:buNone/>
            </a:pPr>
            <a:r>
              <a:rPr lang="en-US" sz="1750" kern="0" spc="-35" dirty="0">
                <a:solidFill>
                  <a:srgbClr val="E0D6DE"/>
                </a:solidFill>
                <a:latin typeface="Inter" pitchFamily="34" charset="0"/>
                <a:ea typeface="Inter" pitchFamily="34" charset="-122"/>
                <a:cs typeface="Inter" pitchFamily="34" charset="-120"/>
              </a:rPr>
              <a:t>Allow users to sign in using their Facebook account, providing a convenient and familiar authentication method.</a:t>
            </a:r>
            <a:endParaRPr lang="en-US" sz="1750" dirty="0"/>
          </a:p>
        </p:txBody>
      </p:sp>
      <p:pic>
        <p:nvPicPr>
          <p:cNvPr id="8" name="Image 2" descr="preencoded.png"/>
          <p:cNvPicPr>
            <a:picLocks noChangeAspect="1"/>
          </p:cNvPicPr>
          <p:nvPr/>
        </p:nvPicPr>
        <p:blipFill>
          <a:blip r:embed="rId5"/>
          <a:stretch>
            <a:fillRect/>
          </a:stretch>
        </p:blipFill>
        <p:spPr>
          <a:xfrm>
            <a:off x="4759881" y="2888694"/>
            <a:ext cx="555427" cy="555427"/>
          </a:xfrm>
          <a:prstGeom prst="rect">
            <a:avLst/>
          </a:prstGeom>
        </p:spPr>
      </p:pic>
      <p:sp>
        <p:nvSpPr>
          <p:cNvPr id="9" name="Text 4"/>
          <p:cNvSpPr/>
          <p:nvPr/>
        </p:nvSpPr>
        <p:spPr>
          <a:xfrm>
            <a:off x="4759881" y="3666292"/>
            <a:ext cx="2388632" cy="347186"/>
          </a:xfrm>
          <a:prstGeom prst="rect">
            <a:avLst/>
          </a:prstGeom>
          <a:noFill/>
          <a:ln/>
        </p:spPr>
        <p:txBody>
          <a:bodyPr wrap="none" rtlCol="0" anchor="t"/>
          <a:lstStyle/>
          <a:p>
            <a:pPr marL="0" indent="0" algn="l">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Google</a:t>
            </a:r>
            <a:endParaRPr lang="en-US" sz="2187" dirty="0"/>
          </a:p>
        </p:txBody>
      </p:sp>
      <p:sp>
        <p:nvSpPr>
          <p:cNvPr id="10" name="Text 5"/>
          <p:cNvSpPr/>
          <p:nvPr/>
        </p:nvSpPr>
        <p:spPr>
          <a:xfrm>
            <a:off x="4759881" y="4146709"/>
            <a:ext cx="2388632" cy="1999536"/>
          </a:xfrm>
          <a:prstGeom prst="rect">
            <a:avLst/>
          </a:prstGeom>
          <a:noFill/>
          <a:ln/>
        </p:spPr>
        <p:txBody>
          <a:bodyPr wrap="square" rtlCol="0" anchor="t"/>
          <a:lstStyle/>
          <a:p>
            <a:pPr marL="0" indent="0" algn="l">
              <a:lnSpc>
                <a:spcPts val="2624"/>
              </a:lnSpc>
              <a:buNone/>
            </a:pPr>
            <a:r>
              <a:rPr lang="en-US" sz="1750" kern="0" spc="-35" dirty="0">
                <a:solidFill>
                  <a:srgbClr val="E0D6DE"/>
                </a:solidFill>
                <a:latin typeface="Inter" pitchFamily="34" charset="0"/>
                <a:ea typeface="Inter" pitchFamily="34" charset="-122"/>
                <a:cs typeface="Inter" pitchFamily="34" charset="-120"/>
              </a:rPr>
              <a:t>Integrate Google Sign-In to enable users to authenticate with their Google accounts, streamlining the login process.</a:t>
            </a:r>
            <a:endParaRPr lang="en-US" sz="1750" dirty="0"/>
          </a:p>
        </p:txBody>
      </p:sp>
      <p:pic>
        <p:nvPicPr>
          <p:cNvPr id="11" name="Image 3" descr="preencoded.png"/>
          <p:cNvPicPr>
            <a:picLocks noChangeAspect="1"/>
          </p:cNvPicPr>
          <p:nvPr/>
        </p:nvPicPr>
        <p:blipFill>
          <a:blip r:embed="rId6"/>
          <a:stretch>
            <a:fillRect/>
          </a:stretch>
        </p:blipFill>
        <p:spPr>
          <a:xfrm>
            <a:off x="7481768" y="2888694"/>
            <a:ext cx="555427" cy="555427"/>
          </a:xfrm>
          <a:prstGeom prst="rect">
            <a:avLst/>
          </a:prstGeom>
        </p:spPr>
      </p:pic>
      <p:sp>
        <p:nvSpPr>
          <p:cNvPr id="12" name="Text 6"/>
          <p:cNvSpPr/>
          <p:nvPr/>
        </p:nvSpPr>
        <p:spPr>
          <a:xfrm>
            <a:off x="7481768" y="3666292"/>
            <a:ext cx="2388632" cy="347186"/>
          </a:xfrm>
          <a:prstGeom prst="rect">
            <a:avLst/>
          </a:prstGeom>
          <a:noFill/>
          <a:ln/>
        </p:spPr>
        <p:txBody>
          <a:bodyPr wrap="none" rtlCol="0" anchor="t"/>
          <a:lstStyle/>
          <a:p>
            <a:pPr marL="0" indent="0" algn="l">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Twitter</a:t>
            </a:r>
            <a:endParaRPr lang="en-US" sz="2187" dirty="0"/>
          </a:p>
        </p:txBody>
      </p:sp>
      <p:sp>
        <p:nvSpPr>
          <p:cNvPr id="13" name="Text 7"/>
          <p:cNvSpPr/>
          <p:nvPr/>
        </p:nvSpPr>
        <p:spPr>
          <a:xfrm>
            <a:off x="7481768" y="4146709"/>
            <a:ext cx="2388632" cy="2332792"/>
          </a:xfrm>
          <a:prstGeom prst="rect">
            <a:avLst/>
          </a:prstGeom>
          <a:noFill/>
          <a:ln/>
        </p:spPr>
        <p:txBody>
          <a:bodyPr wrap="square" rtlCol="0" anchor="t"/>
          <a:lstStyle/>
          <a:p>
            <a:pPr marL="0" indent="0" algn="l">
              <a:lnSpc>
                <a:spcPts val="2624"/>
              </a:lnSpc>
              <a:buNone/>
            </a:pPr>
            <a:r>
              <a:rPr lang="en-US" sz="1750" kern="0" spc="-35" dirty="0">
                <a:solidFill>
                  <a:srgbClr val="E0D6DE"/>
                </a:solidFill>
                <a:latin typeface="Inter" pitchFamily="34" charset="0"/>
                <a:ea typeface="Inter" pitchFamily="34" charset="-122"/>
                <a:cs typeface="Inter" pitchFamily="34" charset="-120"/>
              </a:rPr>
              <a:t>Offer Twitter-based authentication, giving users another option to log in to your application using their social media credentials.</a:t>
            </a:r>
            <a:endParaRPr lang="en-US" sz="1750" dirty="0"/>
          </a:p>
        </p:txBody>
      </p:sp>
      <p:pic>
        <p:nvPicPr>
          <p:cNvPr id="14" name="Image 4" descr="preencoded.png"/>
          <p:cNvPicPr>
            <a:picLocks noChangeAspect="1"/>
          </p:cNvPicPr>
          <p:nvPr/>
        </p:nvPicPr>
        <p:blipFill>
          <a:blip r:embed="rId7"/>
          <a:stretch>
            <a:fillRect/>
          </a:stretch>
        </p:blipFill>
        <p:spPr>
          <a:xfrm>
            <a:off x="10203656" y="2888694"/>
            <a:ext cx="555427" cy="555427"/>
          </a:xfrm>
          <a:prstGeom prst="rect">
            <a:avLst/>
          </a:prstGeom>
        </p:spPr>
      </p:pic>
      <p:sp>
        <p:nvSpPr>
          <p:cNvPr id="15" name="Text 8"/>
          <p:cNvSpPr/>
          <p:nvPr/>
        </p:nvSpPr>
        <p:spPr>
          <a:xfrm>
            <a:off x="10203656" y="3666292"/>
            <a:ext cx="2388751" cy="347186"/>
          </a:xfrm>
          <a:prstGeom prst="rect">
            <a:avLst/>
          </a:prstGeom>
          <a:noFill/>
          <a:ln/>
        </p:spPr>
        <p:txBody>
          <a:bodyPr wrap="none" rtlCol="0" anchor="t"/>
          <a:lstStyle/>
          <a:p>
            <a:pPr marL="0" indent="0" algn="l">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Apple</a:t>
            </a:r>
            <a:endParaRPr lang="en-US" sz="2187" dirty="0"/>
          </a:p>
        </p:txBody>
      </p:sp>
      <p:sp>
        <p:nvSpPr>
          <p:cNvPr id="16" name="Text 9"/>
          <p:cNvSpPr/>
          <p:nvPr/>
        </p:nvSpPr>
        <p:spPr>
          <a:xfrm>
            <a:off x="10203656" y="4146709"/>
            <a:ext cx="2388751" cy="1999536"/>
          </a:xfrm>
          <a:prstGeom prst="rect">
            <a:avLst/>
          </a:prstGeom>
          <a:noFill/>
          <a:ln/>
        </p:spPr>
        <p:txBody>
          <a:bodyPr wrap="square" rtlCol="0" anchor="t"/>
          <a:lstStyle/>
          <a:p>
            <a:pPr marL="0" indent="0" algn="l">
              <a:lnSpc>
                <a:spcPts val="2624"/>
              </a:lnSpc>
              <a:buNone/>
            </a:pPr>
            <a:r>
              <a:rPr lang="en-US" sz="1750" kern="0" spc="-35" dirty="0">
                <a:solidFill>
                  <a:srgbClr val="E0D6DE"/>
                </a:solidFill>
                <a:latin typeface="Inter" pitchFamily="34" charset="0"/>
                <a:ea typeface="Inter" pitchFamily="34" charset="-122"/>
                <a:cs typeface="Inter" pitchFamily="34" charset="-120"/>
              </a:rPr>
              <a:t>Implement Apple Sign-In to provide users with a secure and privacy-focused authentication method using their Apple accounts.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oundRect">
            <a:avLst>
              <a:gd name="adj" fmla="val 2430"/>
            </a:avLst>
          </a:prstGeom>
          <a:solidFill>
            <a:srgbClr val="0C0524">
              <a:alpha val="80000"/>
            </a:srgbClr>
          </a:solidFill>
          <a:ln/>
        </p:spPr>
      </p:sp>
      <p:sp>
        <p:nvSpPr>
          <p:cNvPr id="6" name="Text 2"/>
          <p:cNvSpPr/>
          <p:nvPr/>
        </p:nvSpPr>
        <p:spPr>
          <a:xfrm>
            <a:off x="2037993" y="1638895"/>
            <a:ext cx="5787033" cy="694373"/>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Secure Login Protocols</a:t>
            </a:r>
            <a:endParaRPr lang="en-US" sz="4374" dirty="0"/>
          </a:p>
        </p:txBody>
      </p:sp>
      <p:pic>
        <p:nvPicPr>
          <p:cNvPr id="7" name="Image 2" descr="preencoded.png"/>
          <p:cNvPicPr>
            <a:picLocks noChangeAspect="1"/>
          </p:cNvPicPr>
          <p:nvPr/>
        </p:nvPicPr>
        <p:blipFill>
          <a:blip r:embed="rId5"/>
          <a:stretch>
            <a:fillRect/>
          </a:stretch>
        </p:blipFill>
        <p:spPr>
          <a:xfrm>
            <a:off x="2037993" y="2666524"/>
            <a:ext cx="3518059" cy="888682"/>
          </a:xfrm>
          <a:prstGeom prst="rect">
            <a:avLst/>
          </a:prstGeom>
        </p:spPr>
      </p:pic>
      <p:sp>
        <p:nvSpPr>
          <p:cNvPr id="8" name="Text 3"/>
          <p:cNvSpPr/>
          <p:nvPr/>
        </p:nvSpPr>
        <p:spPr>
          <a:xfrm>
            <a:off x="2260163" y="3888462"/>
            <a:ext cx="2777490" cy="347186"/>
          </a:xfrm>
          <a:prstGeom prst="rect">
            <a:avLst/>
          </a:prstGeom>
          <a:noFill/>
          <a:ln/>
        </p:spPr>
        <p:txBody>
          <a:bodyPr wrap="none" rtlCol="0" anchor="t"/>
          <a:lstStyle/>
          <a:p>
            <a:pPr marL="0" indent="0" algn="l">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HTTPS</a:t>
            </a:r>
            <a:endParaRPr lang="en-US" sz="2187" dirty="0"/>
          </a:p>
        </p:txBody>
      </p:sp>
      <p:sp>
        <p:nvSpPr>
          <p:cNvPr id="9" name="Text 4"/>
          <p:cNvSpPr/>
          <p:nvPr/>
        </p:nvSpPr>
        <p:spPr>
          <a:xfrm>
            <a:off x="2260163" y="4368879"/>
            <a:ext cx="3073718" cy="1666280"/>
          </a:xfrm>
          <a:prstGeom prst="rect">
            <a:avLst/>
          </a:prstGeom>
          <a:noFill/>
          <a:ln/>
        </p:spPr>
        <p:txBody>
          <a:bodyPr wrap="square" rtlCol="0" anchor="t"/>
          <a:lstStyle/>
          <a:p>
            <a:pPr marL="0" indent="0" algn="l">
              <a:lnSpc>
                <a:spcPts val="2624"/>
              </a:lnSpc>
              <a:buNone/>
            </a:pPr>
            <a:r>
              <a:rPr lang="en-US" sz="1750" kern="0" spc="-35" dirty="0">
                <a:solidFill>
                  <a:srgbClr val="E0D6DE"/>
                </a:solidFill>
                <a:latin typeface="Inter" pitchFamily="34" charset="0"/>
                <a:ea typeface="Inter" pitchFamily="34" charset="-122"/>
                <a:cs typeface="Inter" pitchFamily="34" charset="-120"/>
              </a:rPr>
              <a:t>Ensure all login-related communication is encrypted using the HTTPS protocol to protect user data and prevent eavesdropping.</a:t>
            </a:r>
            <a:endParaRPr lang="en-US" sz="1750" dirty="0"/>
          </a:p>
        </p:txBody>
      </p:sp>
      <p:pic>
        <p:nvPicPr>
          <p:cNvPr id="10" name="Image 3" descr="preencoded.png"/>
          <p:cNvPicPr>
            <a:picLocks noChangeAspect="1"/>
          </p:cNvPicPr>
          <p:nvPr/>
        </p:nvPicPr>
        <p:blipFill>
          <a:blip r:embed="rId6"/>
          <a:stretch>
            <a:fillRect/>
          </a:stretch>
        </p:blipFill>
        <p:spPr>
          <a:xfrm>
            <a:off x="5556052" y="2666524"/>
            <a:ext cx="3518178" cy="888682"/>
          </a:xfrm>
          <a:prstGeom prst="rect">
            <a:avLst/>
          </a:prstGeom>
        </p:spPr>
      </p:pic>
      <p:sp>
        <p:nvSpPr>
          <p:cNvPr id="11" name="Text 5"/>
          <p:cNvSpPr/>
          <p:nvPr/>
        </p:nvSpPr>
        <p:spPr>
          <a:xfrm>
            <a:off x="5778222" y="3888462"/>
            <a:ext cx="2777490" cy="347186"/>
          </a:xfrm>
          <a:prstGeom prst="rect">
            <a:avLst/>
          </a:prstGeom>
          <a:noFill/>
          <a:ln/>
        </p:spPr>
        <p:txBody>
          <a:bodyPr wrap="none" rtlCol="0" anchor="t"/>
          <a:lstStyle/>
          <a:p>
            <a:pPr marL="0" indent="0" algn="l">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CSRF Protection</a:t>
            </a:r>
            <a:endParaRPr lang="en-US" sz="2187" dirty="0"/>
          </a:p>
        </p:txBody>
      </p:sp>
      <p:sp>
        <p:nvSpPr>
          <p:cNvPr id="12" name="Text 6"/>
          <p:cNvSpPr/>
          <p:nvPr/>
        </p:nvSpPr>
        <p:spPr>
          <a:xfrm>
            <a:off x="5778222" y="4368879"/>
            <a:ext cx="3073837" cy="1999536"/>
          </a:xfrm>
          <a:prstGeom prst="rect">
            <a:avLst/>
          </a:prstGeom>
          <a:noFill/>
          <a:ln/>
        </p:spPr>
        <p:txBody>
          <a:bodyPr wrap="square" rtlCol="0" anchor="t"/>
          <a:lstStyle/>
          <a:p>
            <a:pPr marL="0" indent="0" algn="l">
              <a:lnSpc>
                <a:spcPts val="2624"/>
              </a:lnSpc>
              <a:buNone/>
            </a:pPr>
            <a:r>
              <a:rPr lang="en-US" sz="1750" kern="0" spc="-35" dirty="0">
                <a:solidFill>
                  <a:srgbClr val="E0D6DE"/>
                </a:solidFill>
                <a:latin typeface="Inter" pitchFamily="34" charset="0"/>
                <a:ea typeface="Inter" pitchFamily="34" charset="-122"/>
                <a:cs typeface="Inter" pitchFamily="34" charset="-120"/>
              </a:rPr>
              <a:t>Implement Cross-Site Request Forgery (CSRF) protection mechanisms to safeguard against unauthorized access attempts.</a:t>
            </a:r>
            <a:endParaRPr lang="en-US" sz="1750" dirty="0"/>
          </a:p>
        </p:txBody>
      </p:sp>
      <p:pic>
        <p:nvPicPr>
          <p:cNvPr id="13" name="Image 4" descr="preencoded.png"/>
          <p:cNvPicPr>
            <a:picLocks noChangeAspect="1"/>
          </p:cNvPicPr>
          <p:nvPr/>
        </p:nvPicPr>
        <p:blipFill>
          <a:blip r:embed="rId7"/>
          <a:stretch>
            <a:fillRect/>
          </a:stretch>
        </p:blipFill>
        <p:spPr>
          <a:xfrm>
            <a:off x="9074229" y="2666524"/>
            <a:ext cx="3518178" cy="888682"/>
          </a:xfrm>
          <a:prstGeom prst="rect">
            <a:avLst/>
          </a:prstGeom>
        </p:spPr>
      </p:pic>
      <p:sp>
        <p:nvSpPr>
          <p:cNvPr id="14" name="Text 7"/>
          <p:cNvSpPr/>
          <p:nvPr/>
        </p:nvSpPr>
        <p:spPr>
          <a:xfrm>
            <a:off x="9296400" y="3888462"/>
            <a:ext cx="2777490" cy="347186"/>
          </a:xfrm>
          <a:prstGeom prst="rect">
            <a:avLst/>
          </a:prstGeom>
          <a:noFill/>
          <a:ln/>
        </p:spPr>
        <p:txBody>
          <a:bodyPr wrap="none" rtlCol="0" anchor="t"/>
          <a:lstStyle/>
          <a:p>
            <a:pPr marL="0" indent="0" algn="l">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Session Management</a:t>
            </a:r>
            <a:endParaRPr lang="en-US" sz="2187" dirty="0"/>
          </a:p>
        </p:txBody>
      </p:sp>
      <p:sp>
        <p:nvSpPr>
          <p:cNvPr id="15" name="Text 8"/>
          <p:cNvSpPr/>
          <p:nvPr/>
        </p:nvSpPr>
        <p:spPr>
          <a:xfrm>
            <a:off x="9296400" y="4368879"/>
            <a:ext cx="3073837" cy="1999536"/>
          </a:xfrm>
          <a:prstGeom prst="rect">
            <a:avLst/>
          </a:prstGeom>
          <a:noFill/>
          <a:ln/>
        </p:spPr>
        <p:txBody>
          <a:bodyPr wrap="square" rtlCol="0" anchor="t"/>
          <a:lstStyle/>
          <a:p>
            <a:pPr marL="0" indent="0" algn="l">
              <a:lnSpc>
                <a:spcPts val="2624"/>
              </a:lnSpc>
              <a:buNone/>
            </a:pPr>
            <a:r>
              <a:rPr lang="en-US" sz="1750" kern="0" spc="-35" dirty="0">
                <a:solidFill>
                  <a:srgbClr val="E0D6DE"/>
                </a:solidFill>
                <a:latin typeface="Inter" pitchFamily="34" charset="0"/>
                <a:ea typeface="Inter" pitchFamily="34" charset="-122"/>
                <a:cs typeface="Inter" pitchFamily="34" charset="-120"/>
              </a:rPr>
              <a:t>Employ secure session management techniques, such as using session tokens and enforcing session timeouts, to maintain user sessions safely.</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1383506"/>
            <a:ext cx="8646795" cy="694373"/>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Responsive and Accessible Design</a:t>
            </a:r>
            <a:endParaRPr lang="en-US" sz="4374" dirty="0"/>
          </a:p>
        </p:txBody>
      </p:sp>
      <p:sp>
        <p:nvSpPr>
          <p:cNvPr id="6" name="Shape 2"/>
          <p:cNvSpPr/>
          <p:nvPr/>
        </p:nvSpPr>
        <p:spPr>
          <a:xfrm>
            <a:off x="833199" y="2411135"/>
            <a:ext cx="4542115" cy="2606278"/>
          </a:xfrm>
          <a:prstGeom prst="roundRect">
            <a:avLst>
              <a:gd name="adj" fmla="val 3836"/>
            </a:avLst>
          </a:prstGeom>
          <a:solidFill>
            <a:srgbClr val="2E1A66"/>
          </a:solidFill>
          <a:ln w="7620">
            <a:solidFill>
              <a:srgbClr val="47337F"/>
            </a:solidFill>
            <a:prstDash val="solid"/>
          </a:ln>
        </p:spPr>
      </p:sp>
      <p:sp>
        <p:nvSpPr>
          <p:cNvPr id="7" name="Text 3"/>
          <p:cNvSpPr/>
          <p:nvPr/>
        </p:nvSpPr>
        <p:spPr>
          <a:xfrm>
            <a:off x="1062990" y="2640925"/>
            <a:ext cx="2777490" cy="347186"/>
          </a:xfrm>
          <a:prstGeom prst="rect">
            <a:avLst/>
          </a:prstGeom>
          <a:noFill/>
          <a:ln/>
        </p:spPr>
        <p:txBody>
          <a:bodyPr wrap="none" rtlCol="0" anchor="t"/>
          <a:lstStyle/>
          <a:p>
            <a:pPr marL="0" indent="0">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Mobile-Friendly</a:t>
            </a:r>
            <a:endParaRPr lang="en-US" sz="2187" dirty="0"/>
          </a:p>
        </p:txBody>
      </p:sp>
      <p:sp>
        <p:nvSpPr>
          <p:cNvPr id="8" name="Text 4"/>
          <p:cNvSpPr/>
          <p:nvPr/>
        </p:nvSpPr>
        <p:spPr>
          <a:xfrm>
            <a:off x="1062990" y="3121343"/>
            <a:ext cx="4082534" cy="1333024"/>
          </a:xfrm>
          <a:prstGeom prst="rect">
            <a:avLst/>
          </a:prstGeom>
          <a:noFill/>
          <a:ln/>
        </p:spPr>
        <p:txBody>
          <a:bodyPr wrap="square" rtlCol="0" anchor="t"/>
          <a:lstStyle/>
          <a:p>
            <a:pPr marL="0" indent="0">
              <a:lnSpc>
                <a:spcPts val="2624"/>
              </a:lnSpc>
              <a:buNone/>
            </a:pPr>
            <a:r>
              <a:rPr lang="en-US" sz="1750" kern="0" spc="-35" dirty="0">
                <a:solidFill>
                  <a:srgbClr val="E0D6DE"/>
                </a:solidFill>
                <a:latin typeface="Inter" pitchFamily="34" charset="0"/>
                <a:ea typeface="Inter" pitchFamily="34" charset="-122"/>
                <a:cs typeface="Inter" pitchFamily="34" charset="-120"/>
              </a:rPr>
              <a:t>Ensure the login page is fully responsive and optimized for various screen sizes, providing a seamless user experience on mobile devices.</a:t>
            </a:r>
            <a:endParaRPr lang="en-US" sz="1750" dirty="0"/>
          </a:p>
        </p:txBody>
      </p:sp>
      <p:sp>
        <p:nvSpPr>
          <p:cNvPr id="9" name="Shape 5"/>
          <p:cNvSpPr/>
          <p:nvPr/>
        </p:nvSpPr>
        <p:spPr>
          <a:xfrm>
            <a:off x="5597485" y="2411135"/>
            <a:ext cx="4542115" cy="2606278"/>
          </a:xfrm>
          <a:prstGeom prst="roundRect">
            <a:avLst>
              <a:gd name="adj" fmla="val 3836"/>
            </a:avLst>
          </a:prstGeom>
          <a:solidFill>
            <a:srgbClr val="2E1A66"/>
          </a:solidFill>
          <a:ln w="7620">
            <a:solidFill>
              <a:srgbClr val="47337F"/>
            </a:solidFill>
            <a:prstDash val="solid"/>
          </a:ln>
        </p:spPr>
      </p:sp>
      <p:sp>
        <p:nvSpPr>
          <p:cNvPr id="10" name="Text 6"/>
          <p:cNvSpPr/>
          <p:nvPr/>
        </p:nvSpPr>
        <p:spPr>
          <a:xfrm>
            <a:off x="5827276" y="2640925"/>
            <a:ext cx="2991445" cy="347186"/>
          </a:xfrm>
          <a:prstGeom prst="rect">
            <a:avLst/>
          </a:prstGeom>
          <a:noFill/>
          <a:ln/>
        </p:spPr>
        <p:txBody>
          <a:bodyPr wrap="none" rtlCol="0" anchor="t"/>
          <a:lstStyle/>
          <a:p>
            <a:pPr marL="0" indent="0">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Accessibility Standards</a:t>
            </a:r>
            <a:endParaRPr lang="en-US" sz="2187" dirty="0"/>
          </a:p>
        </p:txBody>
      </p:sp>
      <p:sp>
        <p:nvSpPr>
          <p:cNvPr id="11" name="Text 7"/>
          <p:cNvSpPr/>
          <p:nvPr/>
        </p:nvSpPr>
        <p:spPr>
          <a:xfrm>
            <a:off x="5827276" y="3121343"/>
            <a:ext cx="4082534" cy="1666280"/>
          </a:xfrm>
          <a:prstGeom prst="rect">
            <a:avLst/>
          </a:prstGeom>
          <a:noFill/>
          <a:ln/>
        </p:spPr>
        <p:txBody>
          <a:bodyPr wrap="square" rtlCol="0" anchor="t"/>
          <a:lstStyle/>
          <a:p>
            <a:pPr marL="0" indent="0">
              <a:lnSpc>
                <a:spcPts val="2624"/>
              </a:lnSpc>
              <a:buNone/>
            </a:pPr>
            <a:r>
              <a:rPr lang="en-US" sz="1750" kern="0" spc="-35" dirty="0">
                <a:solidFill>
                  <a:srgbClr val="E0D6DE"/>
                </a:solidFill>
                <a:latin typeface="Inter" pitchFamily="34" charset="0"/>
                <a:ea typeface="Inter" pitchFamily="34" charset="-122"/>
                <a:cs typeface="Inter" pitchFamily="34" charset="-120"/>
              </a:rPr>
              <a:t>Adhere to Web Content Accessibility Guidelines (WCAG) to make the login page accessible to users with disabilities, such as providing keyboard navigation and proper color contrast.</a:t>
            </a:r>
            <a:endParaRPr lang="en-US" sz="1750" dirty="0"/>
          </a:p>
        </p:txBody>
      </p:sp>
      <p:sp>
        <p:nvSpPr>
          <p:cNvPr id="12" name="Shape 8"/>
          <p:cNvSpPr/>
          <p:nvPr/>
        </p:nvSpPr>
        <p:spPr>
          <a:xfrm>
            <a:off x="833199" y="5239583"/>
            <a:ext cx="9306401" cy="1606510"/>
          </a:xfrm>
          <a:prstGeom prst="roundRect">
            <a:avLst>
              <a:gd name="adj" fmla="val 6224"/>
            </a:avLst>
          </a:prstGeom>
          <a:solidFill>
            <a:srgbClr val="2E1A66"/>
          </a:solidFill>
          <a:ln w="7620">
            <a:solidFill>
              <a:srgbClr val="47337F"/>
            </a:solidFill>
            <a:prstDash val="solid"/>
          </a:ln>
        </p:spPr>
      </p:sp>
      <p:sp>
        <p:nvSpPr>
          <p:cNvPr id="13" name="Text 9"/>
          <p:cNvSpPr/>
          <p:nvPr/>
        </p:nvSpPr>
        <p:spPr>
          <a:xfrm>
            <a:off x="1062990" y="5469374"/>
            <a:ext cx="2777490" cy="347186"/>
          </a:xfrm>
          <a:prstGeom prst="rect">
            <a:avLst/>
          </a:prstGeom>
          <a:noFill/>
          <a:ln/>
        </p:spPr>
        <p:txBody>
          <a:bodyPr wrap="none" rtlCol="0" anchor="t"/>
          <a:lstStyle/>
          <a:p>
            <a:pPr marL="0" indent="0">
              <a:lnSpc>
                <a:spcPts val="2734"/>
              </a:lnSpc>
              <a:buNone/>
            </a:pPr>
            <a:r>
              <a:rPr lang="en-US" sz="2187" b="1" kern="0" spc="-66" dirty="0">
                <a:solidFill>
                  <a:srgbClr val="E0D6DE"/>
                </a:solidFill>
                <a:latin typeface="p22-mackinac-pro" pitchFamily="34" charset="0"/>
                <a:ea typeface="p22-mackinac-pro" pitchFamily="34" charset="-122"/>
                <a:cs typeface="p22-mackinac-pro" pitchFamily="34" charset="-120"/>
              </a:rPr>
              <a:t>Intuitive Navigation</a:t>
            </a:r>
            <a:endParaRPr lang="en-US" sz="2187" dirty="0"/>
          </a:p>
        </p:txBody>
      </p:sp>
      <p:sp>
        <p:nvSpPr>
          <p:cNvPr id="14" name="Text 10"/>
          <p:cNvSpPr/>
          <p:nvPr/>
        </p:nvSpPr>
        <p:spPr>
          <a:xfrm>
            <a:off x="1062990" y="5949791"/>
            <a:ext cx="8846820" cy="666512"/>
          </a:xfrm>
          <a:prstGeom prst="rect">
            <a:avLst/>
          </a:prstGeom>
          <a:noFill/>
          <a:ln/>
        </p:spPr>
        <p:txBody>
          <a:bodyPr wrap="square" rtlCol="0" anchor="t"/>
          <a:lstStyle/>
          <a:p>
            <a:pPr marL="0" indent="0">
              <a:lnSpc>
                <a:spcPts val="2624"/>
              </a:lnSpc>
              <a:buNone/>
            </a:pPr>
            <a:r>
              <a:rPr lang="en-US" sz="1750" kern="0" spc="-35" dirty="0">
                <a:solidFill>
                  <a:srgbClr val="E0D6DE"/>
                </a:solidFill>
                <a:latin typeface="Inter" pitchFamily="34" charset="0"/>
                <a:ea typeface="Inter" pitchFamily="34" charset="-122"/>
                <a:cs typeface="Inter" pitchFamily="34" charset="-120"/>
              </a:rPr>
              <a:t>Design the login flow with clear and intuitive navigation, including easy-to-find password reset and registration options, to enhance user experience.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sp>
      <p:sp>
        <p:nvSpPr>
          <p:cNvPr id="4" name="Text 1"/>
          <p:cNvSpPr/>
          <p:nvPr/>
        </p:nvSpPr>
        <p:spPr>
          <a:xfrm>
            <a:off x="2037993" y="2615089"/>
            <a:ext cx="7671554" cy="694373"/>
          </a:xfrm>
          <a:prstGeom prst="rect">
            <a:avLst/>
          </a:prstGeom>
          <a:noFill/>
          <a:ln/>
        </p:spPr>
        <p:txBody>
          <a:bodyPr wrap="none" rtlCol="0" anchor="t"/>
          <a:lstStyle/>
          <a:p>
            <a:pPr marL="0" indent="0">
              <a:lnSpc>
                <a:spcPts val="5468"/>
              </a:lnSpc>
              <a:buNone/>
            </a:pPr>
            <a:r>
              <a:rPr lang="en-US" sz="4374" b="1" kern="0" spc="-131" dirty="0">
                <a:solidFill>
                  <a:srgbClr val="A680FF"/>
                </a:solidFill>
                <a:latin typeface="p22-mackinac-pro" pitchFamily="34" charset="0"/>
                <a:ea typeface="p22-mackinac-pro" pitchFamily="34" charset="-122"/>
                <a:cs typeface="p22-mackinac-pro" pitchFamily="34" charset="-120"/>
              </a:rPr>
              <a:t>Conclusion and Call-to-Action</a:t>
            </a:r>
            <a:endParaRPr lang="en-US" sz="4374" dirty="0"/>
          </a:p>
        </p:txBody>
      </p:sp>
      <p:sp>
        <p:nvSpPr>
          <p:cNvPr id="5" name="Text 2"/>
          <p:cNvSpPr/>
          <p:nvPr/>
        </p:nvSpPr>
        <p:spPr>
          <a:xfrm>
            <a:off x="2037993" y="3753802"/>
            <a:ext cx="10554414" cy="999768"/>
          </a:xfrm>
          <a:prstGeom prst="rect">
            <a:avLst/>
          </a:prstGeom>
          <a:noFill/>
          <a:ln/>
        </p:spPr>
        <p:txBody>
          <a:bodyPr wrap="square" rtlCol="0" anchor="t"/>
          <a:lstStyle/>
          <a:p>
            <a:pPr marL="0" indent="0">
              <a:lnSpc>
                <a:spcPts val="2624"/>
              </a:lnSpc>
              <a:buNone/>
            </a:pPr>
            <a:r>
              <a:rPr lang="en-US" sz="1750" kern="0" spc="-35" dirty="0">
                <a:solidFill>
                  <a:srgbClr val="E0D6DE"/>
                </a:solidFill>
                <a:latin typeface="Inter" pitchFamily="34" charset="0"/>
                <a:ea typeface="Inter" pitchFamily="34" charset="-122"/>
                <a:cs typeface="Inter" pitchFamily="34" charset="-120"/>
              </a:rPr>
              <a:t>By implementing a well-designed login page with robust user authentication, secure protocols, and responsive accessibility, you can provide users with a seamless and secure login experience, ultimately improving overall user engagement and satisfaction.</a:t>
            </a:r>
            <a:endParaRPr lang="en-US" sz="1750" dirty="0"/>
          </a:p>
        </p:txBody>
      </p:sp>
      <p:pic>
        <p:nvPicPr>
          <p:cNvPr id="6" name="Image 1" descr="preencoded.png"/>
          <p:cNvPicPr>
            <a:picLocks noChangeAspect="1"/>
          </p:cNvPicPr>
          <p:nvPr/>
        </p:nvPicPr>
        <p:blipFill>
          <a:blip r:embed="rId4"/>
          <a:stretch>
            <a:fillRect/>
          </a:stretch>
        </p:blipFill>
        <p:spPr>
          <a:xfrm>
            <a:off x="2037993" y="5003483"/>
            <a:ext cx="1812250" cy="61102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563</Words>
  <Application>Microsoft Office PowerPoint</Application>
  <PresentationFormat>Custom</PresentationFormat>
  <Paragraphs>68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Inter</vt:lpstr>
      <vt:lpstr>p22-mackinac-pro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rutheesh prabakaran</cp:lastModifiedBy>
  <cp:revision>2</cp:revision>
  <dcterms:created xsi:type="dcterms:W3CDTF">2024-06-15T08:14:32Z</dcterms:created>
  <dcterms:modified xsi:type="dcterms:W3CDTF">2024-06-15T08:22:10Z</dcterms:modified>
</cp:coreProperties>
</file>