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9" r:id="rId3"/>
    <p:sldId id="257" r:id="rId4"/>
    <p:sldId id="258" r:id="rId5"/>
    <p:sldId id="260" r:id="rId6"/>
    <p:sldId id="261" r:id="rId7"/>
    <p:sldId id="272" r:id="rId8"/>
    <p:sldId id="277" r:id="rId9"/>
    <p:sldId id="296" r:id="rId10"/>
    <p:sldId id="262" r:id="rId11"/>
    <p:sldId id="297" r:id="rId12"/>
    <p:sldId id="298" r:id="rId13"/>
    <p:sldId id="299" r:id="rId14"/>
    <p:sldId id="301" r:id="rId15"/>
    <p:sldId id="302" r:id="rId16"/>
    <p:sldId id="303" r:id="rId17"/>
    <p:sldId id="304" r:id="rId18"/>
    <p:sldId id="305" r:id="rId19"/>
    <p:sldId id="306" r:id="rId20"/>
    <p:sldId id="263" r:id="rId21"/>
    <p:sldId id="307" r:id="rId22"/>
    <p:sldId id="309" r:id="rId23"/>
    <p:sldId id="308" r:id="rId24"/>
    <p:sldId id="310" r:id="rId25"/>
    <p:sldId id="314" r:id="rId26"/>
    <p:sldId id="315" r:id="rId27"/>
    <p:sldId id="312" r:id="rId28"/>
    <p:sldId id="313" r:id="rId29"/>
    <p:sldId id="311"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Catamaran" panose="020B0604020202020204" charset="0"/>
      <p:regular r:id="rId38"/>
      <p:bold r:id="rId39"/>
    </p:embeddedFont>
    <p:embeddedFont>
      <p:font typeface="Chivo" panose="020B0604020202020204" charset="0"/>
      <p:regular r:id="rId40"/>
      <p:bold r:id="rId41"/>
      <p:italic r:id="rId42"/>
      <p:boldItalic r:id="rId43"/>
    </p:embeddedFont>
    <p:embeddedFont>
      <p:font typeface="Denk One" panose="020B0604020202020204" charset="0"/>
      <p:regular r:id="rId44"/>
    </p:embeddedFont>
    <p:embeddedFont>
      <p:font typeface="Fira Sans Extra Condensed" panose="020B0503050000020004" pitchFamily="34" charset="0"/>
      <p:regular r:id="rId45"/>
      <p:bold r:id="rId46"/>
      <p:italic r:id="rId47"/>
      <p:boldItalic r:id="rId48"/>
    </p:embeddedFont>
    <p:embeddedFont>
      <p:font typeface="Nunito Light" pitchFamily="2" charset="0"/>
      <p:regular r:id="rId49"/>
      <p:italic r:id="rId50"/>
    </p:embeddedFont>
    <p:embeddedFont>
      <p:font typeface="Quantico" panose="020B0604020202020204" charset="0"/>
      <p:regular r:id="rId51"/>
      <p:bold r:id="rId52"/>
      <p:italic r:id="rId53"/>
      <p:boldItalic r:id="rId54"/>
    </p:embeddedFont>
    <p:embeddedFont>
      <p:font typeface="Source Code Pro" panose="020B0509030403020204" pitchFamily="49"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D5D1D4-2430-4306-BF15-075F4215AA40}">
  <a:tblStyle styleId="{90D5D1D4-2430-4306-BF15-075F4215AA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D946C-8FC6-48CA-A5F5-E2706713DE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font" Target="fonts/font27.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font" Target="fonts/font26.fntdata"/><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82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704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979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0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24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277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895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82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5608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090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05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17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23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69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46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1e5c6e8e05_0_27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1e5c6e8e05_0_2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658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78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30a77ac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30a77ac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f7af2584a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f7af2584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21de8bc5b3b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21de8bc5b3b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1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01"/>
        <p:cNvGrpSpPr/>
        <p:nvPr/>
      </p:nvGrpSpPr>
      <p:grpSpPr>
        <a:xfrm>
          <a:off x="0" y="0"/>
          <a:ext cx="0" cy="0"/>
          <a:chOff x="0" y="0"/>
          <a:chExt cx="0" cy="0"/>
        </a:xfrm>
      </p:grpSpPr>
      <p:grpSp>
        <p:nvGrpSpPr>
          <p:cNvPr id="102" name="Google Shape;102;p15"/>
          <p:cNvGrpSpPr/>
          <p:nvPr/>
        </p:nvGrpSpPr>
        <p:grpSpPr>
          <a:xfrm>
            <a:off x="396500" y="170424"/>
            <a:ext cx="8360126" cy="4398447"/>
            <a:chOff x="1054783" y="1029605"/>
            <a:chExt cx="7587010" cy="3902100"/>
          </a:xfrm>
        </p:grpSpPr>
        <p:sp>
          <p:nvSpPr>
            <p:cNvPr id="103" name="Google Shape;103;p1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06" name="Google Shape;106;p15"/>
          <p:cNvSpPr txBox="1">
            <a:spLocks noGrp="1"/>
          </p:cNvSpPr>
          <p:nvPr>
            <p:ph type="body" idx="1"/>
          </p:nvPr>
        </p:nvSpPr>
        <p:spPr>
          <a:xfrm>
            <a:off x="720000" y="1357275"/>
            <a:ext cx="4209600" cy="249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Font typeface="Anaheim"/>
              <a:buChar char="●"/>
              <a:defRPr/>
            </a:lvl1pPr>
            <a:lvl2pPr marL="914400" lvl="1" indent="-304800" rtl="0">
              <a:spcBef>
                <a:spcPts val="0"/>
              </a:spcBef>
              <a:spcAft>
                <a:spcPts val="0"/>
              </a:spcAft>
              <a:buClr>
                <a:srgbClr val="434343"/>
              </a:buClr>
              <a:buSzPts val="1200"/>
              <a:buFont typeface="Anaheim"/>
              <a:buChar char="○"/>
              <a:defRPr/>
            </a:lvl2pPr>
            <a:lvl3pPr marL="1371600" lvl="2" indent="-304800" rtl="0">
              <a:spcBef>
                <a:spcPts val="0"/>
              </a:spcBef>
              <a:spcAft>
                <a:spcPts val="0"/>
              </a:spcAft>
              <a:buClr>
                <a:srgbClr val="434343"/>
              </a:buClr>
              <a:buSzPts val="1200"/>
              <a:buFont typeface="Anaheim"/>
              <a:buChar char="■"/>
              <a:defRPr/>
            </a:lvl3pPr>
            <a:lvl4pPr marL="1828800" lvl="3" indent="-304800" rtl="0">
              <a:spcBef>
                <a:spcPts val="0"/>
              </a:spcBef>
              <a:spcAft>
                <a:spcPts val="0"/>
              </a:spcAft>
              <a:buClr>
                <a:srgbClr val="434343"/>
              </a:buClr>
              <a:buSzPts val="1200"/>
              <a:buFont typeface="Anaheim"/>
              <a:buChar char="●"/>
              <a:defRPr/>
            </a:lvl4pPr>
            <a:lvl5pPr marL="2286000" lvl="4" indent="-304800" rtl="0">
              <a:spcBef>
                <a:spcPts val="0"/>
              </a:spcBef>
              <a:spcAft>
                <a:spcPts val="0"/>
              </a:spcAft>
              <a:buClr>
                <a:srgbClr val="434343"/>
              </a:buClr>
              <a:buSzPts val="1200"/>
              <a:buFont typeface="Anaheim"/>
              <a:buChar char="○"/>
              <a:defRPr/>
            </a:lvl5pPr>
            <a:lvl6pPr marL="2743200" lvl="5" indent="-304800" rtl="0">
              <a:spcBef>
                <a:spcPts val="0"/>
              </a:spcBef>
              <a:spcAft>
                <a:spcPts val="0"/>
              </a:spcAft>
              <a:buClr>
                <a:srgbClr val="434343"/>
              </a:buClr>
              <a:buSzPts val="1200"/>
              <a:buFont typeface="Anaheim"/>
              <a:buChar char="■"/>
              <a:defRPr/>
            </a:lvl6pPr>
            <a:lvl7pPr marL="3200400" lvl="6" indent="-304800" rtl="0">
              <a:spcBef>
                <a:spcPts val="0"/>
              </a:spcBef>
              <a:spcAft>
                <a:spcPts val="0"/>
              </a:spcAft>
              <a:buClr>
                <a:srgbClr val="434343"/>
              </a:buClr>
              <a:buSzPts val="1200"/>
              <a:buFont typeface="Anaheim"/>
              <a:buChar char="●"/>
              <a:defRPr/>
            </a:lvl7pPr>
            <a:lvl8pPr marL="3657600" lvl="7" indent="-304800" rtl="0">
              <a:spcBef>
                <a:spcPts val="0"/>
              </a:spcBef>
              <a:spcAft>
                <a:spcPts val="0"/>
              </a:spcAft>
              <a:buClr>
                <a:srgbClr val="434343"/>
              </a:buClr>
              <a:buSzPts val="1200"/>
              <a:buFont typeface="Anaheim"/>
              <a:buChar char="○"/>
              <a:defRPr/>
            </a:lvl8pPr>
            <a:lvl9pPr marL="4114800" lvl="8" indent="-304800" rtl="0">
              <a:spcBef>
                <a:spcPts val="0"/>
              </a:spcBef>
              <a:spcAft>
                <a:spcPts val="0"/>
              </a:spcAft>
              <a:buClr>
                <a:srgbClr val="434343"/>
              </a:buClr>
              <a:buSzPts val="1200"/>
              <a:buFont typeface="Anaheim"/>
              <a:buChar char="■"/>
              <a:defRPr/>
            </a:lvl9pPr>
          </a:lstStyle>
          <a:p>
            <a:endParaRPr/>
          </a:p>
        </p:txBody>
      </p:sp>
      <p:sp>
        <p:nvSpPr>
          <p:cNvPr id="107" name="Google Shape;107;p1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3" name="Google Shape;133;p1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63"/>
        <p:cNvGrpSpPr/>
        <p:nvPr/>
      </p:nvGrpSpPr>
      <p:grpSpPr>
        <a:xfrm>
          <a:off x="0" y="0"/>
          <a:ext cx="0" cy="0"/>
          <a:chOff x="0" y="0"/>
          <a:chExt cx="0" cy="0"/>
        </a:xfrm>
      </p:grpSpPr>
      <p:grpSp>
        <p:nvGrpSpPr>
          <p:cNvPr id="164" name="Google Shape;164;p20"/>
          <p:cNvGrpSpPr/>
          <p:nvPr/>
        </p:nvGrpSpPr>
        <p:grpSpPr>
          <a:xfrm>
            <a:off x="396500" y="170424"/>
            <a:ext cx="8360126" cy="4398447"/>
            <a:chOff x="1054783" y="1029605"/>
            <a:chExt cx="7587010" cy="3902100"/>
          </a:xfrm>
        </p:grpSpPr>
        <p:sp>
          <p:nvSpPr>
            <p:cNvPr id="165" name="Google Shape;165;p2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0"/>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8" name="Google Shape;168;p2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grpSp>
        <p:nvGrpSpPr>
          <p:cNvPr id="21" name="Google Shape;21;p4"/>
          <p:cNvGrpSpPr/>
          <p:nvPr/>
        </p:nvGrpSpPr>
        <p:grpSpPr>
          <a:xfrm>
            <a:off x="396500" y="170424"/>
            <a:ext cx="8360126" cy="4398447"/>
            <a:chOff x="1054783" y="1029605"/>
            <a:chExt cx="7587010" cy="3902100"/>
          </a:xfrm>
        </p:grpSpPr>
        <p:sp>
          <p:nvSpPr>
            <p:cNvPr id="22" name="Google Shape;22;p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 name="Google Shape;25;p4"/>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a:lvl1pPr>
            <a:lvl2pPr marL="914400" lvl="1" indent="-304800">
              <a:spcBef>
                <a:spcPts val="0"/>
              </a:spcBef>
              <a:spcAft>
                <a:spcPts val="0"/>
              </a:spcAft>
              <a:buSzPts val="1200"/>
              <a:buAutoNum type="alphaLcPeriod"/>
              <a:defRPr/>
            </a:lvl2pPr>
            <a:lvl3pPr marL="1371600" lvl="2" indent="-304800">
              <a:spcBef>
                <a:spcPts val="0"/>
              </a:spcBef>
              <a:spcAft>
                <a:spcPts val="0"/>
              </a:spcAft>
              <a:buSzPts val="1200"/>
              <a:buAutoNum type="romanLcPeriod"/>
              <a:defRPr/>
            </a:lvl3pPr>
            <a:lvl4pPr marL="1828800" lvl="3" indent="-304800">
              <a:spcBef>
                <a:spcPts val="0"/>
              </a:spcBef>
              <a:spcAft>
                <a:spcPts val="0"/>
              </a:spcAft>
              <a:buSzPts val="1200"/>
              <a:buAutoNum type="arabicPeriod"/>
              <a:defRPr/>
            </a:lvl4pPr>
            <a:lvl5pPr marL="2286000" lvl="4" indent="-304800">
              <a:spcBef>
                <a:spcPts val="0"/>
              </a:spcBef>
              <a:spcAft>
                <a:spcPts val="0"/>
              </a:spcAft>
              <a:buSzPts val="1200"/>
              <a:buAutoNum type="alphaLcPeriod"/>
              <a:defRPr/>
            </a:lvl5pPr>
            <a:lvl6pPr marL="2743200" lvl="5" indent="-304800">
              <a:spcBef>
                <a:spcPts val="0"/>
              </a:spcBef>
              <a:spcAft>
                <a:spcPts val="0"/>
              </a:spcAft>
              <a:buSzPts val="1200"/>
              <a:buAutoNum type="romanLcPeriod"/>
              <a:defRPr/>
            </a:lvl6pPr>
            <a:lvl7pPr marL="3200400" lvl="6" indent="-304800">
              <a:spcBef>
                <a:spcPts val="0"/>
              </a:spcBef>
              <a:spcAft>
                <a:spcPts val="0"/>
              </a:spcAft>
              <a:buSzPts val="1200"/>
              <a:buAutoNum type="arabicPeriod"/>
              <a:defRPr/>
            </a:lvl7pPr>
            <a:lvl8pPr marL="3657600" lvl="7" indent="-304800">
              <a:spcBef>
                <a:spcPts val="0"/>
              </a:spcBef>
              <a:spcAft>
                <a:spcPts val="0"/>
              </a:spcAft>
              <a:buSzPts val="1200"/>
              <a:buAutoNum type="alphaLcPeriod"/>
              <a:defRPr/>
            </a:lvl8pPr>
            <a:lvl9pPr marL="4114800" lvl="8" indent="-304800">
              <a:spcBef>
                <a:spcPts val="0"/>
              </a:spcBef>
              <a:spcAft>
                <a:spcPts val="0"/>
              </a:spcAft>
              <a:buSzPts val="1200"/>
              <a:buAutoNum type="romanLcPeriod"/>
              <a:defRPr/>
            </a:lvl9pPr>
          </a:lstStyle>
          <a:p>
            <a:endParaRPr/>
          </a:p>
        </p:txBody>
      </p:sp>
      <p:sp>
        <p:nvSpPr>
          <p:cNvPr id="26" name="Google Shape;26;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4" name="Google Shape;34;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5" name="Google Shape;35;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 name="Google Shape;48;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
        <p:nvSpPr>
          <p:cNvPr id="49" name="Google Shape;49;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6" r:id="rId14"/>
    <p:sldLayoutId id="2147483668" r:id="rId15"/>
    <p:sldLayoutId id="214748366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www.freepik.com/?utm_source=slidesgo_template&amp;utm_medium=referral-link&amp;utm_campaign=promo-slide&amp;utm_term=slidesgo&amp;utm_content=freepik" TargetMode="Externa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6849400" y="1895807"/>
            <a:ext cx="1864825"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 </a:t>
            </a:r>
            <a:r>
              <a:rPr lang="en" sz="3600" dirty="0">
                <a:solidFill>
                  <a:schemeClr val="tx1"/>
                </a:solidFill>
              </a:rPr>
              <a:t>UI</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20" name="Google Shape;220;p27"/>
          <p:cNvSpPr txBox="1">
            <a:spLocks noGrp="1"/>
          </p:cNvSpPr>
          <p:nvPr>
            <p:ph type="ctrTitle"/>
          </p:nvPr>
        </p:nvSpPr>
        <p:spPr>
          <a:xfrm>
            <a:off x="1793375" y="1974375"/>
            <a:ext cx="4148400" cy="16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1" i="0" dirty="0">
                <a:solidFill>
                  <a:srgbClr val="D1D5DB"/>
                </a:solidFill>
                <a:effectLst/>
                <a:latin typeface="Söhne"/>
              </a:rPr>
              <a:t>Patrones</a:t>
            </a:r>
            <a:r>
              <a:rPr lang="es-MX" b="0" i="0" dirty="0">
                <a:solidFill>
                  <a:srgbClr val="D1D5DB"/>
                </a:solidFill>
                <a:effectLst/>
                <a:latin typeface="Söhne"/>
              </a:rPr>
              <a:t> (UI)</a:t>
            </a:r>
            <a:br>
              <a:rPr lang="es-MX" b="0" i="0" dirty="0">
                <a:solidFill>
                  <a:srgbClr val="D1D5DB"/>
                </a:solidFill>
                <a:effectLst/>
                <a:latin typeface="Söhne"/>
              </a:rPr>
            </a:br>
            <a:endParaRPr dirty="0">
              <a:solidFill>
                <a:schemeClr val="accent2"/>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600" b="0" i="0" dirty="0">
                <a:solidFill>
                  <a:srgbClr val="D1D5DB"/>
                </a:solidFill>
                <a:effectLst/>
                <a:latin typeface="Söhne"/>
              </a:rPr>
              <a:t>Análisis de Patrones de Diseño de Interfaz de Usuario (UI)</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Tecno Web</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20xx</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i="0" dirty="0">
                <a:solidFill>
                  <a:schemeClr val="tx1"/>
                </a:solidFill>
                <a:effectLst/>
                <a:latin typeface="Söhne"/>
              </a:rPr>
              <a:t>2 </a:t>
            </a:r>
            <a:r>
              <a:rPr lang="es-BO" b="0" i="0" dirty="0">
                <a:solidFill>
                  <a:schemeClr val="tx1"/>
                </a:solidFill>
                <a:effectLst/>
                <a:latin typeface="Söhne"/>
              </a:rPr>
              <a:t>Datos empíricos:</a:t>
            </a:r>
            <a:endParaRPr dirty="0">
              <a:solidFill>
                <a:schemeClr val="tx1"/>
              </a:solidFill>
            </a:endParaRPr>
          </a:p>
        </p:txBody>
      </p:sp>
      <p:sp>
        <p:nvSpPr>
          <p:cNvPr id="297" name="Google Shape;297;p33"/>
          <p:cNvSpPr txBox="1">
            <a:spLocks noGrp="1"/>
          </p:cNvSpPr>
          <p:nvPr>
            <p:ph type="subTitle" idx="1"/>
          </p:nvPr>
        </p:nvSpPr>
        <p:spPr>
          <a:xfrm>
            <a:off x="720176" y="1807974"/>
            <a:ext cx="7703812" cy="2635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D1D5DB"/>
                </a:solidFill>
                <a:effectLst/>
                <a:latin typeface="Söhne"/>
              </a:rPr>
              <a:t>Además de la recopilación de datos secundarios, se emplearán enfoques empíricos para obtener información adicional y respaldar los hallazgos.</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 Esto podría implicar la realización de estudios de usabilidad, pruebas con usuarios o recopilación de datos a través de encuestas o entrevistas.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Estos enfoques empíricos permitirán obtener información específica y actualizada sobre la eficacia y la experiencia de uso de los patrones de diseño de UI.</a:t>
            </a:r>
            <a:endParaRPr sz="1800" dirty="0"/>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419" b="1" dirty="0">
                <a:solidFill>
                  <a:schemeClr val="tx1"/>
                </a:solidFill>
                <a:latin typeface="Söhne"/>
              </a:rPr>
              <a:t>EN RESUMEN:</a:t>
            </a:r>
            <a:endParaRPr b="1" dirty="0">
              <a:solidFill>
                <a:schemeClr val="tx1"/>
              </a:solidFill>
            </a:endParaRPr>
          </a:p>
        </p:txBody>
      </p:sp>
      <p:sp>
        <p:nvSpPr>
          <p:cNvPr id="297" name="Google Shape;297;p33"/>
          <p:cNvSpPr txBox="1">
            <a:spLocks noGrp="1"/>
          </p:cNvSpPr>
          <p:nvPr>
            <p:ph type="subTitle" idx="1"/>
          </p:nvPr>
        </p:nvSpPr>
        <p:spPr>
          <a:xfrm>
            <a:off x="719988" y="2048400"/>
            <a:ext cx="7703812" cy="26359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chemeClr val="tx1"/>
                </a:solidFill>
                <a:effectLst/>
                <a:latin typeface="Söhne"/>
              </a:rPr>
              <a:t>la metodología propuesta combina la búsqueda y recopilación de datos secundarios con enfoques empíricos para obtener información relevante que respalde los objetivos de la investigación sobre los patrones de diseño de UI.</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endParaRPr lang="es-MX" sz="1800" b="0" i="0" dirty="0">
              <a:solidFill>
                <a:schemeClr val="tx1"/>
              </a:solidFill>
              <a:effectLst/>
              <a:latin typeface="Söhne"/>
            </a:endParaRPr>
          </a:p>
          <a:p>
            <a:pPr marL="0" lvl="0" indent="0" algn="l" rtl="0">
              <a:spcBef>
                <a:spcPts val="0"/>
              </a:spcBef>
              <a:spcAft>
                <a:spcPts val="0"/>
              </a:spcAft>
              <a:buNone/>
            </a:pPr>
            <a:r>
              <a:rPr lang="es-MX" sz="1800" b="0" i="0" dirty="0">
                <a:solidFill>
                  <a:schemeClr val="tx1"/>
                </a:solidFill>
                <a:effectLst/>
                <a:latin typeface="Söhne"/>
              </a:rPr>
              <a:t>Esto permitirá tener una visión amplia y fundamentada sobre los patrones de diseño de UI más utilizados y su impacto en la experiencia del usuario.</a:t>
            </a:r>
            <a:endParaRPr sz="1800" dirty="0">
              <a:solidFill>
                <a:schemeClr val="tx1"/>
              </a:solidFill>
            </a:endParaRPr>
          </a:p>
        </p:txBody>
      </p:sp>
      <p:sp>
        <p:nvSpPr>
          <p:cNvPr id="302" name="Google Shape;302;p33"/>
          <p:cNvSpPr txBox="1"/>
          <p:nvPr/>
        </p:nvSpPr>
        <p:spPr>
          <a:xfrm>
            <a:off x="7155900" y="3930346"/>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Tree>
    <p:extLst>
      <p:ext uri="{BB962C8B-B14F-4D97-AF65-F5344CB8AC3E}">
        <p14:creationId xmlns:p14="http://schemas.microsoft.com/office/powerpoint/2010/main" val="319435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3600" b="1" kern="100" dirty="0">
                <a:latin typeface="Calibri" panose="020F0502020204030204" pitchFamily="34" charset="0"/>
                <a:ea typeface="Calibri" panose="020F0502020204030204" pitchFamily="34" charset="0"/>
                <a:cs typeface="Times New Roman" panose="02020603050405020304" pitchFamily="18" charset="0"/>
              </a:rPr>
              <a:t>DESARROLLO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408580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85088" y="1940538"/>
            <a:ext cx="4338900" cy="2099524"/>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se pueden agrupar en categorías o tipos según su propósito y características</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4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extLst>
      <p:ext uri="{BB962C8B-B14F-4D97-AF65-F5344CB8AC3E}">
        <p14:creationId xmlns:p14="http://schemas.microsoft.com/office/powerpoint/2010/main" val="241173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1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Navegación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Menú Desplegable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Dropdown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Hamburger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Menu</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Navegación por Pestañas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Tabs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521324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2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Visualización de Contenido:</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Lista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List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Carrusel/Slider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Carousel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/Slider)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404048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3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Entrada de Datos: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Formulario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Form</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Autocompletado (Autocomplete)</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Selector de Fecha (Date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Picker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118841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4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Interacción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Modal (Modal)</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Botón de Acción Flotante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Floating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Action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Button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Arrastrar y Soltar (Drag and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Drop</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49844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dirty="0">
                <a:effectLst/>
                <a:latin typeface="Calibri" panose="020F0502020204030204" pitchFamily="34" charset="0"/>
                <a:ea typeface="Calibri" panose="020F0502020204030204" pitchFamily="34" charset="0"/>
                <a:cs typeface="Times New Roman" panose="02020603050405020304" pitchFamily="18" charset="0"/>
              </a:rPr>
              <a:t>IDENTIFICACION DE LOS PATRONES UI MAS UTILZADOS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r>
              <a:rPr lang="en" dirty="0"/>
              <a:t>5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Patrones de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Feedback</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y Notificaciones:</a:t>
            </a:r>
            <a:endParaRPr dirty="0">
              <a:solidFill>
                <a:schemeClr val="tx1"/>
              </a:solidFill>
            </a:endParaRPr>
          </a:p>
        </p:txBody>
      </p:sp>
      <p:sp>
        <p:nvSpPr>
          <p:cNvPr id="297" name="Google Shape;297;p33"/>
          <p:cNvSpPr txBox="1">
            <a:spLocks noGrp="1"/>
          </p:cNvSpPr>
          <p:nvPr>
            <p:ph type="subTitle" idx="1"/>
          </p:nvPr>
        </p:nvSpPr>
        <p:spPr>
          <a:xfrm>
            <a:off x="719988" y="2118798"/>
            <a:ext cx="7703812" cy="2037600"/>
          </a:xfrm>
          <a:prstGeom prst="rect">
            <a:avLst/>
          </a:prstGeom>
        </p:spPr>
        <p:txBody>
          <a:bodyPr spcFirstLastPara="1" wrap="square" lIns="91425" tIns="91425" rIns="91425" bIns="91425" anchor="t" anchorCtr="0">
            <a:noAutofit/>
          </a:bodyPr>
          <a:lstStyle/>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Toast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Mensajes Emergentes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Snackbar</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438150" indent="-285750">
              <a:lnSpc>
                <a:spcPct val="115000"/>
              </a:lnSpc>
              <a:spcAft>
                <a:spcPts val="800"/>
              </a:spcAft>
              <a:buFont typeface="Wingdings" panose="05000000000000000000" pitchFamily="2" charset="2"/>
              <a:buChar char="ü"/>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Patrón de Barra de Progreso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Progress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Bar)</a:t>
            </a: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nSpc>
                <a:spcPct val="115000"/>
              </a:lnSpc>
              <a:spcAft>
                <a:spcPts val="800"/>
              </a:spcAft>
            </a:pP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pPr>
            <a:endParaRPr sz="20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17826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solidFill>
                  <a:schemeClr val="lt2"/>
                </a:solidFill>
                <a:latin typeface="Calibri" panose="020F0502020204030204" pitchFamily="34" charset="0"/>
                <a:cs typeface="Times New Roman" panose="02020603050405020304" pitchFamily="18" charset="0"/>
              </a:rPr>
              <a:t>ADEMASS…!!!!</a:t>
            </a:r>
            <a:endParaRPr dirty="0"/>
          </a:p>
        </p:txBody>
      </p:sp>
      <p:sp>
        <p:nvSpPr>
          <p:cNvPr id="287" name="Google Shape;287;p32"/>
          <p:cNvSpPr txBox="1">
            <a:spLocks noGrp="1"/>
          </p:cNvSpPr>
          <p:nvPr>
            <p:ph type="subTitle" idx="1"/>
          </p:nvPr>
        </p:nvSpPr>
        <p:spPr>
          <a:xfrm>
            <a:off x="719988" y="2571749"/>
            <a:ext cx="7305017" cy="19896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ECECF1"/>
                </a:solidFill>
                <a:effectLst/>
                <a:latin typeface="Söhne"/>
              </a:rPr>
              <a:t>Además de estos, l</a:t>
            </a:r>
            <a:r>
              <a:rPr lang="es-MX" sz="1800" b="0" i="0" dirty="0">
                <a:solidFill>
                  <a:srgbClr val="D1D5DB"/>
                </a:solidFill>
                <a:effectLst/>
                <a:latin typeface="Söhne"/>
              </a:rPr>
              <a:t>os patrones de diseño de UI ofrecen pautas y soluciones comprobadas para problemas comunes en el diseño de interfaces de usuario.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Su uso ayuda a crear interfaces coherentes, intuitivas y atractivas, mejorando así la experiencia del usuario y la usabilidad de los productos digitales.</a:t>
            </a:r>
            <a:endParaRPr lang="es-MX" sz="1800" b="1" dirty="0">
              <a:solidFill>
                <a:srgbClr val="D1D5DB"/>
              </a:solidFill>
              <a:latin typeface="Söhne"/>
            </a:endParaRPr>
          </a:p>
        </p:txBody>
      </p:sp>
      <p:sp>
        <p:nvSpPr>
          <p:cNvPr id="289" name="Google Shape;289;p32"/>
          <p:cNvSpPr txBox="1"/>
          <p:nvPr/>
        </p:nvSpPr>
        <p:spPr>
          <a:xfrm>
            <a:off x="7315803" y="13047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19988" y="2104362"/>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pic>
        <p:nvPicPr>
          <p:cNvPr id="2" name="Imagen 1">
            <a:extLst>
              <a:ext uri="{FF2B5EF4-FFF2-40B4-BE49-F238E27FC236}">
                <a16:creationId xmlns:a16="http://schemas.microsoft.com/office/drawing/2014/main" id="{E61FFE59-1447-41F7-9A7A-9E907601AD15}"/>
              </a:ext>
            </a:extLst>
          </p:cNvPr>
          <p:cNvPicPr>
            <a:picLocks noChangeAspect="1"/>
          </p:cNvPicPr>
          <p:nvPr/>
        </p:nvPicPr>
        <p:blipFill>
          <a:blip r:embed="rId3"/>
          <a:stretch>
            <a:fillRect/>
          </a:stretch>
        </p:blipFill>
        <p:spPr>
          <a:xfrm>
            <a:off x="4572000" y="799582"/>
            <a:ext cx="2707217" cy="1772167"/>
          </a:xfrm>
          <a:prstGeom prst="rect">
            <a:avLst/>
          </a:prstGeom>
          <a:ln>
            <a:noFill/>
          </a:ln>
          <a:effectLst>
            <a:softEdge rad="112500"/>
          </a:effectLst>
        </p:spPr>
      </p:pic>
    </p:spTree>
    <p:extLst>
      <p:ext uri="{BB962C8B-B14F-4D97-AF65-F5344CB8AC3E}">
        <p14:creationId xmlns:p14="http://schemas.microsoft.com/office/powerpoint/2010/main" val="160451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30"/>
          <p:cNvGrpSpPr/>
          <p:nvPr/>
        </p:nvGrpSpPr>
        <p:grpSpPr>
          <a:xfrm>
            <a:off x="4806625" y="1238875"/>
            <a:ext cx="3617313" cy="3166995"/>
            <a:chOff x="1054825" y="1029588"/>
            <a:chExt cx="6665400" cy="7569300"/>
          </a:xfrm>
        </p:grpSpPr>
        <p:sp>
          <p:nvSpPr>
            <p:cNvPr id="255" name="Google Shape;255;p30"/>
            <p:cNvSpPr/>
            <p:nvPr/>
          </p:nvSpPr>
          <p:spPr>
            <a:xfrm>
              <a:off x="1054825" y="1029588"/>
              <a:ext cx="6665400" cy="7569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054825" y="1029588"/>
              <a:ext cx="6665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30"/>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INTRODUCION</a:t>
            </a:r>
            <a:endParaRPr dirty="0"/>
          </a:p>
        </p:txBody>
      </p:sp>
      <p:sp>
        <p:nvSpPr>
          <p:cNvPr id="258" name="Google Shape;258;p30"/>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 presente investigación se enfoca en </a:t>
            </a:r>
            <a:r>
              <a:rPr lang="es-MX" sz="1800" b="0" i="0" dirty="0">
                <a:solidFill>
                  <a:schemeClr val="tx1"/>
                </a:solidFill>
                <a:effectLst/>
                <a:latin typeface="Söhne"/>
              </a:rPr>
              <a:t>analizar los patrones de diseño de interfaz de usuario (UI) más utilizados y evaluar su aplicabilidad y eficacia. </a:t>
            </a:r>
          </a:p>
          <a:p>
            <a:pPr marL="0" lvl="0" indent="0" algn="l" rtl="0">
              <a:spcBef>
                <a:spcPts val="0"/>
              </a:spcBef>
              <a:spcAft>
                <a:spcPts val="0"/>
              </a:spcAft>
              <a:buNone/>
            </a:pPr>
            <a:endParaRPr lang="es-MX" sz="1800" dirty="0">
              <a:solidFill>
                <a:schemeClr val="tx1"/>
              </a:solidFill>
              <a:latin typeface="Söhne"/>
            </a:endParaRPr>
          </a:p>
          <a:p>
            <a:pPr marL="0" lvl="0" indent="0" algn="l" rtl="0">
              <a:spcBef>
                <a:spcPts val="0"/>
              </a:spcBef>
              <a:spcAft>
                <a:spcPts val="0"/>
              </a:spcAft>
              <a:buNone/>
            </a:pPr>
            <a:r>
              <a:rPr lang="es-MX" sz="1800" b="0" i="0" dirty="0">
                <a:solidFill>
                  <a:schemeClr val="tx1"/>
                </a:solidFill>
                <a:effectLst/>
                <a:latin typeface="Söhne"/>
              </a:rPr>
              <a:t>El diseño de interfaces de usuario es crucial para la experiencia del usuario y el éxito de las aplicaciones y sitios web.</a:t>
            </a:r>
            <a:endParaRPr sz="1800" dirty="0">
              <a:solidFill>
                <a:schemeClr val="tx1"/>
              </a:solidFill>
            </a:endParaRPr>
          </a:p>
        </p:txBody>
      </p:sp>
      <p:sp>
        <p:nvSpPr>
          <p:cNvPr id="259" name="Google Shape;259;p30"/>
          <p:cNvSpPr txBox="1"/>
          <p:nvPr/>
        </p:nvSpPr>
        <p:spPr>
          <a:xfrm>
            <a:off x="4950330" y="1581625"/>
            <a:ext cx="1774800" cy="49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2400">
                <a:solidFill>
                  <a:schemeClr val="accent2"/>
                </a:solidFill>
                <a:latin typeface="Quantico"/>
                <a:ea typeface="Quantico"/>
                <a:cs typeface="Quantico"/>
                <a:sym typeface="Quantico"/>
              </a:rPr>
              <a:t>php</a:t>
            </a:r>
            <a:r>
              <a:rPr lang="en" sz="2400">
                <a:solidFill>
                  <a:schemeClr val="accent1"/>
                </a:solidFill>
                <a:latin typeface="Quantico"/>
                <a:ea typeface="Quantico"/>
                <a:cs typeface="Quantico"/>
                <a:sym typeface="Quantico"/>
              </a:rPr>
              <a:t>&gt;</a:t>
            </a:r>
            <a:endParaRPr sz="2400">
              <a:solidFill>
                <a:schemeClr val="accent1"/>
              </a:solidFill>
              <a:latin typeface="Quantico"/>
              <a:ea typeface="Quantico"/>
              <a:cs typeface="Quantico"/>
              <a:sym typeface="Quantico"/>
            </a:endParaRPr>
          </a:p>
        </p:txBody>
      </p:sp>
      <p:pic>
        <p:nvPicPr>
          <p:cNvPr id="260" name="Google Shape;260;p30"/>
          <p:cNvPicPr preferRelativeResize="0"/>
          <p:nvPr/>
        </p:nvPicPr>
        <p:blipFill>
          <a:blip r:embed="rId3">
            <a:alphaModFix/>
          </a:blip>
          <a:stretch>
            <a:fillRect/>
          </a:stretch>
        </p:blipFill>
        <p:spPr>
          <a:xfrm>
            <a:off x="5061456" y="2141934"/>
            <a:ext cx="3107651" cy="20712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dirty="0">
                <a:solidFill>
                  <a:schemeClr val="accent2"/>
                </a:solidFill>
              </a:rPr>
              <a:t> </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Tomamos un ejemplo de como aplicar algunos Patrones UI en una “Plataforma de Cursos”: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8" name="Google Shape;308;p34"/>
          <p:cNvSpPr txBox="1">
            <a:spLocks noGrp="1"/>
          </p:cNvSpPr>
          <p:nvPr>
            <p:ph type="title"/>
          </p:nvPr>
        </p:nvSpPr>
        <p:spPr>
          <a:xfrm>
            <a:off x="717350" y="1806313"/>
            <a:ext cx="3728400" cy="405900"/>
          </a:xfrm>
          <a:prstGeom prst="rect">
            <a:avLst/>
          </a:prstGeom>
        </p:spPr>
        <p:txBody>
          <a:bodyPr spcFirstLastPara="1" wrap="square" lIns="91425" tIns="91425" rIns="91425" bIns="91425" anchor="b" anchorCtr="0">
            <a:noAutofit/>
          </a:bodyPr>
          <a:lstStyle/>
          <a:p>
            <a:pPr>
              <a:lnSpc>
                <a:spcPct val="115000"/>
              </a:lnSpc>
              <a:spcAft>
                <a:spcPts val="800"/>
              </a:spcAft>
            </a:pP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Ejemplo: Patrón de Tarjetas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s-BO"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9" name="Google Shape;309;p34"/>
          <p:cNvSpPr txBox="1">
            <a:spLocks noGrp="1"/>
          </p:cNvSpPr>
          <p:nvPr>
            <p:ph type="subTitle" idx="1"/>
          </p:nvPr>
        </p:nvSpPr>
        <p:spPr>
          <a:xfrm>
            <a:off x="494066" y="1956391"/>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419" dirty="0"/>
          </a:p>
          <a:p>
            <a:pPr marL="0" indent="0" algn="just"/>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Descripción: En la página principal de la plataforma de cursos en línea, se utiliza el patrón de diseño de Tarjetas (</a:t>
            </a:r>
            <a:r>
              <a:rPr lang="es-BO"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Cards</a:t>
            </a: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mostrar los diferentes cursos disponibles. Cada tarjeta representa un curso específico y muestra información relevante como el título del curso, la duración, el nivel de dificultad y una imagen ilustrativa.</a:t>
            </a:r>
          </a:p>
          <a:p>
            <a:pPr marL="0" lvl="0" indent="0" algn="l" rtl="0">
              <a:spcBef>
                <a:spcPts val="0"/>
              </a:spcBef>
              <a:spcAft>
                <a:spcPts val="0"/>
              </a:spcAft>
              <a:buNone/>
            </a:pPr>
            <a:endParaRPr dirty="0"/>
          </a:p>
        </p:txBody>
      </p:sp>
      <p:pic>
        <p:nvPicPr>
          <p:cNvPr id="23" name="Imagen 22">
            <a:extLst>
              <a:ext uri="{FF2B5EF4-FFF2-40B4-BE49-F238E27FC236}">
                <a16:creationId xmlns:a16="http://schemas.microsoft.com/office/drawing/2014/main" id="{9DAA365E-A23B-46C7-BF7D-4D449AEE12BD}"/>
              </a:ext>
            </a:extLst>
          </p:cNvPr>
          <p:cNvPicPr/>
          <p:nvPr/>
        </p:nvPicPr>
        <p:blipFill rotWithShape="1">
          <a:blip r:embed="rId3">
            <a:extLst>
              <a:ext uri="{28A0092B-C50C-407E-A947-70E740481C1C}">
                <a14:useLocalDpi xmlns:a14="http://schemas.microsoft.com/office/drawing/2010/main" val="0"/>
              </a:ext>
            </a:extLst>
          </a:blip>
          <a:srcRect b="7585"/>
          <a:stretch/>
        </p:blipFill>
        <p:spPr bwMode="auto">
          <a:xfrm>
            <a:off x="5638258" y="2212213"/>
            <a:ext cx="2785730" cy="1850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507336" y="1743140"/>
            <a:ext cx="7704000" cy="572700"/>
          </a:xfrm>
          <a:prstGeom prst="rect">
            <a:avLst/>
          </a:prstGeom>
        </p:spPr>
        <p:txBody>
          <a:bodyPr spcFirstLastPara="1" wrap="square" lIns="91425" tIns="91425" rIns="91425" bIns="91425" anchor="t" anchorCtr="0">
            <a:noAutofit/>
          </a:bodyPr>
          <a:lstStyle/>
          <a:p>
            <a:pPr algn="ctr"/>
            <a:r>
              <a:rPr lang="en" dirty="0">
                <a:solidFill>
                  <a:schemeClr val="lt2"/>
                </a:solidFill>
              </a:rPr>
              <a:t>&lt;/ </a:t>
            </a:r>
            <a:r>
              <a:rPr lang="es-BO" sz="4000" b="1" kern="100" dirty="0">
                <a:effectLst/>
                <a:latin typeface="Calibri" panose="020F0502020204030204" pitchFamily="34" charset="0"/>
                <a:ea typeface="Calibri" panose="020F0502020204030204" pitchFamily="34" charset="0"/>
                <a:cs typeface="Times New Roman" panose="02020603050405020304" pitchFamily="18" charset="0"/>
              </a:rPr>
              <a:t>En el código, se implementa y utiliza el patrón de Tarjetas (</a:t>
            </a:r>
            <a:r>
              <a:rPr lang="es-BO" sz="4000" b="1" kern="100" dirty="0" err="1">
                <a:effectLst/>
                <a:latin typeface="Calibri" panose="020F0502020204030204" pitchFamily="34" charset="0"/>
                <a:ea typeface="Calibri" panose="020F0502020204030204" pitchFamily="34" charset="0"/>
                <a:cs typeface="Times New Roman" panose="02020603050405020304" pitchFamily="18" charset="0"/>
              </a:rPr>
              <a:t>Cards</a:t>
            </a:r>
            <a:r>
              <a:rPr lang="es-BO" sz="4000" b="1" kern="100" dirty="0">
                <a:effectLst/>
                <a:latin typeface="Calibri" panose="020F0502020204030204" pitchFamily="34" charset="0"/>
                <a:ea typeface="Calibri" panose="020F0502020204030204" pitchFamily="34" charset="0"/>
                <a:cs typeface="Times New Roman" panose="02020603050405020304" pitchFamily="18" charset="0"/>
              </a:rPr>
              <a:t>) en las siguientes secciones: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89" name="Google Shape;289;p32"/>
          <p:cNvSpPr txBox="1"/>
          <p:nvPr/>
        </p:nvSpPr>
        <p:spPr>
          <a:xfrm>
            <a:off x="319580" y="432909"/>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7450397" y="395442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61817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7" name="Google Shape;287;p32"/>
          <p:cNvSpPr txBox="1">
            <a:spLocks noGrp="1"/>
          </p:cNvSpPr>
          <p:nvPr>
            <p:ph type="subTitle" idx="1"/>
          </p:nvPr>
        </p:nvSpPr>
        <p:spPr>
          <a:xfrm>
            <a:off x="919491" y="1430553"/>
            <a:ext cx="7305017" cy="1989617"/>
          </a:xfrm>
          <a:prstGeom prst="rect">
            <a:avLst/>
          </a:prstGeom>
        </p:spPr>
        <p:txBody>
          <a:bodyPr spcFirstLastPara="1" wrap="square" lIns="91425" tIns="91425" rIns="91425" bIns="91425" anchor="t" anchorCtr="0">
            <a:noAutofit/>
          </a:bodyPr>
          <a:lstStyle/>
          <a:p>
            <a:pPr algn="just">
              <a:lnSpc>
                <a:spcPct val="115000"/>
              </a:lnSpc>
              <a:spcAft>
                <a:spcPts val="800"/>
              </a:spcAft>
            </a:pP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-Documento HTML</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donde se generan las tarjetas de los cursos.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Sección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Javascript</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&lt;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div</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class</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-container"&gt;,</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es el contenedor donde se mostrarán las tarjetas, y se crea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forEach</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para iterar sobre el arreglo de objetos cursos para que generen dinámicamente usando JavaScript y se agregan al contenedor utilizando el método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appendChild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Cada tarjeta tiene la estructura y estilos definidos en la sección CSS correspondiente al patrón.                                                                                                                                                                                   </a:t>
            </a:r>
          </a:p>
        </p:txBody>
      </p:sp>
      <p:sp>
        <p:nvSpPr>
          <p:cNvPr id="289" name="Google Shape;289;p32"/>
          <p:cNvSpPr txBox="1"/>
          <p:nvPr/>
        </p:nvSpPr>
        <p:spPr>
          <a:xfrm>
            <a:off x="7400863" y="3877857"/>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517969" y="509478"/>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1804472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7" name="Google Shape;287;p32"/>
          <p:cNvSpPr txBox="1">
            <a:spLocks noGrp="1"/>
          </p:cNvSpPr>
          <p:nvPr>
            <p:ph type="subTitle" idx="1"/>
          </p:nvPr>
        </p:nvSpPr>
        <p:spPr>
          <a:xfrm>
            <a:off x="799939" y="1340071"/>
            <a:ext cx="7305017" cy="1989617"/>
          </a:xfrm>
          <a:prstGeom prst="rect">
            <a:avLst/>
          </a:prstGeom>
        </p:spPr>
        <p:txBody>
          <a:bodyPr spcFirstLastPara="1" wrap="square" lIns="91425" tIns="91425" rIns="91425" bIns="91425" anchor="t" anchorCtr="0">
            <a:noAutofit/>
          </a:bodyPr>
          <a:lstStyle/>
          <a:p>
            <a:pPr algn="just">
              <a:lnSpc>
                <a:spcPct val="115000"/>
              </a:lnSpc>
              <a:spcAft>
                <a:spcPts val="800"/>
              </a:spcAft>
            </a:pP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s-BO" sz="1800" b="1" kern="100" dirty="0" err="1">
                <a:effectLst/>
                <a:latin typeface="Calibri" panose="020F0502020204030204" pitchFamily="34" charset="0"/>
                <a:ea typeface="Calibri" panose="020F0502020204030204" pitchFamily="34" charset="0"/>
                <a:cs typeface="Times New Roman" panose="02020603050405020304" pitchFamily="18" charset="0"/>
              </a:rPr>
              <a:t>Seccion</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 CSS estilos</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Estos estilos definen la apariencia de las tarjetas y se aplican a los elementos con las clases correspondientes. Por ejemplo, la clase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define los estilos para el contenedor de cada tarjeta, mientras que la clase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img</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 define los estilos para las imágenes dentro de las tarjetas. También hay estilos para los encabezados (h2), párrafos (p), y un encabezado principal (h1). Estos estilos contribuyen al aspecto visual del patrón de UI "tarjetas </a:t>
            </a:r>
            <a:r>
              <a:rPr lang="es-BO" sz="1800" kern="100" dirty="0" err="1">
                <a:effectLst/>
                <a:latin typeface="Calibri" panose="020F0502020204030204" pitchFamily="34" charset="0"/>
                <a:ea typeface="Calibri" panose="020F0502020204030204" pitchFamily="34" charset="0"/>
                <a:cs typeface="Times New Roman" panose="02020603050405020304" pitchFamily="18" charset="0"/>
              </a:rPr>
              <a:t>card</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89" name="Google Shape;289;p32"/>
          <p:cNvSpPr txBox="1"/>
          <p:nvPr/>
        </p:nvSpPr>
        <p:spPr>
          <a:xfrm>
            <a:off x="7496556" y="3803429"/>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390379" y="435745"/>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/&gt;</a:t>
            </a:r>
            <a:r>
              <a:rPr lang="en" sz="3600" dirty="0">
                <a:solidFill>
                  <a:schemeClr val="dk1"/>
                </a:solidFill>
              </a:rPr>
              <a:t> **</a:t>
            </a:r>
            <a:endParaRPr sz="3600" dirty="0">
              <a:solidFill>
                <a:schemeClr val="accent1"/>
              </a:solidFill>
            </a:endParaRPr>
          </a:p>
        </p:txBody>
      </p:sp>
    </p:spTree>
    <p:extLst>
      <p:ext uri="{BB962C8B-B14F-4D97-AF65-F5344CB8AC3E}">
        <p14:creationId xmlns:p14="http://schemas.microsoft.com/office/powerpoint/2010/main" val="212469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Código del ejemplo:</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893923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a:t>
            </a:r>
            <a:r>
              <a:rPr lang="es-MX" sz="5400" dirty="0">
                <a:solidFill>
                  <a:schemeClr val="accent2"/>
                </a:solidFill>
              </a:rPr>
              <a:t> </a:t>
            </a:r>
            <a:r>
              <a:rPr lang="es-MX" sz="24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¿COMO SE EVALUA LA EFICACIA DE ESTOS PATRONES UI?</a:t>
            </a: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se evalúa utilizando diferentes métodos y enfoques, es importante tener en cuenta que la evaluación de la eficacia de los patrones de diseño de UI debe realizarse en función a los objetivos específicos del proyecto.</a:t>
            </a:r>
            <a:endParaRPr sz="1600" dirty="0"/>
          </a:p>
        </p:txBody>
      </p:sp>
      <p:pic>
        <p:nvPicPr>
          <p:cNvPr id="3" name="Imagen 2">
            <a:extLst>
              <a:ext uri="{FF2B5EF4-FFF2-40B4-BE49-F238E27FC236}">
                <a16:creationId xmlns:a16="http://schemas.microsoft.com/office/drawing/2014/main" id="{941341BB-21AE-484E-9CBD-493EF9BB3394}"/>
              </a:ext>
            </a:extLst>
          </p:cNvPr>
          <p:cNvPicPr>
            <a:picLocks noChangeAspect="1"/>
          </p:cNvPicPr>
          <p:nvPr/>
        </p:nvPicPr>
        <p:blipFill>
          <a:blip r:embed="rId3"/>
          <a:stretch>
            <a:fillRect/>
          </a:stretch>
        </p:blipFill>
        <p:spPr>
          <a:xfrm>
            <a:off x="6040511" y="2049578"/>
            <a:ext cx="2577525" cy="2612200"/>
          </a:xfrm>
          <a:prstGeom prst="rect">
            <a:avLst/>
          </a:prstGeom>
        </p:spPr>
      </p:pic>
    </p:spTree>
    <p:extLst>
      <p:ext uri="{BB962C8B-B14F-4D97-AF65-F5344CB8AC3E}">
        <p14:creationId xmlns:p14="http://schemas.microsoft.com/office/powerpoint/2010/main" val="237713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525964" y="459128"/>
            <a:ext cx="8092072" cy="572700"/>
          </a:xfrm>
          <a:prstGeom prst="rect">
            <a:avLst/>
          </a:prstGeom>
        </p:spPr>
        <p:txBody>
          <a:bodyPr spcFirstLastPara="1" wrap="square" lIns="91425" tIns="91425" rIns="91425" bIns="91425" anchor="t" anchorCtr="0">
            <a:noAutofit/>
          </a:bodyPr>
          <a:lstStyle/>
          <a:p>
            <a:pPr algn="ctr"/>
            <a:r>
              <a:rPr lang="es-MX" dirty="0">
                <a:solidFill>
                  <a:schemeClr val="accent1"/>
                </a:solidFill>
              </a:rPr>
              <a:t>&lt;/ </a:t>
            </a:r>
            <a:r>
              <a:rPr lang="es-BO"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RESULTADOS</a:t>
            </a:r>
            <a:br>
              <a:rPr lang="es-BO"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s-MX" sz="2400" kern="100" dirty="0">
                <a:effectLst/>
                <a:latin typeface="Calibri" panose="020F0502020204030204" pitchFamily="34" charset="0"/>
                <a:ea typeface="Calibri" panose="020F0502020204030204" pitchFamily="34" charset="0"/>
                <a:cs typeface="Times New Roman" panose="02020603050405020304" pitchFamily="18" charset="0"/>
              </a:rPr>
            </a:br>
            <a:r>
              <a:rPr lang="es-MX"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MX"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MX" dirty="0"/>
          </a:p>
        </p:txBody>
      </p:sp>
      <p:sp>
        <p:nvSpPr>
          <p:cNvPr id="309" name="Google Shape;309;p34"/>
          <p:cNvSpPr txBox="1">
            <a:spLocks noGrp="1"/>
          </p:cNvSpPr>
          <p:nvPr>
            <p:ph type="subTitle" idx="1"/>
          </p:nvPr>
        </p:nvSpPr>
        <p:spPr>
          <a:xfrm>
            <a:off x="632289" y="1690578"/>
            <a:ext cx="5481432" cy="2541181"/>
          </a:xfrm>
          <a:prstGeom prst="rect">
            <a:avLst/>
          </a:prstGeom>
        </p:spPr>
        <p:txBody>
          <a:bodyPr spcFirstLastPara="1" wrap="square" lIns="91425" tIns="91425" rIns="91425" bIns="91425" anchor="t" anchorCtr="0">
            <a:noAutofit/>
          </a:bodyPr>
          <a:lstStyle/>
          <a:p>
            <a:pPr marL="0" indent="0"/>
            <a:r>
              <a:rPr lang="es-BO" sz="1800" kern="100" dirty="0">
                <a:effectLst/>
                <a:latin typeface="Calibri" panose="020F0502020204030204" pitchFamily="34" charset="0"/>
                <a:ea typeface="Calibri" panose="020F0502020204030204" pitchFamily="34" charset="0"/>
                <a:cs typeface="Times New Roman" panose="02020603050405020304" pitchFamily="18" charset="0"/>
              </a:rPr>
              <a:t>La realización de esta investigación de los patrones de diseño de interfaz de usuario (UI)obtuvo resultados significativos y favorables para la presente investigación los cuales son:</a:t>
            </a:r>
          </a:p>
          <a:p>
            <a:pPr marL="0" lvl="0" indent="0" algn="l" rtl="0">
              <a:spcBef>
                <a:spcPts val="0"/>
              </a:spcBef>
              <a:spcAft>
                <a:spcPts val="0"/>
              </a:spcAft>
              <a:buNone/>
            </a:pPr>
            <a:endParaRPr lang="es-419" sz="1600" dirty="0"/>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Identificación de los patrones (UI) más utilizados</a:t>
            </a: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Desarrollo de ejemplos con ayuda de bibliotecas</a:t>
            </a:r>
            <a:endParaRPr lang="es-BO" sz="18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ü"/>
            </a:pPr>
            <a:r>
              <a:rPr lang="es-BO" sz="1800" dirty="0">
                <a:effectLst/>
                <a:latin typeface="Calibri" panose="020F0502020204030204" pitchFamily="34" charset="0"/>
                <a:ea typeface="Calibri" panose="020F0502020204030204" pitchFamily="34" charset="0"/>
                <a:cs typeface="Times New Roman" panose="02020603050405020304" pitchFamily="18" charset="0"/>
              </a:rPr>
              <a:t>Análisis de la eficacia de los patrones de diseño de UI</a:t>
            </a:r>
            <a:endParaRPr sz="1600" dirty="0"/>
          </a:p>
        </p:txBody>
      </p:sp>
      <p:pic>
        <p:nvPicPr>
          <p:cNvPr id="4" name="Imagen 3">
            <a:extLst>
              <a:ext uri="{FF2B5EF4-FFF2-40B4-BE49-F238E27FC236}">
                <a16:creationId xmlns:a16="http://schemas.microsoft.com/office/drawing/2014/main" id="{B5DA71E6-781C-45CF-BBFF-CA96BBA9622A}"/>
              </a:ext>
            </a:extLst>
          </p:cNvPr>
          <p:cNvPicPr>
            <a:picLocks noChangeAspect="1"/>
          </p:cNvPicPr>
          <p:nvPr/>
        </p:nvPicPr>
        <p:blipFill>
          <a:blip r:embed="rId3"/>
          <a:stretch>
            <a:fillRect/>
          </a:stretch>
        </p:blipFill>
        <p:spPr>
          <a:xfrm>
            <a:off x="6252498" y="2158410"/>
            <a:ext cx="2732823" cy="2433194"/>
          </a:xfrm>
          <a:prstGeom prst="rect">
            <a:avLst/>
          </a:prstGeom>
        </p:spPr>
      </p:pic>
    </p:spTree>
    <p:extLst>
      <p:ext uri="{BB962C8B-B14F-4D97-AF65-F5344CB8AC3E}">
        <p14:creationId xmlns:p14="http://schemas.microsoft.com/office/powerpoint/2010/main" val="2050011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3019647" y="1031828"/>
            <a:ext cx="5635255" cy="3412581"/>
          </a:xfrm>
          <a:prstGeom prst="rect">
            <a:avLst/>
          </a:prstGeom>
          <a:noFill/>
          <a:ln>
            <a:noFill/>
          </a:ln>
        </p:spPr>
        <p:txBody>
          <a:bodyPr spcFirstLastPara="1" wrap="square" lIns="91425" tIns="91425" rIns="91425" bIns="91425" anchor="t" anchorCtr="0">
            <a:noAutofit/>
          </a:bodyPr>
          <a:lstStyle/>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Los patrones de diseño de interfaz de usuario (UI) son herramientas valiosas en el diseño de interfaces efectivas y satisfactorias. Proporcionan soluciones probadas y pautas para problemas comunes en el diseño de interfaces, lo que resulta en interfaces más intuitivas, coherentes y atractivas. </a:t>
            </a:r>
          </a:p>
          <a:p>
            <a:pPr lvl="0" algn="just">
              <a:lnSpc>
                <a:spcPct val="115000"/>
              </a:lnSpc>
              <a:spcAft>
                <a:spcPts val="800"/>
              </a:spcAft>
            </a:pPr>
            <a:r>
              <a:rPr lang="es-B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Además de que nos da la facilidad de no reinventar la rueda sino reutilizar componentes ya probados por expertos hace que el trabajo sea más eficaz y eficiente a la hora de desarrollar interfaces de usuario. </a:t>
            </a:r>
            <a:endParaRPr lang="es-BO"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CONCLUCIONES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4" name="Imagen 3">
            <a:extLst>
              <a:ext uri="{FF2B5EF4-FFF2-40B4-BE49-F238E27FC236}">
                <a16:creationId xmlns:a16="http://schemas.microsoft.com/office/drawing/2014/main" id="{05030D51-C6B4-45AD-93BB-E6CAF00D6DBB}"/>
              </a:ext>
            </a:extLst>
          </p:cNvPr>
          <p:cNvPicPr>
            <a:picLocks noChangeAspect="1"/>
          </p:cNvPicPr>
          <p:nvPr/>
        </p:nvPicPr>
        <p:blipFill>
          <a:blip r:embed="rId3"/>
          <a:stretch>
            <a:fillRect/>
          </a:stretch>
        </p:blipFill>
        <p:spPr>
          <a:xfrm>
            <a:off x="719988" y="1204379"/>
            <a:ext cx="2200582" cy="3067478"/>
          </a:xfrm>
          <a:prstGeom prst="rect">
            <a:avLst/>
          </a:prstGeom>
          <a:ln>
            <a:noFill/>
          </a:ln>
          <a:effectLst>
            <a:softEdge rad="112500"/>
          </a:effectLst>
        </p:spPr>
      </p:pic>
    </p:spTree>
    <p:extLst>
      <p:ext uri="{BB962C8B-B14F-4D97-AF65-F5344CB8AC3E}">
        <p14:creationId xmlns:p14="http://schemas.microsoft.com/office/powerpoint/2010/main" val="3173358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p>
            <a:pPr algn="ctr"/>
            <a:r>
              <a:rPr lang="en" dirty="0">
                <a:solidFill>
                  <a:schemeClr val="accent1"/>
                </a:solidFill>
              </a:rPr>
              <a:t>&lt;/</a:t>
            </a:r>
            <a:r>
              <a:rPr lang="en" sz="5400" dirty="0">
                <a:solidFill>
                  <a:schemeClr val="accent2"/>
                </a:solidFill>
              </a:rPr>
              <a:t> </a:t>
            </a:r>
            <a:r>
              <a:rPr lang="es-BO" sz="3600" kern="100" dirty="0">
                <a:solidFill>
                  <a:schemeClr val="accent2"/>
                </a:solidFill>
                <a:latin typeface="Calibri" panose="020F0502020204030204" pitchFamily="34" charset="0"/>
                <a:cs typeface="Times New Roman" panose="02020603050405020304" pitchFamily="18" charset="0"/>
              </a:rPr>
              <a:t>RECOMENDACION</a:t>
            </a:r>
            <a:r>
              <a:rPr lang="es-BO" sz="1800" kern="100" dirty="0">
                <a:effectLst/>
                <a:latin typeface="Calibri" panose="020F0502020204030204" pitchFamily="34" charset="0"/>
                <a:ea typeface="Calibri" panose="020F0502020204030204" pitchFamily="34" charset="0"/>
                <a:cs typeface="Times New Roman" panose="02020603050405020304" pitchFamily="18" charset="0"/>
              </a:rPr>
              <a:t>”:</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309" name="Google Shape;309;p34"/>
          <p:cNvSpPr txBox="1">
            <a:spLocks noGrp="1"/>
          </p:cNvSpPr>
          <p:nvPr>
            <p:ph type="subTitle" idx="1"/>
          </p:nvPr>
        </p:nvSpPr>
        <p:spPr>
          <a:xfrm>
            <a:off x="525964" y="1435396"/>
            <a:ext cx="4790316" cy="2541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effectLst/>
                <a:latin typeface="Calibri" panose="020F0502020204030204" pitchFamily="34" charset="0"/>
                <a:ea typeface="Calibri" panose="020F0502020204030204" pitchFamily="34" charset="0"/>
                <a:cs typeface="Times New Roman" panose="02020603050405020304" pitchFamily="18" charset="0"/>
              </a:rPr>
              <a:t>Es recomendable aplicar los patrones de UI dependiendo de los requisitos que tenga el software, es decir existen varios patrones UI, pero se deben aplicar cada uno de ellos según sea el objetivo que tiene el software a realizar</a:t>
            </a:r>
            <a:r>
              <a:rPr lang="es-BO"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p:txBody>
      </p:sp>
      <p:pic>
        <p:nvPicPr>
          <p:cNvPr id="5" name="Imagen 4">
            <a:extLst>
              <a:ext uri="{FF2B5EF4-FFF2-40B4-BE49-F238E27FC236}">
                <a16:creationId xmlns:a16="http://schemas.microsoft.com/office/drawing/2014/main" id="{8CB32CBE-1BEB-4EC0-AF2E-0DC9215F8306}"/>
              </a:ext>
            </a:extLst>
          </p:cNvPr>
          <p:cNvPicPr>
            <a:picLocks noChangeAspect="1"/>
          </p:cNvPicPr>
          <p:nvPr/>
        </p:nvPicPr>
        <p:blipFill>
          <a:blip r:embed="rId3"/>
          <a:stretch>
            <a:fillRect/>
          </a:stretch>
        </p:blipFill>
        <p:spPr>
          <a:xfrm>
            <a:off x="5390764" y="2381693"/>
            <a:ext cx="3227272" cy="2151514"/>
          </a:xfrm>
          <a:prstGeom prst="rect">
            <a:avLst/>
          </a:prstGeom>
        </p:spPr>
      </p:pic>
    </p:spTree>
    <p:extLst>
      <p:ext uri="{BB962C8B-B14F-4D97-AF65-F5344CB8AC3E}">
        <p14:creationId xmlns:p14="http://schemas.microsoft.com/office/powerpoint/2010/main" val="341497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gn="ctr">
              <a:lnSpc>
                <a:spcPct val="115000"/>
              </a:lnSpc>
              <a:spcAft>
                <a:spcPts val="800"/>
              </a:spcAft>
            </a:pPr>
            <a:r>
              <a:rPr lang="en-US" sz="6000" b="0" i="0" dirty="0">
                <a:solidFill>
                  <a:srgbClr val="FFFFFF"/>
                </a:solidFill>
                <a:effectLst/>
                <a:latin typeface="Quantico" panose="020B0604020202020204" charset="0"/>
                <a:ea typeface="Quantico" panose="020B0604020202020204" charset="0"/>
                <a:cs typeface="Quantico" panose="020B0604020202020204" charset="0"/>
              </a:rPr>
              <a:t>Thanks!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9441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 </a:t>
            </a:r>
            <a:r>
              <a:rPr lang="en" dirty="0">
                <a:solidFill>
                  <a:schemeClr val="lt2"/>
                </a:solidFill>
              </a:rPr>
              <a:t>INTRODUCION</a:t>
            </a:r>
            <a:endParaRPr dirty="0"/>
          </a:p>
        </p:txBody>
      </p:sp>
      <p:sp>
        <p:nvSpPr>
          <p:cNvPr id="229" name="Google Shape;229;p28"/>
          <p:cNvSpPr txBox="1">
            <a:spLocks noGrp="1"/>
          </p:cNvSpPr>
          <p:nvPr>
            <p:ph type="body" idx="1"/>
          </p:nvPr>
        </p:nvSpPr>
        <p:spPr>
          <a:xfrm>
            <a:off x="720000" y="1238200"/>
            <a:ext cx="7704000" cy="38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b="1" i="0" u="none" strike="noStrike" cap="none" dirty="0">
                <a:solidFill>
                  <a:schemeClr val="tx1"/>
                </a:solidFill>
                <a:effectLst/>
                <a:latin typeface="Arial"/>
                <a:ea typeface="Arial"/>
                <a:cs typeface="Arial"/>
                <a:sym typeface="Arial"/>
              </a:rPr>
              <a:t>Los patrones de diseño de interfaz de usuario (UI) surgieron del arquitecto Christopher Alexander:</a:t>
            </a:r>
            <a:endParaRPr lang="es-MX" b="1" dirty="0">
              <a:solidFill>
                <a:schemeClr val="tx1"/>
              </a:solidFill>
              <a:latin typeface="Source Code Pro"/>
              <a:ea typeface="Source Code Pro"/>
              <a:cs typeface="Source Code Pro"/>
              <a:sym typeface="Source Code Pro"/>
            </a:endParaRPr>
          </a:p>
        </p:txBody>
      </p:sp>
      <p:sp>
        <p:nvSpPr>
          <p:cNvPr id="231" name="Google Shape;231;p28"/>
          <p:cNvSpPr txBox="1"/>
          <p:nvPr/>
        </p:nvSpPr>
        <p:spPr>
          <a:xfrm>
            <a:off x="625796" y="4127444"/>
            <a:ext cx="30000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For more info:</a:t>
            </a:r>
            <a:br>
              <a:rPr lang="en" sz="1100" dirty="0">
                <a:solidFill>
                  <a:schemeClr val="dk1"/>
                </a:solidFill>
                <a:latin typeface="Source Code Pro"/>
                <a:ea typeface="Source Code Pro"/>
                <a:cs typeface="Source Code Pro"/>
                <a:sym typeface="Source Code Pro"/>
              </a:rPr>
            </a:br>
            <a:r>
              <a:rPr lang="en" sz="1000" u="sng" dirty="0">
                <a:solidFill>
                  <a:schemeClr val="dk1"/>
                </a:solidFill>
                <a:latin typeface="Quantico"/>
                <a:ea typeface="Quantico"/>
                <a:cs typeface="Quantico"/>
                <a:sym typeface="Quantico"/>
                <a:hlinkClick r:id="rId3">
                  <a:extLst>
                    <a:ext uri="{A12FA001-AC4F-418D-AE19-62706E023703}">
                      <ahyp:hlinkClr xmlns:ahyp="http://schemas.microsoft.com/office/drawing/2018/hyperlinkcolor" val="tx"/>
                    </a:ext>
                  </a:extLst>
                </a:hlinkClick>
              </a:rPr>
              <a:t>SLIDESGO</a:t>
            </a:r>
            <a:r>
              <a:rPr lang="en" sz="1000" dirty="0">
                <a:solidFill>
                  <a:schemeClr val="dk1"/>
                </a:solidFill>
                <a:uFill>
                  <a:noFill/>
                </a:uFill>
                <a:latin typeface="Quantico"/>
                <a:ea typeface="Quantico"/>
                <a:cs typeface="Quantico"/>
                <a:sym typeface="Quantico"/>
                <a:hlinkClick r:id="rId3">
                  <a:extLst>
                    <a:ext uri="{A12FA001-AC4F-418D-AE19-62706E023703}">
                      <ahyp:hlinkClr xmlns:ahyp="http://schemas.microsoft.com/office/drawing/2018/hyperlinkcolor" val="tx"/>
                    </a:ext>
                  </a:extLst>
                </a:hlinkClick>
              </a:rPr>
              <a:t> </a:t>
            </a:r>
            <a:r>
              <a:rPr lang="en" sz="1000" dirty="0">
                <a:solidFill>
                  <a:schemeClr val="dk1"/>
                </a:solidFill>
                <a:latin typeface="Quantico"/>
                <a:ea typeface="Quantico"/>
                <a:cs typeface="Quantico"/>
                <a:sym typeface="Quantico"/>
              </a:rPr>
              <a:t>| </a:t>
            </a:r>
            <a:r>
              <a:rPr lang="en" sz="1000" u="sng" dirty="0">
                <a:solidFill>
                  <a:schemeClr val="dk1"/>
                </a:solidFill>
                <a:latin typeface="Quantico"/>
                <a:ea typeface="Quantico"/>
                <a:cs typeface="Quantico"/>
                <a:sym typeface="Quantico"/>
                <a:hlinkClick r:id="rId4">
                  <a:extLst>
                    <a:ext uri="{A12FA001-AC4F-418D-AE19-62706E023703}">
                      <ahyp:hlinkClr xmlns:ahyp="http://schemas.microsoft.com/office/drawing/2018/hyperlinkcolor" val="tx"/>
                    </a:ext>
                  </a:extLst>
                </a:hlinkClick>
              </a:rPr>
              <a:t>BLOG</a:t>
            </a:r>
            <a:r>
              <a:rPr lang="en" sz="1000" dirty="0">
                <a:solidFill>
                  <a:schemeClr val="dk1"/>
                </a:solidFill>
                <a:latin typeface="Quantico"/>
                <a:ea typeface="Quantico"/>
                <a:cs typeface="Quantico"/>
                <a:sym typeface="Quantico"/>
              </a:rPr>
              <a:t> | </a:t>
            </a:r>
            <a:r>
              <a:rPr lang="en" sz="1000" u="sng" dirty="0">
                <a:solidFill>
                  <a:schemeClr val="dk1"/>
                </a:solidFill>
                <a:latin typeface="Quantico"/>
                <a:ea typeface="Quantico"/>
                <a:cs typeface="Quantico"/>
                <a:sym typeface="Quantico"/>
                <a:hlinkClick r:id="rId5">
                  <a:extLst>
                    <a:ext uri="{A12FA001-AC4F-418D-AE19-62706E023703}">
                      <ahyp:hlinkClr xmlns:ahyp="http://schemas.microsoft.com/office/drawing/2018/hyperlinkcolor" val="tx"/>
                    </a:ext>
                  </a:extLst>
                </a:hlinkClick>
              </a:rPr>
              <a:t>FAQ</a:t>
            </a:r>
            <a:r>
              <a:rPr lang="en" sz="1000" u="sng" dirty="0">
                <a:solidFill>
                  <a:schemeClr val="dk1"/>
                </a:solidFill>
                <a:latin typeface="Quantico"/>
                <a:ea typeface="Quantico"/>
                <a:cs typeface="Quantico"/>
                <a:sym typeface="Quantico"/>
              </a:rPr>
              <a:t>s</a:t>
            </a:r>
            <a:endParaRPr sz="1000" u="sng" dirty="0">
              <a:solidFill>
                <a:schemeClr val="dk1"/>
              </a:solidFill>
              <a:latin typeface="Quantico"/>
              <a:ea typeface="Quantico"/>
              <a:cs typeface="Quantico"/>
              <a:sym typeface="Quantico"/>
            </a:endParaRPr>
          </a:p>
        </p:txBody>
      </p:sp>
      <p:sp>
        <p:nvSpPr>
          <p:cNvPr id="232" name="Google Shape;232;p28"/>
          <p:cNvSpPr txBox="1"/>
          <p:nvPr/>
        </p:nvSpPr>
        <p:spPr>
          <a:xfrm>
            <a:off x="5518206" y="4107734"/>
            <a:ext cx="33951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You can visit our sister projects:</a:t>
            </a:r>
            <a:br>
              <a:rPr lang="en" sz="800" dirty="0">
                <a:solidFill>
                  <a:schemeClr val="dk1"/>
                </a:solidFill>
                <a:latin typeface="Chivo"/>
                <a:ea typeface="Chivo"/>
                <a:cs typeface="Chivo"/>
                <a:sym typeface="Chivo"/>
              </a:rPr>
            </a:br>
            <a:r>
              <a:rPr lang="en" sz="1000" u="sng" dirty="0">
                <a:solidFill>
                  <a:schemeClr val="dk1"/>
                </a:solidFill>
                <a:latin typeface="Quantico"/>
                <a:ea typeface="Quantico"/>
                <a:cs typeface="Quantico"/>
                <a:sym typeface="Quantico"/>
                <a:hlinkClick r:id="rId6">
                  <a:extLst>
                    <a:ext uri="{A12FA001-AC4F-418D-AE19-62706E023703}">
                      <ahyp:hlinkClr xmlns:ahyp="http://schemas.microsoft.com/office/drawing/2018/hyperlinkcolor" val="tx"/>
                    </a:ext>
                  </a:extLst>
                </a:hlinkClick>
              </a:rPr>
              <a:t>FREEPIK</a:t>
            </a:r>
            <a:r>
              <a:rPr lang="en" sz="1000" dirty="0">
                <a:solidFill>
                  <a:schemeClr val="dk1"/>
                </a:solidFill>
                <a:latin typeface="Quantico"/>
                <a:ea typeface="Quantico"/>
                <a:cs typeface="Quantico"/>
                <a:sym typeface="Quantico"/>
              </a:rPr>
              <a:t> | </a:t>
            </a:r>
            <a:r>
              <a:rPr lang="en" sz="1000" u="sng" dirty="0">
                <a:solidFill>
                  <a:schemeClr val="dk1"/>
                </a:solidFill>
                <a:latin typeface="Quantico"/>
                <a:ea typeface="Quantico"/>
                <a:cs typeface="Quantico"/>
                <a:sym typeface="Quantico"/>
                <a:hlinkClick r:id="rId7">
                  <a:extLst>
                    <a:ext uri="{A12FA001-AC4F-418D-AE19-62706E023703}">
                      <ahyp:hlinkClr xmlns:ahyp="http://schemas.microsoft.com/office/drawing/2018/hyperlinkcolor" val="tx"/>
                    </a:ext>
                  </a:extLst>
                </a:hlinkClick>
              </a:rPr>
              <a:t>FLATICON</a:t>
            </a:r>
            <a:r>
              <a:rPr lang="en" sz="1000" dirty="0">
                <a:solidFill>
                  <a:schemeClr val="dk1"/>
                </a:solidFill>
                <a:latin typeface="Quantico"/>
                <a:ea typeface="Quantico"/>
                <a:cs typeface="Quantico"/>
                <a:sym typeface="Quantico"/>
              </a:rPr>
              <a:t> | </a:t>
            </a:r>
            <a:r>
              <a:rPr lang="en" sz="1000" u="sng" dirty="0">
                <a:solidFill>
                  <a:schemeClr val="dk1"/>
                </a:solidFill>
                <a:latin typeface="Quantico"/>
                <a:ea typeface="Quantico"/>
                <a:cs typeface="Quantico"/>
                <a:sym typeface="Quantico"/>
                <a:hlinkClick r:id="rId8">
                  <a:extLst>
                    <a:ext uri="{A12FA001-AC4F-418D-AE19-62706E023703}">
                      <ahyp:hlinkClr xmlns:ahyp="http://schemas.microsoft.com/office/drawing/2018/hyperlinkcolor" val="tx"/>
                    </a:ext>
                  </a:extLst>
                </a:hlinkClick>
              </a:rPr>
              <a:t>STORYSET</a:t>
            </a:r>
            <a:r>
              <a:rPr lang="en" sz="1000" dirty="0">
                <a:solidFill>
                  <a:schemeClr val="dk1"/>
                </a:solidFill>
                <a:latin typeface="Quantico"/>
                <a:ea typeface="Quantico"/>
                <a:cs typeface="Quantico"/>
                <a:sym typeface="Quantico"/>
              </a:rPr>
              <a:t> | </a:t>
            </a:r>
            <a:r>
              <a:rPr lang="en" sz="1000" u="sng" dirty="0">
                <a:solidFill>
                  <a:schemeClr val="dk1"/>
                </a:solidFill>
                <a:latin typeface="Quantico"/>
                <a:ea typeface="Quantico"/>
                <a:cs typeface="Quantico"/>
                <a:sym typeface="Quantico"/>
                <a:hlinkClick r:id="rId9">
                  <a:extLst>
                    <a:ext uri="{A12FA001-AC4F-418D-AE19-62706E023703}">
                      <ahyp:hlinkClr xmlns:ahyp="http://schemas.microsoft.com/office/drawing/2018/hyperlinkcolor" val="tx"/>
                    </a:ext>
                  </a:extLst>
                </a:hlinkClick>
              </a:rPr>
              <a:t>WEPIK</a:t>
            </a:r>
            <a:r>
              <a:rPr lang="en" sz="1000" dirty="0">
                <a:solidFill>
                  <a:schemeClr val="dk1"/>
                </a:solidFill>
                <a:uFill>
                  <a:noFill/>
                </a:uFill>
                <a:latin typeface="Quantico"/>
                <a:ea typeface="Quantico"/>
                <a:cs typeface="Quantico"/>
                <a:sym typeface="Quantico"/>
                <a:hlinkClick r:id="rId9">
                  <a:extLst>
                    <a:ext uri="{A12FA001-AC4F-418D-AE19-62706E023703}">
                      <ahyp:hlinkClr xmlns:ahyp="http://schemas.microsoft.com/office/drawing/2018/hyperlinkcolor" val="tx"/>
                    </a:ext>
                  </a:extLst>
                </a:hlinkClick>
              </a:rPr>
              <a:t> </a:t>
            </a:r>
            <a:r>
              <a:rPr lang="en" sz="1000" dirty="0">
                <a:solidFill>
                  <a:schemeClr val="dk1"/>
                </a:solidFill>
                <a:latin typeface="Quantico"/>
                <a:ea typeface="Quantico"/>
                <a:cs typeface="Quantico"/>
                <a:sym typeface="Quantico"/>
              </a:rPr>
              <a:t>| </a:t>
            </a:r>
            <a:r>
              <a:rPr lang="en" sz="1000" u="sng" dirty="0">
                <a:solidFill>
                  <a:schemeClr val="dk1"/>
                </a:solidFill>
                <a:latin typeface="Quantico"/>
                <a:ea typeface="Quantico"/>
                <a:cs typeface="Quantico"/>
                <a:sym typeface="Quantico"/>
                <a:hlinkClick r:id="rId10">
                  <a:extLst>
                    <a:ext uri="{A12FA001-AC4F-418D-AE19-62706E023703}">
                      <ahyp:hlinkClr xmlns:ahyp="http://schemas.microsoft.com/office/drawing/2018/hyperlinkcolor" val="tx"/>
                    </a:ext>
                  </a:extLst>
                </a:hlinkClick>
              </a:rPr>
              <a:t>VIDEVO</a:t>
            </a:r>
            <a:endParaRPr sz="1000" dirty="0">
              <a:solidFill>
                <a:schemeClr val="dk1"/>
              </a:solidFill>
              <a:latin typeface="Quantico"/>
              <a:ea typeface="Quantico"/>
              <a:cs typeface="Quantico"/>
              <a:sym typeface="Quantico"/>
            </a:endParaRPr>
          </a:p>
          <a:p>
            <a:pPr marL="0" lvl="0" indent="0" algn="l" rtl="0">
              <a:spcBef>
                <a:spcPts val="0"/>
              </a:spcBef>
              <a:spcAft>
                <a:spcPts val="0"/>
              </a:spcAft>
              <a:buNone/>
            </a:pPr>
            <a:endParaRPr sz="1000" b="1" dirty="0">
              <a:solidFill>
                <a:schemeClr val="dk1"/>
              </a:solidFill>
              <a:latin typeface="Catamaran"/>
              <a:ea typeface="Catamaran"/>
              <a:cs typeface="Catamaran"/>
              <a:sym typeface="Catamaran"/>
            </a:endParaRPr>
          </a:p>
        </p:txBody>
      </p:sp>
      <p:sp>
        <p:nvSpPr>
          <p:cNvPr id="7" name="Google Shape;238;p29">
            <a:extLst>
              <a:ext uri="{FF2B5EF4-FFF2-40B4-BE49-F238E27FC236}">
                <a16:creationId xmlns:a16="http://schemas.microsoft.com/office/drawing/2014/main" id="{C0917B65-9C72-4FCF-A560-9338F95CD431}"/>
              </a:ext>
            </a:extLst>
          </p:cNvPr>
          <p:cNvSpPr txBox="1">
            <a:spLocks/>
          </p:cNvSpPr>
          <p:nvPr/>
        </p:nvSpPr>
        <p:spPr>
          <a:xfrm>
            <a:off x="531604" y="1644817"/>
            <a:ext cx="7892384" cy="381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t>{</a:t>
            </a:r>
            <a:r>
              <a:rPr lang="es-MX" b="1" dirty="0">
                <a:solidFill>
                  <a:srgbClr val="D1D5DB"/>
                </a:solidFill>
                <a:latin typeface="Söhne"/>
              </a:rPr>
              <a:t>L</a:t>
            </a:r>
            <a:r>
              <a:rPr lang="es-MX" b="1" i="0" dirty="0">
                <a:solidFill>
                  <a:srgbClr val="D1D5DB"/>
                </a:solidFill>
                <a:effectLst/>
                <a:latin typeface="Söhne"/>
              </a:rPr>
              <a:t>os patrones de diseño de interfaz de usuario (UI) surgieron del concepto de patrones en arquitectura</a:t>
            </a:r>
            <a:r>
              <a:rPr lang="en" b="1" dirty="0">
                <a:solidFill>
                  <a:schemeClr val="accent2"/>
                </a:solidFill>
              </a:rPr>
              <a:t>}</a:t>
            </a:r>
          </a:p>
        </p:txBody>
      </p:sp>
      <p:sp>
        <p:nvSpPr>
          <p:cNvPr id="8" name="Google Shape;238;p29">
            <a:extLst>
              <a:ext uri="{FF2B5EF4-FFF2-40B4-BE49-F238E27FC236}">
                <a16:creationId xmlns:a16="http://schemas.microsoft.com/office/drawing/2014/main" id="{37CDB854-B769-430E-A45B-824A55CFA1E4}"/>
              </a:ext>
            </a:extLst>
          </p:cNvPr>
          <p:cNvSpPr txBox="1">
            <a:spLocks/>
          </p:cNvSpPr>
          <p:nvPr/>
        </p:nvSpPr>
        <p:spPr>
          <a:xfrm>
            <a:off x="719988" y="2190700"/>
            <a:ext cx="7892384" cy="381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t>{</a:t>
            </a:r>
            <a:r>
              <a:rPr lang="es-MX" b="1" i="0" dirty="0">
                <a:solidFill>
                  <a:srgbClr val="D1D5DB"/>
                </a:solidFill>
                <a:effectLst/>
                <a:latin typeface="Söhne"/>
              </a:rPr>
              <a:t>Alexander argumentaba que los problemas de diseño comunes podían resolverse mediante soluciones reutilizables y aplicables a diferentes contextos</a:t>
            </a:r>
            <a:r>
              <a:rPr lang="en" b="1" dirty="0">
                <a:solidFill>
                  <a:schemeClr val="accent2"/>
                </a:solidFill>
              </a:rPr>
              <a:t>}</a:t>
            </a:r>
          </a:p>
        </p:txBody>
      </p:sp>
      <p:sp>
        <p:nvSpPr>
          <p:cNvPr id="9" name="Google Shape;238;p29">
            <a:extLst>
              <a:ext uri="{FF2B5EF4-FFF2-40B4-BE49-F238E27FC236}">
                <a16:creationId xmlns:a16="http://schemas.microsoft.com/office/drawing/2014/main" id="{507EE806-6182-4C4C-AFB9-8277A354548F}"/>
              </a:ext>
            </a:extLst>
          </p:cNvPr>
          <p:cNvSpPr txBox="1">
            <a:spLocks/>
          </p:cNvSpPr>
          <p:nvPr/>
        </p:nvSpPr>
        <p:spPr>
          <a:xfrm>
            <a:off x="531604" y="2638805"/>
            <a:ext cx="7892384" cy="381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t>{</a:t>
            </a:r>
            <a:r>
              <a:rPr lang="es-MX" b="1" i="0" dirty="0">
                <a:solidFill>
                  <a:srgbClr val="D1D5DB"/>
                </a:solidFill>
                <a:effectLst/>
                <a:latin typeface="Söhne"/>
              </a:rPr>
              <a:t>Los patrones de UI abarcan diversas áreas del diseño de interfaces, como la disposición de elementos, la navegación, la interacción, el uso de colores y tipografías, entre otros</a:t>
            </a:r>
            <a:r>
              <a:rPr lang="en" b="1" dirty="0">
                <a:solidFill>
                  <a:schemeClr val="accent2"/>
                </a:solidFill>
              </a:rPr>
              <a:t>}</a:t>
            </a:r>
          </a:p>
        </p:txBody>
      </p:sp>
      <p:sp>
        <p:nvSpPr>
          <p:cNvPr id="10" name="Google Shape;238;p29">
            <a:extLst>
              <a:ext uri="{FF2B5EF4-FFF2-40B4-BE49-F238E27FC236}">
                <a16:creationId xmlns:a16="http://schemas.microsoft.com/office/drawing/2014/main" id="{720A05E0-33E5-456E-A3E5-C2BD57633181}"/>
              </a:ext>
            </a:extLst>
          </p:cNvPr>
          <p:cNvSpPr txBox="1">
            <a:spLocks/>
          </p:cNvSpPr>
          <p:nvPr/>
        </p:nvSpPr>
        <p:spPr>
          <a:xfrm>
            <a:off x="719988" y="3159072"/>
            <a:ext cx="7892384" cy="381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t>{</a:t>
            </a:r>
            <a:r>
              <a:rPr lang="es-MX" b="1" i="0" dirty="0">
                <a:solidFill>
                  <a:srgbClr val="D1D5DB"/>
                </a:solidFill>
                <a:effectLst/>
                <a:latin typeface="Söhne"/>
              </a:rPr>
              <a:t>Algunos ejemplos populares de patrones de UI incluyen el menú desplegable, las pestañas, las tarjetas, los formularios y los modales</a:t>
            </a:r>
            <a:r>
              <a:rPr lang="en" b="1" dirty="0">
                <a:solidFill>
                  <a:schemeClr val="accent2"/>
                </a:solidFill>
              </a:rPr>
              <a:t>}</a:t>
            </a:r>
          </a:p>
        </p:txBody>
      </p:sp>
      <p:sp>
        <p:nvSpPr>
          <p:cNvPr id="11" name="Google Shape;238;p29">
            <a:extLst>
              <a:ext uri="{FF2B5EF4-FFF2-40B4-BE49-F238E27FC236}">
                <a16:creationId xmlns:a16="http://schemas.microsoft.com/office/drawing/2014/main" id="{4089DC3B-61EB-4FF5-B0EB-BF1CFFBC6653}"/>
              </a:ext>
            </a:extLst>
          </p:cNvPr>
          <p:cNvSpPr txBox="1">
            <a:spLocks/>
          </p:cNvSpPr>
          <p:nvPr/>
        </p:nvSpPr>
        <p:spPr>
          <a:xfrm>
            <a:off x="625796" y="3658409"/>
            <a:ext cx="7892384" cy="381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t>{</a:t>
            </a:r>
            <a:r>
              <a:rPr lang="es-MX" b="1" i="0" dirty="0">
                <a:solidFill>
                  <a:srgbClr val="D1D5DB"/>
                </a:solidFill>
                <a:effectLst/>
                <a:latin typeface="Söhne"/>
              </a:rPr>
              <a:t>La idea detrás de los patrones de diseño de UI es que, al identificar y documentar soluciones exitosas a problemas de diseño, se pueden aprovechar y reutilizar en nuevos proyectos</a:t>
            </a:r>
            <a:r>
              <a:rPr lang="en" b="1" dirty="0">
                <a:solidFill>
                  <a:schemeClr val="accent2"/>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337281" y="1636953"/>
            <a:ext cx="770399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dirty="0"/>
              <a:t>El diseño de interfaces de usuario es crucial para la experiencia del usuario y el éxito de las aplicaciones y sitios web</a:t>
            </a:r>
            <a:endParaRPr sz="1800" dirty="0"/>
          </a:p>
        </p:txBody>
      </p:sp>
      <p:sp>
        <p:nvSpPr>
          <p:cNvPr id="238" name="Google Shape;238;p29"/>
          <p:cNvSpPr txBox="1">
            <a:spLocks noGrp="1"/>
          </p:cNvSpPr>
          <p:nvPr>
            <p:ph type="title" idx="2"/>
          </p:nvPr>
        </p:nvSpPr>
        <p:spPr>
          <a:xfrm>
            <a:off x="464647" y="1302248"/>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r>
              <a:rPr lang="en" dirty="0">
                <a:solidFill>
                  <a:schemeClr val="accent2"/>
                </a:solidFill>
              </a:rPr>
              <a:t>}</a:t>
            </a:r>
            <a:endParaRPr dirty="0">
              <a:solidFill>
                <a:schemeClr val="accent2"/>
              </a:solidFill>
            </a:endParaRPr>
          </a:p>
        </p:txBody>
      </p:sp>
      <p:sp>
        <p:nvSpPr>
          <p:cNvPr id="239" name="Google Shape;239;p29"/>
          <p:cNvSpPr txBox="1">
            <a:spLocks noGrp="1"/>
          </p:cNvSpPr>
          <p:nvPr>
            <p:ph type="ctrTitle" idx="3"/>
          </p:nvPr>
        </p:nvSpPr>
        <p:spPr>
          <a:xfrm>
            <a:off x="1350402" y="2552253"/>
            <a:ext cx="7073586"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Esta falta de información dificulta la toma de decisiones informadas en el diseño de interfaces de usuario.</a:t>
            </a:r>
            <a:endParaRPr sz="1800" dirty="0">
              <a:solidFill>
                <a:schemeClr val="tx1"/>
              </a:solidFill>
            </a:endParaRPr>
          </a:p>
        </p:txBody>
      </p:sp>
      <p:sp>
        <p:nvSpPr>
          <p:cNvPr id="240" name="Google Shape;240;p29"/>
          <p:cNvSpPr txBox="1">
            <a:spLocks noGrp="1"/>
          </p:cNvSpPr>
          <p:nvPr>
            <p:ph type="title" idx="4"/>
          </p:nvPr>
        </p:nvSpPr>
        <p:spPr>
          <a:xfrm>
            <a:off x="464647" y="2247153"/>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41" name="Google Shape;241;p29"/>
          <p:cNvSpPr txBox="1">
            <a:spLocks noGrp="1"/>
          </p:cNvSpPr>
          <p:nvPr>
            <p:ph type="ctrTitle" idx="5"/>
          </p:nvPr>
        </p:nvSpPr>
        <p:spPr>
          <a:xfrm>
            <a:off x="1428645" y="3328007"/>
            <a:ext cx="6917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1800" b="0" i="0" dirty="0">
                <a:solidFill>
                  <a:schemeClr val="tx1"/>
                </a:solidFill>
                <a:effectLst/>
                <a:latin typeface="Söhne"/>
              </a:rPr>
              <a:t>Como resultado, las interfaces pueden ser ineficientes, poco intuitivas y no satisfacer las necesidades y expectativas de los usuarios.</a:t>
            </a:r>
            <a:endParaRPr sz="1800" dirty="0">
              <a:solidFill>
                <a:schemeClr val="tx1"/>
              </a:solidFill>
            </a:endParaRPr>
          </a:p>
        </p:txBody>
      </p:sp>
      <p:sp>
        <p:nvSpPr>
          <p:cNvPr id="242" name="Google Shape;242;p29"/>
          <p:cNvSpPr txBox="1">
            <a:spLocks noGrp="1"/>
          </p:cNvSpPr>
          <p:nvPr>
            <p:ph type="title" idx="6"/>
          </p:nvPr>
        </p:nvSpPr>
        <p:spPr>
          <a:xfrm>
            <a:off x="472858" y="3074207"/>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a:solidFill>
                  <a:schemeClr val="accent1"/>
                </a:solidFill>
              </a:rPr>
              <a:t>&lt;/ </a:t>
            </a:r>
            <a:r>
              <a:rPr lang="es-BO" dirty="0"/>
              <a:t>PLANTEAMIENTO DEL PROBLEMA</a:t>
            </a:r>
          </a:p>
        </p:txBody>
      </p:sp>
      <p:sp>
        <p:nvSpPr>
          <p:cNvPr id="41" name="Google Shape;242;p29">
            <a:extLst>
              <a:ext uri="{FF2B5EF4-FFF2-40B4-BE49-F238E27FC236}">
                <a16:creationId xmlns:a16="http://schemas.microsoft.com/office/drawing/2014/main" id="{AD3D15C7-E8DC-46F4-A65C-0EF1D0E9E286}"/>
              </a:ext>
            </a:extLst>
          </p:cNvPr>
          <p:cNvSpPr txBox="1">
            <a:spLocks/>
          </p:cNvSpPr>
          <p:nvPr/>
        </p:nvSpPr>
        <p:spPr>
          <a:xfrm>
            <a:off x="472858" y="3839807"/>
            <a:ext cx="1298700" cy="609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Quantico"/>
              <a:buNone/>
              <a:defRPr sz="3000" b="0" i="0" u="none" strike="noStrike" cap="none">
                <a:solidFill>
                  <a:schemeClr val="dk1"/>
                </a:solidFill>
                <a:latin typeface="Quantico"/>
                <a:ea typeface="Quantico"/>
                <a:cs typeface="Quantico"/>
                <a:sym typeface="Quantico"/>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r>
              <a:rPr lang="en" dirty="0"/>
              <a:t>{04}</a:t>
            </a:r>
            <a:endParaRPr lang="en" dirty="0">
              <a:solidFill>
                <a:schemeClr val="accent2"/>
              </a:solidFill>
            </a:endParaRPr>
          </a:p>
        </p:txBody>
      </p:sp>
      <p:sp>
        <p:nvSpPr>
          <p:cNvPr id="42" name="Google Shape;241;p29">
            <a:extLst>
              <a:ext uri="{FF2B5EF4-FFF2-40B4-BE49-F238E27FC236}">
                <a16:creationId xmlns:a16="http://schemas.microsoft.com/office/drawing/2014/main" id="{2661B4C2-C269-440A-8921-A378D670DFF4}"/>
              </a:ext>
            </a:extLst>
          </p:cNvPr>
          <p:cNvSpPr txBox="1">
            <a:spLocks/>
          </p:cNvSpPr>
          <p:nvPr/>
        </p:nvSpPr>
        <p:spPr>
          <a:xfrm>
            <a:off x="1428645" y="4243307"/>
            <a:ext cx="7073585"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000"/>
              <a:buFont typeface="Quantico"/>
              <a:buNone/>
              <a:defRPr sz="22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2pPr>
            <a:lvl3pPr marR="0" lvl="2"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3pPr>
            <a:lvl4pPr marR="0" lvl="3"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4pPr>
            <a:lvl5pPr marR="0" lvl="4"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5pPr>
            <a:lvl6pPr marR="0" lvl="5"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6pPr>
            <a:lvl7pPr marR="0" lvl="6"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7pPr>
            <a:lvl8pPr marR="0" lvl="7"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8pPr>
            <a:lvl9pPr marR="0" lvl="8" algn="l" rtl="0">
              <a:lnSpc>
                <a:spcPct val="100000"/>
              </a:lnSpc>
              <a:spcBef>
                <a:spcPts val="0"/>
              </a:spcBef>
              <a:spcAft>
                <a:spcPts val="0"/>
              </a:spcAft>
              <a:buClr>
                <a:schemeClr val="lt2"/>
              </a:buClr>
              <a:buSzPts val="2000"/>
              <a:buFont typeface="Denk One"/>
              <a:buNone/>
              <a:defRPr sz="2000" b="1" i="0" u="none" strike="noStrike" cap="none">
                <a:solidFill>
                  <a:schemeClr val="lt2"/>
                </a:solidFill>
                <a:latin typeface="Denk One"/>
                <a:ea typeface="Denk One"/>
                <a:cs typeface="Denk One"/>
                <a:sym typeface="Denk One"/>
              </a:defRPr>
            </a:lvl9pPr>
          </a:lstStyle>
          <a:p>
            <a:r>
              <a:rPr lang="es-MX" sz="1800" i="0" dirty="0">
                <a:solidFill>
                  <a:schemeClr val="tx1"/>
                </a:solidFill>
                <a:effectLst/>
                <a:latin typeface="Söhne"/>
              </a:rPr>
              <a:t>Por lo tanto, es necesario abordar este problema mediante una investigación que identifique los patrones de diseño de interfaz de usuario más utilizados.</a:t>
            </a:r>
            <a:endParaRPr lang="es-MX"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pSp>
        <p:nvGrpSpPr>
          <p:cNvPr id="265" name="Google Shape;265;p31"/>
          <p:cNvGrpSpPr/>
          <p:nvPr/>
        </p:nvGrpSpPr>
        <p:grpSpPr>
          <a:xfrm>
            <a:off x="772525" y="726625"/>
            <a:ext cx="6578100" cy="3438300"/>
            <a:chOff x="772525" y="726625"/>
            <a:chExt cx="6578100" cy="3438300"/>
          </a:xfrm>
        </p:grpSpPr>
        <p:sp>
          <p:nvSpPr>
            <p:cNvPr id="266" name="Google Shape;266;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31"/>
          <p:cNvGrpSpPr/>
          <p:nvPr/>
        </p:nvGrpSpPr>
        <p:grpSpPr>
          <a:xfrm>
            <a:off x="3993600" y="3441475"/>
            <a:ext cx="2119748" cy="1127400"/>
            <a:chOff x="4924170" y="3441525"/>
            <a:chExt cx="3447305" cy="1127400"/>
          </a:xfrm>
        </p:grpSpPr>
        <p:sp>
          <p:nvSpPr>
            <p:cNvPr id="269" name="Google Shape;269;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1"/>
          <p:cNvGrpSpPr/>
          <p:nvPr/>
        </p:nvGrpSpPr>
        <p:grpSpPr>
          <a:xfrm>
            <a:off x="5422275" y="1302375"/>
            <a:ext cx="2560700" cy="1952840"/>
            <a:chOff x="-227375" y="1029588"/>
            <a:chExt cx="4718446" cy="4667400"/>
          </a:xfrm>
        </p:grpSpPr>
        <p:sp>
          <p:nvSpPr>
            <p:cNvPr id="272" name="Google Shape;272;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txBox="1">
            <a:spLocks noGrp="1"/>
          </p:cNvSpPr>
          <p:nvPr>
            <p:ph type="title"/>
          </p:nvPr>
        </p:nvSpPr>
        <p:spPr>
          <a:xfrm>
            <a:off x="1109972" y="2160625"/>
            <a:ext cx="3943500" cy="825600"/>
          </a:xfrm>
          <a:prstGeom prst="rect">
            <a:avLst/>
          </a:prstGeom>
        </p:spPr>
        <p:txBody>
          <a:bodyPr spcFirstLastPara="1" wrap="square" lIns="91425" tIns="91425" rIns="91425" bIns="91425" anchor="t" anchorCtr="0">
            <a:noAutofit/>
          </a:bodyPr>
          <a:lstStyle/>
          <a:p>
            <a:pPr>
              <a:lnSpc>
                <a:spcPct val="115000"/>
              </a:lnSpc>
              <a:spcAft>
                <a:spcPts val="800"/>
              </a:spcAft>
            </a:pPr>
            <a:r>
              <a:rPr lang="es-BO" sz="36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75" name="Google Shape;275;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solidFill>
                  <a:schemeClr val="tx1"/>
                </a:solidFill>
              </a:rPr>
              <a:t>{UI</a:t>
            </a:r>
            <a:r>
              <a:rPr lang="en" sz="7200" dirty="0">
                <a:solidFill>
                  <a:schemeClr val="accent2"/>
                </a:solidFill>
              </a:rPr>
              <a:t>}</a:t>
            </a:r>
            <a:endParaRPr sz="8000" dirty="0"/>
          </a:p>
        </p:txBody>
      </p:sp>
      <p:sp>
        <p:nvSpPr>
          <p:cNvPr id="276" name="Google Shape;276;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7" name="Google Shape;277;p31"/>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BO" sz="1000" dirty="0">
                <a:solidFill>
                  <a:schemeClr val="dk1"/>
                </a:solidFill>
                <a:latin typeface="Source Code Pro"/>
                <a:ea typeface="Source Code Pro"/>
                <a:cs typeface="Source Code Pro"/>
                <a:sym typeface="Source Code Pro"/>
              </a:rPr>
              <a:t>Tecno Web</a:t>
            </a:r>
          </a:p>
        </p:txBody>
      </p:sp>
      <p:sp>
        <p:nvSpPr>
          <p:cNvPr id="278" name="Google Shape;278;p31"/>
          <p:cNvSpPr txBox="1"/>
          <p:nvPr/>
        </p:nvSpPr>
        <p:spPr>
          <a:xfrm>
            <a:off x="37303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Source Code Pro"/>
                <a:ea typeface="Source Code Pro"/>
                <a:cs typeface="Source Code Pro"/>
                <a:sym typeface="Source Code Pro"/>
              </a:rPr>
              <a:t>20xx</a:t>
            </a:r>
            <a:endParaRPr sz="1000">
              <a:solidFill>
                <a:schemeClr val="dk1"/>
              </a:solidFill>
              <a:latin typeface="Source Code Pro"/>
              <a:ea typeface="Source Code Pro"/>
              <a:cs typeface="Source Code Pro"/>
              <a:sym typeface="Source Code Pro"/>
            </a:endParaRPr>
          </a:p>
        </p:txBody>
      </p:sp>
      <p:sp>
        <p:nvSpPr>
          <p:cNvPr id="279" name="Google Shape;279;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 </a:t>
            </a:r>
            <a:r>
              <a:rPr lang="es-BO" sz="3200" b="1" kern="100" dirty="0">
                <a:effectLst/>
                <a:latin typeface="Calibri" panose="020F0502020204030204" pitchFamily="34" charset="0"/>
                <a:ea typeface="Calibri" panose="020F0502020204030204" pitchFamily="34" charset="0"/>
                <a:cs typeface="Times New Roman" panose="02020603050405020304" pitchFamily="18" charset="0"/>
              </a:rPr>
              <a:t>OBJETIVO GENERAL</a:t>
            </a:r>
            <a:endParaRPr dirty="0"/>
          </a:p>
        </p:txBody>
      </p:sp>
      <p:sp>
        <p:nvSpPr>
          <p:cNvPr id="285" name="Google Shape;285;p32"/>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Busca</a:t>
            </a:r>
            <a:endParaRPr dirty="0"/>
          </a:p>
        </p:txBody>
      </p:sp>
      <p:sp>
        <p:nvSpPr>
          <p:cNvPr id="287" name="Google Shape;287;p32"/>
          <p:cNvSpPr txBox="1">
            <a:spLocks noGrp="1"/>
          </p:cNvSpPr>
          <p:nvPr>
            <p:ph type="subTitle" idx="1"/>
          </p:nvPr>
        </p:nvSpPr>
        <p:spPr>
          <a:xfrm>
            <a:off x="807624" y="2775700"/>
            <a:ext cx="7305017" cy="149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dirty="0">
                <a:solidFill>
                  <a:srgbClr val="D1D5DB"/>
                </a:solidFill>
                <a:latin typeface="Söhne"/>
              </a:rPr>
              <a:t>A</a:t>
            </a:r>
            <a:r>
              <a:rPr lang="es-MX" sz="1800" b="1" i="0" dirty="0">
                <a:solidFill>
                  <a:srgbClr val="D1D5DB"/>
                </a:solidFill>
                <a:effectLst/>
                <a:latin typeface="Söhne"/>
              </a:rPr>
              <a:t>dquirir un entendimiento profundo de los patrones de diseño de UI más populares y su efectividad a través de ejemplos prácticos. </a:t>
            </a:r>
          </a:p>
          <a:p>
            <a:pPr marL="0" lvl="0" indent="0" algn="l" rtl="0">
              <a:spcBef>
                <a:spcPts val="0"/>
              </a:spcBef>
              <a:spcAft>
                <a:spcPts val="0"/>
              </a:spcAft>
              <a:buNone/>
            </a:pPr>
            <a:endParaRPr lang="es-MX" sz="1800" b="1" dirty="0">
              <a:solidFill>
                <a:srgbClr val="D1D5DB"/>
              </a:solidFill>
              <a:latin typeface="Söhne"/>
            </a:endParaRPr>
          </a:p>
          <a:p>
            <a:pPr marL="0" lvl="0" indent="0" algn="l" rtl="0">
              <a:spcBef>
                <a:spcPts val="0"/>
              </a:spcBef>
              <a:spcAft>
                <a:spcPts val="0"/>
              </a:spcAft>
              <a:buNone/>
            </a:pPr>
            <a:r>
              <a:rPr lang="es-MX" sz="1800" b="1" i="0" dirty="0">
                <a:solidFill>
                  <a:srgbClr val="D1D5DB"/>
                </a:solidFill>
                <a:effectLst/>
                <a:latin typeface="Söhne"/>
              </a:rPr>
              <a:t>Esto permitirá obtener un conocimiento valioso y aplicable para el diseño de interfaces de usuario, basado en principios y prácticas recomendadas.</a:t>
            </a:r>
            <a:endParaRPr sz="1800" b="1" dirty="0"/>
          </a:p>
        </p:txBody>
      </p:sp>
      <p:sp>
        <p:nvSpPr>
          <p:cNvPr id="289" name="Google Shape;289;p32"/>
          <p:cNvSpPr txBox="1"/>
          <p:nvPr/>
        </p:nvSpPr>
        <p:spPr>
          <a:xfrm>
            <a:off x="7207188" y="1582764"/>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
        <p:nvSpPr>
          <p:cNvPr id="290" name="Google Shape;290;p32"/>
          <p:cNvSpPr txBox="1"/>
          <p:nvPr/>
        </p:nvSpPr>
        <p:spPr>
          <a:xfrm>
            <a:off x="1555201" y="2183150"/>
            <a:ext cx="1216800" cy="6420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/&gt;</a:t>
            </a:r>
            <a:r>
              <a:rPr lang="en" sz="3600">
                <a:solidFill>
                  <a:schemeClr val="dk1"/>
                </a:solidFill>
              </a:rPr>
              <a:t> **</a:t>
            </a:r>
            <a:endParaRPr sz="3600">
              <a:solidFill>
                <a:schemeClr val="accent1"/>
              </a:solidFill>
            </a:endParaRPr>
          </a:p>
        </p:txBody>
      </p:sp>
      <p:pic>
        <p:nvPicPr>
          <p:cNvPr id="6" name="Imagen 5">
            <a:extLst>
              <a:ext uri="{FF2B5EF4-FFF2-40B4-BE49-F238E27FC236}">
                <a16:creationId xmlns:a16="http://schemas.microsoft.com/office/drawing/2014/main" id="{97CD6C48-2B0D-4FE1-9522-1428F1FC8F4D}"/>
              </a:ext>
            </a:extLst>
          </p:cNvPr>
          <p:cNvPicPr>
            <a:picLocks noChangeAspect="1"/>
          </p:cNvPicPr>
          <p:nvPr/>
        </p:nvPicPr>
        <p:blipFill>
          <a:blip r:embed="rId3"/>
          <a:stretch>
            <a:fillRect/>
          </a:stretch>
        </p:blipFill>
        <p:spPr>
          <a:xfrm>
            <a:off x="4559712" y="1285000"/>
            <a:ext cx="2852429" cy="14907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3"/>
          <p:cNvSpPr txBox="1"/>
          <p:nvPr/>
        </p:nvSpPr>
        <p:spPr>
          <a:xfrm>
            <a:off x="4078100" y="1355747"/>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Identificar los patrones de diseño de UI más utilizados</a:t>
            </a:r>
          </a:p>
        </p:txBody>
      </p:sp>
      <p:sp>
        <p:nvSpPr>
          <p:cNvPr id="509" name="Google Shape;509;p43"/>
          <p:cNvSpPr txBox="1"/>
          <p:nvPr/>
        </p:nvSpPr>
        <p:spPr>
          <a:xfrm>
            <a:off x="4078100" y="2534942"/>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Desarrollar ejemplos a la práctica para demostrar algunos de estos patrones UI.</a:t>
            </a:r>
          </a:p>
        </p:txBody>
      </p:sp>
      <p:sp>
        <p:nvSpPr>
          <p:cNvPr id="511" name="Google Shape;511;p43"/>
          <p:cNvSpPr txBox="1"/>
          <p:nvPr/>
        </p:nvSpPr>
        <p:spPr>
          <a:xfrm>
            <a:off x="4078100" y="3714169"/>
            <a:ext cx="4338900" cy="843600"/>
          </a:xfrm>
          <a:prstGeom prst="rect">
            <a:avLst/>
          </a:prstGeom>
          <a:noFill/>
          <a:ln>
            <a:noFill/>
          </a:ln>
        </p:spPr>
        <p:txBody>
          <a:bodyPr spcFirstLastPara="1" wrap="square" lIns="91425" tIns="91425" rIns="91425" bIns="91425" anchor="t" anchorCtr="0">
            <a:noAutofit/>
          </a:bodyPr>
          <a:lstStyle/>
          <a:p>
            <a:pPr marL="342900" lvl="0" indent="-342900">
              <a:lnSpc>
                <a:spcPct val="115000"/>
              </a:lnSpc>
              <a:spcAft>
                <a:spcPts val="800"/>
              </a:spcAft>
              <a:buFont typeface="Wingdings" panose="05000000000000000000" pitchFamily="2" charset="2"/>
              <a:buChar char=""/>
            </a:pPr>
            <a:r>
              <a:rPr lang="es-BO"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Analizar cómo se evalúa la eficacia de los patrones de diseño de UI</a:t>
            </a:r>
          </a:p>
        </p:txBody>
      </p:sp>
      <p:sp>
        <p:nvSpPr>
          <p:cNvPr id="512" name="Google Shape;512;p43"/>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 </a:t>
            </a:r>
            <a:r>
              <a:rPr lang="es-BO" sz="2800" b="1" kern="100" dirty="0">
                <a:effectLst/>
                <a:latin typeface="Calibri" panose="020F0502020204030204" pitchFamily="34" charset="0"/>
                <a:ea typeface="Calibri" panose="020F0502020204030204" pitchFamily="34" charset="0"/>
                <a:cs typeface="Times New Roman" panose="02020603050405020304" pitchFamily="18" charset="0"/>
              </a:rPr>
              <a:t>OBJETIVOS ESPECIFICOS</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pic>
        <p:nvPicPr>
          <p:cNvPr id="3" name="Imagen 2">
            <a:extLst>
              <a:ext uri="{FF2B5EF4-FFF2-40B4-BE49-F238E27FC236}">
                <a16:creationId xmlns:a16="http://schemas.microsoft.com/office/drawing/2014/main" id="{B8104DA8-AE2B-4FC5-BE95-60AA70FA5E58}"/>
              </a:ext>
            </a:extLst>
          </p:cNvPr>
          <p:cNvPicPr>
            <a:picLocks noChangeAspect="1"/>
          </p:cNvPicPr>
          <p:nvPr/>
        </p:nvPicPr>
        <p:blipFill>
          <a:blip r:embed="rId3"/>
          <a:stretch>
            <a:fillRect/>
          </a:stretch>
        </p:blipFill>
        <p:spPr>
          <a:xfrm>
            <a:off x="902470" y="1777547"/>
            <a:ext cx="3048039" cy="2099524"/>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8"/>
          <p:cNvSpPr txBox="1">
            <a:spLocks noGrp="1"/>
          </p:cNvSpPr>
          <p:nvPr>
            <p:ph type="body" idx="1"/>
          </p:nvPr>
        </p:nvSpPr>
        <p:spPr>
          <a:xfrm>
            <a:off x="719988" y="1388602"/>
            <a:ext cx="4968324" cy="2928216"/>
          </a:xfrm>
          <a:prstGeom prst="rect">
            <a:avLst/>
          </a:prstGeom>
        </p:spPr>
        <p:txBody>
          <a:bodyPr spcFirstLastPara="1" wrap="square" lIns="91425" tIns="91425" rIns="91425" bIns="91425" anchor="t" anchorCtr="0">
            <a:noAutofit/>
          </a:bodyPr>
          <a:lstStyle/>
          <a:p>
            <a:pPr>
              <a:lnSpc>
                <a:spcPct val="115000"/>
              </a:lnSpc>
              <a:spcAft>
                <a:spcPts val="800"/>
              </a:spcAft>
            </a:pPr>
            <a:r>
              <a:rPr lang="es-BO" sz="2000" kern="100" dirty="0">
                <a:effectLst/>
                <a:latin typeface="Calibri" panose="020F0502020204030204" pitchFamily="34" charset="0"/>
                <a:ea typeface="Calibri" panose="020F0502020204030204" pitchFamily="34" charset="0"/>
                <a:cs typeface="Times New Roman" panose="02020603050405020304" pitchFamily="18" charset="0"/>
              </a:rPr>
              <a:t>Se utilizará una metodología basada en la búsqueda y recopilación de datos secundarios, así como también empírico y encontrar información relevante para que pueda acoplarse y ayudar a los objetivos de la presente investigación.</a:t>
            </a:r>
          </a:p>
          <a:p>
            <a:pPr marL="152400" lvl="0" indent="0" algn="l" rtl="0">
              <a:lnSpc>
                <a:spcPct val="100000"/>
              </a:lnSpc>
              <a:spcBef>
                <a:spcPts val="800"/>
              </a:spcBef>
              <a:spcAft>
                <a:spcPts val="0"/>
              </a:spcAft>
              <a:buClr>
                <a:schemeClr val="dk1"/>
              </a:buClr>
              <a:buSzPts val="1200"/>
              <a:buNone/>
            </a:pPr>
            <a:endParaRPr lang="es-BO" dirty="0"/>
          </a:p>
        </p:txBody>
      </p:sp>
      <p:sp>
        <p:nvSpPr>
          <p:cNvPr id="652" name="Google Shape;652;p48"/>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algn="l"/>
            <a:r>
              <a:rPr lang="en" dirty="0">
                <a:solidFill>
                  <a:schemeClr val="accent2"/>
                </a:solidFill>
              </a:rPr>
              <a:t>&lt;/ </a:t>
            </a:r>
            <a:r>
              <a:rPr lang="es-BO" sz="24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653" name="Google Shape;653;p48"/>
          <p:cNvSpPr txBox="1"/>
          <p:nvPr/>
        </p:nvSpPr>
        <p:spPr>
          <a:xfrm>
            <a:off x="5201184" y="3209081"/>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dirty="0">
                <a:solidFill>
                  <a:schemeClr val="dk1"/>
                </a:solidFill>
                <a:latin typeface="Quantico"/>
                <a:ea typeface="Quantico"/>
                <a:cs typeface="Quantico"/>
                <a:sym typeface="Quantico"/>
              </a:rPr>
              <a:t>/&gt;</a:t>
            </a:r>
            <a:endParaRPr sz="3600" dirty="0">
              <a:solidFill>
                <a:schemeClr val="dk1"/>
              </a:solidFill>
            </a:endParaRPr>
          </a:p>
        </p:txBody>
      </p:sp>
      <p:grpSp>
        <p:nvGrpSpPr>
          <p:cNvPr id="654" name="Google Shape;654;p48"/>
          <p:cNvGrpSpPr/>
          <p:nvPr/>
        </p:nvGrpSpPr>
        <p:grpSpPr>
          <a:xfrm>
            <a:off x="6480016" y="646515"/>
            <a:ext cx="2119748" cy="1127400"/>
            <a:chOff x="4924170" y="3441525"/>
            <a:chExt cx="3447305" cy="1127400"/>
          </a:xfrm>
        </p:grpSpPr>
        <p:sp>
          <p:nvSpPr>
            <p:cNvPr id="655" name="Google Shape;655;p48"/>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48"/>
          <p:cNvSpPr txBox="1"/>
          <p:nvPr/>
        </p:nvSpPr>
        <p:spPr>
          <a:xfrm>
            <a:off x="6931488" y="974142"/>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dirty="0">
                <a:solidFill>
                  <a:schemeClr val="accent2"/>
                </a:solidFill>
              </a:rPr>
              <a:t>}</a:t>
            </a:r>
            <a:r>
              <a:rPr lang="en" sz="3600" dirty="0">
                <a:solidFill>
                  <a:schemeClr val="dk1"/>
                </a:solidFill>
              </a:rPr>
              <a:t> /&gt; </a:t>
            </a:r>
            <a:r>
              <a:rPr lang="en" sz="3600" dirty="0">
                <a:solidFill>
                  <a:schemeClr val="accent1"/>
                </a:solidFill>
              </a:rPr>
              <a:t>[</a:t>
            </a:r>
            <a:endParaRPr sz="36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r>
              <a:rPr lang="en" dirty="0">
                <a:solidFill>
                  <a:schemeClr val="accent2"/>
                </a:solidFill>
              </a:rPr>
              <a:t>&lt;/</a:t>
            </a:r>
            <a:r>
              <a:rPr lang="en" dirty="0">
                <a:solidFill>
                  <a:schemeClr val="lt2"/>
                </a:solidFill>
              </a:rPr>
              <a:t> </a:t>
            </a:r>
            <a:r>
              <a:rPr lang="es-BO" sz="1800" b="1" kern="100" dirty="0">
                <a:effectLst/>
                <a:latin typeface="Calibri" panose="020F0502020204030204" pitchFamily="34" charset="0"/>
                <a:ea typeface="Calibri" panose="020F0502020204030204" pitchFamily="34" charset="0"/>
                <a:cs typeface="Times New Roman" panose="02020603050405020304" pitchFamily="18" charset="0"/>
              </a:rPr>
              <a:t>METODOLOGIA</a:t>
            </a: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br>
              <a:rPr lang="es-BO"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96" name="Google Shape;296;p33"/>
          <p:cNvSpPr txBox="1">
            <a:spLocks noGrp="1"/>
          </p:cNvSpPr>
          <p:nvPr>
            <p:ph type="title"/>
          </p:nvPr>
        </p:nvSpPr>
        <p:spPr>
          <a:xfrm>
            <a:off x="719999" y="1448625"/>
            <a:ext cx="5808391"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a:t>
            </a:r>
            <a:r>
              <a:rPr lang="es-MX" b="0" i="0" dirty="0">
                <a:solidFill>
                  <a:schemeClr val="tx1"/>
                </a:solidFill>
                <a:effectLst/>
                <a:latin typeface="Söhne"/>
              </a:rPr>
              <a:t>Búsqueda y recopilación de datos secundarios</a:t>
            </a:r>
            <a:endParaRPr dirty="0">
              <a:solidFill>
                <a:schemeClr val="tx1"/>
              </a:solidFill>
            </a:endParaRPr>
          </a:p>
        </p:txBody>
      </p:sp>
      <p:sp>
        <p:nvSpPr>
          <p:cNvPr id="297" name="Google Shape;297;p33"/>
          <p:cNvSpPr txBox="1">
            <a:spLocks noGrp="1"/>
          </p:cNvSpPr>
          <p:nvPr>
            <p:ph type="subTitle" idx="1"/>
          </p:nvPr>
        </p:nvSpPr>
        <p:spPr>
          <a:xfrm>
            <a:off x="720176" y="1807975"/>
            <a:ext cx="7703812" cy="203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0" i="0" dirty="0">
                <a:solidFill>
                  <a:srgbClr val="D1D5DB"/>
                </a:solidFill>
                <a:effectLst/>
                <a:latin typeface="Söhne"/>
              </a:rPr>
              <a:t>Esto implica buscar y recopilar información existente relacionada con los patrones de diseño de UI a partir de fuentes secundarias como libros, artículos científicos, informes técnicos, documentación de diseño y recursos en línea. </a:t>
            </a:r>
          </a:p>
          <a:p>
            <a:pPr marL="0" lvl="0" indent="0" algn="l" rtl="0">
              <a:spcBef>
                <a:spcPts val="0"/>
              </a:spcBef>
              <a:spcAft>
                <a:spcPts val="0"/>
              </a:spcAft>
              <a:buNone/>
            </a:pPr>
            <a:endParaRPr lang="es-MX" sz="1800" dirty="0">
              <a:solidFill>
                <a:srgbClr val="D1D5DB"/>
              </a:solidFill>
              <a:latin typeface="Söhne"/>
            </a:endParaRPr>
          </a:p>
          <a:p>
            <a:pPr marL="0" lvl="0" indent="0" algn="l" rtl="0">
              <a:spcBef>
                <a:spcPts val="0"/>
              </a:spcBef>
              <a:spcAft>
                <a:spcPts val="0"/>
              </a:spcAft>
              <a:buNone/>
            </a:pPr>
            <a:r>
              <a:rPr lang="es-MX" sz="1800" b="0" i="0" dirty="0">
                <a:solidFill>
                  <a:srgbClr val="D1D5DB"/>
                </a:solidFill>
                <a:effectLst/>
                <a:latin typeface="Söhne"/>
              </a:rPr>
              <a:t>Esta información previamente recopilada proporcionará una base sólida de conocimientos y perspectivas existentes sobre los patrones de diseño de UI.</a:t>
            </a:r>
            <a:endParaRPr sz="1800" dirty="0"/>
          </a:p>
        </p:txBody>
      </p:sp>
      <p:sp>
        <p:nvSpPr>
          <p:cNvPr id="302" name="Google Shape;302;p33"/>
          <p:cNvSpPr txBox="1"/>
          <p:nvPr/>
        </p:nvSpPr>
        <p:spPr>
          <a:xfrm>
            <a:off x="7421714" y="3845575"/>
            <a:ext cx="1268100" cy="5136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3600" dirty="0">
                <a:solidFill>
                  <a:schemeClr val="accent1"/>
                </a:solidFill>
                <a:latin typeface="Quantico"/>
                <a:ea typeface="Quantico"/>
                <a:cs typeface="Quantico"/>
                <a:sym typeface="Quantico"/>
              </a:rPr>
              <a:t>&lt;</a:t>
            </a:r>
            <a:r>
              <a:rPr lang="en" sz="3600" dirty="0">
                <a:solidFill>
                  <a:schemeClr val="lt2"/>
                </a:solidFill>
                <a:latin typeface="Quantico"/>
                <a:ea typeface="Quantico"/>
                <a:cs typeface="Quantico"/>
                <a:sym typeface="Quantico"/>
              </a:rPr>
              <a:t>/</a:t>
            </a:r>
            <a:r>
              <a:rPr lang="en" sz="3600" dirty="0">
                <a:solidFill>
                  <a:schemeClr val="dk1"/>
                </a:solidFill>
                <a:latin typeface="Quantico"/>
                <a:ea typeface="Quantico"/>
                <a:cs typeface="Quantico"/>
                <a:sym typeface="Quantico"/>
              </a:rPr>
              <a:t>&gt;</a:t>
            </a:r>
            <a:endParaRPr sz="3600" dirty="0">
              <a:solidFill>
                <a:schemeClr val="dk1"/>
              </a:solidFill>
            </a:endParaRPr>
          </a:p>
        </p:txBody>
      </p:sp>
    </p:spTree>
    <p:extLst>
      <p:ext uri="{BB962C8B-B14F-4D97-AF65-F5344CB8AC3E}">
        <p14:creationId xmlns:p14="http://schemas.microsoft.com/office/powerpoint/2010/main" val="3240886874"/>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1606</Words>
  <Application>Microsoft Office PowerPoint</Application>
  <PresentationFormat>Presentación en pantalla (16:9)</PresentationFormat>
  <Paragraphs>160</Paragraphs>
  <Slides>29</Slides>
  <Notes>29</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29</vt:i4>
      </vt:variant>
    </vt:vector>
  </HeadingPairs>
  <TitlesOfParts>
    <vt:vector size="43" baseType="lpstr">
      <vt:lpstr>Catamaran</vt:lpstr>
      <vt:lpstr>Fira Sans Extra Condensed</vt:lpstr>
      <vt:lpstr>Calibri</vt:lpstr>
      <vt:lpstr>Quantico</vt:lpstr>
      <vt:lpstr>Arial</vt:lpstr>
      <vt:lpstr>Anaheim</vt:lpstr>
      <vt:lpstr>Söhne</vt:lpstr>
      <vt:lpstr>Source Code Pro</vt:lpstr>
      <vt:lpstr>Nunito Light</vt:lpstr>
      <vt:lpstr>Denk One</vt:lpstr>
      <vt:lpstr>Chivo</vt:lpstr>
      <vt:lpstr>Calibri Light</vt:lpstr>
      <vt:lpstr>Wingdings</vt:lpstr>
      <vt:lpstr>New Operating System Design Pitch Deck by Slidesgo</vt:lpstr>
      <vt:lpstr>Patrones (UI) </vt:lpstr>
      <vt:lpstr>&lt;/ INTRODUCION</vt:lpstr>
      <vt:lpstr>&lt;/ INTRODUCION</vt:lpstr>
      <vt:lpstr>El diseño de interfaces de usuario es crucial para la experiencia del usuario y el éxito de las aplicaciones y sitios web</vt:lpstr>
      <vt:lpstr>OBJETIVO GENERAL </vt:lpstr>
      <vt:lpstr>&lt;/ OBJETIVO GENERAL</vt:lpstr>
      <vt:lpstr>&lt;/ OBJETIVOS ESPECIFICOS </vt:lpstr>
      <vt:lpstr>&lt;/ METODOLOGIA </vt:lpstr>
      <vt:lpstr>&lt;/ METODOLOGIA  </vt:lpstr>
      <vt:lpstr>&lt;/ METODOLOGIA  </vt:lpstr>
      <vt:lpstr>&lt;/ METODOLOGIA  </vt:lpstr>
      <vt:lpstr>DESARROLLO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IDENTIFICACION DE LOS PATRONES UI MAS UTILZADOS  </vt:lpstr>
      <vt:lpstr>&lt;/ ADEMASS…!!!!</vt:lpstr>
      <vt:lpstr>&lt;/ Tomamos un ejemplo de como aplicar algunos Patrones UI en una “Plataforma de Cursos”: </vt:lpstr>
      <vt:lpstr>&lt;/ En el código, se implementa y utiliza el patrón de Tarjetas (Cards) en las siguientes secciones: </vt:lpstr>
      <vt:lpstr>Presentación de PowerPoint</vt:lpstr>
      <vt:lpstr>Presentación de PowerPoint</vt:lpstr>
      <vt:lpstr>Código del ejemplo:  </vt:lpstr>
      <vt:lpstr>&lt;/ ¿COMO SE EVALUA LA EFICACIA DE ESTOS PATRONES UI? ”: </vt:lpstr>
      <vt:lpstr>&lt;/ RESULTADOS  ”: </vt:lpstr>
      <vt:lpstr>&lt;/ CONCLUCIONES </vt:lpstr>
      <vt:lpstr>&lt;/ RECOMENDACION”: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(UI) </dc:title>
  <cp:lastModifiedBy>Carlos Alfredo Ramos Carballo</cp:lastModifiedBy>
  <cp:revision>13</cp:revision>
  <dcterms:modified xsi:type="dcterms:W3CDTF">2023-06-27T05:01:10Z</dcterms:modified>
</cp:coreProperties>
</file>