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9" r:id="rId3"/>
    <p:sldId id="258" r:id="rId4"/>
    <p:sldId id="260" r:id="rId5"/>
    <p:sldId id="261" r:id="rId6"/>
    <p:sldId id="272" r:id="rId7"/>
    <p:sldId id="297" r:id="rId8"/>
    <p:sldId id="298" r:id="rId9"/>
    <p:sldId id="299" r:id="rId10"/>
    <p:sldId id="301" r:id="rId11"/>
    <p:sldId id="302" r:id="rId12"/>
    <p:sldId id="303" r:id="rId13"/>
    <p:sldId id="304" r:id="rId14"/>
    <p:sldId id="305" r:id="rId15"/>
    <p:sldId id="306" r:id="rId16"/>
    <p:sldId id="310" r:id="rId17"/>
    <p:sldId id="314" r:id="rId18"/>
    <p:sldId id="315" r:id="rId19"/>
    <p:sldId id="312" r:id="rId20"/>
    <p:sldId id="313" r:id="rId21"/>
    <p:sldId id="311"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
      <p:font typeface="Denk One" panose="020B0604020202020204" charset="0"/>
      <p:regular r:id="rId30"/>
    </p:embeddedFont>
    <p:embeddedFont>
      <p:font typeface="Fira Sans Extra Condensed" panose="020B0503050000020004" pitchFamily="34" charset="0"/>
      <p:regular r:id="rId31"/>
      <p:bold r:id="rId32"/>
      <p:italic r:id="rId33"/>
      <p:boldItalic r:id="rId34"/>
    </p:embeddedFont>
    <p:embeddedFont>
      <p:font typeface="Nunito Light" pitchFamily="2" charset="0"/>
      <p:regular r:id="rId35"/>
      <p:italic r:id="rId36"/>
    </p:embeddedFont>
    <p:embeddedFont>
      <p:font typeface="Quantico" panose="020B0604020202020204" charset="0"/>
      <p:regular r:id="rId37"/>
      <p:bold r:id="rId38"/>
      <p:italic r:id="rId39"/>
      <p:boldItalic r:id="rId40"/>
    </p:embeddedFont>
    <p:embeddedFont>
      <p:font typeface="Source Code Pro" panose="020B0509030403020204"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Alfredo Ramos Carballo" initials="CARC" lastIdx="2" clrIdx="0">
    <p:extLst>
      <p:ext uri="{19B8F6BF-5375-455C-9EA6-DF929625EA0E}">
        <p15:presenceInfo xmlns:p15="http://schemas.microsoft.com/office/powerpoint/2012/main" userId="ba5a73a42acd8e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D5D1D4-2430-4306-BF15-075F4215AA40}">
  <a:tblStyle styleId="{90D5D1D4-2430-4306-BF15-075F4215AA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0D946C-8FC6-48CA-A5F5-E2706713DE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7" autoAdjust="0"/>
    <p:restoredTop sz="94660"/>
  </p:normalViewPr>
  <p:slideViewPr>
    <p:cSldViewPr snapToGrid="0">
      <p:cViewPr varScale="1">
        <p:scale>
          <a:sx n="87" d="100"/>
          <a:sy n="87" d="100"/>
        </p:scale>
        <p:origin x="8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06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724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27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895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Aye final</a:t>
            </a:r>
            <a:endParaRPr dirty="0"/>
          </a:p>
        </p:txBody>
      </p:sp>
    </p:spTree>
    <p:extLst>
      <p:ext uri="{BB962C8B-B14F-4D97-AF65-F5344CB8AC3E}">
        <p14:creationId xmlns:p14="http://schemas.microsoft.com/office/powerpoint/2010/main" val="682823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817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23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699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46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658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78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82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Panda final</a:t>
            </a:r>
            <a:endParaRPr dirty="0"/>
          </a:p>
        </p:txBody>
      </p:sp>
    </p:spTree>
    <p:extLst>
      <p:ext uri="{BB962C8B-B14F-4D97-AF65-F5344CB8AC3E}">
        <p14:creationId xmlns:p14="http://schemas.microsoft.com/office/powerpoint/2010/main" val="271770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979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3" name="Google Shape;113;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9" name="Google Shape;119;p16"/>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20"/>
        <p:cNvGrpSpPr/>
        <p:nvPr/>
      </p:nvGrpSpPr>
      <p:grpSpPr>
        <a:xfrm>
          <a:off x="0" y="0"/>
          <a:ext cx="0" cy="0"/>
          <a:chOff x="0" y="0"/>
          <a:chExt cx="0" cy="0"/>
        </a:xfrm>
      </p:grpSpPr>
      <p:grpSp>
        <p:nvGrpSpPr>
          <p:cNvPr id="121" name="Google Shape;121;p17"/>
          <p:cNvGrpSpPr/>
          <p:nvPr/>
        </p:nvGrpSpPr>
        <p:grpSpPr>
          <a:xfrm>
            <a:off x="396500" y="170424"/>
            <a:ext cx="8360126" cy="4398447"/>
            <a:chOff x="1054783" y="1029605"/>
            <a:chExt cx="7587010" cy="3902100"/>
          </a:xfrm>
        </p:grpSpPr>
        <p:sp>
          <p:nvSpPr>
            <p:cNvPr id="122" name="Google Shape;122;p1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a:spLocks noGrp="1"/>
          </p:cNvSpPr>
          <p:nvPr>
            <p:ph type="title"/>
          </p:nvPr>
        </p:nvSpPr>
        <p:spPr>
          <a:xfrm>
            <a:off x="717350"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5" name="Google Shape;125;p17"/>
          <p:cNvSpPr txBox="1">
            <a:spLocks noGrp="1"/>
          </p:cNvSpPr>
          <p:nvPr>
            <p:ph type="subTitle" idx="1"/>
          </p:nvPr>
        </p:nvSpPr>
        <p:spPr>
          <a:xfrm>
            <a:off x="717350" y="1651849"/>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7"/>
          <p:cNvSpPr txBox="1">
            <a:spLocks noGrp="1"/>
          </p:cNvSpPr>
          <p:nvPr>
            <p:ph type="title" idx="2"/>
          </p:nvPr>
        </p:nvSpPr>
        <p:spPr>
          <a:xfrm>
            <a:off x="4691091"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7" name="Google Shape;127;p17"/>
          <p:cNvSpPr txBox="1">
            <a:spLocks noGrp="1"/>
          </p:cNvSpPr>
          <p:nvPr>
            <p:ph type="subTitle" idx="3"/>
          </p:nvPr>
        </p:nvSpPr>
        <p:spPr>
          <a:xfrm>
            <a:off x="4691095" y="1651851"/>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7"/>
          <p:cNvSpPr txBox="1">
            <a:spLocks noGrp="1"/>
          </p:cNvSpPr>
          <p:nvPr>
            <p:ph type="title" idx="4"/>
          </p:nvPr>
        </p:nvSpPr>
        <p:spPr>
          <a:xfrm>
            <a:off x="717350" y="2865407"/>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9" name="Google Shape;129;p17"/>
          <p:cNvSpPr txBox="1">
            <a:spLocks noGrp="1"/>
          </p:cNvSpPr>
          <p:nvPr>
            <p:ph type="subTitle" idx="5"/>
          </p:nvPr>
        </p:nvSpPr>
        <p:spPr>
          <a:xfrm>
            <a:off x="717350" y="3220675"/>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6"/>
          </p:nvPr>
        </p:nvSpPr>
        <p:spPr>
          <a:xfrm>
            <a:off x="4691091" y="2865413"/>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1" name="Google Shape;131;p17"/>
          <p:cNvSpPr txBox="1">
            <a:spLocks noGrp="1"/>
          </p:cNvSpPr>
          <p:nvPr>
            <p:ph type="subTitle" idx="7"/>
          </p:nvPr>
        </p:nvSpPr>
        <p:spPr>
          <a:xfrm>
            <a:off x="4691095" y="3220676"/>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3" name="Google Shape;133;p1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63"/>
        <p:cNvGrpSpPr/>
        <p:nvPr/>
      </p:nvGrpSpPr>
      <p:grpSpPr>
        <a:xfrm>
          <a:off x="0" y="0"/>
          <a:ext cx="0" cy="0"/>
          <a:chOff x="0" y="0"/>
          <a:chExt cx="0" cy="0"/>
        </a:xfrm>
      </p:grpSpPr>
      <p:grpSp>
        <p:nvGrpSpPr>
          <p:cNvPr id="164" name="Google Shape;164;p20"/>
          <p:cNvGrpSpPr/>
          <p:nvPr/>
        </p:nvGrpSpPr>
        <p:grpSpPr>
          <a:xfrm>
            <a:off x="396500" y="170424"/>
            <a:ext cx="8360126" cy="4398447"/>
            <a:chOff x="1054783" y="1029605"/>
            <a:chExt cx="7587010" cy="3902100"/>
          </a:xfrm>
        </p:grpSpPr>
        <p:sp>
          <p:nvSpPr>
            <p:cNvPr id="165" name="Google Shape;165;p2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0"/>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8" name="Google Shape;168;p2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5590076" y="1551675"/>
            <a:ext cx="22251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7" name="Google Shape;17;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8" name="Google Shape;18;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396500" y="170424"/>
            <a:ext cx="8360126" cy="4398447"/>
            <a:chOff x="1054783" y="1029605"/>
            <a:chExt cx="7587010" cy="3902100"/>
          </a:xfrm>
        </p:grpSpPr>
        <p:sp>
          <p:nvSpPr>
            <p:cNvPr id="29" name="Google Shape;29;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4" name="Google Shape;34;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5" name="Google Shape;35;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grpSp>
        <p:nvGrpSpPr>
          <p:cNvPr id="44" name="Google Shape;44;p7"/>
          <p:cNvGrpSpPr/>
          <p:nvPr/>
        </p:nvGrpSpPr>
        <p:grpSpPr>
          <a:xfrm>
            <a:off x="396500" y="170424"/>
            <a:ext cx="8360126" cy="4398447"/>
            <a:chOff x="1054783" y="1029605"/>
            <a:chExt cx="7587010" cy="3902100"/>
          </a:xfrm>
        </p:grpSpPr>
        <p:sp>
          <p:nvSpPr>
            <p:cNvPr id="45" name="Google Shape;45;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 name="Google Shape;48;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sz="1300"/>
            </a:lvl3pPr>
            <a:lvl4pPr marL="1828800" lvl="3" indent="-304800" rtl="0">
              <a:spcBef>
                <a:spcPts val="0"/>
              </a:spcBef>
              <a:spcAft>
                <a:spcPts val="0"/>
              </a:spcAft>
              <a:buClr>
                <a:srgbClr val="E76A28"/>
              </a:buClr>
              <a:buSzPts val="1200"/>
              <a:buFont typeface="Nunito Light"/>
              <a:buAutoNum type="arabicPeriod"/>
              <a:defRPr sz="1300"/>
            </a:lvl4pPr>
            <a:lvl5pPr marL="2286000" lvl="4" indent="-304800" rtl="0">
              <a:spcBef>
                <a:spcPts val="0"/>
              </a:spcBef>
              <a:spcAft>
                <a:spcPts val="0"/>
              </a:spcAft>
              <a:buClr>
                <a:srgbClr val="E76A28"/>
              </a:buClr>
              <a:buSzPts val="1200"/>
              <a:buFont typeface="Nunito Light"/>
              <a:buAutoNum type="alphaLcPeriod"/>
              <a:defRPr sz="1300"/>
            </a:lvl5pPr>
            <a:lvl6pPr marL="2743200" lvl="5" indent="-304800" rtl="0">
              <a:spcBef>
                <a:spcPts val="0"/>
              </a:spcBef>
              <a:spcAft>
                <a:spcPts val="0"/>
              </a:spcAft>
              <a:buClr>
                <a:srgbClr val="999999"/>
              </a:buClr>
              <a:buSzPts val="1200"/>
              <a:buFont typeface="Nunito Light"/>
              <a:buAutoNum type="romanLcPeriod"/>
              <a:defRPr sz="1300"/>
            </a:lvl6pPr>
            <a:lvl7pPr marL="3200400" lvl="6" indent="-304800" rtl="0">
              <a:spcBef>
                <a:spcPts val="0"/>
              </a:spcBef>
              <a:spcAft>
                <a:spcPts val="0"/>
              </a:spcAft>
              <a:buClr>
                <a:srgbClr val="999999"/>
              </a:buClr>
              <a:buSzPts val="1200"/>
              <a:buFont typeface="Nunito Light"/>
              <a:buAutoNum type="arabicPeriod"/>
              <a:defRPr sz="1300"/>
            </a:lvl7pPr>
            <a:lvl8pPr marL="3657600" lvl="7" indent="-304800" rtl="0">
              <a:spcBef>
                <a:spcPts val="0"/>
              </a:spcBef>
              <a:spcAft>
                <a:spcPts val="0"/>
              </a:spcAft>
              <a:buClr>
                <a:srgbClr val="999999"/>
              </a:buClr>
              <a:buSzPts val="1200"/>
              <a:buFont typeface="Nunito Light"/>
              <a:buAutoNum type="alphaLcPeriod"/>
              <a:defRPr sz="1300"/>
            </a:lvl8pPr>
            <a:lvl9pPr marL="4114800" lvl="8" indent="-304800" rtl="0">
              <a:spcBef>
                <a:spcPts val="0"/>
              </a:spcBef>
              <a:spcAft>
                <a:spcPts val="0"/>
              </a:spcAft>
              <a:buClr>
                <a:srgbClr val="999999"/>
              </a:buClr>
              <a:buSzPts val="1200"/>
              <a:buFont typeface="Nunito Light"/>
              <a:buAutoNum type="romanLcPeriod"/>
              <a:defRPr sz="1300"/>
            </a:lvl9pPr>
          </a:lstStyle>
          <a:p>
            <a:endParaRPr/>
          </a:p>
        </p:txBody>
      </p:sp>
      <p:sp>
        <p:nvSpPr>
          <p:cNvPr id="49" name="Google Shape;49;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3" r:id="rId11"/>
    <p:sldLayoutId id="2147483666"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6849400" y="1895807"/>
            <a:ext cx="1864825"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 </a:t>
            </a:r>
            <a:r>
              <a:rPr lang="en" sz="3600" dirty="0">
                <a:solidFill>
                  <a:schemeClr val="tx1"/>
                </a:solidFill>
              </a:rPr>
              <a:t>UI</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20" name="Google Shape;220;p27"/>
          <p:cNvSpPr txBox="1">
            <a:spLocks noGrp="1"/>
          </p:cNvSpPr>
          <p:nvPr>
            <p:ph type="ctrTitle"/>
          </p:nvPr>
        </p:nvSpPr>
        <p:spPr>
          <a:xfrm>
            <a:off x="1793375" y="1974375"/>
            <a:ext cx="4148400" cy="16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b="1" i="0" dirty="0">
                <a:solidFill>
                  <a:srgbClr val="D1D5DB"/>
                </a:solidFill>
                <a:effectLst/>
                <a:latin typeface="Söhne"/>
              </a:rPr>
              <a:t>Patrones</a:t>
            </a:r>
            <a:r>
              <a:rPr lang="es-MX" b="0" i="0" dirty="0">
                <a:solidFill>
                  <a:srgbClr val="D1D5DB"/>
                </a:solidFill>
                <a:effectLst/>
                <a:latin typeface="Söhne"/>
              </a:rPr>
              <a:t> (UI)</a:t>
            </a:r>
            <a:br>
              <a:rPr lang="es-MX" b="0" i="0" dirty="0">
                <a:solidFill>
                  <a:srgbClr val="D1D5DB"/>
                </a:solidFill>
                <a:effectLst/>
                <a:latin typeface="Söhne"/>
              </a:rPr>
            </a:br>
            <a:endParaRPr dirty="0">
              <a:solidFill>
                <a:schemeClr val="accent2"/>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b="0" i="0" dirty="0">
                <a:solidFill>
                  <a:srgbClr val="D1D5DB"/>
                </a:solidFill>
                <a:effectLst/>
                <a:latin typeface="Söhne"/>
              </a:rPr>
              <a:t>Análisis de Patrones de Diseño de Interfaz de Usuario (UI)</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Tecno Web</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20px</a:t>
            </a:r>
            <a:endParaRPr sz="1000" dirty="0">
              <a:solidFill>
                <a:schemeClr val="dk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1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Navegación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Menú Desplegable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Dropdown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Menu</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Hamburger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Menu</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Pestañas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Tabs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152132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800" y="414402"/>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2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Visualización de Contenido:</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Tarjetas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Lista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Carrusel/Slider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Carousel</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/Slider)</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340404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3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Entrada de Datos:</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Formulario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Form</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Autocompletado (Autocomplete)</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Selector de Fecha (Date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Picker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11884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4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Interacción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Modal (Modal)</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Botón de Acción Flotante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Floating</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Action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Button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Arrastrar y Soltar (Drag and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Drop</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49844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5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Feedback</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y Notificaciones:</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Toast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Toast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Mensajes Emergentes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Snackbar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Barra de Progreso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Progress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Bar)</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317826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s-BO" sz="3200" b="1" kern="100" dirty="0">
                <a:solidFill>
                  <a:schemeClr val="lt2"/>
                </a:solidFill>
                <a:latin typeface="Calibri" panose="020F0502020204030204" pitchFamily="34" charset="0"/>
                <a:cs typeface="Times New Roman" panose="02020603050405020304" pitchFamily="18" charset="0"/>
              </a:rPr>
              <a:t>ADEMASS…!!!!</a:t>
            </a:r>
            <a:endParaRPr dirty="0"/>
          </a:p>
        </p:txBody>
      </p:sp>
      <p:sp>
        <p:nvSpPr>
          <p:cNvPr id="287" name="Google Shape;287;p32"/>
          <p:cNvSpPr txBox="1">
            <a:spLocks noGrp="1"/>
          </p:cNvSpPr>
          <p:nvPr>
            <p:ph type="subTitle" idx="1"/>
          </p:nvPr>
        </p:nvSpPr>
        <p:spPr>
          <a:xfrm>
            <a:off x="719988" y="2571749"/>
            <a:ext cx="7305017" cy="19896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rgbClr val="ECECF1"/>
                </a:solidFill>
                <a:effectLst/>
                <a:latin typeface="Söhne"/>
              </a:rPr>
              <a:t>Además de estos, l</a:t>
            </a:r>
            <a:r>
              <a:rPr lang="es-MX" sz="1800" b="0" i="0" dirty="0">
                <a:solidFill>
                  <a:srgbClr val="D1D5DB"/>
                </a:solidFill>
                <a:effectLst/>
                <a:latin typeface="Söhne"/>
              </a:rPr>
              <a:t>os patrones de diseño de UI ofrecen pautas y soluciones comprobadas para problemas comunes en el diseño de interfaces de usuario. </a:t>
            </a:r>
          </a:p>
          <a:p>
            <a:pPr marL="0" lvl="0" indent="0" algn="l" rtl="0">
              <a:spcBef>
                <a:spcPts val="0"/>
              </a:spcBef>
              <a:spcAft>
                <a:spcPts val="0"/>
              </a:spcAft>
              <a:buNone/>
            </a:pPr>
            <a:endParaRPr lang="es-MX" sz="1800" dirty="0">
              <a:solidFill>
                <a:srgbClr val="D1D5DB"/>
              </a:solidFill>
              <a:latin typeface="Söhne"/>
            </a:endParaRPr>
          </a:p>
          <a:p>
            <a:pPr marL="0" lvl="0" indent="0" algn="l" rtl="0">
              <a:spcBef>
                <a:spcPts val="0"/>
              </a:spcBef>
              <a:spcAft>
                <a:spcPts val="0"/>
              </a:spcAft>
              <a:buNone/>
            </a:pPr>
            <a:r>
              <a:rPr lang="es-MX" sz="1800" b="0" i="0" dirty="0">
                <a:solidFill>
                  <a:srgbClr val="D1D5DB"/>
                </a:solidFill>
                <a:effectLst/>
                <a:latin typeface="Söhne"/>
              </a:rPr>
              <a:t>Su uso ayuda a crear interfaces coherentes, intuitivas y atractivas, mejorando así la experiencia del usuario y la usabilidad de los productos digitales.</a:t>
            </a:r>
            <a:endParaRPr lang="es-MX" sz="1800" b="1" dirty="0">
              <a:solidFill>
                <a:srgbClr val="D1D5DB"/>
              </a:solidFill>
              <a:latin typeface="Söhne"/>
            </a:endParaRPr>
          </a:p>
        </p:txBody>
      </p:sp>
      <p:sp>
        <p:nvSpPr>
          <p:cNvPr id="289" name="Google Shape;289;p32"/>
          <p:cNvSpPr txBox="1"/>
          <p:nvPr/>
        </p:nvSpPr>
        <p:spPr>
          <a:xfrm>
            <a:off x="7315803" y="13047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719988" y="2104362"/>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2" name="Imagen 1">
            <a:extLst>
              <a:ext uri="{FF2B5EF4-FFF2-40B4-BE49-F238E27FC236}">
                <a16:creationId xmlns:a16="http://schemas.microsoft.com/office/drawing/2014/main" id="{E61FFE59-1447-41F7-9A7A-9E907601AD15}"/>
              </a:ext>
            </a:extLst>
          </p:cNvPr>
          <p:cNvPicPr>
            <a:picLocks noChangeAspect="1"/>
          </p:cNvPicPr>
          <p:nvPr/>
        </p:nvPicPr>
        <p:blipFill>
          <a:blip r:embed="rId3"/>
          <a:stretch>
            <a:fillRect/>
          </a:stretch>
        </p:blipFill>
        <p:spPr>
          <a:xfrm>
            <a:off x="4572000" y="799582"/>
            <a:ext cx="2707217" cy="1772167"/>
          </a:xfrm>
          <a:prstGeom prst="rect">
            <a:avLst/>
          </a:prstGeom>
          <a:ln>
            <a:noFill/>
          </a:ln>
          <a:effectLst>
            <a:softEdge rad="112500"/>
          </a:effectLst>
        </p:spPr>
      </p:pic>
    </p:spTree>
    <p:extLst>
      <p:ext uri="{BB962C8B-B14F-4D97-AF65-F5344CB8AC3E}">
        <p14:creationId xmlns:p14="http://schemas.microsoft.com/office/powerpoint/2010/main" val="160451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s-BO" sz="2800" b="1" kern="100" dirty="0">
                <a:effectLst/>
                <a:latin typeface="Calibri" panose="020F0502020204030204" pitchFamily="34" charset="0"/>
                <a:ea typeface="Calibri" panose="020F0502020204030204" pitchFamily="34" charset="0"/>
                <a:cs typeface="Times New Roman" panose="02020603050405020304" pitchFamily="18" charset="0"/>
              </a:rPr>
              <a:t>Código del ejemplo:</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1893923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525964" y="459128"/>
            <a:ext cx="8092072" cy="572700"/>
          </a:xfrm>
          <a:prstGeom prst="rect">
            <a:avLst/>
          </a:prstGeom>
        </p:spPr>
        <p:txBody>
          <a:bodyPr spcFirstLastPara="1" wrap="square" lIns="91425" tIns="91425" rIns="91425" bIns="91425" anchor="t" anchorCtr="0">
            <a:noAutofit/>
          </a:bodyPr>
          <a:lstStyle/>
          <a:p>
            <a:pPr algn="ctr"/>
            <a:r>
              <a:rPr lang="es-MX" dirty="0">
                <a:solidFill>
                  <a:schemeClr val="accent1"/>
                </a:solidFill>
              </a:rPr>
              <a:t>&lt;/</a:t>
            </a:r>
            <a:r>
              <a:rPr lang="es-MX" sz="5400" dirty="0">
                <a:solidFill>
                  <a:schemeClr val="accent2"/>
                </a:solidFill>
              </a:rPr>
              <a:t> </a:t>
            </a:r>
            <a:r>
              <a:rPr lang="es-MX" sz="24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¿COMO SE EVALUA LA EFICACIA DE ESTOS PATRONES UI?</a:t>
            </a:r>
            <a:br>
              <a:rPr lang="es-MX" sz="2400" kern="100" dirty="0">
                <a:effectLst/>
                <a:latin typeface="Calibri" panose="020F0502020204030204" pitchFamily="34" charset="0"/>
                <a:ea typeface="Calibri" panose="020F0502020204030204" pitchFamily="34" charset="0"/>
                <a:cs typeface="Times New Roman" panose="02020603050405020304" pitchFamily="18" charset="0"/>
              </a:rPr>
            </a:b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09" name="Google Shape;309;p34"/>
          <p:cNvSpPr txBox="1">
            <a:spLocks noGrp="1"/>
          </p:cNvSpPr>
          <p:nvPr>
            <p:ph type="subTitle" idx="1"/>
          </p:nvPr>
        </p:nvSpPr>
        <p:spPr>
          <a:xfrm>
            <a:off x="525964" y="1435396"/>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2400" dirty="0">
                <a:effectLst/>
                <a:latin typeface="Calibri" panose="020F0502020204030204" pitchFamily="34" charset="0"/>
                <a:ea typeface="Calibri" panose="020F0502020204030204" pitchFamily="34" charset="0"/>
                <a:cs typeface="Times New Roman" panose="02020603050405020304" pitchFamily="18" charset="0"/>
              </a:rPr>
              <a:t>se evalúa utilizando diferentes métodos y enfoques, es importante tener en cuenta que la evaluación de la eficacia de los patrones de diseño de UI debe realizarse en función a los objetivos específicos del proyecto.</a:t>
            </a:r>
            <a:endParaRPr sz="1600" dirty="0"/>
          </a:p>
        </p:txBody>
      </p:sp>
      <p:pic>
        <p:nvPicPr>
          <p:cNvPr id="3" name="Imagen 2">
            <a:extLst>
              <a:ext uri="{FF2B5EF4-FFF2-40B4-BE49-F238E27FC236}">
                <a16:creationId xmlns:a16="http://schemas.microsoft.com/office/drawing/2014/main" id="{941341BB-21AE-484E-9CBD-493EF9BB3394}"/>
              </a:ext>
            </a:extLst>
          </p:cNvPr>
          <p:cNvPicPr>
            <a:picLocks noChangeAspect="1"/>
          </p:cNvPicPr>
          <p:nvPr/>
        </p:nvPicPr>
        <p:blipFill>
          <a:blip r:embed="rId3"/>
          <a:stretch>
            <a:fillRect/>
          </a:stretch>
        </p:blipFill>
        <p:spPr>
          <a:xfrm>
            <a:off x="6040511" y="2049578"/>
            <a:ext cx="2577525" cy="2612200"/>
          </a:xfrm>
          <a:prstGeom prst="rect">
            <a:avLst/>
          </a:prstGeom>
        </p:spPr>
      </p:pic>
    </p:spTree>
    <p:extLst>
      <p:ext uri="{BB962C8B-B14F-4D97-AF65-F5344CB8AC3E}">
        <p14:creationId xmlns:p14="http://schemas.microsoft.com/office/powerpoint/2010/main" val="237713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525964" y="459128"/>
            <a:ext cx="8092072" cy="572700"/>
          </a:xfrm>
          <a:prstGeom prst="rect">
            <a:avLst/>
          </a:prstGeom>
        </p:spPr>
        <p:txBody>
          <a:bodyPr spcFirstLastPara="1" wrap="square" lIns="91425" tIns="91425" rIns="91425" bIns="91425" anchor="t" anchorCtr="0">
            <a:noAutofit/>
          </a:bodyPr>
          <a:lstStyle/>
          <a:p>
            <a:pPr algn="ctr"/>
            <a:r>
              <a:rPr lang="es-MX" dirty="0">
                <a:solidFill>
                  <a:schemeClr val="accent1"/>
                </a:solidFill>
              </a:rPr>
              <a:t>&lt;/ </a:t>
            </a:r>
            <a:r>
              <a:rPr lang="es-BO" sz="4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RESULTADOS</a:t>
            </a:r>
            <a:br>
              <a:rPr lang="es-BO"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s-MX" sz="2400" kern="100" dirty="0">
                <a:effectLst/>
                <a:latin typeface="Calibri" panose="020F0502020204030204" pitchFamily="34" charset="0"/>
                <a:ea typeface="Calibri" panose="020F0502020204030204" pitchFamily="34" charset="0"/>
                <a:cs typeface="Times New Roman" panose="02020603050405020304" pitchFamily="18" charset="0"/>
              </a:rPr>
            </a:b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09" name="Google Shape;309;p34"/>
          <p:cNvSpPr txBox="1">
            <a:spLocks noGrp="1"/>
          </p:cNvSpPr>
          <p:nvPr>
            <p:ph type="subTitle" idx="1"/>
          </p:nvPr>
        </p:nvSpPr>
        <p:spPr>
          <a:xfrm>
            <a:off x="632289" y="1690578"/>
            <a:ext cx="5481432" cy="2541181"/>
          </a:xfrm>
          <a:prstGeom prst="rect">
            <a:avLst/>
          </a:prstGeom>
        </p:spPr>
        <p:txBody>
          <a:bodyPr spcFirstLastPara="1" wrap="square" lIns="91425" tIns="91425" rIns="91425" bIns="91425" anchor="t" anchorCtr="0">
            <a:noAutofit/>
          </a:bodyPr>
          <a:lstStyle/>
          <a:p>
            <a:pPr marL="0" indent="0"/>
            <a:r>
              <a:rPr lang="es-BO" sz="1800" kern="100" dirty="0">
                <a:effectLst/>
                <a:latin typeface="Calibri" panose="020F0502020204030204" pitchFamily="34" charset="0"/>
                <a:ea typeface="Calibri" panose="020F0502020204030204" pitchFamily="34" charset="0"/>
                <a:cs typeface="Times New Roman" panose="02020603050405020304" pitchFamily="18" charset="0"/>
              </a:rPr>
              <a:t>La realización de esta investigación de los patrones de diseño de interfaz de usuario (UI)obtuvo resultados significativos y favorables para la presente investigación los cuales son:</a:t>
            </a:r>
          </a:p>
          <a:p>
            <a:pPr marL="0" lvl="0" indent="0" algn="l" rtl="0">
              <a:spcBef>
                <a:spcPts val="0"/>
              </a:spcBef>
              <a:spcAft>
                <a:spcPts val="0"/>
              </a:spcAft>
              <a:buNone/>
            </a:pPr>
            <a:endParaRPr lang="es-419" sz="1600" dirty="0"/>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Identificación de los patrones (UI) más utilizados</a:t>
            </a:r>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Desarrollo de ejemplos con ayuda de bibliotecas</a:t>
            </a:r>
            <a:endParaRPr lang="es-BO" sz="18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Análisis de la eficacia de los patrones de diseño de UI</a:t>
            </a:r>
            <a:endParaRPr sz="1600" dirty="0"/>
          </a:p>
        </p:txBody>
      </p:sp>
      <p:pic>
        <p:nvPicPr>
          <p:cNvPr id="4" name="Imagen 3">
            <a:extLst>
              <a:ext uri="{FF2B5EF4-FFF2-40B4-BE49-F238E27FC236}">
                <a16:creationId xmlns:a16="http://schemas.microsoft.com/office/drawing/2014/main" id="{B5DA71E6-781C-45CF-BBFF-CA96BBA9622A}"/>
              </a:ext>
            </a:extLst>
          </p:cNvPr>
          <p:cNvPicPr>
            <a:picLocks noChangeAspect="1"/>
          </p:cNvPicPr>
          <p:nvPr/>
        </p:nvPicPr>
        <p:blipFill>
          <a:blip r:embed="rId3"/>
          <a:stretch>
            <a:fillRect/>
          </a:stretch>
        </p:blipFill>
        <p:spPr>
          <a:xfrm>
            <a:off x="6252498" y="2158410"/>
            <a:ext cx="2732823" cy="2433194"/>
          </a:xfrm>
          <a:prstGeom prst="rect">
            <a:avLst/>
          </a:prstGeom>
        </p:spPr>
      </p:pic>
    </p:spTree>
    <p:extLst>
      <p:ext uri="{BB962C8B-B14F-4D97-AF65-F5344CB8AC3E}">
        <p14:creationId xmlns:p14="http://schemas.microsoft.com/office/powerpoint/2010/main" val="205001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3019647" y="1031828"/>
            <a:ext cx="5635255" cy="3412581"/>
          </a:xfrm>
          <a:prstGeom prst="rect">
            <a:avLst/>
          </a:prstGeom>
          <a:noFill/>
          <a:ln>
            <a:noFill/>
          </a:ln>
        </p:spPr>
        <p:txBody>
          <a:bodyPr spcFirstLastPara="1" wrap="square" lIns="91425" tIns="91425" rIns="91425" bIns="91425" anchor="t" anchorCtr="0">
            <a:noAutofit/>
          </a:bodyPr>
          <a:lstStyle/>
          <a:p>
            <a:pPr lvl="0" algn="just">
              <a:lnSpc>
                <a:spcPct val="115000"/>
              </a:lnSpc>
              <a:spcAft>
                <a:spcPts val="800"/>
              </a:spcAft>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patrones de diseño de interfaz de usuario (UI) son herramientas valiosas en el diseño de interfaces efectivas y satisfactorias. Proporcionan soluciones probadas y pautas para problemas comunes en el diseño de interfaces, lo que resulta en interfaces más intuitivas, coherentes y atractivas. </a:t>
            </a:r>
          </a:p>
          <a:p>
            <a:pPr lvl="0" algn="just">
              <a:lnSpc>
                <a:spcPct val="115000"/>
              </a:lnSpc>
              <a:spcAft>
                <a:spcPts val="800"/>
              </a:spcAft>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Además de que nos da la facilidad de no reinventar la rueda sino reutilizar componentes ya probados por expertos hace que el trabajo sea más eficaz y eficiente a la hora de desarrollar interfaces de usuario. </a:t>
            </a:r>
            <a:endParaRPr lang="es-BO"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CONCLUCIONES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4" name="Imagen 3">
            <a:extLst>
              <a:ext uri="{FF2B5EF4-FFF2-40B4-BE49-F238E27FC236}">
                <a16:creationId xmlns:a16="http://schemas.microsoft.com/office/drawing/2014/main" id="{05030D51-C6B4-45AD-93BB-E6CAF00D6DBB}"/>
              </a:ext>
            </a:extLst>
          </p:cNvPr>
          <p:cNvPicPr>
            <a:picLocks noChangeAspect="1"/>
          </p:cNvPicPr>
          <p:nvPr/>
        </p:nvPicPr>
        <p:blipFill>
          <a:blip r:embed="rId3"/>
          <a:stretch>
            <a:fillRect/>
          </a:stretch>
        </p:blipFill>
        <p:spPr>
          <a:xfrm>
            <a:off x="719988" y="1204379"/>
            <a:ext cx="2200582" cy="3067478"/>
          </a:xfrm>
          <a:prstGeom prst="rect">
            <a:avLst/>
          </a:prstGeom>
          <a:ln>
            <a:noFill/>
          </a:ln>
          <a:effectLst>
            <a:softEdge rad="112500"/>
          </a:effectLst>
        </p:spPr>
      </p:pic>
    </p:spTree>
    <p:extLst>
      <p:ext uri="{BB962C8B-B14F-4D97-AF65-F5344CB8AC3E}">
        <p14:creationId xmlns:p14="http://schemas.microsoft.com/office/powerpoint/2010/main" val="317335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30"/>
          <p:cNvGrpSpPr/>
          <p:nvPr/>
        </p:nvGrpSpPr>
        <p:grpSpPr>
          <a:xfrm>
            <a:off x="4806625" y="1238875"/>
            <a:ext cx="3617313" cy="3166995"/>
            <a:chOff x="1054825" y="1029588"/>
            <a:chExt cx="6665400" cy="7569300"/>
          </a:xfrm>
        </p:grpSpPr>
        <p:sp>
          <p:nvSpPr>
            <p:cNvPr id="255" name="Google Shape;255;p30"/>
            <p:cNvSpPr/>
            <p:nvPr/>
          </p:nvSpPr>
          <p:spPr>
            <a:xfrm>
              <a:off x="1054825" y="1029588"/>
              <a:ext cx="6665400" cy="7569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054825" y="1029588"/>
              <a:ext cx="6665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INTRODUCION</a:t>
            </a:r>
            <a:endParaRPr dirty="0"/>
          </a:p>
        </p:txBody>
      </p:sp>
      <p:sp>
        <p:nvSpPr>
          <p:cNvPr id="258" name="Google Shape;258;p30"/>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presente investigación se enfoca en </a:t>
            </a:r>
            <a:r>
              <a:rPr lang="es-MX" sz="1800" b="0" i="0" dirty="0">
                <a:solidFill>
                  <a:schemeClr val="tx1"/>
                </a:solidFill>
                <a:effectLst/>
                <a:latin typeface="Söhne"/>
              </a:rPr>
              <a:t>analizar los patrones de diseño de interfaz de usuario (UI) más utilizados y evaluar su aplicabilidad y eficacia. </a:t>
            </a:r>
          </a:p>
          <a:p>
            <a:pPr marL="0" lvl="0" indent="0" algn="l" rtl="0">
              <a:spcBef>
                <a:spcPts val="0"/>
              </a:spcBef>
              <a:spcAft>
                <a:spcPts val="0"/>
              </a:spcAft>
              <a:buNone/>
            </a:pPr>
            <a:endParaRPr lang="es-MX" sz="1800" dirty="0">
              <a:solidFill>
                <a:schemeClr val="tx1"/>
              </a:solidFill>
              <a:latin typeface="Söhne"/>
            </a:endParaRPr>
          </a:p>
          <a:p>
            <a:pPr marL="0" lvl="0" indent="0" algn="l" rtl="0">
              <a:spcBef>
                <a:spcPts val="0"/>
              </a:spcBef>
              <a:spcAft>
                <a:spcPts val="0"/>
              </a:spcAft>
              <a:buNone/>
            </a:pPr>
            <a:r>
              <a:rPr lang="es-MX" sz="1800" b="0" i="0" dirty="0">
                <a:solidFill>
                  <a:schemeClr val="tx1"/>
                </a:solidFill>
                <a:effectLst/>
                <a:latin typeface="Söhne"/>
              </a:rPr>
              <a:t>El diseño de interfaces de usuario es crucial para la experiencia del usuario y el éxito de las aplicaciones y sitios web.</a:t>
            </a:r>
            <a:endParaRPr sz="1800" dirty="0">
              <a:solidFill>
                <a:schemeClr val="tx1"/>
              </a:solidFill>
            </a:endParaRPr>
          </a:p>
        </p:txBody>
      </p:sp>
      <p:sp>
        <p:nvSpPr>
          <p:cNvPr id="259" name="Google Shape;259;p30"/>
          <p:cNvSpPr txBox="1"/>
          <p:nvPr/>
        </p:nvSpPr>
        <p:spPr>
          <a:xfrm>
            <a:off x="4950330" y="1581625"/>
            <a:ext cx="1774800" cy="49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400">
                <a:solidFill>
                  <a:schemeClr val="accent2"/>
                </a:solidFill>
                <a:latin typeface="Quantico"/>
                <a:ea typeface="Quantico"/>
                <a:cs typeface="Quantico"/>
                <a:sym typeface="Quantico"/>
              </a:rPr>
              <a:t>php</a:t>
            </a:r>
            <a:r>
              <a:rPr lang="en" sz="2400">
                <a:solidFill>
                  <a:schemeClr val="accent1"/>
                </a:solidFill>
                <a:latin typeface="Quantico"/>
                <a:ea typeface="Quantico"/>
                <a:cs typeface="Quantico"/>
                <a:sym typeface="Quantico"/>
              </a:rPr>
              <a:t>&gt;</a:t>
            </a:r>
            <a:endParaRPr sz="2400">
              <a:solidFill>
                <a:schemeClr val="accent1"/>
              </a:solidFill>
              <a:latin typeface="Quantico"/>
              <a:ea typeface="Quantico"/>
              <a:cs typeface="Quantico"/>
              <a:sym typeface="Quantico"/>
            </a:endParaRPr>
          </a:p>
        </p:txBody>
      </p:sp>
      <p:pic>
        <p:nvPicPr>
          <p:cNvPr id="260" name="Google Shape;260;p30"/>
          <p:cNvPicPr preferRelativeResize="0"/>
          <p:nvPr/>
        </p:nvPicPr>
        <p:blipFill>
          <a:blip r:embed="rId3">
            <a:alphaModFix/>
          </a:blip>
          <a:stretch>
            <a:fillRect/>
          </a:stretch>
        </p:blipFill>
        <p:spPr>
          <a:xfrm>
            <a:off x="5061456" y="2141934"/>
            <a:ext cx="3107651" cy="20712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p>
            <a:pPr algn="ctr"/>
            <a:r>
              <a:rPr lang="en" dirty="0">
                <a:solidFill>
                  <a:schemeClr val="accent1"/>
                </a:solidFill>
              </a:rPr>
              <a:t>&lt;/</a:t>
            </a:r>
            <a:r>
              <a:rPr lang="en" sz="5400" dirty="0">
                <a:solidFill>
                  <a:schemeClr val="accent2"/>
                </a:solidFill>
              </a:rPr>
              <a:t> </a:t>
            </a:r>
            <a:r>
              <a:rPr lang="es-BO" sz="3600" kern="100" dirty="0">
                <a:solidFill>
                  <a:schemeClr val="accent2"/>
                </a:solidFill>
                <a:latin typeface="Calibri" panose="020F0502020204030204" pitchFamily="34" charset="0"/>
                <a:cs typeface="Times New Roman" panose="02020603050405020304" pitchFamily="18" charset="0"/>
              </a:rPr>
              <a:t>RECOMENDACION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09" name="Google Shape;309;p34"/>
          <p:cNvSpPr txBox="1">
            <a:spLocks noGrp="1"/>
          </p:cNvSpPr>
          <p:nvPr>
            <p:ph type="subTitle" idx="1"/>
          </p:nvPr>
        </p:nvSpPr>
        <p:spPr>
          <a:xfrm>
            <a:off x="525964" y="1435396"/>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2400" dirty="0">
                <a:effectLst/>
                <a:latin typeface="Calibri" panose="020F0502020204030204" pitchFamily="34" charset="0"/>
                <a:ea typeface="Calibri" panose="020F0502020204030204" pitchFamily="34" charset="0"/>
                <a:cs typeface="Times New Roman" panose="02020603050405020304" pitchFamily="18" charset="0"/>
              </a:rPr>
              <a:t>Es recomendable aplicar los patrones de UI dependiendo de los requisitos que tenga el software, es decir existen varios patrones UI, pero se deben aplicar cada uno de ellos según sea el objetivo que tiene el software a realizar</a:t>
            </a:r>
            <a:r>
              <a:rPr lang="es-BO" sz="1800" dirty="0">
                <a:effectLst/>
                <a:latin typeface="Calibri" panose="020F0502020204030204" pitchFamily="34" charset="0"/>
                <a:ea typeface="Calibri" panose="020F0502020204030204" pitchFamily="34" charset="0"/>
                <a:cs typeface="Times New Roman" panose="02020603050405020304" pitchFamily="18" charset="0"/>
              </a:rPr>
              <a:t>. </a:t>
            </a:r>
            <a:endParaRPr dirty="0"/>
          </a:p>
        </p:txBody>
      </p:sp>
      <p:pic>
        <p:nvPicPr>
          <p:cNvPr id="5" name="Imagen 4">
            <a:extLst>
              <a:ext uri="{FF2B5EF4-FFF2-40B4-BE49-F238E27FC236}">
                <a16:creationId xmlns:a16="http://schemas.microsoft.com/office/drawing/2014/main" id="{8CB32CBE-1BEB-4EC0-AF2E-0DC9215F8306}"/>
              </a:ext>
            </a:extLst>
          </p:cNvPr>
          <p:cNvPicPr>
            <a:picLocks noChangeAspect="1"/>
          </p:cNvPicPr>
          <p:nvPr/>
        </p:nvPicPr>
        <p:blipFill>
          <a:blip r:embed="rId3"/>
          <a:stretch>
            <a:fillRect/>
          </a:stretch>
        </p:blipFill>
        <p:spPr>
          <a:xfrm>
            <a:off x="5390764" y="2381693"/>
            <a:ext cx="3227272" cy="2151514"/>
          </a:xfrm>
          <a:prstGeom prst="rect">
            <a:avLst/>
          </a:prstGeom>
        </p:spPr>
      </p:pic>
    </p:spTree>
    <p:extLst>
      <p:ext uri="{BB962C8B-B14F-4D97-AF65-F5344CB8AC3E}">
        <p14:creationId xmlns:p14="http://schemas.microsoft.com/office/powerpoint/2010/main" val="341497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n-US" sz="6000" b="0" i="0" dirty="0">
                <a:solidFill>
                  <a:srgbClr val="FFFFFF"/>
                </a:solidFill>
                <a:effectLst/>
                <a:latin typeface="Quantico" panose="020B0604020202020204" charset="0"/>
                <a:ea typeface="Quantico" panose="020B0604020202020204" charset="0"/>
                <a:cs typeface="Quantico" panose="020B0604020202020204" charset="0"/>
              </a:rPr>
              <a:t>Thanks!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29441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1337281" y="1636953"/>
            <a:ext cx="7703999"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dirty="0"/>
              <a:t>El diseño de interfaces de usuario es crucial para la experiencia del usuario y el éxito de las aplicaciones y sitios web</a:t>
            </a:r>
            <a:endParaRPr sz="1800" dirty="0"/>
          </a:p>
        </p:txBody>
      </p:sp>
      <p:sp>
        <p:nvSpPr>
          <p:cNvPr id="238" name="Google Shape;238;p29"/>
          <p:cNvSpPr txBox="1">
            <a:spLocks noGrp="1"/>
          </p:cNvSpPr>
          <p:nvPr>
            <p:ph type="title" idx="2"/>
          </p:nvPr>
        </p:nvSpPr>
        <p:spPr>
          <a:xfrm>
            <a:off x="464647" y="1302248"/>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r>
              <a:rPr lang="en" dirty="0">
                <a:solidFill>
                  <a:schemeClr val="accent2"/>
                </a:solidFill>
              </a:rPr>
              <a:t>}</a:t>
            </a:r>
            <a:endParaRPr dirty="0">
              <a:solidFill>
                <a:schemeClr val="accent2"/>
              </a:solidFill>
            </a:endParaRPr>
          </a:p>
        </p:txBody>
      </p:sp>
      <p:sp>
        <p:nvSpPr>
          <p:cNvPr id="239" name="Google Shape;239;p29"/>
          <p:cNvSpPr txBox="1">
            <a:spLocks noGrp="1"/>
          </p:cNvSpPr>
          <p:nvPr>
            <p:ph type="ctrTitle" idx="3"/>
          </p:nvPr>
        </p:nvSpPr>
        <p:spPr>
          <a:xfrm>
            <a:off x="1350402" y="2552253"/>
            <a:ext cx="7073586"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b="0" i="0" dirty="0">
                <a:solidFill>
                  <a:schemeClr val="tx1"/>
                </a:solidFill>
                <a:effectLst/>
                <a:latin typeface="Söhne"/>
              </a:rPr>
              <a:t>Esta falta de información dificulta la toma de decisiones informadas en el diseño de interfaces de usuario.</a:t>
            </a:r>
            <a:endParaRPr sz="1800" dirty="0">
              <a:solidFill>
                <a:schemeClr val="tx1"/>
              </a:solidFill>
            </a:endParaRPr>
          </a:p>
        </p:txBody>
      </p:sp>
      <p:sp>
        <p:nvSpPr>
          <p:cNvPr id="240" name="Google Shape;240;p29"/>
          <p:cNvSpPr txBox="1">
            <a:spLocks noGrp="1"/>
          </p:cNvSpPr>
          <p:nvPr>
            <p:ph type="title" idx="4"/>
          </p:nvPr>
        </p:nvSpPr>
        <p:spPr>
          <a:xfrm>
            <a:off x="464647" y="2247153"/>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41" name="Google Shape;241;p29"/>
          <p:cNvSpPr txBox="1">
            <a:spLocks noGrp="1"/>
          </p:cNvSpPr>
          <p:nvPr>
            <p:ph type="ctrTitle" idx="5"/>
          </p:nvPr>
        </p:nvSpPr>
        <p:spPr>
          <a:xfrm>
            <a:off x="1428645" y="3328007"/>
            <a:ext cx="6917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b="0" i="0" dirty="0">
                <a:solidFill>
                  <a:schemeClr val="tx1"/>
                </a:solidFill>
                <a:effectLst/>
                <a:latin typeface="Söhne"/>
              </a:rPr>
              <a:t>Como resultado, las interfaces pueden ser ineficientes, poco intuitivas y no satisfacer las necesidades y expectativas de los usuarios.</a:t>
            </a:r>
            <a:endParaRPr sz="1800" dirty="0">
              <a:solidFill>
                <a:schemeClr val="tx1"/>
              </a:solidFill>
            </a:endParaRPr>
          </a:p>
        </p:txBody>
      </p:sp>
      <p:sp>
        <p:nvSpPr>
          <p:cNvPr id="242" name="Google Shape;242;p29"/>
          <p:cNvSpPr txBox="1">
            <a:spLocks noGrp="1"/>
          </p:cNvSpPr>
          <p:nvPr>
            <p:ph type="title" idx="6"/>
          </p:nvPr>
        </p:nvSpPr>
        <p:spPr>
          <a:xfrm>
            <a:off x="472858" y="3074207"/>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solidFill>
                <a:schemeClr val="accent2"/>
              </a:solidFill>
            </a:endParaRPr>
          </a:p>
        </p:txBody>
      </p:sp>
      <p:sp>
        <p:nvSpPr>
          <p:cNvPr id="245" name="Google Shape;245;p29"/>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dirty="0">
                <a:solidFill>
                  <a:schemeClr val="accent1"/>
                </a:solidFill>
              </a:rPr>
              <a:t>&lt;/ </a:t>
            </a:r>
            <a:r>
              <a:rPr lang="es-BO" dirty="0"/>
              <a:t>PLANTEAMIENTO DEL PROBLEMA</a:t>
            </a:r>
          </a:p>
        </p:txBody>
      </p:sp>
      <p:sp>
        <p:nvSpPr>
          <p:cNvPr id="41" name="Google Shape;242;p29">
            <a:extLst>
              <a:ext uri="{FF2B5EF4-FFF2-40B4-BE49-F238E27FC236}">
                <a16:creationId xmlns:a16="http://schemas.microsoft.com/office/drawing/2014/main" id="{AD3D15C7-E8DC-46F4-A65C-0EF1D0E9E286}"/>
              </a:ext>
            </a:extLst>
          </p:cNvPr>
          <p:cNvSpPr txBox="1">
            <a:spLocks/>
          </p:cNvSpPr>
          <p:nvPr/>
        </p:nvSpPr>
        <p:spPr>
          <a:xfrm>
            <a:off x="472858" y="3839807"/>
            <a:ext cx="1298700" cy="60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antico"/>
              <a:buNone/>
              <a:defRPr sz="3000" b="0" i="0" u="none" strike="noStrike" cap="none">
                <a:solidFill>
                  <a:schemeClr val="dk1"/>
                </a:solidFill>
                <a:latin typeface="Quantico"/>
                <a:ea typeface="Quantico"/>
                <a:cs typeface="Quantico"/>
                <a:sym typeface="Quantico"/>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dirty="0"/>
              <a:t>{04}</a:t>
            </a:r>
            <a:endParaRPr lang="en" dirty="0">
              <a:solidFill>
                <a:schemeClr val="accent2"/>
              </a:solidFill>
            </a:endParaRPr>
          </a:p>
        </p:txBody>
      </p:sp>
      <p:sp>
        <p:nvSpPr>
          <p:cNvPr id="42" name="Google Shape;241;p29">
            <a:extLst>
              <a:ext uri="{FF2B5EF4-FFF2-40B4-BE49-F238E27FC236}">
                <a16:creationId xmlns:a16="http://schemas.microsoft.com/office/drawing/2014/main" id="{2661B4C2-C269-440A-8921-A378D670DFF4}"/>
              </a:ext>
            </a:extLst>
          </p:cNvPr>
          <p:cNvSpPr txBox="1">
            <a:spLocks/>
          </p:cNvSpPr>
          <p:nvPr/>
        </p:nvSpPr>
        <p:spPr>
          <a:xfrm>
            <a:off x="1428645" y="4243307"/>
            <a:ext cx="7073585"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s-MX" sz="1800" i="0" dirty="0">
                <a:solidFill>
                  <a:schemeClr val="tx1"/>
                </a:solidFill>
                <a:effectLst/>
                <a:latin typeface="Söhne"/>
              </a:rPr>
              <a:t>Por lo tanto, es necesario abordar este problema mediante una investigación que identifique los patrones de diseño de interfaz de usuario más utilizados.</a:t>
            </a:r>
            <a:endParaRPr lang="es-MX"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nSpc>
                <a:spcPct val="115000"/>
              </a:lnSpc>
              <a:spcAft>
                <a:spcPts val="800"/>
              </a:spcAft>
            </a:pPr>
            <a:r>
              <a:rPr lang="es-BO" sz="3600" b="1" kern="100" dirty="0">
                <a:effectLst/>
                <a:latin typeface="Calibri" panose="020F0502020204030204" pitchFamily="34" charset="0"/>
                <a:ea typeface="Calibri" panose="020F0502020204030204" pitchFamily="34" charset="0"/>
                <a:cs typeface="Times New Roman" panose="02020603050405020304" pitchFamily="18" charset="0"/>
              </a:rPr>
              <a:t>OBJETIVO GENERAL</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s-BO" sz="3200" b="1" kern="100" dirty="0">
                <a:effectLst/>
                <a:latin typeface="Calibri" panose="020F0502020204030204" pitchFamily="34" charset="0"/>
                <a:ea typeface="Calibri" panose="020F0502020204030204" pitchFamily="34" charset="0"/>
                <a:cs typeface="Times New Roman" panose="02020603050405020304" pitchFamily="18" charset="0"/>
              </a:rPr>
              <a:t>OBJETIVO GENERAL</a:t>
            </a:r>
            <a:endParaRPr dirty="0"/>
          </a:p>
        </p:txBody>
      </p:sp>
      <p:sp>
        <p:nvSpPr>
          <p:cNvPr id="285" name="Google Shape;285;p32"/>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Busca</a:t>
            </a:r>
            <a:endParaRPr dirty="0"/>
          </a:p>
        </p:txBody>
      </p:sp>
      <p:sp>
        <p:nvSpPr>
          <p:cNvPr id="287" name="Google Shape;287;p32"/>
          <p:cNvSpPr txBox="1">
            <a:spLocks noGrp="1"/>
          </p:cNvSpPr>
          <p:nvPr>
            <p:ph type="subTitle" idx="1"/>
          </p:nvPr>
        </p:nvSpPr>
        <p:spPr>
          <a:xfrm>
            <a:off x="807624" y="2775700"/>
            <a:ext cx="7305017" cy="14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dirty="0">
                <a:solidFill>
                  <a:srgbClr val="D1D5DB"/>
                </a:solidFill>
                <a:latin typeface="Söhne"/>
              </a:rPr>
              <a:t>A</a:t>
            </a:r>
            <a:r>
              <a:rPr lang="es-MX" sz="1800" b="1" i="0" dirty="0">
                <a:solidFill>
                  <a:srgbClr val="D1D5DB"/>
                </a:solidFill>
                <a:effectLst/>
                <a:latin typeface="Söhne"/>
              </a:rPr>
              <a:t>dquirir un entendimiento profundo de los patrones de diseño de UI más populares y su efectividad a través de ejemplos prácticos. </a:t>
            </a:r>
          </a:p>
          <a:p>
            <a:pPr marL="0" lvl="0" indent="0" algn="l" rtl="0">
              <a:spcBef>
                <a:spcPts val="0"/>
              </a:spcBef>
              <a:spcAft>
                <a:spcPts val="0"/>
              </a:spcAft>
              <a:buNone/>
            </a:pPr>
            <a:endParaRPr lang="es-MX" sz="1800" b="1" dirty="0">
              <a:solidFill>
                <a:srgbClr val="D1D5DB"/>
              </a:solidFill>
              <a:latin typeface="Söhne"/>
            </a:endParaRPr>
          </a:p>
          <a:p>
            <a:pPr marL="0" lvl="0" indent="0" algn="l" rtl="0">
              <a:spcBef>
                <a:spcPts val="0"/>
              </a:spcBef>
              <a:spcAft>
                <a:spcPts val="0"/>
              </a:spcAft>
              <a:buNone/>
            </a:pPr>
            <a:r>
              <a:rPr lang="es-MX" sz="1800" b="1" i="0" dirty="0">
                <a:solidFill>
                  <a:srgbClr val="D1D5DB"/>
                </a:solidFill>
                <a:effectLst/>
                <a:latin typeface="Söhne"/>
              </a:rPr>
              <a:t>Esto permitirá obtener un conocimiento valioso y aplicable para el diseño de interfaces de usuario, basado en principios y prácticas recomendadas.</a:t>
            </a:r>
            <a:endParaRPr sz="1800" b="1" dirty="0"/>
          </a:p>
        </p:txBody>
      </p:sp>
      <p:sp>
        <p:nvSpPr>
          <p:cNvPr id="289" name="Google Shape;289;p32"/>
          <p:cNvSpPr txBox="1"/>
          <p:nvPr/>
        </p:nvSpPr>
        <p:spPr>
          <a:xfrm>
            <a:off x="7207188" y="1582764"/>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1555201" y="2183150"/>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/&gt;</a:t>
            </a:r>
            <a:r>
              <a:rPr lang="en" sz="3600">
                <a:solidFill>
                  <a:schemeClr val="dk1"/>
                </a:solidFill>
              </a:rPr>
              <a:t> **</a:t>
            </a:r>
            <a:endParaRPr sz="3600">
              <a:solidFill>
                <a:schemeClr val="accent1"/>
              </a:solidFill>
            </a:endParaRPr>
          </a:p>
        </p:txBody>
      </p:sp>
      <p:pic>
        <p:nvPicPr>
          <p:cNvPr id="6" name="Imagen 5">
            <a:extLst>
              <a:ext uri="{FF2B5EF4-FFF2-40B4-BE49-F238E27FC236}">
                <a16:creationId xmlns:a16="http://schemas.microsoft.com/office/drawing/2014/main" id="{97CD6C48-2B0D-4FE1-9522-1428F1FC8F4D}"/>
              </a:ext>
            </a:extLst>
          </p:cNvPr>
          <p:cNvPicPr>
            <a:picLocks noChangeAspect="1"/>
          </p:cNvPicPr>
          <p:nvPr/>
        </p:nvPicPr>
        <p:blipFill>
          <a:blip r:embed="rId3"/>
          <a:stretch>
            <a:fillRect/>
          </a:stretch>
        </p:blipFill>
        <p:spPr>
          <a:xfrm>
            <a:off x="4559712" y="1285000"/>
            <a:ext cx="2852429" cy="149070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4078100" y="1355747"/>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Identificar los patrones de diseño de UI más utilizados</a:t>
            </a:r>
          </a:p>
        </p:txBody>
      </p:sp>
      <p:sp>
        <p:nvSpPr>
          <p:cNvPr id="509" name="Google Shape;509;p43"/>
          <p:cNvSpPr txBox="1"/>
          <p:nvPr/>
        </p:nvSpPr>
        <p:spPr>
          <a:xfrm>
            <a:off x="4078100" y="2534942"/>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Desarrollar ejemplos a la práctica para demostrar algunos de estos patrones UI.</a:t>
            </a:r>
          </a:p>
        </p:txBody>
      </p:sp>
      <p:sp>
        <p:nvSpPr>
          <p:cNvPr id="511" name="Google Shape;511;p43"/>
          <p:cNvSpPr txBox="1"/>
          <p:nvPr/>
        </p:nvSpPr>
        <p:spPr>
          <a:xfrm>
            <a:off x="4078100" y="3714169"/>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Analizar cómo se evalúa la eficacia de los patrones de diseño de UI</a:t>
            </a: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a:t>
            </a:r>
            <a:r>
              <a:rPr lang="es-BO" sz="2800" b="1" kern="100" dirty="0">
                <a:effectLst/>
                <a:latin typeface="Calibri" panose="020F0502020204030204" pitchFamily="34" charset="0"/>
                <a:ea typeface="Calibri" panose="020F0502020204030204" pitchFamily="34" charset="0"/>
                <a:cs typeface="Times New Roman" panose="02020603050405020304" pitchFamily="18" charset="0"/>
              </a:rPr>
              <a:t>OBJETIVOS ESPECIFICOS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3" name="Imagen 2">
            <a:extLst>
              <a:ext uri="{FF2B5EF4-FFF2-40B4-BE49-F238E27FC236}">
                <a16:creationId xmlns:a16="http://schemas.microsoft.com/office/drawing/2014/main" id="{B8104DA8-AE2B-4FC5-BE95-60AA70FA5E58}"/>
              </a:ext>
            </a:extLst>
          </p:cNvPr>
          <p:cNvPicPr>
            <a:picLocks noChangeAspect="1"/>
          </p:cNvPicPr>
          <p:nvPr/>
        </p:nvPicPr>
        <p:blipFill>
          <a:blip r:embed="rId3"/>
          <a:stretch>
            <a:fillRect/>
          </a:stretch>
        </p:blipFill>
        <p:spPr>
          <a:xfrm>
            <a:off x="902470" y="1777547"/>
            <a:ext cx="3048039" cy="2099524"/>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METODOLOGIA</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7" name="Google Shape;297;p33"/>
          <p:cNvSpPr txBox="1">
            <a:spLocks noGrp="1"/>
          </p:cNvSpPr>
          <p:nvPr>
            <p:ph type="subTitle" idx="1"/>
          </p:nvPr>
        </p:nvSpPr>
        <p:spPr>
          <a:xfrm>
            <a:off x="719988" y="1378549"/>
            <a:ext cx="7703812" cy="26359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chemeClr val="tx1"/>
                </a:solidFill>
                <a:effectLst/>
                <a:latin typeface="Söhne"/>
              </a:rPr>
              <a:t>la metodología propuesta combina la búsqueda y recopilación de datos secundarios con enfoques empíricos para obtener información relevante que respalde los objetivos de la investigación sobre los patrones de diseño de UI.</a:t>
            </a:r>
          </a:p>
          <a:p>
            <a:pPr marL="0" lvl="0" indent="0" algn="l" rtl="0">
              <a:spcBef>
                <a:spcPts val="0"/>
              </a:spcBef>
              <a:spcAft>
                <a:spcPts val="0"/>
              </a:spcAft>
              <a:buNone/>
            </a:pPr>
            <a:endParaRPr lang="es-MX" sz="1800" dirty="0">
              <a:solidFill>
                <a:schemeClr val="tx1"/>
              </a:solidFill>
              <a:latin typeface="Söhne"/>
            </a:endParaRPr>
          </a:p>
          <a:p>
            <a:pPr marL="0" lvl="0" indent="0" algn="l" rtl="0">
              <a:spcBef>
                <a:spcPts val="0"/>
              </a:spcBef>
              <a:spcAft>
                <a:spcPts val="0"/>
              </a:spcAft>
              <a:buNone/>
            </a:pPr>
            <a:endParaRPr lang="es-MX" sz="1800" b="0" i="0" dirty="0">
              <a:solidFill>
                <a:schemeClr val="tx1"/>
              </a:solidFill>
              <a:effectLst/>
              <a:latin typeface="Söhne"/>
            </a:endParaRPr>
          </a:p>
          <a:p>
            <a:pPr marL="0" lvl="0" indent="0" algn="l" rtl="0">
              <a:spcBef>
                <a:spcPts val="0"/>
              </a:spcBef>
              <a:spcAft>
                <a:spcPts val="0"/>
              </a:spcAft>
              <a:buNone/>
            </a:pPr>
            <a:r>
              <a:rPr lang="es-MX" sz="1800" b="0" i="0" dirty="0">
                <a:solidFill>
                  <a:schemeClr val="tx1"/>
                </a:solidFill>
                <a:effectLst/>
                <a:latin typeface="Söhne"/>
              </a:rPr>
              <a:t>Esto permitirá tener una visión amplia y fundamentada sobre los patrones de diseño de UI más utilizados y su impacto en la experiencia del usuario.</a:t>
            </a:r>
            <a:endParaRPr sz="1800" dirty="0">
              <a:solidFill>
                <a:schemeClr val="tx1"/>
              </a:solidFill>
            </a:endParaRPr>
          </a:p>
        </p:txBody>
      </p:sp>
      <p:sp>
        <p:nvSpPr>
          <p:cNvPr id="302" name="Google Shape;302;p33"/>
          <p:cNvSpPr txBox="1"/>
          <p:nvPr/>
        </p:nvSpPr>
        <p:spPr>
          <a:xfrm>
            <a:off x="7155900" y="3930346"/>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a:solidFill>
                  <a:schemeClr val="accent1"/>
                </a:solidFill>
                <a:latin typeface="Quantico"/>
                <a:ea typeface="Quantico"/>
                <a:cs typeface="Quantico"/>
                <a:sym typeface="Quantico"/>
              </a:rPr>
              <a:t>&lt;</a:t>
            </a:r>
            <a:r>
              <a:rPr lang="en" sz="3600">
                <a:solidFill>
                  <a:schemeClr val="lt2"/>
                </a:solidFill>
                <a:latin typeface="Quantico"/>
                <a:ea typeface="Quantico"/>
                <a:cs typeface="Quantico"/>
                <a:sym typeface="Quantico"/>
              </a:rPr>
              <a:t>/</a:t>
            </a:r>
            <a:r>
              <a:rPr lang="en" sz="3600">
                <a:solidFill>
                  <a:schemeClr val="dk1"/>
                </a:solidFill>
                <a:latin typeface="Quantico"/>
                <a:ea typeface="Quantico"/>
                <a:cs typeface="Quantico"/>
                <a:sym typeface="Quantico"/>
              </a:rPr>
              <a:t>&gt;</a:t>
            </a:r>
            <a:endParaRPr sz="3600">
              <a:solidFill>
                <a:schemeClr val="dk1"/>
              </a:solidFill>
            </a:endParaRPr>
          </a:p>
        </p:txBody>
      </p:sp>
    </p:spTree>
    <p:extLst>
      <p:ext uri="{BB962C8B-B14F-4D97-AF65-F5344CB8AC3E}">
        <p14:creationId xmlns:p14="http://schemas.microsoft.com/office/powerpoint/2010/main" val="319435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s-BO" sz="3600" b="1" kern="100" dirty="0">
                <a:latin typeface="Calibri" panose="020F0502020204030204" pitchFamily="34" charset="0"/>
                <a:ea typeface="Calibri" panose="020F0502020204030204" pitchFamily="34" charset="0"/>
                <a:cs typeface="Times New Roman" panose="02020603050405020304" pitchFamily="18" charset="0"/>
              </a:rPr>
              <a:t>DESARROLLO</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408580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4085088" y="1940538"/>
            <a:ext cx="4338900" cy="2099524"/>
          </a:xfrm>
          <a:prstGeom prst="rect">
            <a:avLst/>
          </a:prstGeom>
          <a:noFill/>
          <a:ln>
            <a:noFill/>
          </a:ln>
        </p:spPr>
        <p:txBody>
          <a:bodyPr spcFirstLastPara="1" wrap="square" lIns="91425" tIns="91425" rIns="91425" bIns="91425" anchor="t" anchorCtr="0">
            <a:noAutofit/>
          </a:bodyPr>
          <a:lstStyle/>
          <a:p>
            <a:pPr lvl="0" algn="just">
              <a:lnSpc>
                <a:spcPct val="115000"/>
              </a:lnSpc>
              <a:spcAft>
                <a:spcPts val="800"/>
              </a:spcAft>
            </a:pPr>
            <a:r>
              <a:rPr lang="es-BO"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patrones de diseño de interfaz de usuario (UI) se pueden agrupar en categorías o tipos según su propósito y características</a:t>
            </a:r>
            <a:endParaRPr lang="es-BO"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a:t>
            </a:r>
            <a:r>
              <a:rPr lang="es-BO" sz="24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3" name="Imagen 2">
            <a:extLst>
              <a:ext uri="{FF2B5EF4-FFF2-40B4-BE49-F238E27FC236}">
                <a16:creationId xmlns:a16="http://schemas.microsoft.com/office/drawing/2014/main" id="{B8104DA8-AE2B-4FC5-BE95-60AA70FA5E58}"/>
              </a:ext>
            </a:extLst>
          </p:cNvPr>
          <p:cNvPicPr>
            <a:picLocks noChangeAspect="1"/>
          </p:cNvPicPr>
          <p:nvPr/>
        </p:nvPicPr>
        <p:blipFill>
          <a:blip r:embed="rId3"/>
          <a:stretch>
            <a:fillRect/>
          </a:stretch>
        </p:blipFill>
        <p:spPr>
          <a:xfrm>
            <a:off x="902470" y="1777547"/>
            <a:ext cx="3048039" cy="2099524"/>
          </a:xfrm>
          <a:prstGeom prst="rect">
            <a:avLst/>
          </a:prstGeom>
          <a:ln>
            <a:noFill/>
          </a:ln>
          <a:effectLst>
            <a:softEdge rad="112500"/>
          </a:effectLst>
        </p:spPr>
      </p:pic>
    </p:spTree>
    <p:extLst>
      <p:ext uri="{BB962C8B-B14F-4D97-AF65-F5344CB8AC3E}">
        <p14:creationId xmlns:p14="http://schemas.microsoft.com/office/powerpoint/2010/main" val="2411739352"/>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943</Words>
  <Application>Microsoft Office PowerPoint</Application>
  <PresentationFormat>Presentación en pantalla (16:9)</PresentationFormat>
  <Paragraphs>121</Paragraphs>
  <Slides>21</Slides>
  <Notes>21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21</vt:i4>
      </vt:variant>
    </vt:vector>
  </HeadingPairs>
  <TitlesOfParts>
    <vt:vector size="32" baseType="lpstr">
      <vt:lpstr>Arial</vt:lpstr>
      <vt:lpstr>Denk One</vt:lpstr>
      <vt:lpstr>Söhne</vt:lpstr>
      <vt:lpstr>Fira Sans Extra Condensed</vt:lpstr>
      <vt:lpstr>Calibri Light</vt:lpstr>
      <vt:lpstr>Quantico</vt:lpstr>
      <vt:lpstr>Nunito Light</vt:lpstr>
      <vt:lpstr>Source Code Pro</vt:lpstr>
      <vt:lpstr>Calibri</vt:lpstr>
      <vt:lpstr>Wingdings</vt:lpstr>
      <vt:lpstr>New Operating System Design Pitch Deck by Slidesgo</vt:lpstr>
      <vt:lpstr>Patrones (UI) </vt:lpstr>
      <vt:lpstr>&lt;/ INTRODUCION</vt:lpstr>
      <vt:lpstr>El diseño de interfaces de usuario es crucial para la experiencia del usuario y el éxito de las aplicaciones y sitios web</vt:lpstr>
      <vt:lpstr>OBJETIVO GENERAL </vt:lpstr>
      <vt:lpstr>&lt;/ OBJETIVO GENERAL</vt:lpstr>
      <vt:lpstr>&lt;/ OBJETIVOS ESPECIFICOS </vt:lpstr>
      <vt:lpstr>&lt;/ METODOLOGIA  </vt:lpstr>
      <vt:lpstr>DESARROLLO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ADEMASS…!!!!</vt:lpstr>
      <vt:lpstr>Código del ejemplo:  </vt:lpstr>
      <vt:lpstr>&lt;/ ¿COMO SE EVALUA LA EFICACIA DE ESTOS PATRONES UI? ”: </vt:lpstr>
      <vt:lpstr>&lt;/ RESULTADOS  ”: </vt:lpstr>
      <vt:lpstr>&lt;/ CONCLUCIONES </vt:lpstr>
      <vt:lpstr>&lt;/ RECOMENDACION”: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(UI) </dc:title>
  <cp:lastModifiedBy>yanina estevez segovia</cp:lastModifiedBy>
  <cp:revision>16</cp:revision>
  <dcterms:modified xsi:type="dcterms:W3CDTF">2023-07-31T15:12:45Z</dcterms:modified>
</cp:coreProperties>
</file>