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Roboto"/>
      <p:regular r:id="rId22"/>
      <p:bold r:id="rId23"/>
      <p:italic r:id="rId24"/>
      <p:boldItalic r:id="rId25"/>
    </p:embeddedFont>
    <p:embeddedFont>
      <p:font typeface="Alfa Slab On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Roboto-regular.fntdata"/><Relationship Id="rId21" Type="http://schemas.openxmlformats.org/officeDocument/2006/relationships/font" Target="fonts/ProximaNo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d6591e9e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d6591e9e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d6591e9e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d6591e9e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d6591e9e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d6591e9e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bd6591e9e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bd6591e9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d6591e9e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d6591e9e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8ee438f3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8ee438f3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d6591e9e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d6591e9e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d6591e9e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d6591e9e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d6591e9e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d6591e9e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bd6591e9e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bd6591e9e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bd6591e9e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bd6591e9e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susant4learning/holiday-package-purchase-prediction/data" TargetMode="External"/><Relationship Id="rId4" Type="http://schemas.openxmlformats.org/officeDocument/2006/relationships/hyperlink" Target="https://www.kaggle.com/datasets/susant4learning/holiday-package-purchase-prediction/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Holiday Package Purchase Prediction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Olivia Lipari, Atharva Rotkar, Rishabh Sharma, Rachit Pandya, Arivunidhi Arivan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A graph of different colored bars&#10;&#10;Description automatically generated" id="111" name="Google Shape;111;p22"/>
          <p:cNvPicPr preferRelativeResize="0"/>
          <p:nvPr/>
        </p:nvPicPr>
        <p:blipFill>
          <a:blip r:embed="rId3">
            <a:alphaModFix/>
          </a:blip>
          <a:stretch>
            <a:fillRect/>
          </a:stretch>
        </p:blipFill>
        <p:spPr>
          <a:xfrm>
            <a:off x="3860500" y="1878450"/>
            <a:ext cx="4648201" cy="2790825"/>
          </a:xfrm>
          <a:prstGeom prst="rect">
            <a:avLst/>
          </a:prstGeom>
          <a:noFill/>
          <a:ln>
            <a:noFill/>
          </a:ln>
        </p:spPr>
      </p:pic>
      <p:sp>
        <p:nvSpPr>
          <p:cNvPr id="112" name="Google Shape;112;p22"/>
          <p:cNvSpPr txBox="1"/>
          <p:nvPr/>
        </p:nvSpPr>
        <p:spPr>
          <a:xfrm>
            <a:off x="5198250" y="187845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13" name="Google Shape;113;p22"/>
          <p:cNvSpPr txBox="1"/>
          <p:nvPr/>
        </p:nvSpPr>
        <p:spPr>
          <a:xfrm>
            <a:off x="137025" y="2666600"/>
            <a:ext cx="3351600" cy="9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There is a variation in product purchase across city tiers, suggesting that the city's tier could influence travel package purchases.</a:t>
            </a:r>
            <a:endParaRPr>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A graph of different colored bars&#10;&#10;Description automatically generated" id="118" name="Google Shape;118;p23"/>
          <p:cNvPicPr preferRelativeResize="0"/>
          <p:nvPr/>
        </p:nvPicPr>
        <p:blipFill>
          <a:blip r:embed="rId3">
            <a:alphaModFix/>
          </a:blip>
          <a:stretch>
            <a:fillRect/>
          </a:stretch>
        </p:blipFill>
        <p:spPr>
          <a:xfrm>
            <a:off x="4389475" y="1965275"/>
            <a:ext cx="4371975" cy="2628900"/>
          </a:xfrm>
          <a:prstGeom prst="rect">
            <a:avLst/>
          </a:prstGeom>
          <a:noFill/>
          <a:ln>
            <a:noFill/>
          </a:ln>
        </p:spPr>
      </p:pic>
      <p:sp>
        <p:nvSpPr>
          <p:cNvPr id="119" name="Google Shape;119;p23"/>
          <p:cNvSpPr txBox="1"/>
          <p:nvPr/>
        </p:nvSpPr>
        <p:spPr>
          <a:xfrm>
            <a:off x="5395625" y="1885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20" name="Google Shape;120;p23"/>
          <p:cNvSpPr txBox="1"/>
          <p:nvPr/>
        </p:nvSpPr>
        <p:spPr>
          <a:xfrm>
            <a:off x="442675" y="2403125"/>
            <a:ext cx="3720600" cy="10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Marital status appears to influence the likelihood of purchasing a travel package, with differences observed between single, married, and other statuses.</a:t>
            </a:r>
            <a:endParaRPr>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A graph showing a number of income&#10;&#10;Description automatically generated" id="125" name="Google Shape;125;p24"/>
          <p:cNvPicPr preferRelativeResize="0"/>
          <p:nvPr/>
        </p:nvPicPr>
        <p:blipFill>
          <a:blip r:embed="rId3">
            <a:alphaModFix/>
          </a:blip>
          <a:stretch>
            <a:fillRect/>
          </a:stretch>
        </p:blipFill>
        <p:spPr>
          <a:xfrm>
            <a:off x="4378925" y="1838800"/>
            <a:ext cx="4419601" cy="2647949"/>
          </a:xfrm>
          <a:prstGeom prst="rect">
            <a:avLst/>
          </a:prstGeom>
          <a:noFill/>
          <a:ln>
            <a:noFill/>
          </a:ln>
        </p:spPr>
      </p:pic>
      <p:sp>
        <p:nvSpPr>
          <p:cNvPr id="126" name="Google Shape;126;p24"/>
          <p:cNvSpPr txBox="1"/>
          <p:nvPr/>
        </p:nvSpPr>
        <p:spPr>
          <a:xfrm>
            <a:off x="5184800" y="1885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127" name="Google Shape;127;p24"/>
          <p:cNvSpPr txBox="1"/>
          <p:nvPr/>
        </p:nvSpPr>
        <p:spPr>
          <a:xfrm>
            <a:off x="384150" y="2476875"/>
            <a:ext cx="39210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distribution of monthly income among customers who have purchased a package shows that certain income ranges might be more predisposed to purchasing travel packages.</a:t>
            </a:r>
            <a:endParaRPr>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229475" y="13710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300"/>
          </a:p>
          <a:p>
            <a:pPr indent="0" lvl="0" marL="0" rtl="0" algn="l">
              <a:spcBef>
                <a:spcPts val="1200"/>
              </a:spcBef>
              <a:spcAft>
                <a:spcPts val="1200"/>
              </a:spcAft>
              <a:buNone/>
            </a:pPr>
            <a:r>
              <a:rPr lang="en" sz="2300">
                <a:solidFill>
                  <a:srgbClr val="0D0D0D"/>
                </a:solidFill>
                <a:highlight>
                  <a:srgbClr val="FFFFFF"/>
                </a:highlight>
              </a:rPr>
              <a:t>Investigate and develop a predictive model to determine the likelihood of customer purchase for the newly introduced travel package. Identify the most significant variables influencing purchase behavior and recommend targeted strategies to effectively reach and engage with the most responsive customer segments </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323850" lvl="0" marL="457200" rtl="0" algn="l">
              <a:spcBef>
                <a:spcPts val="0"/>
              </a:spcBef>
              <a:spcAft>
                <a:spcPts val="0"/>
              </a:spcAft>
              <a:buClr>
                <a:srgbClr val="0D0D0D"/>
              </a:buClr>
              <a:buSzPct val="100000"/>
              <a:buChar char="●"/>
            </a:pPr>
            <a:r>
              <a:rPr lang="en" sz="6000">
                <a:solidFill>
                  <a:srgbClr val="0D0D0D"/>
                </a:solidFill>
              </a:rPr>
              <a:t>Objectives:</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Optimize marketing efforts</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Reduce expenditure</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Target potential customers effectively</a:t>
            </a:r>
            <a:endParaRPr sz="6000">
              <a:solidFill>
                <a:srgbClr val="0D0D0D"/>
              </a:solidFill>
            </a:endParaRPr>
          </a:p>
          <a:p>
            <a:pPr indent="-323850" lvl="0" marL="457200" rtl="0" algn="l">
              <a:spcBef>
                <a:spcPts val="0"/>
              </a:spcBef>
              <a:spcAft>
                <a:spcPts val="0"/>
              </a:spcAft>
              <a:buClr>
                <a:srgbClr val="0D0D0D"/>
              </a:buClr>
              <a:buSzPct val="100000"/>
              <a:buChar char="●"/>
            </a:pPr>
            <a:r>
              <a:rPr lang="en" sz="6000">
                <a:solidFill>
                  <a:srgbClr val="0D0D0D"/>
                </a:solidFill>
              </a:rPr>
              <a:t>Importance of findings:</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Guide marketing team decisions</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Tailor strategies to specific customer segments</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Increase efficiency and effectiveness of marketing expenditure</a:t>
            </a:r>
            <a:endParaRPr sz="6000">
              <a:solidFill>
                <a:srgbClr val="0D0D0D"/>
              </a:solidFill>
            </a:endParaRPr>
          </a:p>
          <a:p>
            <a:pPr indent="-323850" lvl="0" marL="457200" rtl="0" algn="l">
              <a:spcBef>
                <a:spcPts val="0"/>
              </a:spcBef>
              <a:spcAft>
                <a:spcPts val="0"/>
              </a:spcAft>
              <a:buClr>
                <a:srgbClr val="0D0D0D"/>
              </a:buClr>
              <a:buSzPct val="100000"/>
              <a:buChar char="●"/>
            </a:pPr>
            <a:r>
              <a:rPr lang="en" sz="6000">
                <a:solidFill>
                  <a:srgbClr val="0D0D0D"/>
                </a:solidFill>
              </a:rPr>
              <a:t>Potential impact:</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Cost efficiency</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Targeted marketing</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Competitive advantage</a:t>
            </a:r>
            <a:endParaRPr sz="6000">
              <a:solidFill>
                <a:srgbClr val="0D0D0D"/>
              </a:solidFill>
            </a:endParaRPr>
          </a:p>
          <a:p>
            <a:pPr indent="-323850" lvl="1" marL="914400" rtl="0" algn="l">
              <a:spcBef>
                <a:spcPts val="0"/>
              </a:spcBef>
              <a:spcAft>
                <a:spcPts val="0"/>
              </a:spcAft>
              <a:buClr>
                <a:srgbClr val="0D0D0D"/>
              </a:buClr>
              <a:buSzPct val="100000"/>
              <a:buChar char="●"/>
            </a:pPr>
            <a:r>
              <a:rPr lang="en" sz="6000">
                <a:solidFill>
                  <a:srgbClr val="0D0D0D"/>
                </a:solidFill>
              </a:rPr>
              <a:t>Business growth</a:t>
            </a:r>
            <a:endParaRPr sz="6000">
              <a:solidFill>
                <a:srgbClr val="0D0D0D"/>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Roles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Olivia- Primary: Deep data analysis Secondary: Tableau visualizations</a:t>
            </a:r>
            <a:endParaRPr/>
          </a:p>
          <a:p>
            <a:pPr indent="0" lvl="0" marL="0" rtl="0" algn="l">
              <a:spcBef>
                <a:spcPts val="1200"/>
              </a:spcBef>
              <a:spcAft>
                <a:spcPts val="0"/>
              </a:spcAft>
              <a:buNone/>
            </a:pPr>
            <a:r>
              <a:rPr lang="en"/>
              <a:t>Rishabh- Primary: Predictive modelling to identify potential buyers Secondary: Deep data analysis</a:t>
            </a:r>
            <a:endParaRPr/>
          </a:p>
          <a:p>
            <a:pPr indent="0" lvl="0" marL="0" rtl="0" algn="l">
              <a:spcBef>
                <a:spcPts val="1200"/>
              </a:spcBef>
              <a:spcAft>
                <a:spcPts val="0"/>
              </a:spcAft>
              <a:buNone/>
            </a:pPr>
            <a:r>
              <a:rPr lang="en"/>
              <a:t>Rachit- Primary: Data cleaning and integration process to prep data for analysis Secondary: Predictive modelling</a:t>
            </a:r>
            <a:endParaRPr/>
          </a:p>
          <a:p>
            <a:pPr indent="0" lvl="0" marL="0" rtl="0" algn="l">
              <a:spcBef>
                <a:spcPts val="1200"/>
              </a:spcBef>
              <a:spcAft>
                <a:spcPts val="0"/>
              </a:spcAft>
              <a:buNone/>
            </a:pPr>
            <a:r>
              <a:rPr lang="en"/>
              <a:t>Atharva- Primary: Tableau dashboards to visualize trends and insights Secondary: Data cleaning and integration</a:t>
            </a:r>
            <a:endParaRPr/>
          </a:p>
          <a:p>
            <a:pPr indent="0" lvl="0" marL="0" rtl="0" algn="l">
              <a:spcBef>
                <a:spcPts val="1200"/>
              </a:spcBef>
              <a:spcAft>
                <a:spcPts val="0"/>
              </a:spcAft>
              <a:buNone/>
            </a:pPr>
            <a:r>
              <a:rPr lang="en"/>
              <a:t>Ariv- Primary: Designing marketing strategies for customer segments Secondary: Ensuring accuracy of data </a:t>
            </a:r>
            <a:endParaRPr/>
          </a:p>
          <a:p>
            <a:pPr indent="0" lvl="0" marL="0" rtl="0" algn="l">
              <a:spcBef>
                <a:spcPts val="1200"/>
              </a:spcBef>
              <a:spcAft>
                <a:spcPts val="1200"/>
              </a:spcAft>
              <a:buNone/>
            </a:pPr>
            <a:r>
              <a:rPr lang="en"/>
              <a:t>Avishkar- Primary: Ensuring accuracy of data Secondary: Designing marketing </a:t>
            </a:r>
            <a:r>
              <a:rPr lang="en"/>
              <a:t>strategies</a:t>
            </a:r>
            <a:r>
              <a:rPr lang="en"/>
              <a:t> for </a:t>
            </a:r>
            <a:r>
              <a:rPr lang="en"/>
              <a:t>customer</a:t>
            </a:r>
            <a:r>
              <a:rPr lang="en"/>
              <a:t> segments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000000"/>
                </a:solidFill>
                <a:latin typeface="Calibri"/>
                <a:ea typeface="Calibri"/>
                <a:cs typeface="Calibri"/>
                <a:sym typeface="Calibri"/>
              </a:rPr>
              <a:t> </a:t>
            </a:r>
            <a:endParaRPr>
              <a:solidFill>
                <a:srgbClr val="000000"/>
              </a:solidFill>
            </a:endParaRPr>
          </a:p>
          <a:p>
            <a:pPr indent="0" lvl="0" marL="0" rtl="0" algn="l">
              <a:spcBef>
                <a:spcPts val="800"/>
              </a:spcBef>
              <a:spcAft>
                <a:spcPts val="0"/>
              </a:spcAft>
              <a:buNone/>
            </a:pPr>
            <a:r>
              <a:rPr lang="en">
                <a:solidFill>
                  <a:srgbClr val="000000"/>
                </a:solidFill>
              </a:rPr>
              <a:t>Source: Internal customer database of the company </a:t>
            </a:r>
            <a:endParaRPr>
              <a:solidFill>
                <a:srgbClr val="000000"/>
              </a:solidFill>
            </a:endParaRPr>
          </a:p>
          <a:p>
            <a:pPr indent="0" lvl="0" marL="0" rtl="0" algn="l">
              <a:spcBef>
                <a:spcPts val="800"/>
              </a:spcBef>
              <a:spcAft>
                <a:spcPts val="0"/>
              </a:spcAft>
              <a:buNone/>
            </a:pPr>
            <a:r>
              <a:rPr lang="en">
                <a:solidFill>
                  <a:srgbClr val="000000"/>
                </a:solidFill>
              </a:rPr>
              <a:t>Format: CSV (Comma-Separated Values) </a:t>
            </a:r>
            <a:endParaRPr>
              <a:solidFill>
                <a:srgbClr val="000000"/>
              </a:solidFill>
            </a:endParaRPr>
          </a:p>
          <a:p>
            <a:pPr indent="0" lvl="0" marL="0" rtl="0" algn="l">
              <a:spcBef>
                <a:spcPts val="800"/>
              </a:spcBef>
              <a:spcAft>
                <a:spcPts val="0"/>
              </a:spcAft>
              <a:buNone/>
            </a:pPr>
            <a:r>
              <a:rPr lang="en">
                <a:solidFill>
                  <a:srgbClr val="000000"/>
                </a:solidFill>
              </a:rPr>
              <a:t>Rows: To be determined after analyzing the dataset </a:t>
            </a:r>
            <a:endParaRPr>
              <a:solidFill>
                <a:srgbClr val="000000"/>
              </a:solidFill>
            </a:endParaRPr>
          </a:p>
          <a:p>
            <a:pPr indent="0" lvl="0" marL="0" rtl="0" algn="l">
              <a:spcBef>
                <a:spcPts val="800"/>
              </a:spcBef>
              <a:spcAft>
                <a:spcPts val="0"/>
              </a:spcAft>
              <a:buNone/>
            </a:pPr>
            <a:r>
              <a:rPr lang="en">
                <a:solidFill>
                  <a:srgbClr val="000000"/>
                </a:solidFill>
              </a:rPr>
              <a:t>Columns: Includes Designation, Passport, Tier City, Marital Status, Occupation, Monthly Income, Age, and Preferences for 5-star properties </a:t>
            </a:r>
            <a:endParaRPr>
              <a:solidFill>
                <a:srgbClr val="000000"/>
              </a:solidFill>
            </a:endParaRPr>
          </a:p>
          <a:p>
            <a:pPr indent="0" lvl="0" marL="0" rtl="0" algn="l">
              <a:spcBef>
                <a:spcPts val="800"/>
              </a:spcBef>
              <a:spcAft>
                <a:spcPts val="0"/>
              </a:spcAft>
              <a:buNone/>
            </a:pPr>
            <a:r>
              <a:rPr lang="en">
                <a:solidFill>
                  <a:srgbClr val="000000"/>
                </a:solidFill>
              </a:rPr>
              <a:t>Link:</a:t>
            </a:r>
            <a:r>
              <a:rPr lang="en">
                <a:solidFill>
                  <a:srgbClr val="000000"/>
                </a:solidFill>
                <a:uFill>
                  <a:noFill/>
                </a:uFill>
                <a:hlinkClick r:id="rId3">
                  <a:extLst>
                    <a:ext uri="{A12FA001-AC4F-418D-AE19-62706E023703}">
                      <ahyp:hlinkClr val="tx"/>
                    </a:ext>
                  </a:extLst>
                </a:hlinkClick>
              </a:rPr>
              <a:t> </a:t>
            </a:r>
            <a:r>
              <a:rPr lang="en" u="sng">
                <a:solidFill>
                  <a:srgbClr val="0563C1"/>
                </a:solidFill>
                <a:hlinkClick r:id="rId4">
                  <a:extLst>
                    <a:ext uri="{A12FA001-AC4F-418D-AE19-62706E023703}">
                      <ahyp:hlinkClr val="tx"/>
                    </a:ext>
                  </a:extLst>
                </a:hlinkClick>
              </a:rPr>
              <a:t>https://www.kaggle.com/datasets/susant4learning/holiday-package-purchase-prediction/data</a:t>
            </a:r>
            <a:r>
              <a:rPr lang="en">
                <a:solidFill>
                  <a:srgbClr val="000000"/>
                </a:solidFill>
              </a:rPr>
              <a:t> </a:t>
            </a:r>
            <a:endParaRPr>
              <a:solidFill>
                <a:srgbClr val="000000"/>
              </a:solidFill>
            </a:endParaRPr>
          </a:p>
          <a:p>
            <a:pPr indent="0" lvl="0" marL="0" rtl="0" algn="l">
              <a:spcBef>
                <a:spcPts val="8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Based on preliminary analysis, we hypothesize that customers with specific characteristics (e.g., Executives, single/unmarried, from tier 3 cities, with passports, and interests in 5-star properties) are more likely to purchase the new Wellness Tourism Package.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Plan</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rPr>
              <a:t>Analysis Methodology: The team will conduct a comprehensive data analysis using Python for data cleaning, transformation, and modeling. We aim to identify key customer segments and predict potential buyers of the new package. </a:t>
            </a:r>
            <a:endParaRPr sz="2000">
              <a:solidFill>
                <a:srgbClr val="000000"/>
              </a:solidFill>
            </a:endParaRPr>
          </a:p>
          <a:p>
            <a:pPr indent="0" lvl="0" marL="0" rtl="0" algn="l">
              <a:spcBef>
                <a:spcPts val="800"/>
              </a:spcBef>
              <a:spcAft>
                <a:spcPts val="0"/>
              </a:spcAft>
              <a:buNone/>
            </a:pPr>
            <a:r>
              <a:rPr lang="en" sz="2000">
                <a:solidFill>
                  <a:srgbClr val="000000"/>
                </a:solidFill>
              </a:rPr>
              <a:t>Data Visualization: Using Tableau, we will create visualizations to depict customer segments, purchase patterns, and other relevant insights to assist in decision-making. </a:t>
            </a:r>
            <a:endParaRPr sz="2000">
              <a:solidFill>
                <a:srgbClr val="000000"/>
              </a:solidFill>
            </a:endParaRPr>
          </a:p>
          <a:p>
            <a:pPr indent="0" lvl="0" marL="0" rtl="0" algn="l">
              <a:spcBef>
                <a:spcPts val="8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90888" y="95800"/>
            <a:ext cx="8222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Work</a:t>
            </a:r>
            <a:endParaRPr/>
          </a:p>
        </p:txBody>
      </p:sp>
      <p:pic>
        <p:nvPicPr>
          <p:cNvPr descr="A graph of a graph with text&#10;&#10;Description automatically generated with medium confidence" id="99" name="Google Shape;99;p20"/>
          <p:cNvPicPr preferRelativeResize="0"/>
          <p:nvPr/>
        </p:nvPicPr>
        <p:blipFill>
          <a:blip r:embed="rId3">
            <a:alphaModFix/>
          </a:blip>
          <a:stretch>
            <a:fillRect/>
          </a:stretch>
        </p:blipFill>
        <p:spPr>
          <a:xfrm>
            <a:off x="3862425" y="1945250"/>
            <a:ext cx="4747428" cy="2857500"/>
          </a:xfrm>
          <a:prstGeom prst="rect">
            <a:avLst/>
          </a:prstGeom>
          <a:noFill/>
          <a:ln>
            <a:noFill/>
          </a:ln>
        </p:spPr>
      </p:pic>
      <p:sp>
        <p:nvSpPr>
          <p:cNvPr id="100" name="Google Shape;100;p20"/>
          <p:cNvSpPr txBox="1"/>
          <p:nvPr/>
        </p:nvSpPr>
        <p:spPr>
          <a:xfrm>
            <a:off x="90900" y="2518275"/>
            <a:ext cx="35139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Different designations show varying levels of product purchase. This suggests that certain professional levels may be more inclined to purchase travel packages, with specific designations potentially being key targets for the new Wellness Tourism Package. </a:t>
            </a:r>
            <a:endParaRPr>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A graph of different colored bars&#10;&#10;Description automatically generated" id="105" name="Google Shape;105;p21"/>
          <p:cNvPicPr preferRelativeResize="0"/>
          <p:nvPr/>
        </p:nvPicPr>
        <p:blipFill>
          <a:blip r:embed="rId3">
            <a:alphaModFix/>
          </a:blip>
          <a:stretch>
            <a:fillRect/>
          </a:stretch>
        </p:blipFill>
        <p:spPr>
          <a:xfrm>
            <a:off x="4057850" y="1792750"/>
            <a:ext cx="4815575" cy="2883700"/>
          </a:xfrm>
          <a:prstGeom prst="rect">
            <a:avLst/>
          </a:prstGeom>
          <a:noFill/>
          <a:ln>
            <a:noFill/>
          </a:ln>
        </p:spPr>
      </p:pic>
      <p:sp>
        <p:nvSpPr>
          <p:cNvPr id="106" name="Google Shape;106;p21"/>
          <p:cNvSpPr txBox="1"/>
          <p:nvPr/>
        </p:nvSpPr>
        <p:spPr>
          <a:xfrm>
            <a:off x="200275" y="2382050"/>
            <a:ext cx="3710100" cy="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Customers with passports are more likely to have purchased a package compared to those without, indicating that having a passport might be a strong predictor of interest in travel packages. </a:t>
            </a:r>
            <a:endParaRPr>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