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2" r:id="rId2"/>
    <p:sldId id="327" r:id="rId3"/>
    <p:sldId id="367" r:id="rId4"/>
    <p:sldId id="368" r:id="rId5"/>
    <p:sldId id="369" r:id="rId6"/>
    <p:sldId id="370" r:id="rId7"/>
    <p:sldId id="371" r:id="rId8"/>
    <p:sldId id="379" r:id="rId9"/>
    <p:sldId id="380" r:id="rId10"/>
    <p:sldId id="381" r:id="rId11"/>
    <p:sldId id="382" r:id="rId12"/>
    <p:sldId id="372" r:id="rId13"/>
    <p:sldId id="383" r:id="rId14"/>
    <p:sldId id="385" r:id="rId15"/>
    <p:sldId id="374" r:id="rId16"/>
    <p:sldId id="384" r:id="rId17"/>
    <p:sldId id="375" r:id="rId18"/>
    <p:sldId id="386" r:id="rId19"/>
    <p:sldId id="387" r:id="rId20"/>
    <p:sldId id="377" r:id="rId21"/>
    <p:sldId id="388" r:id="rId22"/>
    <p:sldId id="378" r:id="rId23"/>
    <p:sldId id="389" r:id="rId24"/>
    <p:sldId id="395" r:id="rId25"/>
    <p:sldId id="390" r:id="rId26"/>
    <p:sldId id="394" r:id="rId27"/>
    <p:sldId id="391" r:id="rId28"/>
    <p:sldId id="392" r:id="rId29"/>
    <p:sldId id="393" r:id="rId30"/>
    <p:sldId id="364" r:id="rId31"/>
    <p:sldId id="25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6C"/>
    <a:srgbClr val="001545"/>
    <a:srgbClr val="EBF0F9"/>
    <a:srgbClr val="FEC934"/>
    <a:srgbClr val="FCD23A"/>
    <a:srgbClr val="8A6900"/>
    <a:srgbClr val="FFE181"/>
    <a:srgbClr val="FFCF37"/>
    <a:srgbClr val="FFFF99"/>
    <a:srgbClr val="F9F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06" autoAdjust="0"/>
    <p:restoredTop sz="96340" autoAdjust="0"/>
  </p:normalViewPr>
  <p:slideViewPr>
    <p:cSldViewPr snapToGrid="0">
      <p:cViewPr varScale="1">
        <p:scale>
          <a:sx n="150" d="100"/>
          <a:sy n="150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9E837-24D4-48B2-A76E-7815F3F7FFE1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C91CC-AF40-4470-8318-B806617F7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6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C91CC-AF40-4470-8318-B806617F72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16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8C91CC-AF40-4470-8318-B806617F72A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749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8C91CC-AF40-4470-8318-B806617F72A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652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8C91CC-AF40-4470-8318-B806617F72A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31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7462-41D3-458C-9CEB-55CAC5B6F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9CC6D2-E3B4-44B2-8FB3-CCF25BDAB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4071D-BD67-4957-A015-9D408763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9F948-E1A6-452E-8868-352C4109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5E604-654F-489D-A0B1-DB339E81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23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54CB4-8F6E-45A4-92C5-90B5E255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83947-CCCE-4DC2-B76C-FE895887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8071F-F457-493E-8D08-283EB47C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94377-676E-41B5-AFB8-BE0FB88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4693A-3558-4D18-A731-E4A379E5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18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4F80B-34D5-4683-8598-9C174E64F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F8848-74B7-44AE-BD86-5EFCA478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8485C-3B72-4773-A033-12457E5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70E34-C253-4BCD-8CC2-2B03B3A3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EB531-422D-411B-B381-762D3AAC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67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27412-E0C3-44B0-8CB0-7F7E4D22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8D16C-A6BC-4C7E-9B5D-0EC86E22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75D8A-456B-4EED-BDC6-449B3DB7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FB81B-525A-4656-8B4C-D1B1A72C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5285-7F21-42F6-B46A-AB6DAB1C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97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AE90-FC4B-44EF-AAA5-C38EE6C7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4D42E8-4F76-45BD-9EA8-94BAB38D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E930F-0C28-43B2-B150-03E7C200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142D5-A26B-4922-88D9-28F50253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D311E-E492-4CF6-8420-C15F4EBE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69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5A1C7-A4C2-4FAF-A05E-3CFBBCBE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3CB12-F42A-4A75-9E1B-BB25355EB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DF50C6-5C30-455F-B914-EAED886A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29CD7-D386-4C9F-BF32-8766F836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4DE55-DA63-4D1E-8CBD-0A3391F3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47CD5-AA3C-4728-BEBC-DB6BEE1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35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BA2A7-C670-4F7D-9347-16DA6018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CDF8-1266-44F9-9108-E1444A85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7408D-9058-4EBF-B62C-B1D2A78D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B113E-7EED-4868-AFD3-6C85836F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2B519-EFCF-41A5-9438-629606ACB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3DE2E4-4229-4BEF-8B15-F688E893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B80116-0A78-42DD-99DD-BD2214E2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FA250-4442-426C-91E4-A5913BFA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33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1140-74D3-4C9F-AC28-E5F18222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B53D08-650C-45D0-854A-CD125705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D3342-BDC4-4355-A8E9-1A55CFB9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43E1DD-4B7D-4785-A339-4410195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63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EC3F42-FB5F-4B4E-AB67-CA733C59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D58AB-35CE-4903-9FA8-22120CBA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D04CD-7680-4474-BC19-7EF6139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75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8542-06AC-48ED-8BCB-02C1E560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0178-F2DB-455E-BE6C-19124083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C522A-5AE9-4A6C-91D6-99EF80DF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38CE3-469E-4BE0-910C-AD0F8899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25591-53A7-4CAC-9B5B-17DE593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20157-53CF-4E83-A9D5-18B40EE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00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F667-6125-4304-B5EB-26A71074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0B7D18-CCA4-4E3E-9B83-DD8856AB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5331A-0216-401B-8DA9-5DB4341C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D9847-403D-45D2-BED8-1486FBA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DDF7E-F7B5-4B95-B6BB-0ABD7ACD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45FA6-2904-43B6-800F-0EB90B15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34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C7A380-FD08-4AEF-8B15-A114924C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5BB3A-80D4-401E-AB67-CB71C943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EEE4C-BD05-4631-86BC-D947799D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BC26-1895-420E-B690-D19FE18246BC}" type="datetimeFigureOut">
              <a:rPr lang="ko-KR" altLang="en-US" smtClean="0"/>
              <a:t>2021. 7. 7.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2FCC3-1C16-40E0-BBC9-0656F803B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ACFF-AF6D-4981-BBFE-BB28060B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h4njun.tistory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1783925"/>
            <a:ext cx="292018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2549013" y="2027463"/>
            <a:ext cx="7093974" cy="2544261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000" dirty="0">
                <a:latin typeface="바탕" panose="02030600000101010101" pitchFamily="18" charset="-127"/>
                <a:ea typeface="바탕" panose="02030600000101010101" pitchFamily="18" charset="-127"/>
              </a:rPr>
              <a:t>Lambda</a:t>
            </a:r>
            <a:endParaRPr lang="ko-KR" altLang="en-US" sz="30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9320981" y="4822097"/>
            <a:ext cx="287102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2286001" y="1386074"/>
            <a:ext cx="0" cy="1474837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E05497-D526-4EBF-947D-A392DC48EA4C}"/>
              </a:ext>
            </a:extLst>
          </p:cNvPr>
          <p:cNvCxnSpPr>
            <a:cxnSpLocks/>
          </p:cNvCxnSpPr>
          <p:nvPr/>
        </p:nvCxnSpPr>
        <p:spPr>
          <a:xfrm flipV="1">
            <a:off x="9881420" y="3082137"/>
            <a:ext cx="0" cy="230812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2147593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7EE3F7-7CCC-4A3C-82B7-79DE91408A7D}"/>
              </a:ext>
            </a:extLst>
          </p:cNvPr>
          <p:cNvSpPr txBox="1"/>
          <p:nvPr/>
        </p:nvSpPr>
        <p:spPr>
          <a:xfrm>
            <a:off x="4570586" y="4691854"/>
            <a:ext cx="305083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>
                <a:latin typeface="Batang" panose="02030600000101010101" pitchFamily="18" charset="-127"/>
                <a:ea typeface="Batang" panose="02030600000101010101" pitchFamily="18" charset="-127"/>
              </a:rPr>
              <a:t>소프트웨어학부 </a:t>
            </a:r>
            <a:r>
              <a:rPr lang="en-US" altLang="ko-KR" sz="1300" b="1" dirty="0">
                <a:latin typeface="Batang" panose="02030600000101010101" pitchFamily="18" charset="-127"/>
                <a:ea typeface="Batang" panose="02030600000101010101" pitchFamily="18" charset="-127"/>
              </a:rPr>
              <a:t>2015726068 </a:t>
            </a:r>
            <a:r>
              <a:rPr lang="ko-KR" altLang="en-US" sz="1300" b="1" dirty="0" err="1">
                <a:latin typeface="Batang" panose="02030600000101010101" pitchFamily="18" charset="-127"/>
                <a:ea typeface="Batang" panose="02030600000101010101" pitchFamily="18" charset="-127"/>
              </a:rPr>
              <a:t>박찬준</a:t>
            </a:r>
            <a:endParaRPr lang="en-US" altLang="ko-KR" sz="13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/>
            <a:r>
              <a:rPr lang="en-US" altLang="ko-KR" sz="1100" b="1" dirty="0">
                <a:latin typeface="Batang" panose="02030600000101010101" pitchFamily="18" charset="-127"/>
                <a:ea typeface="Batang" panose="02030600000101010101" pitchFamily="18" charset="-127"/>
                <a:hlinkClick r:id="rId2"/>
              </a:rPr>
              <a:t>https://ch4njun.tistory.com</a:t>
            </a:r>
            <a:endParaRPr lang="en-US" altLang="ko-KR" sz="11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/>
            <a:endParaRPr lang="en-US" altLang="ko-KR" sz="15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25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3" y="206832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35E8E6-52D9-4942-8BE7-D85A19750B7E}"/>
              </a:ext>
            </a:extLst>
          </p:cNvPr>
          <p:cNvSpPr txBox="1"/>
          <p:nvPr/>
        </p:nvSpPr>
        <p:spPr>
          <a:xfrm>
            <a:off x="3455694" y="2188737"/>
            <a:ext cx="5280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CustomInterface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&lt;Test&gt; c = new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CustomInterface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();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22" name="화살표: 오른쪽 32">
            <a:extLst>
              <a:ext uri="{FF2B5EF4-FFF2-40B4-BE49-F238E27FC236}">
                <a16:creationId xmlns:a16="http://schemas.microsoft.com/office/drawing/2014/main" id="{AEDDEDC0-3C71-0243-A4E3-8D826ACE4683}"/>
              </a:ext>
            </a:extLst>
          </p:cNvPr>
          <p:cNvSpPr/>
          <p:nvPr/>
        </p:nvSpPr>
        <p:spPr>
          <a:xfrm rot="5400000">
            <a:off x="5962648" y="2713548"/>
            <a:ext cx="266700" cy="333375"/>
          </a:xfrm>
          <a:prstGeom prst="rightArrow">
            <a:avLst/>
          </a:prstGeom>
          <a:solidFill>
            <a:srgbClr val="00216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03EF9C-0C72-D248-A636-895D630FAC6A}"/>
              </a:ext>
            </a:extLst>
          </p:cNvPr>
          <p:cNvSpPr txBox="1"/>
          <p:nvPr/>
        </p:nvSpPr>
        <p:spPr>
          <a:xfrm>
            <a:off x="3404397" y="3124001"/>
            <a:ext cx="56396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CustomInterface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&lt;Test&gt; c = new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CustomInterface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&lt;&gt;()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	@</a:t>
            </a:r>
            <a:r>
              <a:rPr lang="en-US" altLang="ko-KR" sz="16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Override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Test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myCall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()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		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System.out.println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(”ch4njun”);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	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};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14" name="곱하기 13">
            <a:extLst>
              <a:ext uri="{FF2B5EF4-FFF2-40B4-BE49-F238E27FC236}">
                <a16:creationId xmlns:a16="http://schemas.microsoft.com/office/drawing/2014/main" id="{8C2A29AB-F9D7-2A4B-B54F-51456134D8AD}"/>
              </a:ext>
            </a:extLst>
          </p:cNvPr>
          <p:cNvSpPr/>
          <p:nvPr/>
        </p:nvSpPr>
        <p:spPr>
          <a:xfrm>
            <a:off x="5779475" y="2054946"/>
            <a:ext cx="633046" cy="63673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74E87D-F743-8440-9F71-4E53A86ACC1F}"/>
              </a:ext>
            </a:extLst>
          </p:cNvPr>
          <p:cNvSpPr txBox="1"/>
          <p:nvPr/>
        </p:nvSpPr>
        <p:spPr>
          <a:xfrm>
            <a:off x="1623512" y="501670"/>
            <a:ext cx="3605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함수형 인터페이스</a:t>
            </a:r>
            <a:r>
              <a:rPr lang="ko-KR" altLang="en-US" sz="2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구현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94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3" y="206832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35E8E6-52D9-4942-8BE7-D85A19750B7E}"/>
              </a:ext>
            </a:extLst>
          </p:cNvPr>
          <p:cNvSpPr txBox="1"/>
          <p:nvPr/>
        </p:nvSpPr>
        <p:spPr>
          <a:xfrm>
            <a:off x="3455694" y="2188737"/>
            <a:ext cx="5280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CustomInterface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&lt;Test&gt; c = new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CustomInterface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();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CBF821-84A8-4849-A87E-B0355891FE91}"/>
              </a:ext>
            </a:extLst>
          </p:cNvPr>
          <p:cNvSpPr txBox="1"/>
          <p:nvPr/>
        </p:nvSpPr>
        <p:spPr>
          <a:xfrm>
            <a:off x="3404397" y="3124001"/>
            <a:ext cx="55883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CustomInterface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&lt;Test&gt; c = new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CustomInterface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&lt;&gt;()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	@Override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Test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myCall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()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		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System.out.println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(”ch4njun”);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	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};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319BD6-0BA8-A746-B2D5-DFED954CF4F3}"/>
              </a:ext>
            </a:extLst>
          </p:cNvPr>
          <p:cNvSpPr txBox="1"/>
          <p:nvPr/>
        </p:nvSpPr>
        <p:spPr>
          <a:xfrm>
            <a:off x="2848152" y="4936630"/>
            <a:ext cx="6495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CustomInterface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&lt;Test&gt; c = () -&gt;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System.out.println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(“ch4njun”);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22" name="화살표: 오른쪽 32">
            <a:extLst>
              <a:ext uri="{FF2B5EF4-FFF2-40B4-BE49-F238E27FC236}">
                <a16:creationId xmlns:a16="http://schemas.microsoft.com/office/drawing/2014/main" id="{AEDDEDC0-3C71-0243-A4E3-8D826ACE4683}"/>
              </a:ext>
            </a:extLst>
          </p:cNvPr>
          <p:cNvSpPr/>
          <p:nvPr/>
        </p:nvSpPr>
        <p:spPr>
          <a:xfrm rot="5400000">
            <a:off x="5962648" y="2713548"/>
            <a:ext cx="266700" cy="333375"/>
          </a:xfrm>
          <a:prstGeom prst="rightArrow">
            <a:avLst/>
          </a:prstGeom>
          <a:solidFill>
            <a:srgbClr val="00216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화살표: 오른쪽 32">
            <a:extLst>
              <a:ext uri="{FF2B5EF4-FFF2-40B4-BE49-F238E27FC236}">
                <a16:creationId xmlns:a16="http://schemas.microsoft.com/office/drawing/2014/main" id="{D6574383-B7F8-A649-8B57-8165825390B9}"/>
              </a:ext>
            </a:extLst>
          </p:cNvPr>
          <p:cNvSpPr/>
          <p:nvPr/>
        </p:nvSpPr>
        <p:spPr>
          <a:xfrm rot="5400000">
            <a:off x="5962647" y="4506895"/>
            <a:ext cx="266700" cy="333375"/>
          </a:xfrm>
          <a:prstGeom prst="rightArrow">
            <a:avLst/>
          </a:prstGeom>
          <a:solidFill>
            <a:srgbClr val="00216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곱하기 12">
            <a:extLst>
              <a:ext uri="{FF2B5EF4-FFF2-40B4-BE49-F238E27FC236}">
                <a16:creationId xmlns:a16="http://schemas.microsoft.com/office/drawing/2014/main" id="{4D750C2F-11AF-5B4C-B24D-7DB5EA515A20}"/>
              </a:ext>
            </a:extLst>
          </p:cNvPr>
          <p:cNvSpPr/>
          <p:nvPr/>
        </p:nvSpPr>
        <p:spPr>
          <a:xfrm>
            <a:off x="5779475" y="2054946"/>
            <a:ext cx="633046" cy="63673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D1C715-7C52-4E4D-A12E-C74CB95AE02F}"/>
              </a:ext>
            </a:extLst>
          </p:cNvPr>
          <p:cNvSpPr txBox="1"/>
          <p:nvPr/>
        </p:nvSpPr>
        <p:spPr>
          <a:xfrm>
            <a:off x="1623512" y="501670"/>
            <a:ext cx="3605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함수형 인터페이스</a:t>
            </a:r>
            <a:r>
              <a:rPr lang="ko-KR" altLang="en-US" sz="2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구현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0939E3-5C9D-D44B-812D-0311F14288B5}"/>
              </a:ext>
            </a:extLst>
          </p:cNvPr>
          <p:cNvSpPr txBox="1"/>
          <p:nvPr/>
        </p:nvSpPr>
        <p:spPr>
          <a:xfrm>
            <a:off x="4313295" y="5271953"/>
            <a:ext cx="35654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함수형 인터페이스를 구현한 클래스의 인스턴스 생성</a:t>
            </a:r>
            <a:r>
              <a:rPr kumimoji="0" lang="en-US" altLang="ko-KR" sz="11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!</a:t>
            </a:r>
            <a:endParaRPr kumimoji="0" lang="en-US" altLang="ko-KR" sz="10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84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3" y="206832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3BE3CA-4034-4E7D-957E-A8F5090326C1}"/>
              </a:ext>
            </a:extLst>
          </p:cNvPr>
          <p:cNvSpPr txBox="1"/>
          <p:nvPr/>
        </p:nvSpPr>
        <p:spPr>
          <a:xfrm>
            <a:off x="1623512" y="501670"/>
            <a:ext cx="29594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함수 </a:t>
            </a:r>
            <a:r>
              <a:rPr lang="ko-KR" altLang="en-US" sz="2500" b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디스크립터란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?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ECBFA-EF44-EB46-8F3C-0667F6126E09}"/>
              </a:ext>
            </a:extLst>
          </p:cNvPr>
          <p:cNvSpPr txBox="1"/>
          <p:nvPr/>
        </p:nvSpPr>
        <p:spPr>
          <a:xfrm>
            <a:off x="2919500" y="3093270"/>
            <a:ext cx="6353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함수형 인터페이스의 추상 메서드 </a:t>
            </a:r>
            <a:r>
              <a:rPr lang="ko-KR" altLang="en-US" sz="2000" b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시그니처</a:t>
            </a:r>
            <a:br>
              <a:rPr lang="en-US" altLang="ko-KR" sz="20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12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2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나는 이 뿐만 아니라 일반적인 메서드의 </a:t>
            </a:r>
            <a:r>
              <a:rPr lang="ko-KR" altLang="en-US" sz="1200" b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시그니처까지도</a:t>
            </a:r>
            <a:r>
              <a:rPr lang="ko-KR" altLang="en-US" sz="12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포함해서 이후 설명을 진행한다</a:t>
            </a:r>
            <a:r>
              <a:rPr lang="en-US" altLang="ko-KR" sz="12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endParaRPr lang="en-US" altLang="ko-KR" sz="1600" b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71E5B-93D8-744A-9067-F6AC0EF411EE}"/>
              </a:ext>
            </a:extLst>
          </p:cNvPr>
          <p:cNvSpPr txBox="1"/>
          <p:nvPr/>
        </p:nvSpPr>
        <p:spPr>
          <a:xfrm>
            <a:off x="3059763" y="3665107"/>
            <a:ext cx="607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Why? </a:t>
            </a:r>
            <a:r>
              <a:rPr lang="ko-KR" altLang="en-US" sz="16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유효한 </a:t>
            </a:r>
            <a:r>
              <a:rPr lang="en-US" altLang="ko-KR" sz="16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Lambda</a:t>
            </a:r>
            <a:r>
              <a:rPr lang="ko-KR" altLang="en-US" sz="16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표현식인지 판단하기 위한 목적으로 사용</a:t>
            </a:r>
            <a:endParaRPr lang="en-US" altLang="ko-KR" sz="2000" b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3" y="223160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3BE3CA-4034-4E7D-957E-A8F5090326C1}"/>
              </a:ext>
            </a:extLst>
          </p:cNvPr>
          <p:cNvSpPr txBox="1"/>
          <p:nvPr/>
        </p:nvSpPr>
        <p:spPr>
          <a:xfrm>
            <a:off x="1623512" y="501670"/>
            <a:ext cx="29594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함수 </a:t>
            </a:r>
            <a:r>
              <a:rPr kumimoji="0" lang="ko-KR" altLang="en-US" sz="2500" b="1" i="0" u="none" strike="noStrike" kern="1200" cap="none" spc="0" normalizeH="0" baseline="0" noProof="0" dirty="0" err="1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디스크립터란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?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12" name="화살표: 오른쪽 32">
            <a:extLst>
              <a:ext uri="{FF2B5EF4-FFF2-40B4-BE49-F238E27FC236}">
                <a16:creationId xmlns:a16="http://schemas.microsoft.com/office/drawing/2014/main" id="{A1D821AD-3C00-4244-988E-1E415D0ADFB7}"/>
              </a:ext>
            </a:extLst>
          </p:cNvPr>
          <p:cNvSpPr/>
          <p:nvPr/>
        </p:nvSpPr>
        <p:spPr>
          <a:xfrm flipV="1">
            <a:off x="6163408" y="2405050"/>
            <a:ext cx="216878" cy="271100"/>
          </a:xfrm>
          <a:prstGeom prst="rightArrow">
            <a:avLst/>
          </a:prstGeom>
          <a:solidFill>
            <a:srgbClr val="00216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F79996-6313-EF4C-ACCE-AD2DF850824F}"/>
              </a:ext>
            </a:extLst>
          </p:cNvPr>
          <p:cNvSpPr txBox="1"/>
          <p:nvPr/>
        </p:nvSpPr>
        <p:spPr>
          <a:xfrm>
            <a:off x="3175911" y="2368733"/>
            <a:ext cx="200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i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int</a:t>
            </a:r>
            <a:r>
              <a:rPr lang="en-US" altLang="ko-KR" sz="16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add(</a:t>
            </a:r>
            <a:r>
              <a:rPr lang="en-US" altLang="ko-KR" sz="1600" b="1" i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int</a:t>
            </a:r>
            <a:r>
              <a:rPr lang="en-US" altLang="ko-KR" sz="16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a, </a:t>
            </a:r>
            <a:r>
              <a:rPr lang="en-US" altLang="ko-KR" sz="1600" b="1" i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int</a:t>
            </a:r>
            <a:r>
              <a:rPr lang="en-US" altLang="ko-KR" sz="16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b)</a:t>
            </a:r>
            <a:endParaRPr lang="en-US" altLang="ko-KR" sz="1200" b="1" i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71370C-587A-8541-A467-8ED12CD55A06}"/>
              </a:ext>
            </a:extLst>
          </p:cNvPr>
          <p:cNvSpPr txBox="1"/>
          <p:nvPr/>
        </p:nvSpPr>
        <p:spPr>
          <a:xfrm>
            <a:off x="7214518" y="2368733"/>
            <a:ext cx="16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en-US" altLang="ko-KR" sz="1600" b="1" i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int</a:t>
            </a:r>
            <a:r>
              <a:rPr lang="en-US" altLang="ko-KR" sz="16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sz="1600" b="1" i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int</a:t>
            </a:r>
            <a:r>
              <a:rPr lang="en-US" altLang="ko-KR" sz="16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 -&gt; </a:t>
            </a:r>
            <a:r>
              <a:rPr lang="en-US" altLang="ko-KR" sz="1600" b="1" i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int</a:t>
            </a:r>
            <a:endParaRPr lang="en-US" altLang="ko-KR" sz="1200" b="1" i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5" name="화살표: 오른쪽 32">
            <a:extLst>
              <a:ext uri="{FF2B5EF4-FFF2-40B4-BE49-F238E27FC236}">
                <a16:creationId xmlns:a16="http://schemas.microsoft.com/office/drawing/2014/main" id="{07C66468-281F-E942-9256-00456BAB041B}"/>
              </a:ext>
            </a:extLst>
          </p:cNvPr>
          <p:cNvSpPr/>
          <p:nvPr/>
        </p:nvSpPr>
        <p:spPr>
          <a:xfrm flipV="1">
            <a:off x="6163408" y="3055681"/>
            <a:ext cx="216878" cy="271100"/>
          </a:xfrm>
          <a:prstGeom prst="rightArrow">
            <a:avLst/>
          </a:prstGeom>
          <a:solidFill>
            <a:srgbClr val="00216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F41B70-14EF-1B46-B831-CE01895C5247}"/>
              </a:ext>
            </a:extLst>
          </p:cNvPr>
          <p:cNvSpPr txBox="1"/>
          <p:nvPr/>
        </p:nvSpPr>
        <p:spPr>
          <a:xfrm>
            <a:off x="3446019" y="3019364"/>
            <a:ext cx="146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void call(T t)</a:t>
            </a:r>
            <a:endParaRPr lang="en-US" altLang="ko-KR" sz="1200" b="1" i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391725-BD56-4343-A7AC-DE2E002A6752}"/>
              </a:ext>
            </a:extLst>
          </p:cNvPr>
          <p:cNvSpPr txBox="1"/>
          <p:nvPr/>
        </p:nvSpPr>
        <p:spPr>
          <a:xfrm>
            <a:off x="7370010" y="3019364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(T) -&gt; void</a:t>
            </a:r>
            <a:endParaRPr lang="en-US" altLang="ko-KR" sz="1200" b="1" i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8" name="화살표: 오른쪽 32">
            <a:extLst>
              <a:ext uri="{FF2B5EF4-FFF2-40B4-BE49-F238E27FC236}">
                <a16:creationId xmlns:a16="http://schemas.microsoft.com/office/drawing/2014/main" id="{67081CD6-8E93-8C4A-8DAF-4AE9B9CEF4A1}"/>
              </a:ext>
            </a:extLst>
          </p:cNvPr>
          <p:cNvSpPr/>
          <p:nvPr/>
        </p:nvSpPr>
        <p:spPr>
          <a:xfrm flipV="1">
            <a:off x="6163408" y="3671142"/>
            <a:ext cx="216878" cy="271100"/>
          </a:xfrm>
          <a:prstGeom prst="rightArrow">
            <a:avLst/>
          </a:prstGeom>
          <a:solidFill>
            <a:srgbClr val="00216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E6A885-A008-D24A-B809-944A133010B8}"/>
              </a:ext>
            </a:extLst>
          </p:cNvPr>
          <p:cNvSpPr txBox="1"/>
          <p:nvPr/>
        </p:nvSpPr>
        <p:spPr>
          <a:xfrm>
            <a:off x="2773561" y="3634825"/>
            <a:ext cx="2810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String run(Test t, String s)</a:t>
            </a:r>
            <a:endParaRPr lang="en-US" altLang="ko-KR" sz="1200" b="1" i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BF5F34-23CF-6045-9F84-C56E27B62616}"/>
              </a:ext>
            </a:extLst>
          </p:cNvPr>
          <p:cNvSpPr txBox="1"/>
          <p:nvPr/>
        </p:nvSpPr>
        <p:spPr>
          <a:xfrm>
            <a:off x="6774498" y="3634825"/>
            <a:ext cx="2492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(Test, String) -&gt; String</a:t>
            </a:r>
            <a:endParaRPr lang="en-US" altLang="ko-KR" sz="1200" b="1" i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17941C-AC0C-5047-A416-5CD7F5B2D795}"/>
              </a:ext>
            </a:extLst>
          </p:cNvPr>
          <p:cNvSpPr txBox="1"/>
          <p:nvPr/>
        </p:nvSpPr>
        <p:spPr>
          <a:xfrm>
            <a:off x="2624549" y="4743212"/>
            <a:ext cx="6942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함수의 </a:t>
            </a:r>
            <a:r>
              <a:rPr lang="en-US" altLang="ko-KR" sz="16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Parameter</a:t>
            </a:r>
            <a:r>
              <a:rPr lang="ko-KR" altLang="en-US" sz="16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의 </a:t>
            </a:r>
            <a:r>
              <a:rPr lang="ko-KR" altLang="en-US" sz="1600" b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자료형과</a:t>
            </a:r>
            <a:r>
              <a:rPr lang="ko-KR" altLang="en-US" sz="16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Return Value </a:t>
            </a:r>
            <a:r>
              <a:rPr lang="ko-KR" altLang="en-US" sz="16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ko-KR" altLang="en-US" sz="1600" b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자료형을</a:t>
            </a:r>
            <a:r>
              <a:rPr lang="ko-KR" altLang="en-US" sz="16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표현한 것이다</a:t>
            </a:r>
            <a:r>
              <a:rPr lang="en-US" altLang="ko-KR" sz="16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en-US" altLang="ko-KR" sz="2000" b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368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3" y="206832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3BE3CA-4034-4E7D-957E-A8F5090326C1}"/>
              </a:ext>
            </a:extLst>
          </p:cNvPr>
          <p:cNvSpPr txBox="1"/>
          <p:nvPr/>
        </p:nvSpPr>
        <p:spPr>
          <a:xfrm>
            <a:off x="1623512" y="501670"/>
            <a:ext cx="31245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실행 </a:t>
            </a:r>
            <a:r>
              <a:rPr kumimoji="0" lang="ko-KR" altLang="en-US" sz="2500" b="1" i="0" u="none" strike="noStrike" kern="1200" cap="none" spc="0" normalizeH="0" baseline="0" noProof="0" dirty="0" err="1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어라운드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 패턴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?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80E46A-74FC-CE45-8FA8-21CE83126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809" y="2313869"/>
            <a:ext cx="4554384" cy="256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2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3" y="206832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3BE3CA-4034-4E7D-957E-A8F5090326C1}"/>
              </a:ext>
            </a:extLst>
          </p:cNvPr>
          <p:cNvSpPr txBox="1"/>
          <p:nvPr/>
        </p:nvSpPr>
        <p:spPr>
          <a:xfrm>
            <a:off x="1623512" y="501670"/>
            <a:ext cx="59843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Try-with-resource </a:t>
            </a:r>
            <a:r>
              <a:rPr lang="ko-KR" altLang="en-US" sz="2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구문 </a:t>
            </a:r>
            <a:r>
              <a:rPr lang="en-US" altLang="ko-KR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(Feat. Effective JAVA)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53C45-C684-304F-915A-64279F42F86C}"/>
              </a:ext>
            </a:extLst>
          </p:cNvPr>
          <p:cNvSpPr txBox="1"/>
          <p:nvPr/>
        </p:nvSpPr>
        <p:spPr>
          <a:xfrm>
            <a:off x="1975321" y="1634294"/>
            <a:ext cx="824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Effective JAVA Item 9 : try-finally </a:t>
            </a:r>
            <a:r>
              <a:rPr lang="ko-KR" altLang="en-US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보다는 </a:t>
            </a:r>
            <a:r>
              <a:rPr lang="en-US" altLang="ko-KR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try-with-resource </a:t>
            </a:r>
            <a:r>
              <a:rPr lang="ko-KR" altLang="en-US" b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</a:t>
            </a:r>
            <a:r>
              <a:rPr lang="ko-KR" altLang="en-US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사용하라</a:t>
            </a:r>
            <a:endParaRPr lang="en-US" altLang="ko-KR" sz="2400" b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A31358-78D4-8847-B689-51FFE73FD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101" y="2304292"/>
            <a:ext cx="7217296" cy="2425484"/>
          </a:xfrm>
          <a:prstGeom prst="rect">
            <a:avLst/>
          </a:prstGeom>
        </p:spPr>
      </p:pic>
      <p:sp>
        <p:nvSpPr>
          <p:cNvPr id="12" name="화살표: 오른쪽 32">
            <a:extLst>
              <a:ext uri="{FF2B5EF4-FFF2-40B4-BE49-F238E27FC236}">
                <a16:creationId xmlns:a16="http://schemas.microsoft.com/office/drawing/2014/main" id="{632F0DA2-1B9F-F647-BE30-1B24E8AB218F}"/>
              </a:ext>
            </a:extLst>
          </p:cNvPr>
          <p:cNvSpPr/>
          <p:nvPr/>
        </p:nvSpPr>
        <p:spPr>
          <a:xfrm rot="5400000">
            <a:off x="5962649" y="4894533"/>
            <a:ext cx="266700" cy="333375"/>
          </a:xfrm>
          <a:prstGeom prst="rightArrow">
            <a:avLst/>
          </a:prstGeom>
          <a:solidFill>
            <a:srgbClr val="00216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B5ABDC-B2D9-5F4F-90B4-004A33B54FDF}"/>
              </a:ext>
            </a:extLst>
          </p:cNvPr>
          <p:cNvSpPr txBox="1"/>
          <p:nvPr/>
        </p:nvSpPr>
        <p:spPr>
          <a:xfrm>
            <a:off x="1348556" y="5380581"/>
            <a:ext cx="9494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사용하는 자원의 수가 늘어남에 따라서 </a:t>
            </a:r>
            <a:r>
              <a:rPr lang="ko-KR" altLang="en-US" sz="1400" b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가독성이</a:t>
            </a:r>
            <a:r>
              <a:rPr lang="ko-KR" altLang="en-US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떨어질 수 있다</a:t>
            </a:r>
            <a:r>
              <a:rPr lang="en-US" altLang="ko-KR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ko-KR" altLang="en-US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Try-with-resource </a:t>
            </a:r>
            <a:r>
              <a:rPr lang="ko-KR" altLang="en-US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는 이러한 문제를 해결해준다</a:t>
            </a:r>
            <a:r>
              <a:rPr lang="en-US" altLang="ko-KR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404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3" y="206832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3BE3CA-4034-4E7D-957E-A8F5090326C1}"/>
              </a:ext>
            </a:extLst>
          </p:cNvPr>
          <p:cNvSpPr txBox="1"/>
          <p:nvPr/>
        </p:nvSpPr>
        <p:spPr>
          <a:xfrm>
            <a:off x="1623512" y="501670"/>
            <a:ext cx="59843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Try-with-resource </a:t>
            </a:r>
            <a:r>
              <a:rPr lang="ko-KR" altLang="en-US" sz="2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구문 </a:t>
            </a:r>
            <a:r>
              <a:rPr lang="en-US" altLang="ko-KR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(Feat. Effective JAVA)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B5ABDC-B2D9-5F4F-90B4-004A33B54FDF}"/>
              </a:ext>
            </a:extLst>
          </p:cNvPr>
          <p:cNvSpPr txBox="1"/>
          <p:nvPr/>
        </p:nvSpPr>
        <p:spPr>
          <a:xfrm>
            <a:off x="1651165" y="4854374"/>
            <a:ext cx="88921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하지만 </a:t>
            </a:r>
            <a:r>
              <a:rPr lang="en-US" altLang="ko-KR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Try-with-resource </a:t>
            </a:r>
            <a:r>
              <a:rPr lang="ko-KR" altLang="en-US" sz="1400" b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</a:t>
            </a:r>
            <a:r>
              <a:rPr lang="ko-KR" altLang="en-US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사용하기 위해서는 해당 자원이 </a:t>
            </a:r>
            <a:r>
              <a:rPr lang="en-US" altLang="ko-KR" sz="1400" b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AutoCloseable</a:t>
            </a:r>
            <a:r>
              <a:rPr lang="ko-KR" altLang="en-US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인터페이스를 구현해야한다</a:t>
            </a:r>
            <a:r>
              <a:rPr lang="en-US" altLang="ko-KR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이미 </a:t>
            </a:r>
            <a:r>
              <a:rPr lang="en-US" altLang="ko-KR" sz="11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JAVA</a:t>
            </a:r>
            <a:r>
              <a:rPr lang="ko-KR" altLang="en-US" sz="11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에서 지원하는 </a:t>
            </a:r>
            <a:r>
              <a:rPr lang="en-US" altLang="ko-KR" sz="11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Scanner, DB Connector </a:t>
            </a:r>
            <a:r>
              <a:rPr lang="ko-KR" altLang="en-US" sz="11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등 다양한 클래스에 </a:t>
            </a:r>
            <a:r>
              <a:rPr lang="en-US" altLang="ko-KR" sz="1100" b="1" i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AutoCloseable</a:t>
            </a:r>
            <a:r>
              <a:rPr lang="ko-KR" altLang="en-US" sz="11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인터페이스가 구현되어 있다</a:t>
            </a:r>
            <a:r>
              <a:rPr lang="en-US" altLang="ko-KR" sz="11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en-US" altLang="ko-KR" sz="1400" b="1" i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2690808-222F-CA46-B05C-906109FEC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319" y="2579625"/>
            <a:ext cx="8241362" cy="16987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325673-B30D-C743-BDCC-DF459422C4C6}"/>
              </a:ext>
            </a:extLst>
          </p:cNvPr>
          <p:cNvSpPr txBox="1"/>
          <p:nvPr/>
        </p:nvSpPr>
        <p:spPr>
          <a:xfrm>
            <a:off x="1975321" y="1634294"/>
            <a:ext cx="824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Effective JAVA Item 9 : try-finally </a:t>
            </a:r>
            <a:r>
              <a:rPr lang="ko-KR" altLang="en-US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보다는 </a:t>
            </a:r>
            <a:r>
              <a:rPr lang="en-US" altLang="ko-KR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try-with-resource </a:t>
            </a:r>
            <a:r>
              <a:rPr lang="ko-KR" altLang="en-US" b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</a:t>
            </a:r>
            <a:r>
              <a:rPr lang="ko-KR" altLang="en-US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사용하라</a:t>
            </a:r>
            <a:endParaRPr lang="en-US" altLang="ko-KR" sz="2400" b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02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3" y="206832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3BE3CA-4034-4E7D-957E-A8F5090326C1}"/>
              </a:ext>
            </a:extLst>
          </p:cNvPr>
          <p:cNvSpPr txBox="1"/>
          <p:nvPr/>
        </p:nvSpPr>
        <p:spPr>
          <a:xfrm>
            <a:off x="1623512" y="501670"/>
            <a:ext cx="28680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사례 </a:t>
            </a:r>
            <a:r>
              <a:rPr lang="en-US" altLang="ko-KR" sz="2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–</a:t>
            </a:r>
            <a:r>
              <a:rPr lang="ko-KR" altLang="en-US" sz="2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2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JAVA</a:t>
            </a:r>
            <a:r>
              <a:rPr lang="ko-KR" altLang="en-US" sz="2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2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API 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9293E-1AD6-4C94-A4BD-0166448AE07E}"/>
              </a:ext>
            </a:extLst>
          </p:cNvPr>
          <p:cNvSpPr txBox="1"/>
          <p:nvPr/>
        </p:nvSpPr>
        <p:spPr>
          <a:xfrm>
            <a:off x="2539575" y="1424821"/>
            <a:ext cx="711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u="sng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전제 </a:t>
            </a:r>
            <a:r>
              <a:rPr lang="en-US" altLang="ko-KR" b="1" u="sng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  <a:r>
              <a:rPr lang="ko-KR" altLang="en-US" b="1" u="sng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b="1" u="sng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Lambda </a:t>
            </a:r>
            <a:r>
              <a:rPr lang="ko-KR" altLang="en-US" b="1" u="sng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표현식은 함수형 인터페이스에서만 사용할 수 있다</a:t>
            </a:r>
            <a:r>
              <a:rPr lang="en-US" altLang="ko-KR" b="1" u="sng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F0E3CC6-C6FA-0F4F-88B2-C25F66E9BF75}"/>
              </a:ext>
            </a:extLst>
          </p:cNvPr>
          <p:cNvSpPr/>
          <p:nvPr/>
        </p:nvSpPr>
        <p:spPr>
          <a:xfrm>
            <a:off x="1842404" y="2691244"/>
            <a:ext cx="8507186" cy="8490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21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f = lambda item: item % 2</a:t>
            </a:r>
          </a:p>
          <a:p>
            <a:pPr lvl="0" algn="ctr">
              <a:defRPr/>
            </a:pPr>
            <a:r>
              <a:rPr lang="en-US" altLang="ko-KR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f(10)  # Result is True</a:t>
            </a:r>
          </a:p>
        </p:txBody>
      </p:sp>
      <p:sp>
        <p:nvSpPr>
          <p:cNvPr id="12" name="화살표: 오른쪽 32">
            <a:extLst>
              <a:ext uri="{FF2B5EF4-FFF2-40B4-BE49-F238E27FC236}">
                <a16:creationId xmlns:a16="http://schemas.microsoft.com/office/drawing/2014/main" id="{64A9AD30-DDF2-5245-9DD9-1182F0D0E060}"/>
              </a:ext>
            </a:extLst>
          </p:cNvPr>
          <p:cNvSpPr/>
          <p:nvPr/>
        </p:nvSpPr>
        <p:spPr>
          <a:xfrm rot="5400000">
            <a:off x="5962646" y="3716731"/>
            <a:ext cx="266700" cy="333375"/>
          </a:xfrm>
          <a:prstGeom prst="rightArrow">
            <a:avLst/>
          </a:prstGeom>
          <a:solidFill>
            <a:srgbClr val="00216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FAEF6E-53A8-A445-BBFD-54A493AA37C9}"/>
              </a:ext>
            </a:extLst>
          </p:cNvPr>
          <p:cNvSpPr txBox="1"/>
          <p:nvPr/>
        </p:nvSpPr>
        <p:spPr>
          <a:xfrm>
            <a:off x="1297246" y="4176019"/>
            <a:ext cx="959749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JAVA </a:t>
            </a:r>
            <a:r>
              <a:rPr lang="ko-KR" altLang="en-US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에서는</a:t>
            </a:r>
            <a:r>
              <a:rPr lang="en-US" altLang="ko-KR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이렇게 익명 함수를 변수에 저장해 사용할 수 없다</a:t>
            </a:r>
            <a:r>
              <a:rPr lang="en-US" altLang="ko-KR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왜냐하면 </a:t>
            </a:r>
            <a:r>
              <a:rPr lang="en-US" altLang="ko-KR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JAVA </a:t>
            </a:r>
            <a:r>
              <a:rPr lang="ko-KR" altLang="en-US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는 자바가 이런 방식의 함수 호출을 허용하지 않고 모든 것을 객체로 여긴다는 특징 때문이다</a:t>
            </a:r>
            <a:r>
              <a:rPr lang="en-US" altLang="ko-KR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따라서 </a:t>
            </a:r>
            <a:r>
              <a:rPr lang="en-US" altLang="ko-KR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Lambda</a:t>
            </a:r>
            <a:r>
              <a:rPr lang="ko-KR" altLang="en-US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표현식을 사용하기 위해선 함수형 인터페이스가 필요하다</a:t>
            </a:r>
            <a:r>
              <a:rPr lang="en-US" altLang="ko-KR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JAVA </a:t>
            </a:r>
            <a:r>
              <a:rPr lang="ko-KR" altLang="en-US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에서는 </a:t>
            </a:r>
            <a:r>
              <a:rPr lang="en-US" altLang="ko-KR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Predicate, Consumer, Function </a:t>
            </a:r>
            <a:r>
              <a:rPr lang="ko-KR" altLang="en-US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와 같은 함수형 인터페이스를 다양하게 제공한다</a:t>
            </a:r>
            <a:r>
              <a:rPr lang="en-US" altLang="ko-KR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977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3" y="255818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3BE3CA-4034-4E7D-957E-A8F5090326C1}"/>
              </a:ext>
            </a:extLst>
          </p:cNvPr>
          <p:cNvSpPr txBox="1"/>
          <p:nvPr/>
        </p:nvSpPr>
        <p:spPr>
          <a:xfrm>
            <a:off x="1623512" y="501670"/>
            <a:ext cx="28680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사례 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–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 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JAVA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 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API 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44759A-B7FC-2D4F-84F7-4CFD7BD09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39" y="1532063"/>
            <a:ext cx="9639300" cy="1926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C483EC-E8FA-BD46-AA20-526205CCB3F3}"/>
              </a:ext>
            </a:extLst>
          </p:cNvPr>
          <p:cNvSpPr txBox="1"/>
          <p:nvPr/>
        </p:nvSpPr>
        <p:spPr>
          <a:xfrm>
            <a:off x="3123072" y="3487397"/>
            <a:ext cx="5945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1000" dirty="0">
                <a:solidFill>
                  <a:srgbClr val="00216C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https://</a:t>
            </a:r>
            <a:r>
              <a:rPr kumimoji="1" lang="en" altLang="ko-KR" sz="1000" dirty="0" err="1">
                <a:solidFill>
                  <a:srgbClr val="00216C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docs.oracle.com</a:t>
            </a:r>
            <a:r>
              <a:rPr kumimoji="1" lang="en" altLang="ko-KR" sz="1000" dirty="0">
                <a:solidFill>
                  <a:srgbClr val="00216C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/</a:t>
            </a:r>
            <a:r>
              <a:rPr kumimoji="1" lang="en" altLang="ko-KR" sz="1000" dirty="0" err="1">
                <a:solidFill>
                  <a:srgbClr val="00216C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en</a:t>
            </a:r>
            <a:r>
              <a:rPr kumimoji="1" lang="en" altLang="ko-KR" sz="1000" dirty="0">
                <a:solidFill>
                  <a:srgbClr val="00216C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/java/</a:t>
            </a:r>
            <a:r>
              <a:rPr kumimoji="1" lang="en" altLang="ko-KR" sz="1000" dirty="0" err="1">
                <a:solidFill>
                  <a:srgbClr val="00216C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javase</a:t>
            </a:r>
            <a:r>
              <a:rPr kumimoji="1" lang="en" altLang="ko-KR" sz="1000" dirty="0">
                <a:solidFill>
                  <a:srgbClr val="00216C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/16/docs/</a:t>
            </a:r>
            <a:r>
              <a:rPr kumimoji="1" lang="en" altLang="ko-KR" sz="1000" dirty="0" err="1">
                <a:solidFill>
                  <a:srgbClr val="00216C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api</a:t>
            </a:r>
            <a:r>
              <a:rPr kumimoji="1" lang="en" altLang="ko-KR" sz="1000" dirty="0">
                <a:solidFill>
                  <a:srgbClr val="00216C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/</a:t>
            </a:r>
            <a:r>
              <a:rPr kumimoji="1" lang="en" altLang="ko-KR" sz="1000" dirty="0" err="1">
                <a:solidFill>
                  <a:srgbClr val="00216C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java.base</a:t>
            </a:r>
            <a:r>
              <a:rPr kumimoji="1" lang="en" altLang="ko-KR" sz="1000" dirty="0">
                <a:solidFill>
                  <a:srgbClr val="00216C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/java/</a:t>
            </a:r>
            <a:r>
              <a:rPr kumimoji="1" lang="en" altLang="ko-KR" sz="1000" dirty="0" err="1">
                <a:solidFill>
                  <a:srgbClr val="00216C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util</a:t>
            </a:r>
            <a:r>
              <a:rPr kumimoji="1" lang="en" altLang="ko-KR" sz="1000" dirty="0">
                <a:solidFill>
                  <a:srgbClr val="00216C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/function/</a:t>
            </a:r>
            <a:r>
              <a:rPr kumimoji="1" lang="en" altLang="ko-KR" sz="1000" dirty="0" err="1">
                <a:solidFill>
                  <a:srgbClr val="00216C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Predicate.html</a:t>
            </a:r>
            <a:endParaRPr kumimoji="1" lang="ko-KR" altLang="en-US" sz="1000" dirty="0">
              <a:solidFill>
                <a:srgbClr val="00216C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8BDEBE-BF34-F246-B66C-96745E1A4497}"/>
              </a:ext>
            </a:extLst>
          </p:cNvPr>
          <p:cNvSpPr txBox="1"/>
          <p:nvPr/>
        </p:nvSpPr>
        <p:spPr>
          <a:xfrm>
            <a:off x="766674" y="4045395"/>
            <a:ext cx="106586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이러한 함수 인터페이스에는 하나의 추상 메서드 외에도 </a:t>
            </a:r>
            <a:r>
              <a:rPr lang="en-US" altLang="ko-KR" sz="1500" b="1" u="sng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Function Chaining</a:t>
            </a:r>
            <a:r>
              <a:rPr lang="en-US" altLang="ko-KR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을 위한 다양한 </a:t>
            </a:r>
            <a:r>
              <a:rPr lang="en-US" altLang="ko-KR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default, static </a:t>
            </a:r>
            <a:r>
              <a:rPr lang="ko-KR" altLang="en-US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메서드를 제공</a:t>
            </a:r>
            <a:endParaRPr lang="en-US" altLang="ko-KR" sz="1500" b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6" name="화살표: 오른쪽 32">
            <a:extLst>
              <a:ext uri="{FF2B5EF4-FFF2-40B4-BE49-F238E27FC236}">
                <a16:creationId xmlns:a16="http://schemas.microsoft.com/office/drawing/2014/main" id="{1B115D2D-96CD-9641-8670-0EBD0DD3A5C0}"/>
              </a:ext>
            </a:extLst>
          </p:cNvPr>
          <p:cNvSpPr/>
          <p:nvPr/>
        </p:nvSpPr>
        <p:spPr>
          <a:xfrm flipV="1">
            <a:off x="5149465" y="4590133"/>
            <a:ext cx="94620" cy="118276"/>
          </a:xfrm>
          <a:prstGeom prst="rightArrow">
            <a:avLst/>
          </a:prstGeom>
          <a:solidFill>
            <a:srgbClr val="00216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CD8C59-22C3-9D40-9CC5-A4F73EAF4362}"/>
              </a:ext>
            </a:extLst>
          </p:cNvPr>
          <p:cNvSpPr txBox="1"/>
          <p:nvPr/>
        </p:nvSpPr>
        <p:spPr>
          <a:xfrm>
            <a:off x="3934402" y="4506691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Predicate&lt;T&gt;</a:t>
            </a:r>
            <a:endParaRPr lang="en-US" altLang="ko-KR" sz="1000" b="1" i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57E73D-ED8F-E142-A707-F562E3E01B4B}"/>
              </a:ext>
            </a:extLst>
          </p:cNvPr>
          <p:cNvSpPr txBox="1"/>
          <p:nvPr/>
        </p:nvSpPr>
        <p:spPr>
          <a:xfrm>
            <a:off x="5582791" y="4488854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(T) -&gt; </a:t>
            </a:r>
            <a:r>
              <a:rPr lang="en-US" altLang="ko-KR" sz="1100" b="1" i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boolean</a:t>
            </a:r>
            <a:endParaRPr lang="en-US" altLang="ko-KR" sz="1000" b="1" i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7" name="화살표: 오른쪽 32">
            <a:extLst>
              <a:ext uri="{FF2B5EF4-FFF2-40B4-BE49-F238E27FC236}">
                <a16:creationId xmlns:a16="http://schemas.microsoft.com/office/drawing/2014/main" id="{CA15C6C4-D9A4-624C-AD65-8EF3D5B125F3}"/>
              </a:ext>
            </a:extLst>
          </p:cNvPr>
          <p:cNvSpPr/>
          <p:nvPr/>
        </p:nvSpPr>
        <p:spPr>
          <a:xfrm flipV="1">
            <a:off x="5149465" y="4859069"/>
            <a:ext cx="94620" cy="118276"/>
          </a:xfrm>
          <a:prstGeom prst="rightArrow">
            <a:avLst/>
          </a:prstGeom>
          <a:solidFill>
            <a:srgbClr val="00216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5B979E-288A-3240-AD03-A4F679252499}"/>
              </a:ext>
            </a:extLst>
          </p:cNvPr>
          <p:cNvSpPr txBox="1"/>
          <p:nvPr/>
        </p:nvSpPr>
        <p:spPr>
          <a:xfrm>
            <a:off x="3918373" y="4775627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Consumer&lt;T&gt;</a:t>
            </a:r>
            <a:endParaRPr lang="en-US" altLang="ko-KR" sz="1000" b="1" i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E6FBE0-71E5-1345-9755-AE631FFECCFC}"/>
              </a:ext>
            </a:extLst>
          </p:cNvPr>
          <p:cNvSpPr txBox="1"/>
          <p:nvPr/>
        </p:nvSpPr>
        <p:spPr>
          <a:xfrm>
            <a:off x="5703015" y="4798610"/>
            <a:ext cx="9509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(T) -&gt; void</a:t>
            </a:r>
            <a:endParaRPr lang="en-US" altLang="ko-KR" sz="1000" b="1" i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0" name="화살표: 오른쪽 32">
            <a:extLst>
              <a:ext uri="{FF2B5EF4-FFF2-40B4-BE49-F238E27FC236}">
                <a16:creationId xmlns:a16="http://schemas.microsoft.com/office/drawing/2014/main" id="{99FE4FBC-8C7D-564C-8A03-8D74AEB608D8}"/>
              </a:ext>
            </a:extLst>
          </p:cNvPr>
          <p:cNvSpPr/>
          <p:nvPr/>
        </p:nvSpPr>
        <p:spPr>
          <a:xfrm flipV="1">
            <a:off x="5149465" y="5157688"/>
            <a:ext cx="94620" cy="118276"/>
          </a:xfrm>
          <a:prstGeom prst="rightArrow">
            <a:avLst/>
          </a:prstGeom>
          <a:solidFill>
            <a:srgbClr val="00216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0E0FF8-8335-094F-93A6-5E15F2D44111}"/>
              </a:ext>
            </a:extLst>
          </p:cNvPr>
          <p:cNvSpPr txBox="1"/>
          <p:nvPr/>
        </p:nvSpPr>
        <p:spPr>
          <a:xfrm>
            <a:off x="3875092" y="5074246"/>
            <a:ext cx="1233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Function&lt;T, R&gt;</a:t>
            </a:r>
            <a:endParaRPr lang="en-US" altLang="ko-KR" sz="1000" b="1" i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DF3081-19FE-BE41-A26C-669B516BF35C}"/>
              </a:ext>
            </a:extLst>
          </p:cNvPr>
          <p:cNvSpPr txBox="1"/>
          <p:nvPr/>
        </p:nvSpPr>
        <p:spPr>
          <a:xfrm>
            <a:off x="5798393" y="5097230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(T) -&gt; R</a:t>
            </a:r>
            <a:endParaRPr lang="en-US" altLang="ko-KR" sz="1000" b="1" i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CE368610-868C-1F4C-BC6F-6930E3ED315F}"/>
              </a:ext>
            </a:extLst>
          </p:cNvPr>
          <p:cNvSpPr/>
          <p:nvPr/>
        </p:nvSpPr>
        <p:spPr>
          <a:xfrm flipV="1">
            <a:off x="7067535" y="4590133"/>
            <a:ext cx="94620" cy="118276"/>
          </a:xfrm>
          <a:prstGeom prst="rightArrow">
            <a:avLst/>
          </a:prstGeom>
          <a:solidFill>
            <a:srgbClr val="00216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9844CA-1DC5-7A46-A009-3CBCE19EEDB5}"/>
              </a:ext>
            </a:extLst>
          </p:cNvPr>
          <p:cNvSpPr txBox="1"/>
          <p:nvPr/>
        </p:nvSpPr>
        <p:spPr>
          <a:xfrm>
            <a:off x="7403875" y="4488854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negate, and, or …</a:t>
            </a:r>
            <a:endParaRPr lang="en-US" altLang="ko-KR" sz="1000" b="1" i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5" name="화살표: 오른쪽 32">
            <a:extLst>
              <a:ext uri="{FF2B5EF4-FFF2-40B4-BE49-F238E27FC236}">
                <a16:creationId xmlns:a16="http://schemas.microsoft.com/office/drawing/2014/main" id="{EAF00B80-6452-0648-8F20-0C15AEEC5EA8}"/>
              </a:ext>
            </a:extLst>
          </p:cNvPr>
          <p:cNvSpPr/>
          <p:nvPr/>
        </p:nvSpPr>
        <p:spPr>
          <a:xfrm flipV="1">
            <a:off x="7067535" y="4893234"/>
            <a:ext cx="94620" cy="118276"/>
          </a:xfrm>
          <a:prstGeom prst="rightArrow">
            <a:avLst/>
          </a:prstGeom>
          <a:solidFill>
            <a:srgbClr val="00216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764296-F27A-3540-A11C-01CAEED3F276}"/>
              </a:ext>
            </a:extLst>
          </p:cNvPr>
          <p:cNvSpPr txBox="1"/>
          <p:nvPr/>
        </p:nvSpPr>
        <p:spPr>
          <a:xfrm>
            <a:off x="7616276" y="4800119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i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andThen</a:t>
            </a:r>
            <a:r>
              <a:rPr lang="en-US" altLang="ko-KR" sz="11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…</a:t>
            </a:r>
            <a:endParaRPr lang="en-US" altLang="ko-KR" sz="1000" b="1" i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7" name="화살표: 오른쪽 32">
            <a:extLst>
              <a:ext uri="{FF2B5EF4-FFF2-40B4-BE49-F238E27FC236}">
                <a16:creationId xmlns:a16="http://schemas.microsoft.com/office/drawing/2014/main" id="{4AD32A83-AF67-7A47-8076-967F8A3DC9CE}"/>
              </a:ext>
            </a:extLst>
          </p:cNvPr>
          <p:cNvSpPr/>
          <p:nvPr/>
        </p:nvSpPr>
        <p:spPr>
          <a:xfrm flipV="1">
            <a:off x="7067535" y="5179588"/>
            <a:ext cx="94620" cy="118276"/>
          </a:xfrm>
          <a:prstGeom prst="rightArrow">
            <a:avLst/>
          </a:prstGeom>
          <a:solidFill>
            <a:srgbClr val="00216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BDFCD1-2CF6-6847-B5FC-7BAA4B44D659}"/>
              </a:ext>
            </a:extLst>
          </p:cNvPr>
          <p:cNvSpPr txBox="1"/>
          <p:nvPr/>
        </p:nvSpPr>
        <p:spPr>
          <a:xfrm>
            <a:off x="7273235" y="5086473"/>
            <a:ext cx="1646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i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andThen</a:t>
            </a:r>
            <a:r>
              <a:rPr lang="en-US" altLang="ko-KR" sz="11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compose …</a:t>
            </a:r>
            <a:endParaRPr lang="en-US" altLang="ko-KR" sz="1000" b="1" i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3343D5-C9DA-2E4F-84CF-D9C52C8EDE70}"/>
              </a:ext>
            </a:extLst>
          </p:cNvPr>
          <p:cNvSpPr txBox="1"/>
          <p:nvPr/>
        </p:nvSpPr>
        <p:spPr>
          <a:xfrm>
            <a:off x="2150077" y="5629527"/>
            <a:ext cx="78919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Function</a:t>
            </a:r>
            <a:r>
              <a:rPr lang="ko-KR" altLang="en-US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Chaining</a:t>
            </a:r>
            <a:r>
              <a:rPr lang="ko-KR" altLang="en-US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을 통해서 여러 개의 함수를 </a:t>
            </a:r>
            <a:r>
              <a:rPr lang="en-US" altLang="ko-KR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Pipeline </a:t>
            </a:r>
            <a:r>
              <a:rPr lang="ko-KR" altLang="en-US" sz="1500" b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으로</a:t>
            </a:r>
            <a:r>
              <a:rPr lang="ko-KR" altLang="en-US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연결한 것처럼 호출하거나</a:t>
            </a:r>
            <a:r>
              <a:rPr lang="en-US" altLang="ko-KR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여러 개의 조건을 </a:t>
            </a:r>
            <a:r>
              <a:rPr lang="en-US" altLang="ko-KR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and, or </a:t>
            </a:r>
            <a:r>
              <a:rPr lang="ko-KR" altLang="en-US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로 연결해 사용할 수 있다</a:t>
            </a:r>
            <a:r>
              <a:rPr lang="en-US" altLang="ko-KR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841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3" y="255818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3BE3CA-4034-4E7D-957E-A8F5090326C1}"/>
              </a:ext>
            </a:extLst>
          </p:cNvPr>
          <p:cNvSpPr txBox="1"/>
          <p:nvPr/>
        </p:nvSpPr>
        <p:spPr>
          <a:xfrm>
            <a:off x="1623512" y="501670"/>
            <a:ext cx="28680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사례 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–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 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JAVA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 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API 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867950-199C-4E40-A721-BF1C1A2AE1DC}"/>
              </a:ext>
            </a:extLst>
          </p:cNvPr>
          <p:cNvSpPr txBox="1"/>
          <p:nvPr/>
        </p:nvSpPr>
        <p:spPr>
          <a:xfrm>
            <a:off x="1388632" y="2845362"/>
            <a:ext cx="941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JAVA API </a:t>
            </a:r>
            <a:r>
              <a:rPr lang="ko-KR" altLang="en-US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에서는 기본자료형을 고려해 함수형 인터페이스를 제공하기 때문에 정말 많다</a:t>
            </a:r>
            <a:r>
              <a:rPr lang="en-US" altLang="ko-KR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다 기억하는 것은 불가능</a:t>
            </a:r>
            <a:r>
              <a:rPr lang="en-US" altLang="ko-KR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F7FA55-D3DE-7446-913D-3AFDE20F521A}"/>
              </a:ext>
            </a:extLst>
          </p:cNvPr>
          <p:cNvSpPr txBox="1"/>
          <p:nvPr/>
        </p:nvSpPr>
        <p:spPr>
          <a:xfrm>
            <a:off x="3223266" y="3816912"/>
            <a:ext cx="5745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u="sng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Java.util.function</a:t>
            </a:r>
            <a:r>
              <a:rPr lang="en-US" altLang="ko-KR" sz="1400" b="1" u="sng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400" b="1" u="sng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패키지에 포함되어 있으니 필요할 때 찾아서 사용</a:t>
            </a:r>
            <a:r>
              <a:rPr lang="en-US" altLang="ko-KR" sz="1400" b="1" u="sng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90114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3" y="206832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3BE3CA-4034-4E7D-957E-A8F5090326C1}"/>
              </a:ext>
            </a:extLst>
          </p:cNvPr>
          <p:cNvSpPr txBox="1"/>
          <p:nvPr/>
        </p:nvSpPr>
        <p:spPr>
          <a:xfrm>
            <a:off x="1623512" y="501670"/>
            <a:ext cx="23407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Why Lambda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?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7D629D-C018-42CB-B6C5-CA8240CFF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49" y="2926319"/>
            <a:ext cx="3751910" cy="1546962"/>
          </a:xfrm>
          <a:prstGeom prst="rect">
            <a:avLst/>
          </a:prstGeom>
        </p:spPr>
      </p:pic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06699ADC-D254-4608-999C-BF1240BC1A9D}"/>
              </a:ext>
            </a:extLst>
          </p:cNvPr>
          <p:cNvSpPr/>
          <p:nvPr/>
        </p:nvSpPr>
        <p:spPr>
          <a:xfrm>
            <a:off x="5999674" y="3533112"/>
            <a:ext cx="266700" cy="333375"/>
          </a:xfrm>
          <a:prstGeom prst="rightArrow">
            <a:avLst/>
          </a:prstGeom>
          <a:solidFill>
            <a:srgbClr val="00216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A6D4F4-14C4-4FD5-892B-22C843E335A2}"/>
              </a:ext>
            </a:extLst>
          </p:cNvPr>
          <p:cNvSpPr txBox="1"/>
          <p:nvPr/>
        </p:nvSpPr>
        <p:spPr>
          <a:xfrm>
            <a:off x="6605571" y="3422800"/>
            <a:ext cx="40655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깔끔하지 않다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0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코드가 복잡할수록 심해지고</a:t>
            </a:r>
            <a:r>
              <a:rPr lang="en-US" altLang="ko-KR" sz="10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0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동작 파라미터 적용을 막는 원인이다</a:t>
            </a:r>
            <a:r>
              <a:rPr lang="en-US" altLang="ko-KR" sz="10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.)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777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3" y="206832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3BE3CA-4034-4E7D-957E-A8F5090326C1}"/>
              </a:ext>
            </a:extLst>
          </p:cNvPr>
          <p:cNvSpPr txBox="1"/>
          <p:nvPr/>
        </p:nvSpPr>
        <p:spPr>
          <a:xfrm>
            <a:off x="1623512" y="501670"/>
            <a:ext cx="15744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형식 검사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B1E31-971E-8247-B73F-4BDEFFB26405}"/>
              </a:ext>
            </a:extLst>
          </p:cNvPr>
          <p:cNvSpPr txBox="1"/>
          <p:nvPr/>
        </p:nvSpPr>
        <p:spPr>
          <a:xfrm>
            <a:off x="3253125" y="2516015"/>
            <a:ext cx="72491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Lambda </a:t>
            </a:r>
            <a:r>
              <a:rPr lang="ko-KR" altLang="en-US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표현식에는 어떤 인터페이스를 구현한 것인지 명시되어 있지 않다</a:t>
            </a:r>
            <a:r>
              <a:rPr lang="en-US" altLang="ko-KR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u="sng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컴파일러가 해당 </a:t>
            </a:r>
            <a:r>
              <a:rPr lang="en-US" altLang="ko-KR" sz="1500" b="1" u="sng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Lambda</a:t>
            </a:r>
            <a:r>
              <a:rPr lang="ko-KR" altLang="en-US" sz="1500" b="1" u="sng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표현식이 올바른지 어떤 과정을 통해 판단하는 과정</a:t>
            </a:r>
            <a:r>
              <a:rPr lang="ko-KR" altLang="en-US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이다</a:t>
            </a:r>
            <a:r>
              <a:rPr lang="en-US" altLang="ko-KR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A746B-5BA4-5147-8B26-1B856ECCF659}"/>
              </a:ext>
            </a:extLst>
          </p:cNvPr>
          <p:cNvSpPr txBox="1"/>
          <p:nvPr/>
        </p:nvSpPr>
        <p:spPr>
          <a:xfrm>
            <a:off x="1954808" y="2562182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Why?</a:t>
            </a:r>
          </a:p>
        </p:txBody>
      </p:sp>
      <p:sp>
        <p:nvSpPr>
          <p:cNvPr id="11" name="화살표: 오른쪽 32">
            <a:extLst>
              <a:ext uri="{FF2B5EF4-FFF2-40B4-BE49-F238E27FC236}">
                <a16:creationId xmlns:a16="http://schemas.microsoft.com/office/drawing/2014/main" id="{80B5CE6F-C5AC-814F-B9CF-5D05FF01F1B2}"/>
              </a:ext>
            </a:extLst>
          </p:cNvPr>
          <p:cNvSpPr/>
          <p:nvPr/>
        </p:nvSpPr>
        <p:spPr>
          <a:xfrm rot="5400000">
            <a:off x="5962646" y="3484237"/>
            <a:ext cx="266700" cy="333375"/>
          </a:xfrm>
          <a:prstGeom prst="rightArrow">
            <a:avLst/>
          </a:prstGeom>
          <a:solidFill>
            <a:srgbClr val="00216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7A3BE56-5672-5240-9AEC-F05C44D68536}"/>
              </a:ext>
            </a:extLst>
          </p:cNvPr>
          <p:cNvSpPr/>
          <p:nvPr/>
        </p:nvSpPr>
        <p:spPr>
          <a:xfrm>
            <a:off x="2533644" y="4300827"/>
            <a:ext cx="7124706" cy="7111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21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생각의 흐름대로 진행 </a:t>
            </a:r>
            <a:r>
              <a:rPr lang="en-US" altLang="ko-KR" sz="1400" b="1" u="sng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400" b="1" u="sng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핵심은 </a:t>
            </a:r>
            <a:r>
              <a:rPr lang="en-US" altLang="ko-KR" sz="1400" b="1" u="sng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Lambda</a:t>
            </a:r>
            <a:r>
              <a:rPr lang="ko-KR" altLang="en-US" sz="1400" b="1" u="sng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표현식이 저장되는 위치</a:t>
            </a:r>
            <a:r>
              <a:rPr lang="en-US" altLang="ko-KR" sz="1400" b="1" u="sng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2036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3" y="266884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3BE3CA-4034-4E7D-957E-A8F5090326C1}"/>
              </a:ext>
            </a:extLst>
          </p:cNvPr>
          <p:cNvSpPr txBox="1"/>
          <p:nvPr/>
        </p:nvSpPr>
        <p:spPr>
          <a:xfrm>
            <a:off x="1623512" y="501670"/>
            <a:ext cx="15744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형식 추론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6E5B8-E5E5-0245-9863-BB47FF2EEB29}"/>
              </a:ext>
            </a:extLst>
          </p:cNvPr>
          <p:cNvSpPr txBox="1"/>
          <p:nvPr/>
        </p:nvSpPr>
        <p:spPr>
          <a:xfrm>
            <a:off x="2036240" y="2031853"/>
            <a:ext cx="81195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형식 검사를 통해서 인터페이스의 </a:t>
            </a:r>
            <a:r>
              <a:rPr lang="en-US" altLang="ko-KR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Context </a:t>
            </a:r>
            <a:r>
              <a:rPr lang="ko-KR" altLang="en-US" sz="1500" b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</a:t>
            </a:r>
            <a:r>
              <a:rPr lang="ko-KR" altLang="en-US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확인</a:t>
            </a:r>
            <a:endParaRPr lang="en-US" altLang="ko-KR" sz="1500" b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즉</a:t>
            </a:r>
            <a:r>
              <a:rPr lang="en-US" altLang="ko-KR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</a:t>
            </a:r>
            <a:r>
              <a:rPr lang="ko-KR" altLang="en-US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함수형 인터페이스에 포함된 추상 메서드의 함수 </a:t>
            </a:r>
            <a:r>
              <a:rPr lang="ko-KR" altLang="en-US" sz="1500" b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디스크립터를</a:t>
            </a:r>
            <a:r>
              <a:rPr lang="ko-KR" altLang="en-US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확보할 수 있다는 말이다</a:t>
            </a:r>
            <a:r>
              <a:rPr lang="en-US" altLang="ko-KR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15" name="화살표: 오른쪽 32">
            <a:extLst>
              <a:ext uri="{FF2B5EF4-FFF2-40B4-BE49-F238E27FC236}">
                <a16:creationId xmlns:a16="http://schemas.microsoft.com/office/drawing/2014/main" id="{47C22E83-F6E2-2B43-A6A7-908DED01E9CB}"/>
              </a:ext>
            </a:extLst>
          </p:cNvPr>
          <p:cNvSpPr/>
          <p:nvPr/>
        </p:nvSpPr>
        <p:spPr>
          <a:xfrm rot="5400000">
            <a:off x="5962646" y="2747605"/>
            <a:ext cx="266700" cy="333375"/>
          </a:xfrm>
          <a:prstGeom prst="rightArrow">
            <a:avLst/>
          </a:prstGeom>
          <a:solidFill>
            <a:srgbClr val="00216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704C35-C718-3542-B026-D53E35A6E345}"/>
              </a:ext>
            </a:extLst>
          </p:cNvPr>
          <p:cNvSpPr txBox="1"/>
          <p:nvPr/>
        </p:nvSpPr>
        <p:spPr>
          <a:xfrm>
            <a:off x="1799808" y="3173836"/>
            <a:ext cx="85924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Lambda</a:t>
            </a:r>
            <a:r>
              <a:rPr lang="ko-KR" altLang="en-US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표현식의 </a:t>
            </a:r>
            <a:r>
              <a:rPr lang="en-US" altLang="ko-KR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Parameter</a:t>
            </a:r>
            <a:r>
              <a:rPr lang="ko-KR" altLang="en-US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의 </a:t>
            </a:r>
            <a:r>
              <a:rPr lang="ko-KR" altLang="en-US" sz="1500" b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자료형을</a:t>
            </a:r>
            <a:r>
              <a:rPr lang="ko-KR" altLang="en-US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함수 </a:t>
            </a:r>
            <a:r>
              <a:rPr lang="ko-KR" altLang="en-US" sz="1500" b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디스크립터를</a:t>
            </a:r>
            <a:r>
              <a:rPr lang="ko-KR" altLang="en-US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통해 추론해 낼 수 있다</a:t>
            </a:r>
            <a:r>
              <a:rPr lang="en-US" altLang="ko-KR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ko-KR" altLang="en-US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생략 가능</a:t>
            </a:r>
            <a:r>
              <a:rPr lang="en-US" altLang="ko-KR" sz="1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54D199B7-1967-C64E-88B3-B5BAE652D57B}"/>
              </a:ext>
            </a:extLst>
          </p:cNvPr>
          <p:cNvSpPr/>
          <p:nvPr/>
        </p:nvSpPr>
        <p:spPr>
          <a:xfrm>
            <a:off x="1850568" y="3938632"/>
            <a:ext cx="8507186" cy="1149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21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14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Function Description : (Apple, Apple) -&gt; </a:t>
            </a:r>
            <a:r>
              <a:rPr lang="en-US" altLang="ko-KR" sz="1400" b="1" i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boolean</a:t>
            </a:r>
            <a:endParaRPr lang="en-US" altLang="ko-KR" sz="1400" b="1" i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0" algn="ctr">
              <a:defRPr/>
            </a:pPr>
            <a:r>
              <a:rPr lang="en-US" altLang="ko-KR" sz="14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Lambda Signature : (Apple, Apple) -&gt; </a:t>
            </a:r>
            <a:r>
              <a:rPr lang="en-US" altLang="ko-KR" sz="1400" b="1" i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boolean</a:t>
            </a:r>
            <a:endParaRPr lang="en-US" altLang="ko-KR" sz="1400" b="1" i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0" algn="ctr">
              <a:defRPr/>
            </a:pPr>
            <a:endParaRPr lang="en-US" altLang="ko-KR" sz="1400" b="1" i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0" algn="ctr">
              <a:defRPr/>
            </a:pPr>
            <a:r>
              <a:rPr lang="ko-KR" altLang="en-US" sz="11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* </a:t>
            </a:r>
            <a:r>
              <a:rPr lang="en-US" altLang="ko-KR" sz="11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(a1, a2) -&gt; { … } </a:t>
            </a:r>
            <a:r>
              <a:rPr lang="ko-KR" altLang="en-US" sz="1100" b="1" i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이런식으로</a:t>
            </a:r>
            <a:r>
              <a:rPr lang="ko-KR" altLang="en-US" sz="11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넘겨도 어차피 </a:t>
            </a:r>
            <a:r>
              <a:rPr lang="en-US" altLang="ko-KR" sz="11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a1, a2 </a:t>
            </a:r>
            <a:r>
              <a:rPr lang="ko-KR" altLang="en-US" sz="11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ko-KR" altLang="en-US" sz="1100" b="1" i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자료형이</a:t>
            </a:r>
            <a:r>
              <a:rPr lang="ko-KR" altLang="en-US" sz="11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1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Apple</a:t>
            </a:r>
            <a:r>
              <a:rPr lang="ko-KR" altLang="en-US" sz="11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이라고 추론할 수 있기 때문에 생략할 수 있다</a:t>
            </a:r>
            <a:r>
              <a:rPr lang="en-US" altLang="ko-KR" sz="11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46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3" y="206832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3BE3CA-4034-4E7D-957E-A8F5090326C1}"/>
              </a:ext>
            </a:extLst>
          </p:cNvPr>
          <p:cNvSpPr txBox="1"/>
          <p:nvPr/>
        </p:nvSpPr>
        <p:spPr>
          <a:xfrm>
            <a:off x="1623512" y="501670"/>
            <a:ext cx="20168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0" normalizeH="0" baseline="0" noProof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메서드 참조</a:t>
            </a:r>
            <a:r>
              <a:rPr kumimoji="0" lang="en-US" altLang="ko-KR" sz="2500" b="1" i="0" u="none" strike="noStrike" kern="1200" cap="none" spc="0" normalizeH="0" baseline="0" noProof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?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AFE3C-C9E8-FF41-9DC7-BBF08DA67501}"/>
              </a:ext>
            </a:extLst>
          </p:cNvPr>
          <p:cNvSpPr txBox="1"/>
          <p:nvPr/>
        </p:nvSpPr>
        <p:spPr>
          <a:xfrm>
            <a:off x="2380881" y="3251655"/>
            <a:ext cx="7430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이미 존재하는 이름을 가진 메서드의 </a:t>
            </a:r>
            <a:r>
              <a:rPr lang="en-US" altLang="ko-KR" sz="20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Function Description </a:t>
            </a:r>
            <a:r>
              <a:rPr lang="ko-KR" altLang="en-US" sz="20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을 </a:t>
            </a:r>
            <a:endParaRPr lang="en-US" altLang="ko-KR" sz="2000" b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Lambda</a:t>
            </a:r>
            <a:r>
              <a:rPr lang="ko-KR" altLang="en-US" sz="20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20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Signature</a:t>
            </a:r>
            <a:r>
              <a:rPr lang="ko-KR" altLang="en-US" sz="20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로 재사용하는 것</a:t>
            </a:r>
            <a:r>
              <a:rPr lang="en-US" altLang="ko-KR" sz="20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5448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3" y="206832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3BE3CA-4034-4E7D-957E-A8F5090326C1}"/>
              </a:ext>
            </a:extLst>
          </p:cNvPr>
          <p:cNvSpPr txBox="1"/>
          <p:nvPr/>
        </p:nvSpPr>
        <p:spPr>
          <a:xfrm>
            <a:off x="1623512" y="501670"/>
            <a:ext cx="20168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0" normalizeH="0" baseline="0" noProof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메서드 참조</a:t>
            </a:r>
            <a:r>
              <a:rPr kumimoji="0" lang="en-US" altLang="ko-KR" sz="2500" b="1" i="0" u="none" strike="noStrike" kern="1200" cap="none" spc="0" normalizeH="0" baseline="0" noProof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?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AFE3C-C9E8-FF41-9DC7-BBF08DA67501}"/>
              </a:ext>
            </a:extLst>
          </p:cNvPr>
          <p:cNvSpPr txBox="1"/>
          <p:nvPr/>
        </p:nvSpPr>
        <p:spPr>
          <a:xfrm>
            <a:off x="2450612" y="2940223"/>
            <a:ext cx="7290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Lambda </a:t>
            </a:r>
            <a:r>
              <a:rPr lang="ko-KR" altLang="en-US" sz="20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표현식에서 단 하나의 메서드만 호출한다면 사용가능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7B5F2-45FC-3542-90BC-AAD6B3BF127E}"/>
              </a:ext>
            </a:extLst>
          </p:cNvPr>
          <p:cNvSpPr txBox="1"/>
          <p:nvPr/>
        </p:nvSpPr>
        <p:spPr>
          <a:xfrm>
            <a:off x="4571390" y="3765071"/>
            <a:ext cx="3049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(Apple a1) -&gt; a1.getWeight()</a:t>
            </a:r>
            <a:endParaRPr kumimoji="0" lang="en-US" altLang="ko-KR" sz="1600" b="1" i="1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6CC1BC-B87F-1F45-9655-4FBF02141C0A}"/>
              </a:ext>
            </a:extLst>
          </p:cNvPr>
          <p:cNvSpPr txBox="1"/>
          <p:nvPr/>
        </p:nvSpPr>
        <p:spPr>
          <a:xfrm>
            <a:off x="4771772" y="4038996"/>
            <a:ext cx="2648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en-US" altLang="ko-KR" sz="1600" b="1" i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str</a:t>
            </a:r>
            <a:r>
              <a:rPr lang="en-US" altLang="ko-KR" sz="16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sz="1600" b="1" i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i</a:t>
            </a:r>
            <a:r>
              <a:rPr lang="en-US" altLang="ko-KR" sz="16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 -&gt; </a:t>
            </a:r>
            <a:r>
              <a:rPr lang="en-US" altLang="ko-KR" sz="1600" b="1" i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str.substring</a:t>
            </a:r>
            <a:r>
              <a:rPr lang="en-US" altLang="ko-KR" sz="16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en-US" altLang="ko-KR" sz="1600" b="1" i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i</a:t>
            </a:r>
            <a:r>
              <a:rPr lang="en-US" altLang="ko-KR" sz="16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145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3" y="206832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3BE3CA-4034-4E7D-957E-A8F5090326C1}"/>
              </a:ext>
            </a:extLst>
          </p:cNvPr>
          <p:cNvSpPr txBox="1"/>
          <p:nvPr/>
        </p:nvSpPr>
        <p:spPr>
          <a:xfrm>
            <a:off x="1623512" y="501670"/>
            <a:ext cx="20168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0" normalizeH="0" baseline="0" noProof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메서드 참조</a:t>
            </a:r>
            <a:r>
              <a:rPr kumimoji="0" lang="en-US" altLang="ko-KR" sz="2500" b="1" i="0" u="none" strike="noStrike" kern="1200" cap="none" spc="0" normalizeH="0" baseline="0" noProof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?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AFE3C-C9E8-FF41-9DC7-BBF08DA67501}"/>
              </a:ext>
            </a:extLst>
          </p:cNvPr>
          <p:cNvSpPr txBox="1"/>
          <p:nvPr/>
        </p:nvSpPr>
        <p:spPr>
          <a:xfrm>
            <a:off x="2114804" y="3091036"/>
            <a:ext cx="7962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다양한 것</a:t>
            </a:r>
            <a:r>
              <a:rPr lang="en-US" altLang="ko-KR" sz="20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20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책에 소개된 것은 </a:t>
            </a:r>
            <a:r>
              <a:rPr lang="en-US" altLang="ko-KR" sz="20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lang="ko-KR" altLang="en-US" sz="20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가지</a:t>
            </a:r>
            <a:r>
              <a:rPr lang="en-US" altLang="ko-KR" sz="20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sz="20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을 메서드 참조로 표현할 수 있다</a:t>
            </a:r>
            <a:r>
              <a:rPr lang="en-US" altLang="ko-KR" sz="20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7B5F2-45FC-3542-90BC-AAD6B3BF127E}"/>
              </a:ext>
            </a:extLst>
          </p:cNvPr>
          <p:cNvSpPr txBox="1"/>
          <p:nvPr/>
        </p:nvSpPr>
        <p:spPr>
          <a:xfrm>
            <a:off x="4363796" y="3523109"/>
            <a:ext cx="3464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직관적으로 이해할 수 있어서 </a:t>
            </a:r>
            <a:r>
              <a:rPr lang="en-US" altLang="ko-KR" sz="16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PASS</a:t>
            </a:r>
            <a:endParaRPr kumimoji="0" lang="en-US" altLang="ko-KR" sz="1600" b="1" i="1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19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3" y="206832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3BE3CA-4034-4E7D-957E-A8F5090326C1}"/>
              </a:ext>
            </a:extLst>
          </p:cNvPr>
          <p:cNvSpPr txBox="1"/>
          <p:nvPr/>
        </p:nvSpPr>
        <p:spPr>
          <a:xfrm>
            <a:off x="1623512" y="501670"/>
            <a:ext cx="20168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0" normalizeH="0" baseline="0" noProof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메서드 참조</a:t>
            </a:r>
            <a:r>
              <a:rPr kumimoji="0" lang="en-US" altLang="ko-KR" sz="2500" b="1" i="0" u="none" strike="noStrike" kern="1200" cap="none" spc="0" normalizeH="0" baseline="0" noProof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?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4381F2-F0BB-2B43-8541-08505EC34A0B}"/>
              </a:ext>
            </a:extLst>
          </p:cNvPr>
          <p:cNvSpPr/>
          <p:nvPr/>
        </p:nvSpPr>
        <p:spPr>
          <a:xfrm>
            <a:off x="4188824" y="2112425"/>
            <a:ext cx="1550125" cy="8186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21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0216C"/>
                </a:solidFill>
              </a:rPr>
              <a:t>A</a:t>
            </a:r>
            <a:endParaRPr kumimoji="1" lang="ko-KR" altLang="en-US" dirty="0">
              <a:solidFill>
                <a:srgbClr val="00216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F6BAB-E1DD-F842-988E-FD8A4080EA4C}"/>
              </a:ext>
            </a:extLst>
          </p:cNvPr>
          <p:cNvSpPr txBox="1"/>
          <p:nvPr/>
        </p:nvSpPr>
        <p:spPr>
          <a:xfrm>
            <a:off x="5921829" y="233706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solidFill>
                  <a:srgbClr val="00216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endParaRPr kumimoji="1" lang="ko-KR" altLang="en-US" sz="1100" dirty="0">
              <a:solidFill>
                <a:srgbClr val="00216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AB29A4-6F26-414E-84DD-6E7E21A2F98C}"/>
              </a:ext>
            </a:extLst>
          </p:cNvPr>
          <p:cNvSpPr/>
          <p:nvPr/>
        </p:nvSpPr>
        <p:spPr>
          <a:xfrm>
            <a:off x="6365967" y="2112425"/>
            <a:ext cx="1550125" cy="8186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21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0216C"/>
                </a:solidFill>
              </a:rPr>
              <a:t>B</a:t>
            </a:r>
            <a:endParaRPr kumimoji="1" lang="ko-KR" altLang="en-US" dirty="0">
              <a:solidFill>
                <a:srgbClr val="00216C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ED0105-31F7-2C4A-B58B-6AD3E2551419}"/>
              </a:ext>
            </a:extLst>
          </p:cNvPr>
          <p:cNvSpPr txBox="1"/>
          <p:nvPr/>
        </p:nvSpPr>
        <p:spPr>
          <a:xfrm>
            <a:off x="3051738" y="3707916"/>
            <a:ext cx="60885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A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클래스에서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B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 </a:t>
            </a:r>
            <a:r>
              <a:rPr lang="ko-KR" altLang="en-US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메서드를 찾는다</a:t>
            </a:r>
            <a:r>
              <a:rPr lang="en-US" altLang="ko-KR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457200" marR="0" lvl="0" indent="-4572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찾은 메서드들의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Function Description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을 나열한다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.</a:t>
            </a:r>
            <a:br>
              <a:rPr lang="en-US" altLang="ko-KR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(Overload</a:t>
            </a:r>
            <a:r>
              <a:rPr lang="ko-KR" altLang="en-US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되어 여러 개일 수 있다</a:t>
            </a:r>
            <a:r>
              <a:rPr lang="en-US" altLang="ko-KR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pPr marL="457200" marR="0" lvl="0" indent="-4572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Lambda Signature </a:t>
            </a:r>
            <a:r>
              <a:rPr lang="ko-KR" altLang="en-US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와 비교해 동일한 것을 찾는다</a:t>
            </a:r>
            <a:r>
              <a:rPr lang="en-US" altLang="ko-KR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br>
              <a:rPr lang="en-US" altLang="ko-KR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But, </a:t>
            </a:r>
            <a:r>
              <a:rPr lang="ko-KR" altLang="en-US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동일한 것이 여러 개라면 에러가 발생한다</a:t>
            </a:r>
            <a:r>
              <a:rPr lang="en-US" altLang="ko-KR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en-US" altLang="ko-KR" b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06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3" y="206832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3BE3CA-4034-4E7D-957E-A8F5090326C1}"/>
              </a:ext>
            </a:extLst>
          </p:cNvPr>
          <p:cNvSpPr txBox="1"/>
          <p:nvPr/>
        </p:nvSpPr>
        <p:spPr>
          <a:xfrm>
            <a:off x="1623512" y="501670"/>
            <a:ext cx="20168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0" normalizeH="0" baseline="0" noProof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메서드 참조</a:t>
            </a:r>
            <a:r>
              <a:rPr kumimoji="0" lang="en-US" altLang="ko-KR" sz="2500" b="1" i="0" u="none" strike="noStrike" kern="1200" cap="none" spc="0" normalizeH="0" baseline="0" noProof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?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B7C7-AD33-AB43-88B0-BA398F19BBFE}"/>
              </a:ext>
            </a:extLst>
          </p:cNvPr>
          <p:cNvSpPr txBox="1"/>
          <p:nvPr/>
        </p:nvSpPr>
        <p:spPr>
          <a:xfrm>
            <a:off x="2489989" y="3401325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Apple::</a:t>
            </a:r>
            <a:r>
              <a:rPr lang="en-US" altLang="ko-KR" b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getWeight</a:t>
            </a:r>
            <a:endParaRPr lang="en-US" altLang="ko-KR" b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4" name="화살표: 오른쪽 32">
            <a:extLst>
              <a:ext uri="{FF2B5EF4-FFF2-40B4-BE49-F238E27FC236}">
                <a16:creationId xmlns:a16="http://schemas.microsoft.com/office/drawing/2014/main" id="{F141D8B3-0D43-0841-A482-B88B5E1F5538}"/>
              </a:ext>
            </a:extLst>
          </p:cNvPr>
          <p:cNvSpPr/>
          <p:nvPr/>
        </p:nvSpPr>
        <p:spPr>
          <a:xfrm>
            <a:off x="5135332" y="3437282"/>
            <a:ext cx="266700" cy="333375"/>
          </a:xfrm>
          <a:prstGeom prst="rightArrow">
            <a:avLst/>
          </a:prstGeom>
          <a:solidFill>
            <a:srgbClr val="00216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E0A0A4-8BB3-6540-941A-244D627D96AE}"/>
              </a:ext>
            </a:extLst>
          </p:cNvPr>
          <p:cNvSpPr txBox="1"/>
          <p:nvPr/>
        </p:nvSpPr>
        <p:spPr>
          <a:xfrm>
            <a:off x="6139544" y="3003804"/>
            <a:ext cx="40366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(Apple a1) -&gt; a1.getWeight()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(Apple a1) -&gt; </a:t>
            </a:r>
            <a:r>
              <a:rPr lang="en-US" altLang="ko-KR" b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Apple.getWeight</a:t>
            </a:r>
            <a:r>
              <a:rPr lang="en-US" altLang="ko-KR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(a1)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b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둘 중에 뭔지 어떻게 구분할까</a:t>
            </a:r>
            <a:r>
              <a:rPr lang="en-US" altLang="ko-KR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999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3" y="206832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3BE3CA-4034-4E7D-957E-A8F5090326C1}"/>
              </a:ext>
            </a:extLst>
          </p:cNvPr>
          <p:cNvSpPr txBox="1"/>
          <p:nvPr/>
        </p:nvSpPr>
        <p:spPr>
          <a:xfrm>
            <a:off x="1623512" y="501670"/>
            <a:ext cx="20168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0" normalizeH="0" baseline="0" noProof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메서드 참조</a:t>
            </a:r>
            <a:r>
              <a:rPr kumimoji="0" lang="en-US" altLang="ko-KR" sz="2500" b="1" i="0" u="none" strike="noStrike" kern="1200" cap="none" spc="0" normalizeH="0" baseline="0" noProof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?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5DA498-80BC-8847-A503-FC9D6E345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65" y="1856527"/>
            <a:ext cx="3668678" cy="3651250"/>
          </a:xfrm>
          <a:prstGeom prst="rect">
            <a:avLst/>
          </a:prstGeom>
        </p:spPr>
      </p:pic>
      <p:sp>
        <p:nvSpPr>
          <p:cNvPr id="14" name="화살표: 오른쪽 32">
            <a:extLst>
              <a:ext uri="{FF2B5EF4-FFF2-40B4-BE49-F238E27FC236}">
                <a16:creationId xmlns:a16="http://schemas.microsoft.com/office/drawing/2014/main" id="{A8715C02-4761-554D-93DB-E4611D70D1DC}"/>
              </a:ext>
            </a:extLst>
          </p:cNvPr>
          <p:cNvSpPr/>
          <p:nvPr/>
        </p:nvSpPr>
        <p:spPr>
          <a:xfrm>
            <a:off x="6206489" y="3515464"/>
            <a:ext cx="266700" cy="333375"/>
          </a:xfrm>
          <a:prstGeom prst="rightArrow">
            <a:avLst/>
          </a:prstGeom>
          <a:solidFill>
            <a:srgbClr val="00216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C3B8E2-B9C8-2D45-9126-3E0554945277}"/>
              </a:ext>
            </a:extLst>
          </p:cNvPr>
          <p:cNvSpPr txBox="1"/>
          <p:nvPr/>
        </p:nvSpPr>
        <p:spPr>
          <a:xfrm>
            <a:off x="6836225" y="2774210"/>
            <a:ext cx="43107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저장될 곳</a:t>
            </a:r>
            <a:r>
              <a:rPr lang="en-US" altLang="ko-KR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: </a:t>
            </a:r>
            <a:r>
              <a:rPr lang="en-US" altLang="ko-KR" sz="14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(Test, String) -&gt; String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Function Description </a:t>
            </a:r>
            <a:r>
              <a:rPr lang="ko-KR" altLang="en-US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나열 </a:t>
            </a:r>
            <a:r>
              <a:rPr lang="en-US" altLang="ko-KR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</a:t>
            </a:r>
            <a:r>
              <a:rPr lang="en-US" altLang="ko-KR" sz="14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</a:t>
            </a:r>
            <a:r>
              <a:rPr lang="ko-KR" altLang="en-US" sz="14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4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(Test, String) -&gt; String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2. (String) -&gt; String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3. () -&gt; String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b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올바른 것은 </a:t>
            </a:r>
            <a:r>
              <a:rPr lang="en-US" altLang="ko-KR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ko-KR" altLang="en-US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번</a:t>
            </a:r>
            <a:r>
              <a:rPr lang="en-US" altLang="ko-KR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!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그러면 </a:t>
            </a:r>
            <a:r>
              <a:rPr lang="en-US" altLang="ko-KR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Test::</a:t>
            </a:r>
            <a:r>
              <a:rPr lang="en-US" altLang="ko-KR" sz="1400" b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asString</a:t>
            </a:r>
            <a:r>
              <a:rPr lang="en-US" altLang="ko-KR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은 </a:t>
            </a:r>
            <a:r>
              <a:rPr lang="en-US" altLang="ko-KR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ko-KR" altLang="en-US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번 메서드를 가리킨다</a:t>
            </a:r>
            <a:r>
              <a:rPr lang="en-US" altLang="ko-KR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3092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3" y="206832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3BE3CA-4034-4E7D-957E-A8F5090326C1}"/>
              </a:ext>
            </a:extLst>
          </p:cNvPr>
          <p:cNvSpPr txBox="1"/>
          <p:nvPr/>
        </p:nvSpPr>
        <p:spPr>
          <a:xfrm>
            <a:off x="1623512" y="501670"/>
            <a:ext cx="20168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0" normalizeH="0" baseline="0" noProof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메서드 참조</a:t>
            </a:r>
            <a:r>
              <a:rPr kumimoji="0" lang="en-US" altLang="ko-KR" sz="2500" b="1" i="0" u="none" strike="noStrike" kern="1200" cap="none" spc="0" normalizeH="0" baseline="0" noProof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?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5DA498-80BC-8847-A503-FC9D6E345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45" y="1856527"/>
            <a:ext cx="3668678" cy="3651250"/>
          </a:xfrm>
          <a:prstGeom prst="rect">
            <a:avLst/>
          </a:prstGeom>
        </p:spPr>
      </p:pic>
      <p:sp>
        <p:nvSpPr>
          <p:cNvPr id="14" name="화살표: 오른쪽 32">
            <a:extLst>
              <a:ext uri="{FF2B5EF4-FFF2-40B4-BE49-F238E27FC236}">
                <a16:creationId xmlns:a16="http://schemas.microsoft.com/office/drawing/2014/main" id="{A8715C02-4761-554D-93DB-E4611D70D1DC}"/>
              </a:ext>
            </a:extLst>
          </p:cNvPr>
          <p:cNvSpPr/>
          <p:nvPr/>
        </p:nvSpPr>
        <p:spPr>
          <a:xfrm>
            <a:off x="5433269" y="3515464"/>
            <a:ext cx="266700" cy="333375"/>
          </a:xfrm>
          <a:prstGeom prst="rightArrow">
            <a:avLst/>
          </a:prstGeom>
          <a:solidFill>
            <a:srgbClr val="00216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9217F0-B6E3-9344-BFEB-49148DE9D4E4}"/>
              </a:ext>
            </a:extLst>
          </p:cNvPr>
          <p:cNvSpPr txBox="1"/>
          <p:nvPr/>
        </p:nvSpPr>
        <p:spPr>
          <a:xfrm>
            <a:off x="5903753" y="3479507"/>
            <a:ext cx="14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Why Error?</a:t>
            </a:r>
          </a:p>
        </p:txBody>
      </p:sp>
      <p:sp>
        <p:nvSpPr>
          <p:cNvPr id="12" name="화살표: 오른쪽 32">
            <a:extLst>
              <a:ext uri="{FF2B5EF4-FFF2-40B4-BE49-F238E27FC236}">
                <a16:creationId xmlns:a16="http://schemas.microsoft.com/office/drawing/2014/main" id="{388AFB55-3CA5-D641-AB6D-42C4796EB4DD}"/>
              </a:ext>
            </a:extLst>
          </p:cNvPr>
          <p:cNvSpPr/>
          <p:nvPr/>
        </p:nvSpPr>
        <p:spPr>
          <a:xfrm>
            <a:off x="7571237" y="3515464"/>
            <a:ext cx="266700" cy="333375"/>
          </a:xfrm>
          <a:prstGeom prst="rightArrow">
            <a:avLst/>
          </a:prstGeom>
          <a:solidFill>
            <a:srgbClr val="00216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456E29-4CB2-BF42-997B-D73C7E1CA1AF}"/>
              </a:ext>
            </a:extLst>
          </p:cNvPr>
          <p:cNvSpPr txBox="1"/>
          <p:nvPr/>
        </p:nvSpPr>
        <p:spPr>
          <a:xfrm>
            <a:off x="8041721" y="3205097"/>
            <a:ext cx="3288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메서드 참조를 추론하는 과정에서 </a:t>
            </a:r>
            <a:r>
              <a:rPr lang="en-US" altLang="ko-KR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static </a:t>
            </a:r>
            <a:r>
              <a:rPr lang="ko-KR" altLang="en-US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 아닌 메서드의 </a:t>
            </a:r>
            <a:r>
              <a:rPr lang="en-US" altLang="ko-KR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Function</a:t>
            </a:r>
            <a:r>
              <a:rPr lang="ko-KR" altLang="en-US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Description</a:t>
            </a:r>
            <a:r>
              <a:rPr lang="ko-KR" altLang="en-US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은 호출자의 </a:t>
            </a:r>
            <a:r>
              <a:rPr lang="ko-KR" altLang="en-US" sz="1400" b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자료형이</a:t>
            </a:r>
            <a:r>
              <a:rPr lang="ko-KR" altLang="en-US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첫 번째 </a:t>
            </a:r>
            <a:r>
              <a:rPr lang="en-US" altLang="ko-KR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Parameter </a:t>
            </a:r>
            <a:r>
              <a:rPr lang="ko-KR" altLang="en-US" sz="1400" b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</a:t>
            </a:r>
            <a:r>
              <a:rPr lang="ko-KR" altLang="en-US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차지한다</a:t>
            </a:r>
            <a:r>
              <a:rPr lang="en-US" altLang="ko-KR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43634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3" y="206832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3BE3CA-4034-4E7D-957E-A8F5090326C1}"/>
              </a:ext>
            </a:extLst>
          </p:cNvPr>
          <p:cNvSpPr txBox="1"/>
          <p:nvPr/>
        </p:nvSpPr>
        <p:spPr>
          <a:xfrm>
            <a:off x="1623512" y="501670"/>
            <a:ext cx="20168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0" normalizeH="0" baseline="0" noProof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메서드 참조</a:t>
            </a:r>
            <a:r>
              <a:rPr kumimoji="0" lang="en-US" altLang="ko-KR" sz="2500" b="1" i="0" u="none" strike="noStrike" kern="1200" cap="none" spc="0" normalizeH="0" baseline="0" noProof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?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5DA498-80BC-8847-A503-FC9D6E345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65" y="1856527"/>
            <a:ext cx="3668678" cy="3651250"/>
          </a:xfrm>
          <a:prstGeom prst="rect">
            <a:avLst/>
          </a:prstGeom>
        </p:spPr>
      </p:pic>
      <p:sp>
        <p:nvSpPr>
          <p:cNvPr id="14" name="화살표: 오른쪽 32">
            <a:extLst>
              <a:ext uri="{FF2B5EF4-FFF2-40B4-BE49-F238E27FC236}">
                <a16:creationId xmlns:a16="http://schemas.microsoft.com/office/drawing/2014/main" id="{A8715C02-4761-554D-93DB-E4611D70D1DC}"/>
              </a:ext>
            </a:extLst>
          </p:cNvPr>
          <p:cNvSpPr/>
          <p:nvPr/>
        </p:nvSpPr>
        <p:spPr>
          <a:xfrm>
            <a:off x="6206489" y="3515464"/>
            <a:ext cx="266700" cy="333375"/>
          </a:xfrm>
          <a:prstGeom prst="rightArrow">
            <a:avLst/>
          </a:prstGeom>
          <a:solidFill>
            <a:srgbClr val="00216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C3B8E2-B9C8-2D45-9126-3E0554945277}"/>
              </a:ext>
            </a:extLst>
          </p:cNvPr>
          <p:cNvSpPr txBox="1"/>
          <p:nvPr/>
        </p:nvSpPr>
        <p:spPr>
          <a:xfrm>
            <a:off x="6842435" y="2666488"/>
            <a:ext cx="4310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저장될 곳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 : </a:t>
            </a:r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(Test, String) -&gt; String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Function Description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나열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	</a:t>
            </a:r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1.</a:t>
            </a:r>
            <a:r>
              <a:rPr kumimoji="0" lang="ko-KR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 </a:t>
            </a:r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(Test, String) -&gt; String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	2. (Test, String) -&gt; String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1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	3. (Test) -&gt; String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로 표현하는 것이 맞고</a:t>
            </a:r>
            <a:r>
              <a:rPr lang="en-US" altLang="ko-KR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중복된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Function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Description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 </a:t>
            </a:r>
            <a:r>
              <a:rPr lang="ko-KR" altLang="en-US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 </a:t>
            </a:r>
            <a:r>
              <a:rPr lang="en-US" altLang="ko-KR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ko-KR" altLang="en-US" sz="14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개이기 때문에</a:t>
            </a:r>
            <a:endParaRPr lang="en-US" altLang="ko-KR" sz="1400" b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에러가 발생한다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!</a:t>
            </a:r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0BBFAF02-DFFA-354F-937E-B4BDCB175B5E}"/>
              </a:ext>
            </a:extLst>
          </p:cNvPr>
          <p:cNvSpPr/>
          <p:nvPr/>
        </p:nvSpPr>
        <p:spPr>
          <a:xfrm>
            <a:off x="8090263" y="3152503"/>
            <a:ext cx="496388" cy="217714"/>
          </a:xfrm>
          <a:prstGeom prst="frame">
            <a:avLst/>
          </a:prstGeom>
          <a:solidFill>
            <a:srgbClr val="FF0000"/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62B8208-01A9-BD4F-AF47-880EBEEB7AF7}"/>
              </a:ext>
            </a:extLst>
          </p:cNvPr>
          <p:cNvSpPr/>
          <p:nvPr/>
        </p:nvSpPr>
        <p:spPr>
          <a:xfrm>
            <a:off x="8090263" y="3382479"/>
            <a:ext cx="496388" cy="217714"/>
          </a:xfrm>
          <a:prstGeom prst="frame">
            <a:avLst/>
          </a:prstGeom>
          <a:solidFill>
            <a:srgbClr val="FF0000"/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262ADAD-F2F9-9645-9812-FF0B280FC523}"/>
              </a:ext>
            </a:extLst>
          </p:cNvPr>
          <p:cNvCxnSpPr/>
          <p:nvPr/>
        </p:nvCxnSpPr>
        <p:spPr>
          <a:xfrm flipH="1">
            <a:off x="8338457" y="2325189"/>
            <a:ext cx="770709" cy="827314"/>
          </a:xfrm>
          <a:prstGeom prst="straightConnector1">
            <a:avLst/>
          </a:prstGeom>
          <a:ln w="19050">
            <a:solidFill>
              <a:srgbClr val="0021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8CD04B5-8BD3-DE4C-9742-C0267BB648EB}"/>
              </a:ext>
            </a:extLst>
          </p:cNvPr>
          <p:cNvCxnSpPr>
            <a:endCxn id="3" idx="2"/>
          </p:cNvCxnSpPr>
          <p:nvPr/>
        </p:nvCxnSpPr>
        <p:spPr>
          <a:xfrm flipH="1">
            <a:off x="8338457" y="2284859"/>
            <a:ext cx="796834" cy="1085358"/>
          </a:xfrm>
          <a:prstGeom prst="straightConnector1">
            <a:avLst/>
          </a:prstGeom>
          <a:ln w="19050">
            <a:solidFill>
              <a:srgbClr val="0021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6A49F3-16E5-F945-9226-DBFF84147578}"/>
              </a:ext>
            </a:extLst>
          </p:cNvPr>
          <p:cNvSpPr txBox="1"/>
          <p:nvPr/>
        </p:nvSpPr>
        <p:spPr>
          <a:xfrm>
            <a:off x="7275177" y="1917137"/>
            <a:ext cx="366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sng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이 두개가 다르다는 것을 알아야 한다</a:t>
            </a:r>
            <a:r>
              <a:rPr kumimoji="0" lang="en-US" altLang="ko-KR" sz="1600" b="1" i="1" u="sng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352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&amp;#39;s new in Java 8: Lambdas – O&amp;#39;Reilly">
            <a:extLst>
              <a:ext uri="{FF2B5EF4-FFF2-40B4-BE49-F238E27FC236}">
                <a16:creationId xmlns:a16="http://schemas.microsoft.com/office/drawing/2014/main" id="{71F8EC01-DD78-4E62-9FD5-59E663579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373" y="2971614"/>
            <a:ext cx="1817686" cy="116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3" y="206832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3BE3CA-4034-4E7D-957E-A8F5090326C1}"/>
              </a:ext>
            </a:extLst>
          </p:cNvPr>
          <p:cNvSpPr txBox="1"/>
          <p:nvPr/>
        </p:nvSpPr>
        <p:spPr>
          <a:xfrm>
            <a:off x="1623512" y="501670"/>
            <a:ext cx="23407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Why Lambda?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pic>
        <p:nvPicPr>
          <p:cNvPr id="14" name="Picture 2" descr="How to install Java 8 On Ubuntu">
            <a:extLst>
              <a:ext uri="{FF2B5EF4-FFF2-40B4-BE49-F238E27FC236}">
                <a16:creationId xmlns:a16="http://schemas.microsoft.com/office/drawing/2014/main" id="{F34CD44A-6229-4A62-B9EF-327FEFAB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593" y="2324099"/>
            <a:ext cx="20669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80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ADE27F-42AF-443F-8DC0-95046E649B7A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E8144C8-544C-4D9E-82C4-9991EFD85B65}"/>
              </a:ext>
            </a:extLst>
          </p:cNvPr>
          <p:cNvSpPr/>
          <p:nvPr/>
        </p:nvSpPr>
        <p:spPr>
          <a:xfrm>
            <a:off x="348460" y="355368"/>
            <a:ext cx="11495081" cy="6147264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1750">
            <a:solidFill>
              <a:srgbClr val="00154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A0CD8E4-F870-4969-8F5E-EF633D52F609}"/>
              </a:ext>
            </a:extLst>
          </p:cNvPr>
          <p:cNvGrpSpPr/>
          <p:nvPr/>
        </p:nvGrpSpPr>
        <p:grpSpPr>
          <a:xfrm>
            <a:off x="3803904" y="3129631"/>
            <a:ext cx="4508677" cy="606576"/>
            <a:chOff x="3929738" y="2889093"/>
            <a:chExt cx="4508677" cy="606576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2EB1EE8-2A4E-4A61-A381-BB572FED6D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9738" y="3495669"/>
              <a:ext cx="4508677" cy="0"/>
            </a:xfrm>
            <a:prstGeom prst="line">
              <a:avLst/>
            </a:prstGeom>
            <a:ln w="25400">
              <a:solidFill>
                <a:srgbClr val="0021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AA6BD09-7DCB-4BC7-9681-F26153993827}"/>
                </a:ext>
              </a:extLst>
            </p:cNvPr>
            <p:cNvSpPr txBox="1"/>
            <p:nvPr/>
          </p:nvSpPr>
          <p:spPr>
            <a:xfrm>
              <a:off x="3970417" y="2889093"/>
              <a:ext cx="44331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800" b="1" dirty="0">
                  <a:solidFill>
                    <a:srgbClr val="00216C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Q&amp;A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021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ADE27F-42AF-443F-8DC0-95046E649B7A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E8144C8-544C-4D9E-82C4-9991EFD85B65}"/>
              </a:ext>
            </a:extLst>
          </p:cNvPr>
          <p:cNvSpPr/>
          <p:nvPr/>
        </p:nvSpPr>
        <p:spPr>
          <a:xfrm>
            <a:off x="348460" y="355368"/>
            <a:ext cx="11495081" cy="6147264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1750">
            <a:solidFill>
              <a:srgbClr val="00154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30D1115-C0FA-4D8D-ACB9-01336EA8084E}"/>
              </a:ext>
            </a:extLst>
          </p:cNvPr>
          <p:cNvGrpSpPr/>
          <p:nvPr/>
        </p:nvGrpSpPr>
        <p:grpSpPr>
          <a:xfrm>
            <a:off x="3817832" y="3132285"/>
            <a:ext cx="4556336" cy="610847"/>
            <a:chOff x="3817832" y="3044818"/>
            <a:chExt cx="4556336" cy="610847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2EB1EE8-2A4E-4A61-A381-BB572FED6D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7832" y="3655665"/>
              <a:ext cx="4556336" cy="0"/>
            </a:xfrm>
            <a:prstGeom prst="line">
              <a:avLst/>
            </a:prstGeom>
            <a:ln w="25400">
              <a:solidFill>
                <a:srgbClr val="0021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6AD043D-4ABE-4964-8418-1B452EEF8906}"/>
                </a:ext>
              </a:extLst>
            </p:cNvPr>
            <p:cNvSpPr txBox="1"/>
            <p:nvPr/>
          </p:nvSpPr>
          <p:spPr>
            <a:xfrm>
              <a:off x="4985760" y="3044818"/>
              <a:ext cx="21419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3000" b="1" dirty="0">
                  <a:solidFill>
                    <a:srgbClr val="00216C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Thank You</a:t>
              </a:r>
              <a:endParaRPr lang="ko-KR" altLang="en-US" sz="30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109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3" y="206832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3BE3CA-4034-4E7D-957E-A8F5090326C1}"/>
              </a:ext>
            </a:extLst>
          </p:cNvPr>
          <p:cNvSpPr txBox="1"/>
          <p:nvPr/>
        </p:nvSpPr>
        <p:spPr>
          <a:xfrm>
            <a:off x="1623512" y="501670"/>
            <a:ext cx="23407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Why Lambda?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pic>
        <p:nvPicPr>
          <p:cNvPr id="1026" name="Picture 2" descr="How to install Java 8 On Ubuntu">
            <a:extLst>
              <a:ext uri="{FF2B5EF4-FFF2-40B4-BE49-F238E27FC236}">
                <a16:creationId xmlns:a16="http://schemas.microsoft.com/office/drawing/2014/main" id="{DE29DEE9-867B-4EBE-99C9-8E04EC145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593" y="2324099"/>
            <a:ext cx="20669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What&amp;#39;s new in Java 8: Lambdas – O&amp;#39;Reilly">
            <a:extLst>
              <a:ext uri="{FF2B5EF4-FFF2-40B4-BE49-F238E27FC236}">
                <a16:creationId xmlns:a16="http://schemas.microsoft.com/office/drawing/2014/main" id="{CAAB704E-EF9B-4070-ACE7-6AEBB0B3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049" y="2618710"/>
            <a:ext cx="2518274" cy="162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603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3" y="206832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3BE3CA-4034-4E7D-957E-A8F5090326C1}"/>
              </a:ext>
            </a:extLst>
          </p:cNvPr>
          <p:cNvSpPr txBox="1"/>
          <p:nvPr/>
        </p:nvSpPr>
        <p:spPr>
          <a:xfrm>
            <a:off x="1623512" y="501670"/>
            <a:ext cx="23407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Why Lambda?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0C6BE8-A690-4485-9ACD-4A67789A8605}"/>
              </a:ext>
            </a:extLst>
          </p:cNvPr>
          <p:cNvGrpSpPr/>
          <p:nvPr/>
        </p:nvGrpSpPr>
        <p:grpSpPr>
          <a:xfrm>
            <a:off x="3157728" y="2785231"/>
            <a:ext cx="5876544" cy="1626743"/>
            <a:chOff x="3157727" y="2705983"/>
            <a:chExt cx="5876544" cy="16267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A6BED2-43E2-449E-9A80-6EA77912B778}"/>
                </a:ext>
              </a:extLst>
            </p:cNvPr>
            <p:cNvSpPr txBox="1"/>
            <p:nvPr/>
          </p:nvSpPr>
          <p:spPr>
            <a:xfrm>
              <a:off x="3720187" y="3855672"/>
              <a:ext cx="475162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00216C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</a:rPr>
                <a:t>더 간결하고 유연한 코드 개발 </a:t>
              </a:r>
              <a:r>
                <a:rPr kumimoji="0" lang="en-US" altLang="ko-KR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00216C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</a:rPr>
                <a:t>– </a:t>
              </a: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00216C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</a:rPr>
                <a:t>간단하고 가독성 향상</a:t>
              </a:r>
              <a:endPara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srgbClr val="00216C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(</a:t>
              </a:r>
              <a:r>
                <a:rPr lang="ko-KR" altLang="en-US" sz="1000" b="1" dirty="0">
                  <a:solidFill>
                    <a:srgbClr val="00216C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이전에 없던 기능을 제공하는 것은 아니다</a:t>
              </a:r>
              <a:r>
                <a:rPr lang="en-US" altLang="ko-KR" sz="1000" b="1" dirty="0">
                  <a:solidFill>
                    <a:srgbClr val="00216C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!!)</a:t>
              </a:r>
              <a:endParaRPr kumimoji="0" lang="en-US" altLang="ko-KR" sz="1000" b="1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14EED4F-08BA-4EB2-A2B1-1C9B762D3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7727" y="2705983"/>
              <a:ext cx="5876544" cy="943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324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3" y="206832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endParaRPr lang="en-US" altLang="ko-KR" b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3BE3CA-4034-4E7D-957E-A8F5090326C1}"/>
              </a:ext>
            </a:extLst>
          </p:cNvPr>
          <p:cNvSpPr txBox="1"/>
          <p:nvPr/>
        </p:nvSpPr>
        <p:spPr>
          <a:xfrm>
            <a:off x="1623512" y="501670"/>
            <a:ext cx="43364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Lambda </a:t>
            </a:r>
            <a:r>
              <a:rPr lang="ko-KR" altLang="en-US" sz="2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는 어떻게 생겼을까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?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C52377C-D998-4962-9C28-67A15A8DD802}"/>
              </a:ext>
            </a:extLst>
          </p:cNvPr>
          <p:cNvGrpSpPr/>
          <p:nvPr/>
        </p:nvGrpSpPr>
        <p:grpSpPr>
          <a:xfrm>
            <a:off x="3105411" y="1532770"/>
            <a:ext cx="5981178" cy="1741055"/>
            <a:chOff x="2862197" y="1803748"/>
            <a:chExt cx="5981178" cy="1741055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D2092F1-6272-4B38-9697-A3B04AB88029}"/>
                </a:ext>
              </a:extLst>
            </p:cNvPr>
            <p:cNvSpPr/>
            <p:nvPr/>
          </p:nvSpPr>
          <p:spPr>
            <a:xfrm>
              <a:off x="2862197" y="1803748"/>
              <a:ext cx="5981178" cy="174105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0021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5564CC-8821-4CEC-BD81-47D2212CE2AA}"/>
                </a:ext>
              </a:extLst>
            </p:cNvPr>
            <p:cNvSpPr txBox="1"/>
            <p:nvPr/>
          </p:nvSpPr>
          <p:spPr>
            <a:xfrm>
              <a:off x="4086816" y="2231380"/>
              <a:ext cx="385554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500" b="1" dirty="0">
                  <a:solidFill>
                    <a:srgbClr val="00216C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()  -&gt;  </a:t>
              </a:r>
              <a:r>
                <a:rPr lang="en-US" altLang="ko-KR" sz="1500" b="1" dirty="0" err="1">
                  <a:solidFill>
                    <a:srgbClr val="00216C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System.out.println</a:t>
              </a:r>
              <a:r>
                <a:rPr lang="en-US" altLang="ko-KR" sz="1500" b="1" dirty="0">
                  <a:solidFill>
                    <a:srgbClr val="00216C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(“Hello World”)</a:t>
              </a:r>
              <a:endParaRPr kumimoji="0" lang="en-US" altLang="ko-KR" sz="1000" b="1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2A9F488-66A6-478C-A358-5AD7DA5D8E55}"/>
                </a:ext>
              </a:extLst>
            </p:cNvPr>
            <p:cNvCxnSpPr>
              <a:cxnSpLocks/>
            </p:cNvCxnSpPr>
            <p:nvPr/>
          </p:nvCxnSpPr>
          <p:spPr>
            <a:xfrm>
              <a:off x="4149648" y="2554545"/>
              <a:ext cx="228304" cy="0"/>
            </a:xfrm>
            <a:prstGeom prst="line">
              <a:avLst/>
            </a:prstGeom>
            <a:ln w="19050">
              <a:solidFill>
                <a:srgbClr val="0021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DEAF7FC-E295-4E87-9467-2A6C17A9B7FF}"/>
                </a:ext>
              </a:extLst>
            </p:cNvPr>
            <p:cNvCxnSpPr>
              <a:cxnSpLocks/>
            </p:cNvCxnSpPr>
            <p:nvPr/>
          </p:nvCxnSpPr>
          <p:spPr>
            <a:xfrm>
              <a:off x="4462694" y="2554545"/>
              <a:ext cx="253355" cy="0"/>
            </a:xfrm>
            <a:prstGeom prst="line">
              <a:avLst/>
            </a:prstGeom>
            <a:ln w="19050">
              <a:solidFill>
                <a:srgbClr val="0021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DBF8EB8-B028-49DC-94E3-19857EFE174C}"/>
                </a:ext>
              </a:extLst>
            </p:cNvPr>
            <p:cNvCxnSpPr>
              <a:cxnSpLocks/>
            </p:cNvCxnSpPr>
            <p:nvPr/>
          </p:nvCxnSpPr>
          <p:spPr>
            <a:xfrm>
              <a:off x="4800897" y="2554545"/>
              <a:ext cx="3015344" cy="0"/>
            </a:xfrm>
            <a:prstGeom prst="line">
              <a:avLst/>
            </a:prstGeom>
            <a:ln w="19050">
              <a:solidFill>
                <a:srgbClr val="0021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1CB9F84A-D0FF-4AE7-91CC-CCF65A42BD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2904" y="2554546"/>
              <a:ext cx="255945" cy="483016"/>
            </a:xfrm>
            <a:prstGeom prst="straightConnector1">
              <a:avLst/>
            </a:prstGeom>
            <a:ln w="19050">
              <a:solidFill>
                <a:srgbClr val="0021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9D2F10-58EC-4831-9AB6-089A69FE69C5}"/>
                </a:ext>
              </a:extLst>
            </p:cNvPr>
            <p:cNvSpPr txBox="1"/>
            <p:nvPr/>
          </p:nvSpPr>
          <p:spPr>
            <a:xfrm>
              <a:off x="3449276" y="2987729"/>
              <a:ext cx="10134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u="none" strike="noStrike" kern="1200" cap="none" spc="0" normalizeH="0" baseline="0" noProof="0" dirty="0">
                  <a:ln>
                    <a:noFill/>
                  </a:ln>
                  <a:solidFill>
                    <a:srgbClr val="00216C"/>
                  </a:solidFill>
                  <a:effectLst/>
                  <a:uLnTx/>
                  <a:uFillTx/>
                  <a:latin typeface="바탕" panose="02030600000101010101" pitchFamily="18" charset="-127"/>
                  <a:ea typeface="바탕" panose="02030600000101010101" pitchFamily="18" charset="-127"/>
                </a:rPr>
                <a:t>Parameters</a:t>
              </a: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05C865A-9078-4590-9400-1B2249945087}"/>
                </a:ext>
              </a:extLst>
            </p:cNvPr>
            <p:cNvCxnSpPr/>
            <p:nvPr/>
          </p:nvCxnSpPr>
          <p:spPr>
            <a:xfrm flipV="1">
              <a:off x="6096000" y="2554545"/>
              <a:ext cx="110647" cy="483017"/>
            </a:xfrm>
            <a:prstGeom prst="straightConnector1">
              <a:avLst/>
            </a:prstGeom>
            <a:ln w="19050">
              <a:solidFill>
                <a:srgbClr val="0021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EC393D-FE2B-4006-AB83-11F043F5AAEE}"/>
                </a:ext>
              </a:extLst>
            </p:cNvPr>
            <p:cNvSpPr txBox="1"/>
            <p:nvPr/>
          </p:nvSpPr>
          <p:spPr>
            <a:xfrm>
              <a:off x="5174120" y="2987729"/>
              <a:ext cx="18437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dirty="0">
                  <a:solidFill>
                    <a:srgbClr val="00216C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Lambda Body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b="1" dirty="0">
                  <a:solidFill>
                    <a:srgbClr val="00216C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(</a:t>
              </a:r>
              <a:r>
                <a:rPr lang="ko-KR" altLang="en-US" sz="800" b="1" dirty="0">
                  <a:solidFill>
                    <a:srgbClr val="00216C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표현에 따라 차이가 있는 것은 여기</a:t>
              </a:r>
              <a:r>
                <a:rPr lang="en-US" altLang="ko-KR" sz="800" b="1" dirty="0">
                  <a:solidFill>
                    <a:srgbClr val="00216C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)</a:t>
              </a:r>
              <a:endParaRPr kumimoji="0" lang="en-US" altLang="ko-KR" sz="800" b="1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E467450-531C-4BC8-9122-BC4C596754F9}"/>
              </a:ext>
            </a:extLst>
          </p:cNvPr>
          <p:cNvSpPr/>
          <p:nvPr/>
        </p:nvSpPr>
        <p:spPr>
          <a:xfrm>
            <a:off x="3105411" y="3430463"/>
            <a:ext cx="5981178" cy="17410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21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5A556DF-2889-406D-A0FD-76F9C5D47707}"/>
              </a:ext>
            </a:extLst>
          </p:cNvPr>
          <p:cNvGrpSpPr/>
          <p:nvPr/>
        </p:nvGrpSpPr>
        <p:grpSpPr>
          <a:xfrm>
            <a:off x="4621166" y="3913298"/>
            <a:ext cx="3137397" cy="739528"/>
            <a:chOff x="4621166" y="4249581"/>
            <a:chExt cx="3137397" cy="73952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F7788BA-2789-4C44-80D1-EF378F9F58AA}"/>
                </a:ext>
              </a:extLst>
            </p:cNvPr>
            <p:cNvSpPr txBox="1"/>
            <p:nvPr/>
          </p:nvSpPr>
          <p:spPr>
            <a:xfrm>
              <a:off x="4627423" y="4249581"/>
              <a:ext cx="28296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500" b="1" dirty="0">
                  <a:solidFill>
                    <a:srgbClr val="00216C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(parameters)  -&gt;  expression</a:t>
              </a:r>
              <a:endParaRPr kumimoji="0" lang="en-US" altLang="ko-KR" sz="1000" b="1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F20CEB2-E83B-418D-B3D5-4B0022219067}"/>
                </a:ext>
              </a:extLst>
            </p:cNvPr>
            <p:cNvSpPr txBox="1"/>
            <p:nvPr/>
          </p:nvSpPr>
          <p:spPr>
            <a:xfrm>
              <a:off x="4621166" y="4665944"/>
              <a:ext cx="313739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500" b="1" dirty="0">
                  <a:solidFill>
                    <a:srgbClr val="00216C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(parameters)  -&gt;  { statements }</a:t>
              </a:r>
              <a:endParaRPr kumimoji="0" lang="en-US" altLang="ko-KR" sz="1000" b="1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45" name="말풍선: 모서리가 둥근 사각형 44">
            <a:extLst>
              <a:ext uri="{FF2B5EF4-FFF2-40B4-BE49-F238E27FC236}">
                <a16:creationId xmlns:a16="http://schemas.microsoft.com/office/drawing/2014/main" id="{F6973FDC-52CA-4CA1-A061-574EA0029115}"/>
              </a:ext>
            </a:extLst>
          </p:cNvPr>
          <p:cNvSpPr/>
          <p:nvPr/>
        </p:nvSpPr>
        <p:spPr>
          <a:xfrm>
            <a:off x="7189940" y="3351103"/>
            <a:ext cx="1484334" cy="562195"/>
          </a:xfrm>
          <a:prstGeom prst="wedgeRoundRectCallout">
            <a:avLst>
              <a:gd name="adj1" fmla="val -37191"/>
              <a:gd name="adj2" fmla="val 64616"/>
              <a:gd name="adj3" fmla="val 16667"/>
            </a:avLst>
          </a:prstGeom>
          <a:solidFill>
            <a:srgbClr val="002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바탕" panose="02030600000101010101" pitchFamily="18" charset="-127"/>
                <a:ea typeface="바탕" panose="02030600000101010101" pitchFamily="18" charset="-127"/>
              </a:rPr>
              <a:t>단 한 줄의 코드</a:t>
            </a:r>
            <a:r>
              <a:rPr lang="en-US" altLang="ko-KR" sz="1000" b="1" dirty="0">
                <a:latin typeface="바탕" panose="02030600000101010101" pitchFamily="18" charset="-127"/>
                <a:ea typeface="바탕" panose="02030600000101010101" pitchFamily="18" charset="-127"/>
              </a:rPr>
              <a:t>,</a:t>
            </a:r>
          </a:p>
          <a:p>
            <a:pPr algn="ctr"/>
            <a:r>
              <a:rPr lang="ko-KR" altLang="en-US" sz="1000" b="1" dirty="0">
                <a:latin typeface="바탕" panose="02030600000101010101" pitchFamily="18" charset="-127"/>
                <a:ea typeface="바탕" panose="02030600000101010101" pitchFamily="18" charset="-127"/>
              </a:rPr>
              <a:t>이 결과가 </a:t>
            </a:r>
            <a:r>
              <a:rPr lang="en-US" altLang="ko-KR" sz="1000" b="1" dirty="0">
                <a:latin typeface="바탕" panose="02030600000101010101" pitchFamily="18" charset="-127"/>
                <a:ea typeface="바탕" panose="02030600000101010101" pitchFamily="18" charset="-127"/>
              </a:rPr>
              <a:t>Return</a:t>
            </a:r>
            <a:endParaRPr lang="ko-KR" altLang="en-US" sz="10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6" name="말풍선: 모서리가 둥근 사각형 45">
            <a:extLst>
              <a:ext uri="{FF2B5EF4-FFF2-40B4-BE49-F238E27FC236}">
                <a16:creationId xmlns:a16="http://schemas.microsoft.com/office/drawing/2014/main" id="{5D6CEF82-FFDA-4854-B671-C3DC20B56A17}"/>
              </a:ext>
            </a:extLst>
          </p:cNvPr>
          <p:cNvSpPr/>
          <p:nvPr/>
        </p:nvSpPr>
        <p:spPr>
          <a:xfrm>
            <a:off x="7271360" y="4967254"/>
            <a:ext cx="1484334" cy="1005489"/>
          </a:xfrm>
          <a:prstGeom prst="wedgeRoundRectCallout">
            <a:avLst>
              <a:gd name="adj1" fmla="val -43098"/>
              <a:gd name="adj2" fmla="val -76866"/>
              <a:gd name="adj3" fmla="val 16667"/>
            </a:avLst>
          </a:prstGeom>
          <a:solidFill>
            <a:srgbClr val="002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바탕" panose="02030600000101010101" pitchFamily="18" charset="-127"/>
                <a:ea typeface="바탕" panose="02030600000101010101" pitchFamily="18" charset="-127"/>
              </a:rPr>
              <a:t>여러 줄의 코드가 들어갈 수 있으며</a:t>
            </a:r>
            <a:r>
              <a:rPr lang="en-US" altLang="ko-KR" sz="1000" b="1" dirty="0">
                <a:latin typeface="바탕" panose="02030600000101010101" pitchFamily="18" charset="-127"/>
                <a:ea typeface="바탕" panose="02030600000101010101" pitchFamily="18" charset="-127"/>
              </a:rPr>
              <a:t>,</a:t>
            </a:r>
          </a:p>
          <a:p>
            <a:pPr algn="ctr"/>
            <a:r>
              <a:rPr lang="ko-KR" altLang="en-US" sz="1000" b="1" dirty="0">
                <a:latin typeface="바탕" panose="02030600000101010101" pitchFamily="18" charset="-127"/>
                <a:ea typeface="바탕" panose="02030600000101010101" pitchFamily="18" charset="-127"/>
              </a:rPr>
              <a:t>별도의 </a:t>
            </a:r>
            <a:r>
              <a:rPr lang="en-US" altLang="ko-KR" sz="1000" b="1" dirty="0">
                <a:latin typeface="바탕" panose="02030600000101010101" pitchFamily="18" charset="-127"/>
                <a:ea typeface="바탕" panose="02030600000101010101" pitchFamily="18" charset="-127"/>
              </a:rPr>
              <a:t>Return </a:t>
            </a:r>
            <a:r>
              <a:rPr lang="ko-KR" altLang="en-US" sz="1000" b="1" dirty="0">
                <a:latin typeface="바탕" panose="02030600000101010101" pitchFamily="18" charset="-127"/>
                <a:ea typeface="바탕" panose="02030600000101010101" pitchFamily="18" charset="-127"/>
              </a:rPr>
              <a:t>문을</a:t>
            </a:r>
            <a:endParaRPr lang="en-US" altLang="ko-KR" sz="10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ko-KR" altLang="en-US" sz="1000" b="1" dirty="0">
                <a:latin typeface="바탕" panose="02030600000101010101" pitchFamily="18" charset="-127"/>
                <a:ea typeface="바탕" panose="02030600000101010101" pitchFamily="18" charset="-127"/>
              </a:rPr>
              <a:t>작성하지 않으면 </a:t>
            </a:r>
            <a:r>
              <a:rPr lang="en-US" altLang="ko-KR" sz="1000" b="1" dirty="0">
                <a:latin typeface="바탕" panose="02030600000101010101" pitchFamily="18" charset="-127"/>
                <a:ea typeface="바탕" panose="02030600000101010101" pitchFamily="18" charset="-127"/>
              </a:rPr>
              <a:t>void </a:t>
            </a:r>
            <a:r>
              <a:rPr lang="ko-KR" altLang="en-US" sz="1000" b="1" dirty="0">
                <a:latin typeface="바탕" panose="02030600000101010101" pitchFamily="18" charset="-127"/>
                <a:ea typeface="바탕" panose="02030600000101010101" pitchFamily="18" charset="-127"/>
              </a:rPr>
              <a:t>를 </a:t>
            </a:r>
            <a:r>
              <a:rPr lang="en-US" altLang="ko-KR" sz="1000" b="1" dirty="0">
                <a:latin typeface="바탕" panose="02030600000101010101" pitchFamily="18" charset="-127"/>
                <a:ea typeface="바탕" panose="02030600000101010101" pitchFamily="18" charset="-127"/>
              </a:rPr>
              <a:t>Return</a:t>
            </a:r>
            <a:endParaRPr lang="ko-KR" altLang="en-US" sz="10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555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3" y="206832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3BE3CA-4034-4E7D-957E-A8F5090326C1}"/>
              </a:ext>
            </a:extLst>
          </p:cNvPr>
          <p:cNvSpPr txBox="1"/>
          <p:nvPr/>
        </p:nvSpPr>
        <p:spPr>
          <a:xfrm>
            <a:off x="1623512" y="501670"/>
            <a:ext cx="32736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함수형 인터페이스란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?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3F151C-CCAF-4149-A004-2AFBF13E5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956" y="2508461"/>
            <a:ext cx="3219362" cy="2087034"/>
          </a:xfrm>
          <a:prstGeom prst="rect">
            <a:avLst/>
          </a:prstGeom>
        </p:spPr>
      </p:pic>
      <p:sp>
        <p:nvSpPr>
          <p:cNvPr id="11" name="화살표: 오른쪽 32">
            <a:extLst>
              <a:ext uri="{FF2B5EF4-FFF2-40B4-BE49-F238E27FC236}">
                <a16:creationId xmlns:a16="http://schemas.microsoft.com/office/drawing/2014/main" id="{4E8248EB-53D6-CD4C-8859-7A786FE466B6}"/>
              </a:ext>
            </a:extLst>
          </p:cNvPr>
          <p:cNvSpPr/>
          <p:nvPr/>
        </p:nvSpPr>
        <p:spPr>
          <a:xfrm>
            <a:off x="6761674" y="3385290"/>
            <a:ext cx="266700" cy="333375"/>
          </a:xfrm>
          <a:prstGeom prst="rightArrow">
            <a:avLst/>
          </a:prstGeom>
          <a:solidFill>
            <a:srgbClr val="00216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0BF42-0130-3D41-9F2E-C4AD295C7A89}"/>
              </a:ext>
            </a:extLst>
          </p:cNvPr>
          <p:cNvSpPr txBox="1"/>
          <p:nvPr/>
        </p:nvSpPr>
        <p:spPr>
          <a:xfrm>
            <a:off x="7321342" y="3290367"/>
            <a:ext cx="196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명시적인 선언 가능</a:t>
            </a:r>
            <a:endParaRPr lang="en-US" altLang="ko-KR" sz="1600" b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@</a:t>
            </a:r>
            <a:r>
              <a:rPr lang="en-US" altLang="ko-KR" sz="1200" b="1" i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FunctionalInterface</a:t>
            </a:r>
            <a:endParaRPr lang="en-US" altLang="ko-KR" sz="1200" b="1" i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9926B4-1784-FA43-AAE4-4D00078B0AB5}"/>
              </a:ext>
            </a:extLst>
          </p:cNvPr>
          <p:cNvSpPr txBox="1"/>
          <p:nvPr/>
        </p:nvSpPr>
        <p:spPr>
          <a:xfrm>
            <a:off x="2303136" y="5115500"/>
            <a:ext cx="7585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인터페이스 상속을 받았다면 상속받은 메서드 포함 한 개만 보유해야 한다</a:t>
            </a:r>
            <a:r>
              <a:rPr lang="en-US" altLang="ko-KR" sz="16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JAVA</a:t>
            </a:r>
            <a:r>
              <a:rPr lang="ko-KR" altLang="en-US" sz="16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는 이러한 함수형 인터페이스에 대해서만 </a:t>
            </a:r>
            <a:r>
              <a:rPr lang="en-US" altLang="ko-KR" sz="16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Lambda </a:t>
            </a:r>
            <a:r>
              <a:rPr lang="ko-KR" altLang="en-US" sz="16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표현식 사용이 가능하다</a:t>
            </a:r>
            <a:r>
              <a:rPr lang="en-US" altLang="ko-KR" sz="1600" b="1" i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en-US" altLang="ko-KR" sz="1200" b="1" i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89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3" y="206832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3BE3CA-4034-4E7D-957E-A8F5090326C1}"/>
              </a:ext>
            </a:extLst>
          </p:cNvPr>
          <p:cNvSpPr txBox="1"/>
          <p:nvPr/>
        </p:nvSpPr>
        <p:spPr>
          <a:xfrm>
            <a:off x="1623512" y="501670"/>
            <a:ext cx="3605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함수형 인터페이스</a:t>
            </a:r>
            <a:r>
              <a:rPr lang="ko-KR" altLang="en-US" sz="2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구현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35E8E6-52D9-4942-8BE7-D85A19750B7E}"/>
              </a:ext>
            </a:extLst>
          </p:cNvPr>
          <p:cNvSpPr txBox="1"/>
          <p:nvPr/>
        </p:nvSpPr>
        <p:spPr>
          <a:xfrm>
            <a:off x="3455694" y="2188737"/>
            <a:ext cx="5280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CustomInterface</a:t>
            </a:r>
            <a:r>
              <a:rPr lang="en-US" altLang="ko-KR" sz="16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&lt;Test&gt; c = new </a:t>
            </a:r>
            <a:r>
              <a:rPr lang="en-US" altLang="ko-KR" sz="1600" b="1" dirty="0" err="1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CustomInterface</a:t>
            </a:r>
            <a:r>
              <a:rPr lang="en-US" altLang="ko-KR" sz="16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();</a:t>
            </a:r>
            <a:endParaRPr lang="en-US" altLang="ko-KR" sz="1200" b="1" dirty="0">
              <a:solidFill>
                <a:srgbClr val="00216C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6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3" y="206832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35E8E6-52D9-4942-8BE7-D85A19750B7E}"/>
              </a:ext>
            </a:extLst>
          </p:cNvPr>
          <p:cNvSpPr txBox="1"/>
          <p:nvPr/>
        </p:nvSpPr>
        <p:spPr>
          <a:xfrm>
            <a:off x="3455694" y="2188737"/>
            <a:ext cx="5280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CustomInterface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&lt;Test&gt; c = new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CustomInterface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();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D181F89F-B0AA-D641-B41C-8347A0075853}"/>
              </a:ext>
            </a:extLst>
          </p:cNvPr>
          <p:cNvSpPr/>
          <p:nvPr/>
        </p:nvSpPr>
        <p:spPr>
          <a:xfrm>
            <a:off x="5779475" y="2054946"/>
            <a:ext cx="633046" cy="63673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A1D4D2-08BF-794B-ACD8-D2DB755F57F9}"/>
              </a:ext>
            </a:extLst>
          </p:cNvPr>
          <p:cNvSpPr txBox="1"/>
          <p:nvPr/>
        </p:nvSpPr>
        <p:spPr>
          <a:xfrm>
            <a:off x="1623512" y="501670"/>
            <a:ext cx="3605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216C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함수형 인터페이스</a:t>
            </a:r>
            <a:r>
              <a:rPr lang="ko-KR" altLang="en-US" sz="2500" b="1" dirty="0">
                <a:solidFill>
                  <a:srgbClr val="00216C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구현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16C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0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  <a:ln w="28575">
          <a:solidFill>
            <a:srgbClr val="00216C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00216C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marR="0" indent="0" algn="l" defTabSz="914400" rtl="0" eaLnBrk="1" fontAlgn="auto" latinLnBrk="1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100" dirty="0" smtClean="0">
            <a:solidFill>
              <a:srgbClr val="001545"/>
            </a:solidFill>
            <a:latin typeface="HY신명조" panose="02030600000101010101" pitchFamily="18" charset="-127"/>
            <a:ea typeface="HY신명조" panose="02030600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3466</TotalTime>
  <Words>1143</Words>
  <Application>Microsoft Macintosh PowerPoint</Application>
  <PresentationFormat>와이드스크린</PresentationFormat>
  <Paragraphs>189</Paragraphs>
  <Slides>31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맑은 고딕</vt:lpstr>
      <vt:lpstr>바탕</vt:lpstr>
      <vt:lpstr>바탕</vt:lpstr>
      <vt:lpstr>HY신명조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박찬준</cp:lastModifiedBy>
  <cp:revision>262</cp:revision>
  <dcterms:created xsi:type="dcterms:W3CDTF">2018-06-13T11:24:55Z</dcterms:created>
  <dcterms:modified xsi:type="dcterms:W3CDTF">2021-07-07T11:58:03Z</dcterms:modified>
</cp:coreProperties>
</file>