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059" autoAdjust="0"/>
  </p:normalViewPr>
  <p:slideViewPr>
    <p:cSldViewPr snapToGrid="0">
      <p:cViewPr varScale="1">
        <p:scale>
          <a:sx n="85" d="100"/>
          <a:sy n="85" d="100"/>
        </p:scale>
        <p:origin x="15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545C-370F-4C84-AA00-5FDF5EADA885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15A-6920-4891-862C-026C21917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Optional&lt;T&gt; </a:t>
            </a:r>
            <a:r>
              <a:rPr lang="ko-KR" altLang="en-US" dirty="0"/>
              <a:t>클래스는 값의 존재나 부재 여부를 표현하는 컨테이너 클래스 </a:t>
            </a:r>
            <a:r>
              <a:rPr lang="en-US" altLang="ko-KR" dirty="0"/>
              <a:t>null pointer exception </a:t>
            </a:r>
            <a:r>
              <a:rPr lang="ko-KR" altLang="en-US" dirty="0"/>
              <a:t>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병렬 실행에서는 첫 번째 요소를 찾기가 힘듦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8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map, filter </a:t>
            </a:r>
            <a:r>
              <a:rPr lang="ko-KR" altLang="en-US" dirty="0"/>
              <a:t>등은 입력 스트림에서 각 요소를 받아 </a:t>
            </a:r>
            <a:r>
              <a:rPr lang="en-US" altLang="ko-KR" dirty="0"/>
              <a:t>0 </a:t>
            </a:r>
            <a:r>
              <a:rPr lang="ko-KR" altLang="en-US" dirty="0"/>
              <a:t>또는 결과를 출력 스트림으로 보내기 때문에 보통 상태가 없는 연신이다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sorted</a:t>
            </a:r>
            <a:r>
              <a:rPr lang="ko-KR" altLang="en-US" dirty="0"/>
              <a:t>와 </a:t>
            </a:r>
            <a:r>
              <a:rPr lang="en-US" altLang="ko-KR" dirty="0"/>
              <a:t>distinct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스트림의 요소를 정렬</a:t>
            </a:r>
            <a:r>
              <a:rPr lang="en-US" altLang="ko-KR" dirty="0"/>
              <a:t>, </a:t>
            </a:r>
            <a:r>
              <a:rPr lang="ko-KR" altLang="en-US" dirty="0"/>
              <a:t>중복 제거하기 위해서는 과거의 이력이 필요하기 때문에 모든 요소가 버퍼에 추가되어 있어야 하고 무한 스트림의 경우 문제가 생길 수 있기 때문에 주의해야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reduce, sum, max</a:t>
            </a:r>
            <a:r>
              <a:rPr lang="ko-KR" altLang="en-US" dirty="0"/>
              <a:t>는 스트림에서 처리하는 요소 수와 관계 없이 내부 상태의 크기는 한정되어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1D15A-6920-4891-862C-026C219173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6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54B8-A606-4B3D-AE8B-32F79FD6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5120"/>
            <a:ext cx="9144000" cy="1655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2B1A81-DD3D-4463-96F8-C82E1BB32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79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F7D9E-236C-46EF-A483-EF4E925E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0962-C4A9-42BA-BA71-6EA87CE574EE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45204-AE25-4661-B127-03FA45BE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9DDAE-8A7A-4CCE-8249-46A7C03B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22E7D3-574F-4BD3-937C-09083AB0AC09}"/>
              </a:ext>
            </a:extLst>
          </p:cNvPr>
          <p:cNvCxnSpPr/>
          <p:nvPr userDrawn="1"/>
        </p:nvCxnSpPr>
        <p:spPr>
          <a:xfrm>
            <a:off x="1524000" y="3010882"/>
            <a:ext cx="91440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0AB87D77-9D60-4457-8AA5-D7E5ED6D8EEF}"/>
              </a:ext>
            </a:extLst>
          </p:cNvPr>
          <p:cNvSpPr/>
          <p:nvPr userDrawn="1"/>
        </p:nvSpPr>
        <p:spPr>
          <a:xfrm>
            <a:off x="0" y="6168044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87D2458C-E533-4F51-AB7D-7E035D8B03FF}"/>
              </a:ext>
            </a:extLst>
          </p:cNvPr>
          <p:cNvSpPr/>
          <p:nvPr userDrawn="1"/>
        </p:nvSpPr>
        <p:spPr>
          <a:xfrm rot="10800000">
            <a:off x="11353800" y="0"/>
            <a:ext cx="838200" cy="68995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6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E027B-3E4E-43EF-B9E4-72FEEB8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0881C-72F7-45A8-9441-76AB4C685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0BF1F-660F-4E50-B20B-85AB144A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05CC-4CC6-4B20-9CBD-3DA4EA2F1332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1CFBB-DB46-4E51-830A-8D8C46B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407B-7AF7-4079-B206-2F25070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24A4D7-7A93-46B0-835F-29EDE552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5F154A-3BCE-4457-BB87-1034B31D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80749-1D5D-4BE3-B25D-886A1366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C29B-391C-470E-AAFB-90635BA4B0C1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559D2-836A-43D3-8737-B62565A9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7F1CD-0483-49F2-8D37-0F46DAFE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6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FAAD-6FDC-4CA1-895E-11F8792A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CA4D4-A580-416B-91BD-9D7CA698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D361D-0D5A-48D5-86FB-F17FC03D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1C28-D41F-4E35-9C09-45E4F0CB6963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3F37-DCB0-4AEC-8CEB-C1AC0A1F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6EF97-8523-4DA1-A7E8-374F751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B33CCC-CA98-4519-BBB2-434D4EF8A35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97280"/>
            <a:ext cx="1051560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127828-9296-4D0F-935D-D85A9E775114}"/>
              </a:ext>
            </a:extLst>
          </p:cNvPr>
          <p:cNvGrpSpPr/>
          <p:nvPr userDrawn="1"/>
        </p:nvGrpSpPr>
        <p:grpSpPr>
          <a:xfrm>
            <a:off x="-478285" y="-491209"/>
            <a:ext cx="1426240" cy="1430547"/>
            <a:chOff x="-478285" y="-491209"/>
            <a:chExt cx="1426240" cy="1430547"/>
          </a:xfrm>
        </p:grpSpPr>
        <p:sp>
          <p:nvSpPr>
            <p:cNvPr id="11" name="부분 원형 10">
              <a:extLst>
                <a:ext uri="{FF2B5EF4-FFF2-40B4-BE49-F238E27FC236}">
                  <a16:creationId xmlns:a16="http://schemas.microsoft.com/office/drawing/2014/main" id="{D24549D3-AF73-47EA-8917-D854166129C3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부분 원형 11">
              <a:extLst>
                <a:ext uri="{FF2B5EF4-FFF2-40B4-BE49-F238E27FC236}">
                  <a16:creationId xmlns:a16="http://schemas.microsoft.com/office/drawing/2014/main" id="{78C92925-B848-4672-9755-3819E75B5D83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4FB10B-EC56-4318-9B80-E5EC64B4181B}"/>
              </a:ext>
            </a:extLst>
          </p:cNvPr>
          <p:cNvGrpSpPr/>
          <p:nvPr userDrawn="1"/>
        </p:nvGrpSpPr>
        <p:grpSpPr>
          <a:xfrm rot="5400000">
            <a:off x="11247899" y="-491209"/>
            <a:ext cx="1426240" cy="1430547"/>
            <a:chOff x="-478285" y="-491209"/>
            <a:chExt cx="1426240" cy="1430547"/>
          </a:xfrm>
        </p:grpSpPr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9FE415D2-AD5E-410B-8C6B-ECFA4CF7E1D8}"/>
                </a:ext>
              </a:extLst>
            </p:cNvPr>
            <p:cNvSpPr/>
            <p:nvPr userDrawn="1"/>
          </p:nvSpPr>
          <p:spPr>
            <a:xfrm rot="16200000">
              <a:off x="-469669" y="-8616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부분 원형 15">
              <a:extLst>
                <a:ext uri="{FF2B5EF4-FFF2-40B4-BE49-F238E27FC236}">
                  <a16:creationId xmlns:a16="http://schemas.microsoft.com/office/drawing/2014/main" id="{51B866EB-56C9-42F6-AF46-907B769CC3B6}"/>
                </a:ext>
              </a:extLst>
            </p:cNvPr>
            <p:cNvSpPr/>
            <p:nvPr userDrawn="1"/>
          </p:nvSpPr>
          <p:spPr>
            <a:xfrm>
              <a:off x="8617" y="-491209"/>
              <a:ext cx="939338" cy="956570"/>
            </a:xfrm>
            <a:prstGeom prst="pie">
              <a:avLst>
                <a:gd name="adj1" fmla="val 0"/>
                <a:gd name="adj2" fmla="val 10807806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2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CAB3-0D5D-4052-80A9-E42E0978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A3BFF-3283-46B8-A78C-83793979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DEEE6E-9B64-42D2-B9C4-21B539C9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6F97-7C7D-4E6B-9A14-FBBAC1616BED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AC87F-B218-4871-9E05-B4D86B8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BE392-2FDC-419E-9C8A-40421BB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BAA4-55F4-4C37-AC91-4F8257A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52C42-B407-4961-9281-AA2639856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AB129-17F5-43E5-94D9-AA466688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E1499-0F25-4432-8C20-9775E769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425-36B0-4EE6-909C-B98169D80928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2EB903-5359-4BAC-BD98-0DF0117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B3500-79E9-45DA-A0C8-540E60FB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0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BC02-7531-4AA5-AA42-D1829104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47876-4CA2-41FB-A7F4-BCDEEA44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B866F-C142-40E7-8A08-AA7E8F23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C6F56-4DD5-4655-A52A-362BBE363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AC355-F5E9-45CB-A130-BB447140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137CD1-9302-478B-A5F3-9C7761C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331-2FFD-4E43-9635-381370A59F25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C058FF-91D8-4504-8D4F-5D2B3678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7B4578-CD44-4ACC-86C7-7295712E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5A41-FF6F-4F14-9DBD-8A3A85A1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B8DCE-8D06-4DF6-AD03-661C3F42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C43C-72D3-4775-87AA-CC7B389C735A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632BF-A18B-4E4F-931E-5F6798C8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4736C-9134-44F9-AFCD-A65A20C2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B81F3-1DC4-47E5-85A4-5BCC5B15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DAB8-3478-4E82-916D-483B6CBBCBDB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EBFBA-D677-4AAE-BFC0-37FC096F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3B9135-A356-480D-9CA2-C1ACE42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83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FE26D-B4F5-4EDA-ACFD-BEF7F31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9738D-2D03-4326-B6F3-350F0E7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6A4E0-D82A-4883-BA6A-9BF7B227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366B9-15CA-481F-9876-72967C36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8ECA-FD9C-4A84-A256-6C16FC39F0AB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D639C-BAFF-4EE5-8BA9-CBA8EA86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2D8C5-AF96-4D17-A938-49C0C1C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7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DC7BD-0596-43DD-8674-09A6E2E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6FC54-866D-4140-A125-30CD2384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9FFDF-05B6-4A2A-A30C-BD24C000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788A-5A2E-4F39-9D95-A32C892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4469-72DD-479C-B819-7AD256ED57ED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EC2A7-8F68-4389-A91C-C3B49CA3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CF2AB-3038-408A-826A-E3A05E88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E3A0B-43CE-4B96-B2CB-B6740CE8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0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2B85E-18E4-4873-B4B0-D592FC4C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2FDB3-0471-435B-ACD5-CA90D820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01FF-CC5F-4014-BF58-6613EC328EA0}" type="datetime1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4108A-BE3C-4AA5-A55A-A35E551D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38959-EAFD-46C8-8FAE-F7DEE362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7AB8-75AD-4ED6-BA3F-8002E2C60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9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9CDE3-AE34-459C-8F90-BFCF09CD2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477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 스트림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B2EB6F-5A51-466A-9AE2-54DE1451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1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모던 자바 인 액션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00877-8327-4502-A105-351E96D4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7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숫자형 스트림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3CC6-E81A-40F9-8303-16FDFFE15FE2}"/>
              </a:ext>
            </a:extLst>
          </p:cNvPr>
          <p:cNvSpPr txBox="1"/>
          <p:nvPr/>
        </p:nvSpPr>
        <p:spPr>
          <a:xfrm>
            <a:off x="6805498" y="3388466"/>
            <a:ext cx="28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 err="1">
                <a:sym typeface="Wingdings" panose="05000000000000000000" pitchFamily="2" charset="2"/>
              </a:rPr>
              <a:t>박싱</a:t>
            </a:r>
            <a:r>
              <a:rPr lang="en-US" altLang="ko-KR" dirty="0">
                <a:sym typeface="Wingdings" panose="05000000000000000000" pitchFamily="2" charset="2"/>
              </a:rPr>
              <a:t>(boxing)</a:t>
            </a:r>
            <a:r>
              <a:rPr lang="ko-KR" altLang="en-US" dirty="0">
                <a:sym typeface="Wingdings" panose="05000000000000000000" pitchFamily="2" charset="2"/>
              </a:rPr>
              <a:t> 비용 발생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01608CF-001E-4334-A9B9-C1F799E7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187866" cy="859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dirty="0"/>
              <a:t>스트림 </a:t>
            </a:r>
            <a:r>
              <a:rPr lang="en-US" altLang="ko-KR" sz="2400" dirty="0"/>
              <a:t>API</a:t>
            </a:r>
            <a:r>
              <a:rPr lang="ko-KR" altLang="en-US" sz="2400" dirty="0"/>
              <a:t>는 숫자 스트림을 효율적으로 처리하기 위해</a:t>
            </a:r>
            <a:br>
              <a:rPr lang="en-US" altLang="ko-KR" sz="2400" dirty="0"/>
            </a:br>
            <a:r>
              <a:rPr lang="ko-KR" altLang="en-US" sz="2400" dirty="0"/>
              <a:t>기본형 특화 스트림</a:t>
            </a:r>
            <a:r>
              <a:rPr lang="en-US" altLang="ko-KR" sz="2400" dirty="0"/>
              <a:t>(primitive stream specialization)</a:t>
            </a:r>
            <a:r>
              <a:rPr lang="ko-KR" altLang="en-US" sz="2400" dirty="0"/>
              <a:t>을 제공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0CB087-735F-4D5B-A576-592C40DA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3335507"/>
            <a:ext cx="4143375" cy="1495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65C53-A7BB-4774-B5B4-FF1EF8E66EA0}"/>
              </a:ext>
            </a:extLst>
          </p:cNvPr>
          <p:cNvSpPr txBox="1"/>
          <p:nvPr/>
        </p:nvSpPr>
        <p:spPr>
          <a:xfrm>
            <a:off x="6660153" y="4540173"/>
            <a:ext cx="317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dirty="0" err="1">
                <a:sym typeface="Wingdings" panose="05000000000000000000" pitchFamily="2" charset="2"/>
              </a:rPr>
              <a:t>mapToInt</a:t>
            </a:r>
            <a:r>
              <a:rPr lang="en-US" altLang="ko-KR" dirty="0">
                <a:sym typeface="Wingdings" panose="05000000000000000000" pitchFamily="2" charset="2"/>
              </a:rPr>
              <a:t>() method </a:t>
            </a:r>
            <a:r>
              <a:rPr lang="ko-KR" altLang="en-US" dirty="0">
                <a:sym typeface="Wingdings" panose="05000000000000000000" pitchFamily="2" charset="2"/>
              </a:rPr>
              <a:t>사용해 특화 스트림으로 변환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D1EECB0-B76F-4930-A499-8792ABDA5044}"/>
              </a:ext>
            </a:extLst>
          </p:cNvPr>
          <p:cNvSpPr/>
          <p:nvPr/>
        </p:nvSpPr>
        <p:spPr>
          <a:xfrm>
            <a:off x="8100425" y="3911919"/>
            <a:ext cx="296158" cy="47413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AACA8-7647-45D5-AF46-6FF05CD1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Transaction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161FD-0E57-4B66-8388-613AA495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247DF9-5D5C-4395-BD15-BEE4DB11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4091"/>
            <a:ext cx="5057775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968A16-F52F-4CAB-B1F0-FF2F6B89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0810"/>
            <a:ext cx="3219450" cy="847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3EDEA0-C065-4232-B61F-652617122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95077"/>
            <a:ext cx="5114925" cy="857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0A5F3-E955-4290-B5B9-E93AA92EA5BC}"/>
              </a:ext>
            </a:extLst>
          </p:cNvPr>
          <p:cNvSpPr txBox="1"/>
          <p:nvPr/>
        </p:nvSpPr>
        <p:spPr>
          <a:xfrm>
            <a:off x="5953125" y="2017112"/>
            <a:ext cx="581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Transaction </a:t>
            </a:r>
            <a:r>
              <a:rPr lang="ko-KR" altLang="en-US" dirty="0"/>
              <a:t>값을 반복 비교하여 가장 큰 값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4FC5D-68EB-4A92-8E25-7FA40086255F}"/>
              </a:ext>
            </a:extLst>
          </p:cNvPr>
          <p:cNvSpPr txBox="1"/>
          <p:nvPr/>
        </p:nvSpPr>
        <p:spPr>
          <a:xfrm>
            <a:off x="5953125" y="3361506"/>
            <a:ext cx="581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map-reduce </a:t>
            </a:r>
            <a:r>
              <a:rPr lang="ko-KR" altLang="en-US" dirty="0"/>
              <a:t>패턴 사용</a:t>
            </a:r>
            <a:endParaRPr lang="en-US" altLang="ko-KR" dirty="0"/>
          </a:p>
          <a:p>
            <a:r>
              <a:rPr lang="ko-KR" altLang="en-US" dirty="0"/>
              <a:t>각 요소를 </a:t>
            </a:r>
            <a:r>
              <a:rPr lang="en-US" altLang="ko-KR" dirty="0"/>
              <a:t>value</a:t>
            </a:r>
            <a:r>
              <a:rPr lang="ko-KR" altLang="en-US" dirty="0"/>
              <a:t>로 매핑 후 </a:t>
            </a:r>
            <a:r>
              <a:rPr lang="en-US" altLang="ko-KR" dirty="0"/>
              <a:t>max </a:t>
            </a:r>
            <a:r>
              <a:rPr lang="ko-KR" altLang="en-US" dirty="0"/>
              <a:t>연산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91946-092C-4872-8975-A4EAEB5024DB}"/>
              </a:ext>
            </a:extLst>
          </p:cNvPr>
          <p:cNvSpPr txBox="1"/>
          <p:nvPr/>
        </p:nvSpPr>
        <p:spPr>
          <a:xfrm>
            <a:off x="5953125" y="4939036"/>
            <a:ext cx="491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comparator</a:t>
            </a:r>
            <a:r>
              <a:rPr lang="ko-KR" altLang="en-US" dirty="0"/>
              <a:t>를 인수로 받아 </a:t>
            </a:r>
            <a:r>
              <a:rPr lang="en-US" altLang="ko-KR" dirty="0"/>
              <a:t>max </a:t>
            </a:r>
            <a:r>
              <a:rPr lang="ko-KR" altLang="en-US" dirty="0"/>
              <a:t>메서드 사용</a:t>
            </a:r>
          </a:p>
        </p:txBody>
      </p:sp>
    </p:spTree>
    <p:extLst>
      <p:ext uri="{BB962C8B-B14F-4D97-AF65-F5344CB8AC3E}">
        <p14:creationId xmlns:p14="http://schemas.microsoft.com/office/powerpoint/2010/main" val="389468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3A3A6-BF35-4E07-ABFC-5D0CA7D0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537DBB-D0C3-4181-810F-3FCB253FB5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578364"/>
            <a:ext cx="10515600" cy="1385181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E.O.D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98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스트림 </a:t>
            </a:r>
            <a:r>
              <a:rPr lang="en-US" altLang="ko-KR" dirty="0"/>
              <a:t>API</a:t>
            </a:r>
            <a:r>
              <a:rPr lang="ko-KR" altLang="en-US" dirty="0"/>
              <a:t>의 다양한 연산</a:t>
            </a:r>
            <a:endParaRPr lang="en-US" altLang="ko-KR" dirty="0"/>
          </a:p>
          <a:p>
            <a:pPr marL="0" indent="0">
              <a:buNone/>
            </a:pPr>
            <a:endParaRPr lang="en-US" altLang="ko-KR" sz="11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필터링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스트림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- TAKEWHILE, DROPWHILE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매핑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검색과 매칭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리듀싱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숫자형 스트림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예제 한 스푼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9DD8A-113D-4C45-A5D8-C9FE2931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1" y="1496291"/>
            <a:ext cx="8296713" cy="626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Predicate</a:t>
            </a:r>
            <a:r>
              <a:rPr lang="ko-KR" altLang="en-US" dirty="0"/>
              <a:t> 필터링 방법  </a:t>
            </a:r>
            <a:r>
              <a:rPr lang="en-US" altLang="ko-KR" dirty="0"/>
              <a:t>&amp;  </a:t>
            </a:r>
            <a:r>
              <a:rPr lang="ko-KR" altLang="en-US" dirty="0"/>
              <a:t>고유 요소만 필터링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9DA4-E3AD-4365-AF72-E390C132DC35}"/>
              </a:ext>
            </a:extLst>
          </p:cNvPr>
          <p:cNvSpPr txBox="1"/>
          <p:nvPr/>
        </p:nvSpPr>
        <p:spPr>
          <a:xfrm>
            <a:off x="1758891" y="2521426"/>
            <a:ext cx="39512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b="1" dirty="0"/>
              <a:t>filter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를 인수로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와 일치하는 모든 요소를 포함한 스트림을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b="1" dirty="0">
                <a:sym typeface="Wingdings" panose="05000000000000000000" pitchFamily="2" charset="2"/>
              </a:rPr>
              <a:t>Predicate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조건에 대해서 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거짓을 반환하는 </a:t>
            </a:r>
            <a:r>
              <a:rPr lang="en-US" altLang="ko-KR" dirty="0">
                <a:sym typeface="Wingdings" panose="05000000000000000000" pitchFamily="2" charset="2"/>
              </a:rPr>
              <a:t>Functional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29B6D-F9BC-4EFF-8F4D-8E6CFE628BC0}"/>
              </a:ext>
            </a:extLst>
          </p:cNvPr>
          <p:cNvSpPr txBox="1"/>
          <p:nvPr/>
        </p:nvSpPr>
        <p:spPr>
          <a:xfrm>
            <a:off x="6481894" y="3116710"/>
            <a:ext cx="395121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distinct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리스트와 같은 객체 내의 중복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제거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5366BF-3B4B-4916-81AE-D81DE2D1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23" y="5142057"/>
            <a:ext cx="4019550" cy="88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F46A6C-2287-4823-BE9F-FEE9FF75B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94" y="4951557"/>
            <a:ext cx="4572000" cy="10763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CFF7C8F-4115-4B2B-BD74-872D81ABAA8E}"/>
              </a:ext>
            </a:extLst>
          </p:cNvPr>
          <p:cNvSpPr/>
          <p:nvPr/>
        </p:nvSpPr>
        <p:spPr>
          <a:xfrm>
            <a:off x="2659310" y="5368954"/>
            <a:ext cx="1417740" cy="1845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4033C-9919-4298-BEFE-3235258E1983}"/>
              </a:ext>
            </a:extLst>
          </p:cNvPr>
          <p:cNvSpPr txBox="1"/>
          <p:nvPr/>
        </p:nvSpPr>
        <p:spPr>
          <a:xfrm>
            <a:off x="4125197" y="5307344"/>
            <a:ext cx="161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Predicate </a:t>
            </a:r>
            <a:r>
              <a:rPr lang="ko-KR" altLang="en-US" sz="14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1A3E5-EC59-4183-BDDB-D9452A2F8875}"/>
              </a:ext>
            </a:extLst>
          </p:cNvPr>
          <p:cNvSpPr txBox="1"/>
          <p:nvPr/>
        </p:nvSpPr>
        <p:spPr>
          <a:xfrm>
            <a:off x="9259259" y="5668914"/>
            <a:ext cx="1619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2, 4 </a:t>
            </a:r>
            <a:r>
              <a:rPr lang="ko-KR" altLang="en-US" sz="1400" dirty="0">
                <a:solidFill>
                  <a:schemeClr val="bg1"/>
                </a:solidFill>
              </a:rPr>
              <a:t>출력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0057126-1BC5-4CA4-BB1E-9FD087C5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9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스트림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7548084" cy="626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filter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en-US" altLang="ko-KR" dirty="0">
                <a:solidFill>
                  <a:srgbClr val="0070C0"/>
                </a:solidFill>
              </a:rPr>
              <a:t>S</a:t>
            </a:r>
            <a:r>
              <a:rPr lang="en-US" altLang="ko-KR" dirty="0"/>
              <a:t> TAKEWHILE &amp;</a:t>
            </a:r>
            <a:r>
              <a:rPr lang="ko-KR" altLang="en-US" dirty="0"/>
              <a:t> </a:t>
            </a:r>
            <a:r>
              <a:rPr lang="en-US" altLang="ko-KR" dirty="0"/>
              <a:t>DROPWHILE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9DA4-E3AD-4365-AF72-E390C132DC35}"/>
              </a:ext>
            </a:extLst>
          </p:cNvPr>
          <p:cNvSpPr txBox="1"/>
          <p:nvPr/>
        </p:nvSpPr>
        <p:spPr>
          <a:xfrm>
            <a:off x="1043641" y="2214694"/>
            <a:ext cx="1031015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filter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전체 스트림을 반복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각 요소에 </a:t>
            </a:r>
            <a:r>
              <a:rPr lang="en-US" altLang="ko-KR" dirty="0">
                <a:sym typeface="Wingdings" panose="05000000000000000000" pitchFamily="2" charset="2"/>
              </a:rPr>
              <a:t>Predicate </a:t>
            </a:r>
            <a:r>
              <a:rPr lang="ko-KR" altLang="en-US" dirty="0">
                <a:sym typeface="Wingdings" panose="05000000000000000000" pitchFamily="2" charset="2"/>
              </a:rPr>
              <a:t>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리스트가 이미 정렬되어 있을 때 유용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조건에 대해 모두 검사하며 참일 때 다음으로 </a:t>
            </a:r>
            <a:r>
              <a:rPr lang="ko-KR" altLang="en-US" dirty="0" err="1">
                <a:sym typeface="Wingdings" panose="05000000000000000000" pitchFamily="2" charset="2"/>
              </a:rPr>
              <a:t>넘어감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TAKEWHILE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조건에 대해 참이 아닐 경우 바로 거기서 </a:t>
            </a:r>
            <a:r>
              <a:rPr lang="en-US" altLang="ko-KR" dirty="0">
                <a:sym typeface="Wingdings" panose="05000000000000000000" pitchFamily="2" charset="2"/>
              </a:rPr>
              <a:t>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무한 스트림을 포함한 모든 스트림에 </a:t>
            </a:r>
            <a:r>
              <a:rPr lang="en-US" altLang="ko-KR" dirty="0">
                <a:sym typeface="Wingdings" panose="05000000000000000000" pitchFamily="2" charset="2"/>
              </a:rPr>
              <a:t>Predicate </a:t>
            </a:r>
            <a:r>
              <a:rPr lang="ko-KR" altLang="en-US" dirty="0">
                <a:sym typeface="Wingdings" panose="05000000000000000000" pitchFamily="2" charset="2"/>
              </a:rPr>
              <a:t>적용해 스트림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ym typeface="Wingdings" panose="05000000000000000000" pitchFamily="2" charset="2"/>
              </a:rPr>
              <a:t>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DROPWHILE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가 처음으로 거짓이 되는 지점까지 발견되는 요소 버림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역시 무한 스트림에서 동작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TAKEWHILE</a:t>
            </a:r>
            <a:r>
              <a:rPr lang="ko-KR" altLang="en-US" dirty="0">
                <a:sym typeface="Wingdings" panose="05000000000000000000" pitchFamily="2" charset="2"/>
              </a:rPr>
              <a:t>과 반대로 작용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AAD56-D511-4ECA-9732-4FFC5932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4531E-BC3D-4083-9991-407791BC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8507136" cy="6261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map,</a:t>
            </a:r>
            <a:r>
              <a:rPr lang="ko-KR" altLang="en-US" dirty="0"/>
              <a:t> </a:t>
            </a:r>
            <a:r>
              <a:rPr lang="en-US" altLang="ko-KR" dirty="0"/>
              <a:t>flatMap</a:t>
            </a:r>
            <a:r>
              <a:rPr lang="ko-KR" altLang="en-US" dirty="0"/>
              <a:t> 메서드는 특정 데이터를 선택하는 기능 제공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9DA4-E3AD-4365-AF72-E390C132DC35}"/>
              </a:ext>
            </a:extLst>
          </p:cNvPr>
          <p:cNvSpPr txBox="1"/>
          <p:nvPr/>
        </p:nvSpPr>
        <p:spPr>
          <a:xfrm>
            <a:off x="1043641" y="2214694"/>
            <a:ext cx="103101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map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함수를 인수로 받는다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다른 </a:t>
            </a:r>
            <a:r>
              <a:rPr lang="en-US" altLang="ko-KR" dirty="0">
                <a:sym typeface="Wingdings" panose="05000000000000000000" pitchFamily="2" charset="2"/>
              </a:rPr>
              <a:t>map </a:t>
            </a:r>
            <a:r>
              <a:rPr lang="ko-KR" altLang="en-US" dirty="0">
                <a:sym typeface="Wingdings" panose="05000000000000000000" pitchFamily="2" charset="2"/>
              </a:rPr>
              <a:t>메서드를 연결</a:t>
            </a:r>
            <a:r>
              <a:rPr lang="en-US" altLang="ko-KR" dirty="0">
                <a:sym typeface="Wingdings" panose="05000000000000000000" pitchFamily="2" charset="2"/>
              </a:rPr>
              <a:t>(chaining)</a:t>
            </a:r>
            <a:r>
              <a:rPr lang="ko-KR" altLang="en-US" dirty="0">
                <a:sym typeface="Wingdings" panose="05000000000000000000" pitchFamily="2" charset="2"/>
              </a:rPr>
              <a:t>이 가능하다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b="1" dirty="0">
                <a:sym typeface="Wingdings" panose="05000000000000000000" pitchFamily="2" charset="2"/>
              </a:rPr>
              <a:t>flatMap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초기에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생성된 스트림이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배열</a:t>
            </a:r>
            <a:r>
              <a:rPr lang="ko-KR" altLang="en-US" dirty="0">
                <a:sym typeface="Wingdings" panose="05000000000000000000" pitchFamily="2" charset="2"/>
              </a:rPr>
              <a:t>인 경우 유용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배열을 스트림</a:t>
            </a:r>
            <a:r>
              <a:rPr lang="en-US" altLang="ko-KR" dirty="0">
                <a:sym typeface="Wingdings" panose="05000000000000000000" pitchFamily="2" charset="2"/>
              </a:rPr>
              <a:t>(Stream&lt;String[]&gt;)</a:t>
            </a:r>
            <a:r>
              <a:rPr lang="ko-KR" altLang="en-US" dirty="0">
                <a:sym typeface="Wingdings" panose="05000000000000000000" pitchFamily="2" charset="2"/>
              </a:rPr>
              <a:t>으로 반환하는 </a:t>
            </a:r>
            <a:r>
              <a:rPr lang="en-US" altLang="ko-KR" dirty="0">
                <a:sym typeface="Wingdings" panose="05000000000000000000" pitchFamily="2" charset="2"/>
              </a:rPr>
              <a:t>map</a:t>
            </a:r>
            <a:r>
              <a:rPr lang="ko-KR" altLang="en-US" dirty="0">
                <a:sym typeface="Wingdings" panose="05000000000000000000" pitchFamily="2" charset="2"/>
              </a:rPr>
              <a:t>과 달리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하나의 </a:t>
            </a:r>
            <a:r>
              <a:rPr lang="ko-KR" altLang="en-US" dirty="0" err="1">
                <a:sym typeface="Wingdings" panose="05000000000000000000" pitchFamily="2" charset="2"/>
              </a:rPr>
              <a:t>평면화된</a:t>
            </a:r>
            <a:r>
              <a:rPr lang="ko-KR" altLang="en-US" dirty="0">
                <a:sym typeface="Wingdings" panose="05000000000000000000" pitchFamily="2" charset="2"/>
              </a:rPr>
              <a:t> 스트림</a:t>
            </a:r>
            <a:r>
              <a:rPr lang="en-US" altLang="ko-KR" dirty="0">
                <a:sym typeface="Wingdings" panose="05000000000000000000" pitchFamily="2" charset="2"/>
              </a:rPr>
              <a:t>(Stream&lt;String&gt;)</a:t>
            </a:r>
            <a:r>
              <a:rPr lang="ko-KR" altLang="en-US" dirty="0">
                <a:sym typeface="Wingdings" panose="05000000000000000000" pitchFamily="2" charset="2"/>
              </a:rPr>
              <a:t>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스트림의 각 값을 다른 스트림으로 만든 뒤 모든 스트림을 하나의 스트림으로 연결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ECEC73-AACC-4A20-BA5A-8A1B06F6A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87" y="2305050"/>
            <a:ext cx="2990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D5EEF0-9B18-4BEE-B7C5-861873BF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71481"/>
            <a:ext cx="5000538" cy="3242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F327A6-0EBD-4458-A768-EA3880E6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85" y="1871481"/>
            <a:ext cx="4915414" cy="3707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0877AA-FA0A-4693-B792-9A1C65DDE4A2}"/>
              </a:ext>
            </a:extLst>
          </p:cNvPr>
          <p:cNvSpPr txBox="1"/>
          <p:nvPr/>
        </p:nvSpPr>
        <p:spPr>
          <a:xfrm>
            <a:off x="2399252" y="5703978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 </a:t>
            </a:r>
            <a:r>
              <a:rPr lang="ko-KR" altLang="en-US" dirty="0"/>
              <a:t>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5C27C-D4E9-4819-BD3C-C41134661DD1}"/>
              </a:ext>
            </a:extLst>
          </p:cNvPr>
          <p:cNvSpPr txBox="1"/>
          <p:nvPr/>
        </p:nvSpPr>
        <p:spPr>
          <a:xfrm>
            <a:off x="7977281" y="5703978"/>
            <a:ext cx="183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flatMap </a:t>
            </a:r>
            <a:r>
              <a:rPr lang="ko-KR" altLang="en-US" dirty="0"/>
              <a:t>사용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799093-57D5-4585-BE8B-645BB4A153F2}"/>
              </a:ext>
            </a:extLst>
          </p:cNvPr>
          <p:cNvSpPr/>
          <p:nvPr/>
        </p:nvSpPr>
        <p:spPr>
          <a:xfrm>
            <a:off x="6438385" y="3206044"/>
            <a:ext cx="4915414" cy="7224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67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검색과 매칭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9DA4-E3AD-4365-AF72-E390C132DC35}"/>
              </a:ext>
            </a:extLst>
          </p:cNvPr>
          <p:cNvSpPr txBox="1"/>
          <p:nvPr/>
        </p:nvSpPr>
        <p:spPr>
          <a:xfrm>
            <a:off x="940920" y="1505396"/>
            <a:ext cx="1031015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 err="1"/>
              <a:t>anyMatch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가 스트림에서 적어도 한 요소와 일치하는지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ym typeface="Wingdings" panose="05000000000000000000" pitchFamily="2" charset="2"/>
              </a:rPr>
              <a:t>쇼트서킷</a:t>
            </a:r>
            <a:r>
              <a:rPr lang="ko-KR" altLang="en-US" dirty="0">
                <a:sym typeface="Wingdings" panose="05000000000000000000" pitchFamily="2" charset="2"/>
              </a:rPr>
              <a:t> 기법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err="1"/>
              <a:t>allMatch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스트림의 모든 요소가 </a:t>
            </a: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와 일치하는지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ym typeface="Wingdings" panose="05000000000000000000" pitchFamily="2" charset="2"/>
              </a:rPr>
              <a:t>쇼트서킷</a:t>
            </a:r>
            <a:r>
              <a:rPr lang="ko-KR" altLang="en-US" dirty="0">
                <a:sym typeface="Wingdings" panose="05000000000000000000" pitchFamily="2" charset="2"/>
              </a:rPr>
              <a:t> 기법 활용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err="1"/>
              <a:t>noneMatch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dirty="0">
                <a:sym typeface="Wingdings" panose="05000000000000000000" pitchFamily="2" charset="2"/>
              </a:rPr>
              <a:t>Predicate</a:t>
            </a:r>
            <a:r>
              <a:rPr lang="ko-KR" altLang="en-US" dirty="0">
                <a:sym typeface="Wingdings" panose="05000000000000000000" pitchFamily="2" charset="2"/>
              </a:rPr>
              <a:t>와 일치하는 요소가 없는지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나눔고딕"/>
                <a:cs typeface="+mn-cs"/>
                <a:sym typeface="Wingdings" panose="05000000000000000000" pitchFamily="2" charset="2"/>
              </a:rPr>
              <a:t>쇼트서킷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나눔고딕"/>
                <a:cs typeface="+mn-cs"/>
                <a:sym typeface="Wingdings" panose="05000000000000000000" pitchFamily="2" charset="2"/>
              </a:rPr>
              <a:t> 기법 활용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나눔고딕"/>
              <a:cs typeface="+mn-cs"/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쇼트서킷</a:t>
            </a:r>
            <a:r>
              <a:rPr lang="en-US" altLang="ko-KR" b="1" dirty="0">
                <a:sym typeface="Wingdings" panose="05000000000000000000" pitchFamily="2" charset="2"/>
              </a:rPr>
              <a:t>(Short-</a:t>
            </a:r>
            <a:r>
              <a:rPr lang="en-US" altLang="ko-KR" b="1" dirty="0" err="1">
                <a:sym typeface="Wingdings" panose="05000000000000000000" pitchFamily="2" charset="2"/>
              </a:rPr>
              <a:t>circulting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표현식에서 하나라도 거짓이라는 결과가 나오면 나머지 표현식의 결과와 상관 없이 전체 결과가 거짓이 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e.g. </a:t>
            </a:r>
            <a:r>
              <a:rPr lang="en-US" altLang="ko-KR" dirty="0">
                <a:sym typeface="Wingdings" panose="05000000000000000000" pitchFamily="2" charset="2"/>
              </a:rPr>
              <a:t>&amp;&amp;, ||)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검색과 매칭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E9DA4-E3AD-4365-AF72-E390C132DC35}"/>
              </a:ext>
            </a:extLst>
          </p:cNvPr>
          <p:cNvSpPr txBox="1"/>
          <p:nvPr/>
        </p:nvSpPr>
        <p:spPr>
          <a:xfrm>
            <a:off x="940920" y="1505396"/>
            <a:ext cx="103101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 err="1"/>
              <a:t>findAny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현재 스트림에서 임의의 요소를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최종 연산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729"/>
                </a:solidFill>
                <a:effectLst/>
                <a:latin typeface="Nanum Gothic"/>
              </a:rPr>
              <a:t>여러 요소가 조건에 부합해도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Stream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Nanum Gothic"/>
              </a:rPr>
              <a:t>의 순서를 고려하여 가장 앞에 있는 요소를 리턴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Optional&lt;T&gt; </a:t>
            </a:r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sz="2000" b="1" dirty="0" err="1">
                <a:sym typeface="Wingdings" panose="05000000000000000000" pitchFamily="2" charset="2"/>
              </a:rPr>
              <a:t>findFirst</a:t>
            </a:r>
            <a:r>
              <a:rPr lang="en-US" altLang="ko-KR" sz="2000" b="1" dirty="0">
                <a:sym typeface="Wingdings" panose="05000000000000000000" pitchFamily="2" charset="2"/>
              </a:rPr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일부 스트림에서는 논리적인 순서가 존재하여 이런 경우 첫번째 요소를 찾을 때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Multi thread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Nanum Gothic"/>
              </a:rPr>
              <a:t>에서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Nanum Gothic"/>
              </a:rPr>
              <a:t>Stream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Nanum Gothic"/>
              </a:rPr>
              <a:t>을 처리할 때 가장 먼저 찾은 요소를 리턴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Optional&lt;T&gt; </a:t>
            </a:r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반환 순서가 상관 없다면 병렬 스트림에서는 </a:t>
            </a:r>
            <a:r>
              <a:rPr lang="en-US" altLang="ko-KR" dirty="0" err="1">
                <a:sym typeface="Wingdings" panose="05000000000000000000" pitchFamily="2" charset="2"/>
              </a:rPr>
              <a:t>findAny</a:t>
            </a:r>
            <a:r>
              <a:rPr lang="en-US" altLang="ko-KR" dirty="0">
                <a:sym typeface="Wingdings" panose="05000000000000000000" pitchFamily="2" charset="2"/>
              </a:rPr>
              <a:t> method </a:t>
            </a:r>
            <a:r>
              <a:rPr lang="ko-KR" altLang="en-US" dirty="0">
                <a:sym typeface="Wingdings" panose="05000000000000000000" pitchFamily="2" charset="2"/>
              </a:rPr>
              <a:t>사용 권장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18D03-0C60-465B-BA17-43E7453B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리듀싱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E2802B-BFF4-46B4-8D46-07B00EE0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7AB8-75AD-4ED6-BA3F-8002E2C60B6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A3CC6-E81A-40F9-8303-16FDFFE15FE2}"/>
              </a:ext>
            </a:extLst>
          </p:cNvPr>
          <p:cNvSpPr txBox="1"/>
          <p:nvPr/>
        </p:nvSpPr>
        <p:spPr>
          <a:xfrm>
            <a:off x="940920" y="2695763"/>
            <a:ext cx="10310159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>
                <a:sym typeface="Wingdings" panose="05000000000000000000" pitchFamily="2" charset="2"/>
              </a:rPr>
              <a:t>스트림은 상태를 갖는 연산</a:t>
            </a:r>
            <a:r>
              <a:rPr lang="en-US" altLang="ko-KR" dirty="0">
                <a:sym typeface="Wingdings" panose="05000000000000000000" pitchFamily="2" charset="2"/>
              </a:rPr>
              <a:t>(stateful operation), </a:t>
            </a:r>
            <a:r>
              <a:rPr lang="ko-KR" altLang="en-US" dirty="0">
                <a:sym typeface="Wingdings" panose="05000000000000000000" pitchFamily="2" charset="2"/>
              </a:rPr>
              <a:t>상태를 가지 않는 연산</a:t>
            </a:r>
            <a:r>
              <a:rPr lang="en-US" altLang="ko-KR" dirty="0">
                <a:sym typeface="Wingdings" panose="05000000000000000000" pitchFamily="2" charset="2"/>
              </a:rPr>
              <a:t>(stateless operation)</a:t>
            </a:r>
            <a:r>
              <a:rPr lang="ko-KR" altLang="en-US" dirty="0">
                <a:sym typeface="Wingdings" panose="05000000000000000000" pitchFamily="2" charset="2"/>
              </a:rPr>
              <a:t>으로 나뉜다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>
              <a:spcAft>
                <a:spcPts val="600"/>
              </a:spcAft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ym typeface="Wingdings" panose="05000000000000000000" pitchFamily="2" charset="2"/>
              </a:rPr>
              <a:t>map, filter – stateless operation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ym typeface="Wingdings" panose="05000000000000000000" pitchFamily="2" charset="2"/>
              </a:rPr>
              <a:t>sorted, distinct – stateful operation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sym typeface="Wingdings" panose="05000000000000000000" pitchFamily="2" charset="2"/>
              </a:rPr>
              <a:t>reduce, sum, max – bounded(</a:t>
            </a:r>
            <a:r>
              <a:rPr lang="ko-KR" altLang="en-US" dirty="0">
                <a:sym typeface="Wingdings" panose="05000000000000000000" pitchFamily="2" charset="2"/>
              </a:rPr>
              <a:t>누적할 내부 상태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600"/>
              </a:spcAft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01608CF-001E-4334-A9B9-C1F799E7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187866" cy="859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모든 스트림 요소를 처리해서 값으로 도출하는 연산</a:t>
            </a:r>
            <a:r>
              <a:rPr lang="en-US" altLang="ko-KR" sz="1800" dirty="0"/>
              <a:t>(min, max, sum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285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onsolas"/>
        <a:ea typeface="나눔고딕"/>
        <a:cs typeface=""/>
      </a:majorFont>
      <a:minorFont>
        <a:latin typeface="Consola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589</Words>
  <Application>Microsoft Office PowerPoint</Application>
  <PresentationFormat>와이드스크린</PresentationFormat>
  <Paragraphs>121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 Gothic</vt:lpstr>
      <vt:lpstr>나눔고딕</vt:lpstr>
      <vt:lpstr>맑은 고딕</vt:lpstr>
      <vt:lpstr>Arial</vt:lpstr>
      <vt:lpstr>Consolas</vt:lpstr>
      <vt:lpstr>Wingdings</vt:lpstr>
      <vt:lpstr>Office 테마</vt:lpstr>
      <vt:lpstr>5장 스트림 활용</vt:lpstr>
      <vt:lpstr>Index</vt:lpstr>
      <vt:lpstr>필터링</vt:lpstr>
      <vt:lpstr>스트림 슬라이싱</vt:lpstr>
      <vt:lpstr>매핑</vt:lpstr>
      <vt:lpstr>매핑</vt:lpstr>
      <vt:lpstr>검색과 매칭</vt:lpstr>
      <vt:lpstr>검색과 매칭</vt:lpstr>
      <vt:lpstr>리듀싱</vt:lpstr>
      <vt:lpstr>숫자형 스트림</vt:lpstr>
      <vt:lpstr>Transaction 예제</vt:lpstr>
      <vt:lpstr>E.O.D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5장 스트림 활용</dc:title>
  <dc:creator>김민주</dc:creator>
  <cp:lastModifiedBy>김유빈</cp:lastModifiedBy>
  <cp:revision>41</cp:revision>
  <dcterms:created xsi:type="dcterms:W3CDTF">2021-07-11T13:12:52Z</dcterms:created>
  <dcterms:modified xsi:type="dcterms:W3CDTF">2021-07-14T11:41:25Z</dcterms:modified>
</cp:coreProperties>
</file>