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9" r:id="rId4"/>
    <p:sldId id="271" r:id="rId5"/>
    <p:sldId id="258" r:id="rId6"/>
    <p:sldId id="259" r:id="rId7"/>
    <p:sldId id="272" r:id="rId8"/>
    <p:sldId id="273" r:id="rId9"/>
    <p:sldId id="274" r:id="rId10"/>
    <p:sldId id="275" r:id="rId11"/>
    <p:sldId id="276" r:id="rId12"/>
    <p:sldId id="270" r:id="rId13"/>
    <p:sldId id="277" r:id="rId14"/>
    <p:sldId id="278" r:id="rId15"/>
    <p:sldId id="279" r:id="rId16"/>
    <p:sldId id="280" r:id="rId17"/>
    <p:sldId id="281" r:id="rId18"/>
    <p:sldId id="26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783" autoAdjust="0"/>
  </p:normalViewPr>
  <p:slideViewPr>
    <p:cSldViewPr snapToGrid="0">
      <p:cViewPr varScale="1">
        <p:scale>
          <a:sx n="100" d="100"/>
          <a:sy n="100" d="100"/>
        </p:scale>
        <p:origin x="93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0545C-370F-4C84-AA00-5FDF5EADA885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1D15A-6920-4891-862C-026C21917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11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1D15A-6920-4891-862C-026C2191732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422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Null</a:t>
            </a:r>
            <a:r>
              <a:rPr lang="ko-KR" altLang="en-US" dirty="0"/>
              <a:t>대신 </a:t>
            </a:r>
            <a:r>
              <a:rPr lang="en-US" altLang="ko-KR" dirty="0"/>
              <a:t>Optional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사용하면서</a:t>
            </a:r>
            <a:r>
              <a:rPr lang="en-US" altLang="ko-KR" dirty="0"/>
              <a:t> House</a:t>
            </a:r>
            <a:r>
              <a:rPr lang="ko-KR" altLang="en-US" dirty="0"/>
              <a:t>클래스가 </a:t>
            </a:r>
            <a:r>
              <a:rPr lang="en-US" altLang="ko-KR" dirty="0"/>
              <a:t>Optional&lt;House&gt; </a:t>
            </a:r>
            <a:r>
              <a:rPr lang="ko-KR" altLang="en-US" dirty="0"/>
              <a:t>바뀌게 되었다</a:t>
            </a:r>
            <a:r>
              <a:rPr lang="en-US" altLang="ko-KR" dirty="0"/>
              <a:t>. </a:t>
            </a:r>
            <a:r>
              <a:rPr lang="ko-KR" altLang="en-US" dirty="0"/>
              <a:t>이로써 값이 없을 수 있다는 것을 명시적으로 보여줄 수 있게 된다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1D15A-6920-4891-862C-026C2191732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362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</a:t>
            </a:r>
            <a:r>
              <a:rPr lang="en-US" altLang="ko-KR" dirty="0"/>
              <a:t>null </a:t>
            </a:r>
            <a:r>
              <a:rPr lang="ko-KR" altLang="en-US" dirty="0"/>
              <a:t>참조를 </a:t>
            </a:r>
            <a:r>
              <a:rPr lang="en-US" altLang="ko-KR" dirty="0"/>
              <a:t>Optional</a:t>
            </a:r>
            <a:r>
              <a:rPr lang="ko-KR" altLang="en-US" dirty="0"/>
              <a:t>로 바꾸는 건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1D15A-6920-4891-862C-026C2191732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733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비어있으면</a:t>
            </a:r>
            <a:r>
              <a:rPr lang="ko-KR" altLang="en-US" dirty="0"/>
              <a:t> 아무 동작 안함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1D15A-6920-4891-862C-026C2191732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152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Optional </a:t>
            </a:r>
            <a:r>
              <a:rPr lang="ko-KR" altLang="en-US" dirty="0"/>
              <a:t>클래스의 </a:t>
            </a:r>
            <a:r>
              <a:rPr lang="en-US" altLang="ko-KR" dirty="0"/>
              <a:t>stream</a:t>
            </a:r>
            <a:r>
              <a:rPr lang="ko-KR" altLang="en-US" dirty="0"/>
              <a:t>메서드를 이용하면 한번의 연산으로 </a:t>
            </a:r>
            <a:r>
              <a:rPr lang="ko-KR" altLang="en-US" dirty="0" err="1"/>
              <a:t>비어있지</a:t>
            </a:r>
            <a:r>
              <a:rPr lang="ko-KR" altLang="en-US" dirty="0"/>
              <a:t> 않은 항목만으로 스트림을 변환하기 때문에 </a:t>
            </a:r>
            <a:r>
              <a:rPr lang="en-US" altLang="ko-KR" dirty="0"/>
              <a:t>filter, map, collect</a:t>
            </a:r>
            <a:r>
              <a:rPr lang="ko-KR" altLang="en-US" dirty="0"/>
              <a:t>를 모두 사용하지 않아도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1D15A-6920-4891-862C-026C2191732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808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1D15A-6920-4891-862C-026C2191732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2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354B8-A606-4B3D-AE8B-32F79FD65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5120"/>
            <a:ext cx="9144000" cy="16557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2B1A81-DD3D-4463-96F8-C82E1BB32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479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F7D9E-236C-46EF-A483-EF4E925E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0962-C4A9-42BA-BA71-6EA87CE574EE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C45204-AE25-4661-B127-03FA45BE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79DDAE-8A7A-4CCE-8249-46A7C03B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22E7D3-574F-4BD3-937C-09083AB0AC09}"/>
              </a:ext>
            </a:extLst>
          </p:cNvPr>
          <p:cNvCxnSpPr/>
          <p:nvPr userDrawn="1"/>
        </p:nvCxnSpPr>
        <p:spPr>
          <a:xfrm>
            <a:off x="1524000" y="3010882"/>
            <a:ext cx="914400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0AB87D77-9D60-4457-8AA5-D7E5ED6D8EEF}"/>
              </a:ext>
            </a:extLst>
          </p:cNvPr>
          <p:cNvSpPr/>
          <p:nvPr userDrawn="1"/>
        </p:nvSpPr>
        <p:spPr>
          <a:xfrm>
            <a:off x="0" y="6168044"/>
            <a:ext cx="838200" cy="689956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87D2458C-E533-4F51-AB7D-7E035D8B03FF}"/>
              </a:ext>
            </a:extLst>
          </p:cNvPr>
          <p:cNvSpPr/>
          <p:nvPr userDrawn="1"/>
        </p:nvSpPr>
        <p:spPr>
          <a:xfrm rot="10800000">
            <a:off x="11353800" y="0"/>
            <a:ext cx="838200" cy="689956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26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E027B-3E4E-43EF-B9E4-72FEEB8C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C0881C-72F7-45A8-9441-76AB4C685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0BF1F-660F-4E50-B20B-85AB144A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05CC-4CC6-4B20-9CBD-3DA4EA2F1332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91CFBB-DB46-4E51-830A-8D8C46BF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B407B-7AF7-4079-B206-2F250706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4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24A4D7-7A93-46B0-835F-29EDE552F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5F154A-3BCE-4457-BB87-1034B31D0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80749-1D5D-4BE3-B25D-886A1366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C29B-391C-470E-AAFB-90635BA4B0C1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C559D2-836A-43D3-8737-B62565A9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F7F1CD-0483-49F2-8D37-0F46DAFE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76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BFAAD-6FDC-4CA1-895E-11F8792A5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CA4D4-A580-416B-91BD-9D7CA6981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DD361D-0D5A-48D5-86FB-F17FC03D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1C28-D41F-4E35-9C09-45E4F0CB6963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03F37-DCB0-4AEC-8CEB-C1AC0A1F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6EF97-8523-4DA1-A7E8-374F751C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B33CCC-CA98-4519-BBB2-434D4EF8A35C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97280"/>
            <a:ext cx="1051560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127828-9296-4D0F-935D-D85A9E775114}"/>
              </a:ext>
            </a:extLst>
          </p:cNvPr>
          <p:cNvGrpSpPr/>
          <p:nvPr userDrawn="1"/>
        </p:nvGrpSpPr>
        <p:grpSpPr>
          <a:xfrm>
            <a:off x="-478285" y="-491209"/>
            <a:ext cx="1426240" cy="1430547"/>
            <a:chOff x="-478285" y="-491209"/>
            <a:chExt cx="1426240" cy="1430547"/>
          </a:xfrm>
        </p:grpSpPr>
        <p:sp>
          <p:nvSpPr>
            <p:cNvPr id="11" name="부분 원형 10">
              <a:extLst>
                <a:ext uri="{FF2B5EF4-FFF2-40B4-BE49-F238E27FC236}">
                  <a16:creationId xmlns:a16="http://schemas.microsoft.com/office/drawing/2014/main" id="{D24549D3-AF73-47EA-8917-D854166129C3}"/>
                </a:ext>
              </a:extLst>
            </p:cNvPr>
            <p:cNvSpPr/>
            <p:nvPr userDrawn="1"/>
          </p:nvSpPr>
          <p:spPr>
            <a:xfrm rot="16200000">
              <a:off x="-469669" y="-8616"/>
              <a:ext cx="939338" cy="956570"/>
            </a:xfrm>
            <a:prstGeom prst="pie">
              <a:avLst>
                <a:gd name="adj1" fmla="val 0"/>
                <a:gd name="adj2" fmla="val 1080780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부분 원형 11">
              <a:extLst>
                <a:ext uri="{FF2B5EF4-FFF2-40B4-BE49-F238E27FC236}">
                  <a16:creationId xmlns:a16="http://schemas.microsoft.com/office/drawing/2014/main" id="{78C92925-B848-4672-9755-3819E75B5D83}"/>
                </a:ext>
              </a:extLst>
            </p:cNvPr>
            <p:cNvSpPr/>
            <p:nvPr userDrawn="1"/>
          </p:nvSpPr>
          <p:spPr>
            <a:xfrm>
              <a:off x="8617" y="-491209"/>
              <a:ext cx="939338" cy="956570"/>
            </a:xfrm>
            <a:prstGeom prst="pie">
              <a:avLst>
                <a:gd name="adj1" fmla="val 0"/>
                <a:gd name="adj2" fmla="val 1080780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04FB10B-EC56-4318-9B80-E5EC64B4181B}"/>
              </a:ext>
            </a:extLst>
          </p:cNvPr>
          <p:cNvGrpSpPr/>
          <p:nvPr userDrawn="1"/>
        </p:nvGrpSpPr>
        <p:grpSpPr>
          <a:xfrm rot="5400000">
            <a:off x="11247899" y="-491209"/>
            <a:ext cx="1426240" cy="1430547"/>
            <a:chOff x="-478285" y="-491209"/>
            <a:chExt cx="1426240" cy="1430547"/>
          </a:xfrm>
        </p:grpSpPr>
        <p:sp>
          <p:nvSpPr>
            <p:cNvPr id="15" name="부분 원형 14">
              <a:extLst>
                <a:ext uri="{FF2B5EF4-FFF2-40B4-BE49-F238E27FC236}">
                  <a16:creationId xmlns:a16="http://schemas.microsoft.com/office/drawing/2014/main" id="{9FE415D2-AD5E-410B-8C6B-ECFA4CF7E1D8}"/>
                </a:ext>
              </a:extLst>
            </p:cNvPr>
            <p:cNvSpPr/>
            <p:nvPr userDrawn="1"/>
          </p:nvSpPr>
          <p:spPr>
            <a:xfrm rot="16200000">
              <a:off x="-469669" y="-8616"/>
              <a:ext cx="939338" cy="956570"/>
            </a:xfrm>
            <a:prstGeom prst="pie">
              <a:avLst>
                <a:gd name="adj1" fmla="val 0"/>
                <a:gd name="adj2" fmla="val 1080780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부분 원형 15">
              <a:extLst>
                <a:ext uri="{FF2B5EF4-FFF2-40B4-BE49-F238E27FC236}">
                  <a16:creationId xmlns:a16="http://schemas.microsoft.com/office/drawing/2014/main" id="{51B866EB-56C9-42F6-AF46-907B769CC3B6}"/>
                </a:ext>
              </a:extLst>
            </p:cNvPr>
            <p:cNvSpPr/>
            <p:nvPr userDrawn="1"/>
          </p:nvSpPr>
          <p:spPr>
            <a:xfrm>
              <a:off x="8617" y="-491209"/>
              <a:ext cx="939338" cy="956570"/>
            </a:xfrm>
            <a:prstGeom prst="pie">
              <a:avLst>
                <a:gd name="adj1" fmla="val 0"/>
                <a:gd name="adj2" fmla="val 1080780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23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ACAB3-0D5D-4052-80A9-E42E0978C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5A3BFF-3283-46B8-A78C-83793979C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DEEE6E-9B64-42D2-B9C4-21B539C9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6F97-7C7D-4E6B-9A14-FBBAC1616BED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AC87F-B218-4871-9E05-B4D86B8F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BE392-2FDC-419E-9C8A-40421BBE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09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3BAA4-55F4-4C37-AC91-4F8257A2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52C42-B407-4961-9281-AA2639856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DAB129-17F5-43E5-94D9-AA4666884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5E1499-0F25-4432-8C20-9775E769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4425-36B0-4EE6-909C-B98169D80928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2EB903-5359-4BAC-BD98-0DF01172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6B3500-79E9-45DA-A0C8-540E60FB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40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9BC02-7531-4AA5-AA42-D18291048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547876-4CA2-41FB-A7F4-BCDEEA448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AB866F-C142-40E7-8A08-AA7E8F23E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0C6F56-4DD5-4655-A52A-362BBE363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DAC355-F5E9-45CB-A130-BB4471405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137CD1-9302-478B-A5F3-9C7761CC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C331-2FFD-4E43-9635-381370A59F25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C058FF-91D8-4504-8D4F-5D2B3678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7B4578-CD44-4ACC-86C7-7295712E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77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05A41-FF6F-4F14-9DBD-8A3A85A1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6B8DCE-8D06-4DF6-AD03-661C3F42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C43C-72D3-4775-87AA-CC7B389C735A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6632BF-A18B-4E4F-931E-5F6798C8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C4736C-9134-44F9-AFCD-A65A20C2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90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2B81F3-1DC4-47E5-85A4-5BCC5B15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DAB8-3478-4E82-916D-483B6CBBCBDB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EEBFBA-D677-4AAE-BFC0-37FC096F5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3B9135-A356-480D-9CA2-C1ACE424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83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FE26D-B4F5-4EDA-ACFD-BEF7F31E5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9738D-2D03-4326-B6F3-350F0E77B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56A4E0-D82A-4883-BA6A-9BF7B2273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2366B9-15CA-481F-9876-72967C36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8ECA-FD9C-4A84-A256-6C16FC39F0AB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8D639C-BAFF-4EE5-8BA9-CBA8EA86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22D8C5-AF96-4D17-A938-49C0C1C0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17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DC7BD-0596-43DD-8674-09A6E2E8F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E6FC54-866D-4140-A125-30CD23842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E9FFDF-05B6-4A2A-A30C-BD24C000B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78788A-5A2E-4F39-9D95-A32C8923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4469-72DD-479C-B819-7AD256ED57ED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AEC2A7-8F68-4389-A91C-C3B49CA3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1CF2AB-3038-408A-826A-E3A05E88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BE3A0B-43CE-4B96-B2CB-B6740CE89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0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02B85E-18E4-4873-B4B0-D592FC4C3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4480"/>
            <a:ext cx="10515600" cy="4622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2FDB3-0471-435B-ACD5-CA90D820E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A01FF-CC5F-4014-BF58-6613EC328EA0}" type="datetime1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84108A-BE3C-4AA5-A55A-A35E551D2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38959-EAFD-46C8-8FAE-F7DEE362E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F7AB8-75AD-4ED6-BA3F-8002E2C60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69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9CDE3-AE34-459C-8F90-BFCF09CD2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5466" y="1340477"/>
            <a:ext cx="9381067" cy="1655762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5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 </a:t>
            </a:r>
            <a:r>
              <a:rPr lang="en-US" altLang="ko-KR" sz="5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null </a:t>
            </a:r>
            <a:r>
              <a:rPr lang="ko-KR" altLang="en-US" sz="5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대신 </a:t>
            </a:r>
            <a:r>
              <a:rPr lang="en-US" altLang="ko-KR" sz="5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Optional Class</a:t>
            </a:r>
            <a:endParaRPr lang="ko-KR" altLang="en-US" sz="5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B2EB6F-5A51-466A-9AE2-54DE14516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0152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모던 자바 인 액션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김민주</a:t>
            </a:r>
          </a:p>
        </p:txBody>
      </p:sp>
    </p:spTree>
    <p:extLst>
      <p:ext uri="{BB962C8B-B14F-4D97-AF65-F5344CB8AC3E}">
        <p14:creationId xmlns:p14="http://schemas.microsoft.com/office/powerpoint/2010/main" val="419487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FAE96-A98C-4FBB-B0E0-5D33BEF1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35E49-ED7F-4E53-8DCF-55D613F04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209"/>
            <a:ext cx="10515600" cy="55483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ko-KR" dirty="0"/>
              <a:t>Optional</a:t>
            </a:r>
            <a:r>
              <a:rPr lang="ko-KR" altLang="en-US" dirty="0"/>
              <a:t>의 </a:t>
            </a:r>
            <a:r>
              <a:rPr lang="en-US" altLang="ko-KR" dirty="0"/>
              <a:t>stream </a:t>
            </a:r>
            <a:r>
              <a:rPr lang="ko-KR" altLang="en-US" dirty="0"/>
              <a:t>메서드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B80CFE-731C-40A1-B89E-54A6FFAA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B1DCF0A-B305-4DB9-BB26-EE6219A35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49" y="2925366"/>
            <a:ext cx="6718793" cy="2102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24B123-6BC8-4B17-8DF3-D0FC40083C08}"/>
              </a:ext>
            </a:extLst>
          </p:cNvPr>
          <p:cNvSpPr txBox="1"/>
          <p:nvPr/>
        </p:nvSpPr>
        <p:spPr>
          <a:xfrm>
            <a:off x="5464421" y="3383548"/>
            <a:ext cx="2327030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Optional&lt;Car&gt;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로 변환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A2FB84-59D3-4BBF-80B3-3512C9C312EB}"/>
              </a:ext>
            </a:extLst>
          </p:cNvPr>
          <p:cNvSpPr txBox="1"/>
          <p:nvPr/>
        </p:nvSpPr>
        <p:spPr>
          <a:xfrm>
            <a:off x="8371748" y="3660864"/>
            <a:ext cx="3231905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Optional&lt;Insurance&gt;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로 변환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F9C42D-6AD8-46FD-9DE9-6DC14EFD4DD6}"/>
              </a:ext>
            </a:extLst>
          </p:cNvPr>
          <p:cNvSpPr txBox="1"/>
          <p:nvPr/>
        </p:nvSpPr>
        <p:spPr>
          <a:xfrm>
            <a:off x="588347" y="3976688"/>
            <a:ext cx="2853833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Optional&lt;String&gt;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으로 변환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3DDE72-95C7-4669-BAC5-3BA97AF8082A}"/>
              </a:ext>
            </a:extLst>
          </p:cNvPr>
          <p:cNvSpPr txBox="1"/>
          <p:nvPr/>
        </p:nvSpPr>
        <p:spPr>
          <a:xfrm>
            <a:off x="6027122" y="4216995"/>
            <a:ext cx="2853833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Stream&lt;String&gt;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으로 변환</a:t>
            </a:r>
          </a:p>
        </p:txBody>
      </p:sp>
    </p:spTree>
    <p:extLst>
      <p:ext uri="{BB962C8B-B14F-4D97-AF65-F5344CB8AC3E}">
        <p14:creationId xmlns:p14="http://schemas.microsoft.com/office/powerpoint/2010/main" val="213801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30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FAE96-A98C-4FBB-B0E0-5D33BEF1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35E49-ED7F-4E53-8DCF-55D613F04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209"/>
            <a:ext cx="10515600" cy="55483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ko-KR" dirty="0"/>
              <a:t>filter </a:t>
            </a:r>
            <a:r>
              <a:rPr lang="ko-KR" altLang="en-US" dirty="0"/>
              <a:t>메서드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B80CFE-731C-40A1-B89E-54A6FFAA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2E1B51-C1E9-4001-AC3D-4CCB5113A590}"/>
              </a:ext>
            </a:extLst>
          </p:cNvPr>
          <p:cNvSpPr txBox="1"/>
          <p:nvPr/>
        </p:nvSpPr>
        <p:spPr>
          <a:xfrm>
            <a:off x="923926" y="2443319"/>
            <a:ext cx="10429874" cy="188859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/>
              <a:t>Predicate</a:t>
            </a:r>
            <a:r>
              <a:rPr lang="ko-KR" altLang="en-US" sz="2000" dirty="0"/>
              <a:t>를 인수로 받음</a:t>
            </a: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en-US" altLang="ko-KR" sz="2000" dirty="0"/>
              <a:t>Optional</a:t>
            </a:r>
            <a:r>
              <a:rPr lang="ko-KR" altLang="en-US" sz="2000" dirty="0"/>
              <a:t>객체가 값을 가짐 </a:t>
            </a:r>
            <a:r>
              <a:rPr lang="en-US" altLang="ko-KR" sz="2000" dirty="0"/>
              <a:t>&amp; Predicate </a:t>
            </a:r>
            <a:r>
              <a:rPr lang="ko-KR" altLang="en-US" sz="2000" dirty="0"/>
              <a:t>반환 값 </a:t>
            </a:r>
            <a:r>
              <a:rPr lang="en-US" altLang="ko-KR" sz="2000" dirty="0"/>
              <a:t>== true</a:t>
            </a:r>
            <a:br>
              <a:rPr lang="en-US" altLang="ko-KR" sz="2000" dirty="0"/>
            </a:b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en-US" altLang="ko-KR" sz="2000" dirty="0"/>
              <a:t>Predicate </a:t>
            </a:r>
            <a:r>
              <a:rPr lang="ko-KR" altLang="en-US" sz="2000" dirty="0"/>
              <a:t>적용 값 반환</a:t>
            </a: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ym typeface="Wingdings" panose="05000000000000000000" pitchFamily="2" charset="2"/>
              </a:rPr>
              <a:t> False</a:t>
            </a:r>
            <a:r>
              <a:rPr lang="ko-KR" altLang="en-US" sz="2000" dirty="0">
                <a:sym typeface="Wingdings" panose="05000000000000000000" pitchFamily="2" charset="2"/>
              </a:rPr>
              <a:t>의</a:t>
            </a:r>
            <a:r>
              <a:rPr lang="ko-KR" altLang="en-US" sz="2000" dirty="0"/>
              <a:t> 경우 빈 </a:t>
            </a:r>
            <a:r>
              <a:rPr lang="en-US" altLang="ko-KR" sz="2000" dirty="0"/>
              <a:t>Optional </a:t>
            </a:r>
            <a:r>
              <a:rPr lang="ko-KR" altLang="en-US" sz="2000" dirty="0"/>
              <a:t>객체 반환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47767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42E985-3CEA-417A-ADBE-E41F08F9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AC7B3E9-A4CB-4170-889C-E78C4E8D47D5}"/>
              </a:ext>
            </a:extLst>
          </p:cNvPr>
          <p:cNvSpPr txBox="1">
            <a:spLocks/>
          </p:cNvSpPr>
          <p:nvPr/>
        </p:nvSpPr>
        <p:spPr>
          <a:xfrm>
            <a:off x="838200" y="2696845"/>
            <a:ext cx="10515600" cy="73215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Generic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1218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D031E8A-FE64-435F-A6CD-B537EB0F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Generic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1B4EB4-2434-443C-A725-357C4C0A6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1496291"/>
            <a:ext cx="10344150" cy="46806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Generic</a:t>
            </a:r>
            <a:r>
              <a:rPr lang="ko-KR" altLang="en-US" sz="2400" dirty="0"/>
              <a:t>은 일반적인 이란 뜻의 단어이다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작성된 코드를 다양한 타입의 객체가 재사용하는 프로그래밍 기법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클래스에서 사용할 타입을 외부에서 설정하는 타입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Java Collection</a:t>
            </a:r>
            <a:r>
              <a:rPr lang="ko-KR" altLang="en-US" sz="2400" dirty="0"/>
              <a:t>에서 많이 사용 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D51493-2727-4385-8524-A864EC9B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455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D031E8A-FE64-435F-A6CD-B537EB0F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Generic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D51493-2727-4385-8524-A864EC9B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A3834A-F950-47C0-833F-2616B9A64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1946191"/>
            <a:ext cx="6043613" cy="7629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43874A-1C4A-4212-AAA9-B65527840BD0}"/>
              </a:ext>
            </a:extLst>
          </p:cNvPr>
          <p:cNvSpPr txBox="1"/>
          <p:nvPr/>
        </p:nvSpPr>
        <p:spPr>
          <a:xfrm>
            <a:off x="1304925" y="2911673"/>
            <a:ext cx="958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ArrayList</a:t>
            </a:r>
            <a:r>
              <a:rPr lang="ko-KR" altLang="en-US" dirty="0"/>
              <a:t>의 기능은 동일하지만</a:t>
            </a:r>
            <a:r>
              <a:rPr lang="en-US" altLang="ko-KR" dirty="0"/>
              <a:t>, </a:t>
            </a:r>
            <a:r>
              <a:rPr lang="ko-KR" altLang="en-US" dirty="0"/>
              <a:t>리스트에 담는 내용물의 종류가 다르다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기능을 같지만</a:t>
            </a:r>
            <a:r>
              <a:rPr lang="en-US" altLang="ko-KR" dirty="0"/>
              <a:t>, </a:t>
            </a:r>
            <a:r>
              <a:rPr lang="ko-KR" altLang="en-US" dirty="0"/>
              <a:t>사용하는 타입이 다를 때 </a:t>
            </a:r>
            <a:r>
              <a:rPr lang="en-US" altLang="ko-KR" dirty="0"/>
              <a:t>Generic </a:t>
            </a:r>
            <a:r>
              <a:rPr lang="ko-KR" altLang="en-US" dirty="0"/>
              <a:t>타입 사용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357A57-46A3-40A3-BC4E-431E8F3DAE1B}"/>
              </a:ext>
            </a:extLst>
          </p:cNvPr>
          <p:cNvSpPr txBox="1"/>
          <p:nvPr/>
        </p:nvSpPr>
        <p:spPr>
          <a:xfrm>
            <a:off x="1304925" y="4523486"/>
            <a:ext cx="958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ArrayList</a:t>
            </a:r>
            <a:r>
              <a:rPr lang="ko-KR" altLang="en-US" dirty="0"/>
              <a:t>는 </a:t>
            </a:r>
            <a:r>
              <a:rPr lang="en-US" altLang="ko-KR" dirty="0" err="1"/>
              <a:t>ArrayList</a:t>
            </a:r>
            <a:r>
              <a:rPr lang="en-US" altLang="ko-KR" dirty="0"/>
              <a:t>&lt;T&gt;</a:t>
            </a:r>
            <a:r>
              <a:rPr lang="ko-KR" altLang="en-US" dirty="0"/>
              <a:t>로 선언되어 있다</a:t>
            </a:r>
            <a:endParaRPr lang="en-US" altLang="ko-KR" dirty="0"/>
          </a:p>
          <a:p>
            <a:pPr algn="ctr"/>
            <a:r>
              <a:rPr lang="en-US" altLang="ko-KR" dirty="0"/>
              <a:t>T</a:t>
            </a:r>
            <a:r>
              <a:rPr lang="ko-KR" altLang="en-US" dirty="0"/>
              <a:t>의 타입은 해당 객체를 생성할 때 정해진다</a:t>
            </a:r>
          </a:p>
        </p:txBody>
      </p:sp>
    </p:spTree>
    <p:extLst>
      <p:ext uri="{BB962C8B-B14F-4D97-AF65-F5344CB8AC3E}">
        <p14:creationId xmlns:p14="http://schemas.microsoft.com/office/powerpoint/2010/main" val="266630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D031E8A-FE64-435F-A6CD-B537EB0F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Generic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D51493-2727-4385-8524-A864EC9B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664CD9-275E-4C92-A06F-10454D59C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433637"/>
            <a:ext cx="3676650" cy="2181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796C8A-F860-4BF5-9347-82F610D68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62" y="2767012"/>
            <a:ext cx="4562475" cy="11906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FC5AE5-355B-45C4-8AFB-DA036107F7DD}"/>
              </a:ext>
            </a:extLst>
          </p:cNvPr>
          <p:cNvSpPr txBox="1"/>
          <p:nvPr/>
        </p:nvSpPr>
        <p:spPr>
          <a:xfrm>
            <a:off x="1409700" y="4838700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</a:t>
            </a:r>
            <a:r>
              <a:rPr lang="ko-KR" altLang="en-US" dirty="0"/>
              <a:t>는 </a:t>
            </a:r>
            <a:r>
              <a:rPr lang="en-US" altLang="ko-KR" dirty="0"/>
              <a:t>Generic </a:t>
            </a:r>
            <a:r>
              <a:rPr lang="ko-KR" altLang="en-US" dirty="0"/>
              <a:t>변수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0921E-B651-4633-A6C9-00852A5BE614}"/>
              </a:ext>
            </a:extLst>
          </p:cNvPr>
          <p:cNvSpPr txBox="1"/>
          <p:nvPr/>
        </p:nvSpPr>
        <p:spPr>
          <a:xfrm>
            <a:off x="6824661" y="4838700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Test&lt;T&gt; </a:t>
            </a:r>
            <a:r>
              <a:rPr lang="ko-KR" altLang="en-US" dirty="0"/>
              <a:t>클래스 사용 예시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0214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D031E8A-FE64-435F-A6CD-B537EB0F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Generic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D51493-2727-4385-8524-A864EC9B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FC5AE5-355B-45C4-8AFB-DA036107F7DD}"/>
              </a:ext>
            </a:extLst>
          </p:cNvPr>
          <p:cNvSpPr txBox="1"/>
          <p:nvPr/>
        </p:nvSpPr>
        <p:spPr>
          <a:xfrm>
            <a:off x="838200" y="1495067"/>
            <a:ext cx="3571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Interface Generic </a:t>
            </a:r>
            <a:r>
              <a:rPr lang="ko-KR" altLang="en-US" sz="2000" dirty="0"/>
              <a:t>사용법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4D3C15-41CF-4DE1-A4F8-EA3F0AEB5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27514"/>
            <a:ext cx="4238625" cy="8963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49AD4B-833C-4F65-9260-04E78CA25C55}"/>
              </a:ext>
            </a:extLst>
          </p:cNvPr>
          <p:cNvSpPr txBox="1"/>
          <p:nvPr/>
        </p:nvSpPr>
        <p:spPr>
          <a:xfrm>
            <a:off x="914400" y="4810480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Generic</a:t>
            </a:r>
            <a:r>
              <a:rPr lang="ko-KR" altLang="en-US" dirty="0"/>
              <a:t>이 두 개 필요할 때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34C0740-3778-440E-BE86-39DDADD6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5" y="2807534"/>
            <a:ext cx="6419850" cy="1936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6B0E94-3C4A-4F4B-A53D-AE19B170586A}"/>
              </a:ext>
            </a:extLst>
          </p:cNvPr>
          <p:cNvSpPr txBox="1"/>
          <p:nvPr/>
        </p:nvSpPr>
        <p:spPr>
          <a:xfrm>
            <a:off x="6500812" y="4810480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Interface </a:t>
            </a:r>
            <a:r>
              <a:rPr lang="ko-KR" altLang="en-US" dirty="0"/>
              <a:t>구현체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322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D031E8A-FE64-435F-A6CD-B537EB0F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Generic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D51493-2727-4385-8524-A864EC9B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FC5AE5-355B-45C4-8AFB-DA036107F7DD}"/>
              </a:ext>
            </a:extLst>
          </p:cNvPr>
          <p:cNvSpPr txBox="1"/>
          <p:nvPr/>
        </p:nvSpPr>
        <p:spPr>
          <a:xfrm>
            <a:off x="838200" y="1495067"/>
            <a:ext cx="3895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Method Generic Type </a:t>
            </a:r>
            <a:r>
              <a:rPr lang="ko-KR" altLang="en-US" sz="2000" dirty="0"/>
              <a:t>사용법</a:t>
            </a:r>
            <a:endParaRPr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49AD4B-833C-4F65-9260-04E78CA25C55}"/>
              </a:ext>
            </a:extLst>
          </p:cNvPr>
          <p:cNvSpPr txBox="1"/>
          <p:nvPr/>
        </p:nvSpPr>
        <p:spPr>
          <a:xfrm>
            <a:off x="2616993" y="4716602"/>
            <a:ext cx="695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메소드의 파라미터에 </a:t>
            </a:r>
            <a:r>
              <a:rPr lang="en-US" altLang="ko-KR" dirty="0"/>
              <a:t>&lt;T&gt;</a:t>
            </a:r>
            <a:r>
              <a:rPr lang="ko-KR" altLang="en-US" dirty="0"/>
              <a:t>가 선언되어 있다면 리턴 타입 바로 앞에 </a:t>
            </a:r>
            <a:r>
              <a:rPr lang="en-US" altLang="ko-KR" dirty="0"/>
              <a:t>&lt;T&gt; Generic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r>
              <a:rPr lang="ko-KR" altLang="en-US" dirty="0"/>
              <a:t> 선언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8DE690-26A0-4B5F-8B2A-A5928A3E94EC}"/>
              </a:ext>
            </a:extLst>
          </p:cNvPr>
          <p:cNvSpPr txBox="1"/>
          <p:nvPr/>
        </p:nvSpPr>
        <p:spPr>
          <a:xfrm>
            <a:off x="838200" y="195511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Class</a:t>
            </a:r>
            <a:r>
              <a:rPr lang="ko-KR" altLang="en-US" dirty="0"/>
              <a:t>에 </a:t>
            </a:r>
            <a:r>
              <a:rPr lang="en-US" altLang="ko-KR" dirty="0"/>
              <a:t>Generic Type </a:t>
            </a:r>
            <a:r>
              <a:rPr lang="ko-KR" altLang="en-US" dirty="0"/>
              <a:t>선언하지 않고 각 메소드마다 </a:t>
            </a:r>
            <a:r>
              <a:rPr lang="en-US" altLang="ko-KR" dirty="0"/>
              <a:t>Generic Type </a:t>
            </a:r>
            <a:r>
              <a:rPr lang="ko-KR" altLang="en-US" dirty="0"/>
              <a:t>선언하여 사용하는 경우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6C8F1D-4291-49C7-99D8-F83260BAD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3220089"/>
            <a:ext cx="61817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45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93A3A6-BF35-4E07-ABFC-5D0CA7D0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537DBB-D0C3-4181-810F-3FCB253FB5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578364"/>
            <a:ext cx="10515600" cy="1385181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dirty="0"/>
              <a:t>E.O.D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98986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18D03-0C60-465B-BA17-43E7453B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4531E-BC3D-4083-9991-407791BC5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Optional Class</a:t>
            </a:r>
          </a:p>
          <a:p>
            <a:pPr lvl="1"/>
            <a:r>
              <a:rPr lang="en-US" altLang="ko-KR" dirty="0">
                <a:latin typeface="+mn-ea"/>
              </a:rPr>
              <a:t>Optional</a:t>
            </a:r>
            <a:r>
              <a:rPr lang="ko-KR" altLang="en-US" dirty="0">
                <a:latin typeface="+mn-ea"/>
              </a:rPr>
              <a:t>이란</a:t>
            </a:r>
            <a:r>
              <a:rPr lang="en-US" altLang="ko-KR" dirty="0">
                <a:latin typeface="+mn-ea"/>
              </a:rPr>
              <a:t>?</a:t>
            </a:r>
          </a:p>
          <a:p>
            <a:pPr lvl="1"/>
            <a:r>
              <a:rPr lang="en-US" altLang="ko-KR" dirty="0">
                <a:latin typeface="+mn-ea"/>
              </a:rPr>
              <a:t>null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Optional</a:t>
            </a:r>
          </a:p>
          <a:p>
            <a:pPr lvl="1"/>
            <a:r>
              <a:rPr lang="en-US" altLang="ko-KR" dirty="0">
                <a:latin typeface="+mn-ea"/>
              </a:rPr>
              <a:t>How</a:t>
            </a: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+mn-ea"/>
              </a:rPr>
              <a:t>Generic</a:t>
            </a: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39DD8A-113D-4C45-A5D8-C9FE2931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02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42E985-3CEA-417A-ADBE-E41F08F9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AC7B3E9-A4CB-4170-889C-E78C4E8D47D5}"/>
              </a:ext>
            </a:extLst>
          </p:cNvPr>
          <p:cNvSpPr txBox="1">
            <a:spLocks/>
          </p:cNvSpPr>
          <p:nvPr/>
        </p:nvSpPr>
        <p:spPr>
          <a:xfrm>
            <a:off x="838200" y="2696845"/>
            <a:ext cx="10515600" cy="73215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Optional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217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18D03-0C60-465B-BA17-43E7453B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Optional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4531E-BC3D-4083-9991-407791BC5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621" y="2458818"/>
            <a:ext cx="4568102" cy="6261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u="sng" dirty="0" err="1">
                <a:solidFill>
                  <a:srgbClr val="FF0000"/>
                </a:solidFill>
              </a:rPr>
              <a:t>NullPointerException</a:t>
            </a:r>
            <a:endParaRPr lang="en-US" altLang="ko-KR" u="sng" dirty="0">
              <a:solidFill>
                <a:srgbClr val="FF0000"/>
              </a:solidFill>
            </a:endParaRP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20057126-1BC5-4CA4-BB1E-9FD087C5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9E04D880-4203-411A-BB74-6ED828D33398}"/>
              </a:ext>
            </a:extLst>
          </p:cNvPr>
          <p:cNvSpPr/>
          <p:nvPr/>
        </p:nvSpPr>
        <p:spPr>
          <a:xfrm rot="5400000">
            <a:off x="6165944" y="2400424"/>
            <a:ext cx="509336" cy="62612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60343C81-522A-4A0D-BE64-7DD91C5E90F1}"/>
              </a:ext>
            </a:extLst>
          </p:cNvPr>
          <p:cNvSpPr txBox="1">
            <a:spLocks/>
          </p:cNvSpPr>
          <p:nvPr/>
        </p:nvSpPr>
        <p:spPr>
          <a:xfrm>
            <a:off x="6733674" y="2463676"/>
            <a:ext cx="4223198" cy="626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많은 에러의 원인</a:t>
            </a:r>
            <a:endParaRPr lang="en-US" altLang="ko-KR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7DEFEE53-D41F-4CD9-B203-30AB4FE0A18D}"/>
              </a:ext>
            </a:extLst>
          </p:cNvPr>
          <p:cNvSpPr txBox="1">
            <a:spLocks/>
          </p:cNvSpPr>
          <p:nvPr/>
        </p:nvSpPr>
        <p:spPr>
          <a:xfrm>
            <a:off x="1630907" y="3796436"/>
            <a:ext cx="9579409" cy="15172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/>
              <a:t>null</a:t>
            </a:r>
            <a:r>
              <a:rPr lang="ko-KR" altLang="en-US" sz="2400" dirty="0"/>
              <a:t>을 통해 </a:t>
            </a:r>
            <a:r>
              <a:rPr lang="en-US" altLang="ko-KR" sz="2400" dirty="0"/>
              <a:t>“</a:t>
            </a:r>
            <a:r>
              <a:rPr lang="ko-KR" altLang="en-US" sz="2400" dirty="0"/>
              <a:t>값이 없음</a:t>
            </a:r>
            <a:r>
              <a:rPr lang="en-US" altLang="ko-KR" sz="2400" dirty="0"/>
              <a:t>”</a:t>
            </a:r>
            <a:r>
              <a:rPr lang="ko-KR" altLang="en-US" sz="2400" dirty="0"/>
              <a:t>을 나타내는 것은 좋은 방법 </a:t>
            </a:r>
            <a:r>
              <a:rPr lang="en-US" altLang="ko-KR" sz="2400" dirty="0"/>
              <a:t>X</a:t>
            </a:r>
          </a:p>
          <a:p>
            <a:pPr>
              <a:lnSpc>
                <a:spcPct val="110000"/>
              </a:lnSpc>
            </a:pPr>
            <a:r>
              <a:rPr lang="ko-KR" altLang="en-US" sz="2400" dirty="0"/>
              <a:t>값이 없는 상황이 에러의 원인이 아닐 때</a:t>
            </a:r>
            <a:r>
              <a:rPr lang="en-US" altLang="ko-KR" sz="2400" dirty="0"/>
              <a:t>,</a:t>
            </a:r>
            <a:br>
              <a:rPr lang="en-US" altLang="ko-KR" sz="2400" dirty="0"/>
            </a:br>
            <a:r>
              <a:rPr lang="en-US" altLang="ko-KR" sz="2400" dirty="0"/>
              <a:t>null </a:t>
            </a:r>
            <a:r>
              <a:rPr lang="ko-KR" altLang="en-US" sz="2400" dirty="0"/>
              <a:t>대신 </a:t>
            </a:r>
            <a:r>
              <a:rPr lang="en-US" altLang="ko-KR" sz="2400" dirty="0"/>
              <a:t>“</a:t>
            </a:r>
            <a:r>
              <a:rPr lang="ko-KR" altLang="en-US" sz="2400" dirty="0"/>
              <a:t>값이 없음</a:t>
            </a:r>
            <a:r>
              <a:rPr lang="en-US" altLang="ko-KR" sz="2400" dirty="0"/>
              <a:t>”</a:t>
            </a:r>
            <a:r>
              <a:rPr lang="ko-KR" altLang="en-US" sz="2400" dirty="0"/>
              <a:t>을 나타낼 수 있는 것이 </a:t>
            </a:r>
            <a:r>
              <a:rPr lang="en-US" altLang="ko-KR" sz="2400" dirty="0"/>
              <a:t>Optional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932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18D03-0C60-465B-BA17-43E7453B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Optional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20057126-1BC5-4CA4-BB1E-9FD087C5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5</a:t>
            </a:fld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B32D718-92F4-4BE3-9AC8-295660D45E20}"/>
              </a:ext>
            </a:extLst>
          </p:cNvPr>
          <p:cNvGrpSpPr/>
          <p:nvPr/>
        </p:nvGrpSpPr>
        <p:grpSpPr>
          <a:xfrm>
            <a:off x="2265680" y="2298962"/>
            <a:ext cx="2794000" cy="2855706"/>
            <a:chOff x="1625600" y="2292588"/>
            <a:chExt cx="2794000" cy="285570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4E14CA-71A9-4029-A3BD-7978AA2A2097}"/>
                </a:ext>
              </a:extLst>
            </p:cNvPr>
            <p:cNvSpPr/>
            <p:nvPr/>
          </p:nvSpPr>
          <p:spPr>
            <a:xfrm>
              <a:off x="1625600" y="2661920"/>
              <a:ext cx="2794000" cy="209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5B1F091-D5D6-4CDB-A33A-B738FEB9B4EA}"/>
                </a:ext>
              </a:extLst>
            </p:cNvPr>
            <p:cNvSpPr/>
            <p:nvPr/>
          </p:nvSpPr>
          <p:spPr>
            <a:xfrm>
              <a:off x="2038350" y="3051635"/>
              <a:ext cx="1968500" cy="13172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House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DDD4CD-A981-4854-81DD-6EA07DAED315}"/>
                </a:ext>
              </a:extLst>
            </p:cNvPr>
            <p:cNvSpPr txBox="1"/>
            <p:nvPr/>
          </p:nvSpPr>
          <p:spPr>
            <a:xfrm>
              <a:off x="1953260" y="2292588"/>
              <a:ext cx="2138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Optional&lt;House&gt;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E8B858-1114-4F99-984C-ECD6B13C2E75}"/>
                </a:ext>
              </a:extLst>
            </p:cNvPr>
            <p:cNvSpPr txBox="1"/>
            <p:nvPr/>
          </p:nvSpPr>
          <p:spPr>
            <a:xfrm>
              <a:off x="1625600" y="4778962"/>
              <a:ext cx="279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House</a:t>
              </a:r>
              <a:r>
                <a:rPr lang="ko-KR" altLang="en-US" dirty="0"/>
                <a:t> 클래스 객체 포함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8570F42-5F67-4949-8572-A9E688522479}"/>
              </a:ext>
            </a:extLst>
          </p:cNvPr>
          <p:cNvGrpSpPr/>
          <p:nvPr/>
        </p:nvGrpSpPr>
        <p:grpSpPr>
          <a:xfrm>
            <a:off x="7030720" y="2298962"/>
            <a:ext cx="2794000" cy="3132705"/>
            <a:chOff x="1625600" y="2292588"/>
            <a:chExt cx="2794000" cy="313270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10E4C1C-4000-4906-8E6A-F9C87BB712B6}"/>
                </a:ext>
              </a:extLst>
            </p:cNvPr>
            <p:cNvSpPr/>
            <p:nvPr/>
          </p:nvSpPr>
          <p:spPr>
            <a:xfrm>
              <a:off x="1625600" y="2661920"/>
              <a:ext cx="2794000" cy="209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E4B5B9-2F4C-4331-99AD-DAC338116AC9}"/>
                </a:ext>
              </a:extLst>
            </p:cNvPr>
            <p:cNvSpPr txBox="1"/>
            <p:nvPr/>
          </p:nvSpPr>
          <p:spPr>
            <a:xfrm>
              <a:off x="1953260" y="2292588"/>
              <a:ext cx="2138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Optional&lt;House&gt;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0034DB3-75D3-4F46-A353-3C3D969D4B5F}"/>
                </a:ext>
              </a:extLst>
            </p:cNvPr>
            <p:cNvSpPr txBox="1"/>
            <p:nvPr/>
          </p:nvSpPr>
          <p:spPr>
            <a:xfrm>
              <a:off x="1789430" y="4778962"/>
              <a:ext cx="2466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House</a:t>
              </a:r>
              <a:r>
                <a:rPr lang="ko-KR" altLang="en-US" dirty="0"/>
                <a:t> 클래스 객체 </a:t>
              </a:r>
              <a:r>
                <a:rPr lang="en-US" altLang="ko-KR" dirty="0"/>
                <a:t>X</a:t>
              </a:r>
            </a:p>
            <a:p>
              <a:pPr algn="ctr"/>
              <a:r>
                <a:rPr lang="en-US" altLang="ko-KR" dirty="0">
                  <a:sym typeface="Wingdings" panose="05000000000000000000" pitchFamily="2" charset="2"/>
                </a:rPr>
                <a:t> </a:t>
              </a:r>
              <a:r>
                <a:rPr lang="ko-KR" altLang="en-US" dirty="0">
                  <a:sym typeface="Wingdings" panose="05000000000000000000" pitchFamily="2" charset="2"/>
                </a:rPr>
                <a:t>빈 </a:t>
              </a:r>
              <a:r>
                <a:rPr lang="en-US" altLang="ko-KR" dirty="0">
                  <a:sym typeface="Wingdings" panose="05000000000000000000" pitchFamily="2" charset="2"/>
                </a:rPr>
                <a:t>Optional</a:t>
              </a:r>
              <a:endParaRPr lang="ko-KR" alt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1756AAA-B1D3-433E-B301-19B2704A333D}"/>
              </a:ext>
            </a:extLst>
          </p:cNvPr>
          <p:cNvSpPr txBox="1"/>
          <p:nvPr/>
        </p:nvSpPr>
        <p:spPr>
          <a:xfrm>
            <a:off x="7487920" y="3547346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Optinal.empty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4892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18D03-0C60-465B-BA17-43E7453B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null</a:t>
            </a:r>
            <a:r>
              <a:rPr lang="ko-KR" altLang="en-US" dirty="0"/>
              <a:t>과 </a:t>
            </a:r>
            <a:r>
              <a:rPr lang="en-US" altLang="ko-KR" dirty="0"/>
              <a:t>Optional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4531E-BC3D-4083-9991-407791BC5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487" y="1479146"/>
            <a:ext cx="3629025" cy="570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많은 부분이 비슷하다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AAD56-D511-4ECA-9732-4FFC5932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211EBA-E495-4BC0-90DC-FD895E04B1EE}"/>
              </a:ext>
            </a:extLst>
          </p:cNvPr>
          <p:cNvGrpSpPr/>
          <p:nvPr/>
        </p:nvGrpSpPr>
        <p:grpSpPr>
          <a:xfrm>
            <a:off x="1609725" y="2561792"/>
            <a:ext cx="3990975" cy="2724583"/>
            <a:chOff x="1609725" y="2561792"/>
            <a:chExt cx="3990975" cy="272458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32E62F6-AD5A-4653-8E2B-3C49A14C909B}"/>
                </a:ext>
              </a:extLst>
            </p:cNvPr>
            <p:cNvSpPr/>
            <p:nvPr/>
          </p:nvSpPr>
          <p:spPr>
            <a:xfrm>
              <a:off x="1609725" y="2752725"/>
              <a:ext cx="3990975" cy="25336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일반 형식을 사용하여 </a:t>
              </a:r>
              <a:r>
                <a:rPr lang="en-US" altLang="ko-KR" dirty="0"/>
                <a:t>null</a:t>
              </a:r>
              <a:r>
                <a:rPr lang="ko-KR" altLang="en-US" dirty="0"/>
                <a:t>이 반환되었을 때</a:t>
              </a:r>
              <a:r>
                <a:rPr lang="en-US" altLang="ko-KR" dirty="0"/>
                <a:t>, null</a:t>
              </a:r>
              <a:r>
                <a:rPr lang="ko-KR" altLang="en-US" dirty="0"/>
                <a:t>을 참조하면 </a:t>
              </a:r>
              <a:r>
                <a:rPr lang="en-US" altLang="ko-KR" dirty="0" err="1"/>
                <a:t>NullPointerException</a:t>
              </a:r>
              <a:r>
                <a:rPr lang="en-US" altLang="ko-KR" dirty="0"/>
                <a:t> </a:t>
              </a:r>
              <a:r>
                <a:rPr lang="ko-KR" altLang="en-US" dirty="0"/>
                <a:t>발생</a:t>
              </a:r>
              <a:endParaRPr lang="en-US" altLang="ko-KR" dirty="0"/>
            </a:p>
            <a:p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null</a:t>
              </a:r>
              <a:r>
                <a:rPr lang="ko-KR" altLang="en-US" dirty="0"/>
                <a:t> 참조가 할당될 경우 올바른 상황인지 확인 </a:t>
              </a:r>
              <a:r>
                <a:rPr lang="en-US" altLang="ko-KR" dirty="0"/>
                <a:t>X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AC86040-5FD9-4CCB-8132-FFFAAE81C2E3}"/>
                </a:ext>
              </a:extLst>
            </p:cNvPr>
            <p:cNvSpPr/>
            <p:nvPr/>
          </p:nvSpPr>
          <p:spPr>
            <a:xfrm>
              <a:off x="2562224" y="2561792"/>
              <a:ext cx="2085975" cy="3818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null</a:t>
              </a:r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0572E34-9D92-440C-ABDD-288248E39869}"/>
              </a:ext>
            </a:extLst>
          </p:cNvPr>
          <p:cNvGrpSpPr/>
          <p:nvPr/>
        </p:nvGrpSpPr>
        <p:grpSpPr>
          <a:xfrm>
            <a:off x="6724650" y="2561792"/>
            <a:ext cx="3990975" cy="2724583"/>
            <a:chOff x="1609725" y="2561792"/>
            <a:chExt cx="3990975" cy="272458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7EBCED2-4C76-40DC-A3B6-D3627C0A6F86}"/>
                </a:ext>
              </a:extLst>
            </p:cNvPr>
            <p:cNvSpPr/>
            <p:nvPr/>
          </p:nvSpPr>
          <p:spPr>
            <a:xfrm>
              <a:off x="1609725" y="2752725"/>
              <a:ext cx="3990975" cy="25336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값이 없는 것이 가능하다는 것을 명시적으로 보여줌</a:t>
              </a: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/>
                <a:t>Optinal</a:t>
              </a:r>
              <a:r>
                <a:rPr lang="ko-KR" altLang="en-US" dirty="0"/>
                <a:t>을 사용함으로써 </a:t>
              </a:r>
              <a:r>
                <a:rPr lang="en-US" altLang="ko-KR" dirty="0" err="1"/>
                <a:t>NullPointerException</a:t>
              </a:r>
              <a:r>
                <a:rPr lang="ko-KR" altLang="en-US" dirty="0"/>
                <a:t>이 해결해야 할 문제라고 인지 가능</a:t>
              </a:r>
              <a:endParaRPr lang="en-US" altLang="ko-KR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A6C70A9-5720-445C-8F01-2D4213205866}"/>
                </a:ext>
              </a:extLst>
            </p:cNvPr>
            <p:cNvSpPr/>
            <p:nvPr/>
          </p:nvSpPr>
          <p:spPr>
            <a:xfrm>
              <a:off x="2562224" y="2561792"/>
              <a:ext cx="2085975" cy="3818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Optional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6627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FAE96-A98C-4FBB-B0E0-5D33BEF1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35E49-ED7F-4E53-8DCF-55D613F0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Optional </a:t>
            </a:r>
            <a:r>
              <a:rPr lang="ko-KR" altLang="en-US" dirty="0"/>
              <a:t>객체 만들기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 err="1"/>
              <a:t>Optional.empty</a:t>
            </a:r>
            <a:r>
              <a:rPr lang="en-US" altLang="ko-KR" dirty="0"/>
              <a:t>() – </a:t>
            </a:r>
            <a:r>
              <a:rPr lang="ko-KR" altLang="en-US" dirty="0"/>
              <a:t>빈</a:t>
            </a:r>
            <a:r>
              <a:rPr lang="en-US" altLang="ko-KR" dirty="0"/>
              <a:t> Optional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 err="1"/>
              <a:t>Optional.of</a:t>
            </a:r>
            <a:r>
              <a:rPr lang="en-US" altLang="ko-KR" dirty="0"/>
              <a:t>() – null</a:t>
            </a:r>
            <a:r>
              <a:rPr lang="ko-KR" altLang="en-US" dirty="0"/>
              <a:t>이 아닌 값을 포함하는 </a:t>
            </a:r>
            <a:r>
              <a:rPr lang="en-US" altLang="ko-KR" dirty="0"/>
              <a:t>Optional </a:t>
            </a:r>
            <a:r>
              <a:rPr lang="ko-KR" altLang="en-US" dirty="0"/>
              <a:t>객체</a:t>
            </a: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e.g. house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null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이라면 즉시 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NullPointerException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발생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/>
              <a:t>Optional.ofNullable</a:t>
            </a:r>
            <a:r>
              <a:rPr lang="en-US" altLang="ko-KR" dirty="0"/>
              <a:t>() – null</a:t>
            </a:r>
            <a:r>
              <a:rPr lang="ko-KR" altLang="en-US" dirty="0"/>
              <a:t>값을 저장할 수 있는 </a:t>
            </a:r>
            <a:r>
              <a:rPr lang="en-US" altLang="ko-KR" dirty="0"/>
              <a:t>Optional </a:t>
            </a:r>
            <a:r>
              <a:rPr lang="ko-KR" altLang="en-US" dirty="0"/>
              <a:t>객체</a:t>
            </a: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	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e.g. house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null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이면 빈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Optional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객체 반환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B80CFE-731C-40A1-B89E-54A6FFAA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68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FAE96-A98C-4FBB-B0E0-5D33BEF1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35E49-ED7F-4E53-8DCF-55D613F04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209"/>
            <a:ext cx="10515600" cy="1000523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dirty="0"/>
              <a:t>map </a:t>
            </a:r>
            <a:r>
              <a:rPr lang="ko-KR" altLang="en-US" dirty="0"/>
              <a:t>메서드로 값 추출</a:t>
            </a:r>
            <a:r>
              <a:rPr lang="en-US" altLang="ko-KR" dirty="0"/>
              <a:t>, </a:t>
            </a:r>
            <a:r>
              <a:rPr lang="ko-KR" altLang="en-US" dirty="0"/>
              <a:t>변환</a:t>
            </a:r>
            <a:endParaRPr lang="en-US" altLang="ko-KR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dirty="0">
                <a:sym typeface="Wingdings" panose="05000000000000000000" pitchFamily="2" charset="2"/>
              </a:rPr>
              <a:t> Optional</a:t>
            </a:r>
            <a:r>
              <a:rPr lang="ko-KR" altLang="en-US" dirty="0">
                <a:sym typeface="Wingdings" panose="05000000000000000000" pitchFamily="2" charset="2"/>
              </a:rPr>
              <a:t>이 값을 포함할 경우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B80CFE-731C-40A1-B89E-54A6FFAA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67D7712-DC2F-44B4-B473-8C5B059CA39A}"/>
              </a:ext>
            </a:extLst>
          </p:cNvPr>
          <p:cNvCxnSpPr>
            <a:cxnSpLocks/>
          </p:cNvCxnSpPr>
          <p:nvPr/>
        </p:nvCxnSpPr>
        <p:spPr>
          <a:xfrm>
            <a:off x="5143500" y="4448175"/>
            <a:ext cx="21419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A96D4FB-0A06-4BB0-ACDB-2C092F3723BA}"/>
              </a:ext>
            </a:extLst>
          </p:cNvPr>
          <p:cNvGrpSpPr/>
          <p:nvPr/>
        </p:nvGrpSpPr>
        <p:grpSpPr>
          <a:xfrm>
            <a:off x="5333421" y="3897868"/>
            <a:ext cx="1762125" cy="369332"/>
            <a:chOff x="5191124" y="3897868"/>
            <a:chExt cx="1762125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586200-7EDC-4943-8E26-1940FB2100BA}"/>
                </a:ext>
              </a:extLst>
            </p:cNvPr>
            <p:cNvSpPr txBox="1"/>
            <p:nvPr/>
          </p:nvSpPr>
          <p:spPr>
            <a:xfrm>
              <a:off x="5191124" y="3897868"/>
              <a:ext cx="1762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map(   </a:t>
              </a:r>
              <a:r>
                <a:rPr lang="en-US" altLang="ko-KR" dirty="0">
                  <a:sym typeface="Wingdings" panose="05000000000000000000" pitchFamily="2" charset="2"/>
                </a:rPr>
                <a:t>   )</a:t>
              </a:r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718DB22-8AAC-4D07-AD2E-F722B1C07872}"/>
                </a:ext>
              </a:extLst>
            </p:cNvPr>
            <p:cNvSpPr/>
            <p:nvPr/>
          </p:nvSpPr>
          <p:spPr>
            <a:xfrm>
              <a:off x="5813612" y="3949184"/>
              <a:ext cx="282388" cy="266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FC9F0450-680E-43AF-873E-E77AF3DAEF70}"/>
                </a:ext>
              </a:extLst>
            </p:cNvPr>
            <p:cNvSpPr/>
            <p:nvPr/>
          </p:nvSpPr>
          <p:spPr>
            <a:xfrm>
              <a:off x="6415028" y="3949183"/>
              <a:ext cx="313285" cy="27007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95A007C-A253-4E77-989B-9062B3A496C6}"/>
              </a:ext>
            </a:extLst>
          </p:cNvPr>
          <p:cNvGrpSpPr/>
          <p:nvPr/>
        </p:nvGrpSpPr>
        <p:grpSpPr>
          <a:xfrm>
            <a:off x="2381250" y="3050144"/>
            <a:ext cx="2762250" cy="2762250"/>
            <a:chOff x="346564" y="3198101"/>
            <a:chExt cx="2762250" cy="2762250"/>
          </a:xfrm>
        </p:grpSpPr>
        <p:sp>
          <p:nvSpPr>
            <p:cNvPr id="28" name="정육면체 27">
              <a:extLst>
                <a:ext uri="{FF2B5EF4-FFF2-40B4-BE49-F238E27FC236}">
                  <a16:creationId xmlns:a16="http://schemas.microsoft.com/office/drawing/2014/main" id="{E4BE3C3C-963A-479C-A683-941BB0D030D6}"/>
                </a:ext>
              </a:extLst>
            </p:cNvPr>
            <p:cNvSpPr/>
            <p:nvPr/>
          </p:nvSpPr>
          <p:spPr>
            <a:xfrm>
              <a:off x="346564" y="3198101"/>
              <a:ext cx="2762250" cy="2762250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049EC2B-0AAA-4AA6-A85D-25482CC2F24D}"/>
                </a:ext>
              </a:extLst>
            </p:cNvPr>
            <p:cNvSpPr/>
            <p:nvPr/>
          </p:nvSpPr>
          <p:spPr>
            <a:xfrm>
              <a:off x="1062617" y="4579226"/>
              <a:ext cx="685800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28C7C1-3701-47B6-B1AE-0D51EAAAA124}"/>
                </a:ext>
              </a:extLst>
            </p:cNvPr>
            <p:cNvSpPr txBox="1"/>
            <p:nvPr/>
          </p:nvSpPr>
          <p:spPr>
            <a:xfrm>
              <a:off x="1081667" y="3346966"/>
              <a:ext cx="133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Optional</a:t>
              </a:r>
              <a:endParaRPr lang="ko-KR" altLang="en-US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CC46D10-47E6-4AF5-A8AE-20F22A10A7C3}"/>
              </a:ext>
            </a:extLst>
          </p:cNvPr>
          <p:cNvGrpSpPr/>
          <p:nvPr/>
        </p:nvGrpSpPr>
        <p:grpSpPr>
          <a:xfrm>
            <a:off x="7285467" y="3010416"/>
            <a:ext cx="2762250" cy="2762250"/>
            <a:chOff x="7285467" y="3010416"/>
            <a:chExt cx="2762250" cy="2762250"/>
          </a:xfrm>
        </p:grpSpPr>
        <p:sp>
          <p:nvSpPr>
            <p:cNvPr id="31" name="정육면체 30">
              <a:extLst>
                <a:ext uri="{FF2B5EF4-FFF2-40B4-BE49-F238E27FC236}">
                  <a16:creationId xmlns:a16="http://schemas.microsoft.com/office/drawing/2014/main" id="{CE4BD41E-3F93-4851-88A9-2E3482318E95}"/>
                </a:ext>
              </a:extLst>
            </p:cNvPr>
            <p:cNvSpPr/>
            <p:nvPr/>
          </p:nvSpPr>
          <p:spPr>
            <a:xfrm>
              <a:off x="7285467" y="3010416"/>
              <a:ext cx="2762250" cy="2762250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C7DC83-FB55-49B3-9AA6-9A9935DC2069}"/>
                </a:ext>
              </a:extLst>
            </p:cNvPr>
            <p:cNvSpPr txBox="1"/>
            <p:nvPr/>
          </p:nvSpPr>
          <p:spPr>
            <a:xfrm>
              <a:off x="7999842" y="3196546"/>
              <a:ext cx="133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Optional</a:t>
              </a:r>
              <a:endParaRPr lang="ko-KR" altLang="en-US" dirty="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45FFB62F-3B28-4B76-AB90-2F642AE1B9E7}"/>
                </a:ext>
              </a:extLst>
            </p:cNvPr>
            <p:cNvSpPr/>
            <p:nvPr/>
          </p:nvSpPr>
          <p:spPr>
            <a:xfrm>
              <a:off x="7999842" y="4357246"/>
              <a:ext cx="723900" cy="62405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097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FAE96-A98C-4FBB-B0E0-5D33BEF1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35E49-ED7F-4E53-8DCF-55D613F04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209"/>
            <a:ext cx="10515600" cy="1539520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ko-KR" sz="2600" dirty="0" err="1"/>
              <a:t>flatMap</a:t>
            </a:r>
            <a:r>
              <a:rPr lang="en-US" altLang="ko-KR" sz="2600" dirty="0"/>
              <a:t> </a:t>
            </a:r>
            <a:r>
              <a:rPr lang="ko-KR" altLang="en-US" sz="2600" dirty="0"/>
              <a:t>메서드</a:t>
            </a:r>
            <a:endParaRPr lang="en-US" altLang="ko-KR" sz="2600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1800" dirty="0"/>
              <a:t>중첩 </a:t>
            </a:r>
            <a:r>
              <a:rPr lang="en-US" altLang="ko-KR" sz="1800" dirty="0"/>
              <a:t>Optional 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en-US" altLang="ko-KR" sz="1800" dirty="0"/>
              <a:t> Optional </a:t>
            </a:r>
            <a:r>
              <a:rPr lang="ko-KR" altLang="en-US" sz="1800" dirty="0"/>
              <a:t>평준화</a:t>
            </a:r>
            <a:endParaRPr lang="en-US" altLang="ko-KR" sz="1800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1800" dirty="0"/>
              <a:t>평준화 과정</a:t>
            </a:r>
            <a:r>
              <a:rPr lang="en-US" altLang="ko-KR" sz="1800" dirty="0"/>
              <a:t>: </a:t>
            </a:r>
            <a:r>
              <a:rPr lang="ko-KR" altLang="en-US" sz="1800" dirty="0"/>
              <a:t>두 </a:t>
            </a:r>
            <a:r>
              <a:rPr lang="en-US" altLang="ko-KR" sz="1800" dirty="0"/>
              <a:t>Optional</a:t>
            </a:r>
            <a:r>
              <a:rPr lang="ko-KR" altLang="en-US" sz="1800" dirty="0"/>
              <a:t>을 합치는 기능 수행 </a:t>
            </a:r>
            <a:r>
              <a:rPr lang="en-US" altLang="ko-KR" sz="1800" dirty="0"/>
              <a:t>&amp; </a:t>
            </a:r>
            <a:r>
              <a:rPr lang="ko-KR" altLang="en-US" sz="1800" dirty="0"/>
              <a:t>둘 중 하나라도 </a:t>
            </a:r>
            <a:r>
              <a:rPr lang="en-US" altLang="ko-KR" sz="1800" dirty="0"/>
              <a:t>null</a:t>
            </a:r>
            <a:r>
              <a:rPr lang="ko-KR" altLang="en-US" sz="1800" dirty="0"/>
              <a:t>일 경우 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en-US" altLang="ko-KR" sz="1800" dirty="0"/>
              <a:t> </a:t>
            </a:r>
            <a:r>
              <a:rPr lang="ko-KR" altLang="en-US" sz="1800" dirty="0"/>
              <a:t>빈 </a:t>
            </a:r>
            <a:r>
              <a:rPr lang="en-US" altLang="ko-KR" sz="1800" dirty="0"/>
              <a:t>Optional </a:t>
            </a:r>
            <a:r>
              <a:rPr lang="ko-KR" altLang="en-US" sz="1800" dirty="0"/>
              <a:t>생성 </a:t>
            </a: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B80CFE-731C-40A1-B89E-54A6FFAA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67D7712-DC2F-44B4-B473-8C5B059CA39A}"/>
              </a:ext>
            </a:extLst>
          </p:cNvPr>
          <p:cNvCxnSpPr>
            <a:cxnSpLocks/>
          </p:cNvCxnSpPr>
          <p:nvPr/>
        </p:nvCxnSpPr>
        <p:spPr>
          <a:xfrm>
            <a:off x="5143500" y="4765024"/>
            <a:ext cx="21419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95A007C-A253-4E77-989B-9062B3A496C6}"/>
              </a:ext>
            </a:extLst>
          </p:cNvPr>
          <p:cNvGrpSpPr/>
          <p:nvPr/>
        </p:nvGrpSpPr>
        <p:grpSpPr>
          <a:xfrm>
            <a:off x="2381250" y="3366993"/>
            <a:ext cx="2762250" cy="2762250"/>
            <a:chOff x="346564" y="3198101"/>
            <a:chExt cx="2762250" cy="2762250"/>
          </a:xfrm>
        </p:grpSpPr>
        <p:sp>
          <p:nvSpPr>
            <p:cNvPr id="28" name="정육면체 27">
              <a:extLst>
                <a:ext uri="{FF2B5EF4-FFF2-40B4-BE49-F238E27FC236}">
                  <a16:creationId xmlns:a16="http://schemas.microsoft.com/office/drawing/2014/main" id="{E4BE3C3C-963A-479C-A683-941BB0D030D6}"/>
                </a:ext>
              </a:extLst>
            </p:cNvPr>
            <p:cNvSpPr/>
            <p:nvPr/>
          </p:nvSpPr>
          <p:spPr>
            <a:xfrm>
              <a:off x="346564" y="3198101"/>
              <a:ext cx="2762250" cy="2762250"/>
            </a:xfrm>
            <a:prstGeom prst="cube">
              <a:avLst>
                <a:gd name="adj" fmla="val 19138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049EC2B-0AAA-4AA6-A85D-25482CC2F24D}"/>
                </a:ext>
              </a:extLst>
            </p:cNvPr>
            <p:cNvSpPr/>
            <p:nvPr/>
          </p:nvSpPr>
          <p:spPr>
            <a:xfrm>
              <a:off x="1099039" y="4493379"/>
              <a:ext cx="685800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28C7C1-3701-47B6-B1AE-0D51EAAAA124}"/>
                </a:ext>
              </a:extLst>
            </p:cNvPr>
            <p:cNvSpPr txBox="1"/>
            <p:nvPr/>
          </p:nvSpPr>
          <p:spPr>
            <a:xfrm>
              <a:off x="1060939" y="3278363"/>
              <a:ext cx="133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Optional</a:t>
              </a:r>
              <a:endParaRPr lang="ko-KR" altLang="en-US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CC46D10-47E6-4AF5-A8AE-20F22A10A7C3}"/>
              </a:ext>
            </a:extLst>
          </p:cNvPr>
          <p:cNvGrpSpPr/>
          <p:nvPr/>
        </p:nvGrpSpPr>
        <p:grpSpPr>
          <a:xfrm>
            <a:off x="7285467" y="3327265"/>
            <a:ext cx="2762250" cy="2762250"/>
            <a:chOff x="7285467" y="3010416"/>
            <a:chExt cx="2762250" cy="2762250"/>
          </a:xfrm>
        </p:grpSpPr>
        <p:sp>
          <p:nvSpPr>
            <p:cNvPr id="31" name="정육면체 30">
              <a:extLst>
                <a:ext uri="{FF2B5EF4-FFF2-40B4-BE49-F238E27FC236}">
                  <a16:creationId xmlns:a16="http://schemas.microsoft.com/office/drawing/2014/main" id="{CE4BD41E-3F93-4851-88A9-2E3482318E95}"/>
                </a:ext>
              </a:extLst>
            </p:cNvPr>
            <p:cNvSpPr/>
            <p:nvPr/>
          </p:nvSpPr>
          <p:spPr>
            <a:xfrm>
              <a:off x="7285467" y="3010416"/>
              <a:ext cx="2762250" cy="2762250"/>
            </a:xfrm>
            <a:prstGeom prst="cube">
              <a:avLst>
                <a:gd name="adj" fmla="val 18793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C7DC83-FB55-49B3-9AA6-9A9935DC2069}"/>
                </a:ext>
              </a:extLst>
            </p:cNvPr>
            <p:cNvSpPr txBox="1"/>
            <p:nvPr/>
          </p:nvSpPr>
          <p:spPr>
            <a:xfrm>
              <a:off x="7943850" y="3068121"/>
              <a:ext cx="133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Optional</a:t>
              </a:r>
              <a:endParaRPr lang="ko-KR" altLang="en-US" dirty="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45FFB62F-3B28-4B76-AB90-2F642AE1B9E7}"/>
                </a:ext>
              </a:extLst>
            </p:cNvPr>
            <p:cNvSpPr/>
            <p:nvPr/>
          </p:nvSpPr>
          <p:spPr>
            <a:xfrm>
              <a:off x="8004546" y="4293033"/>
              <a:ext cx="723900" cy="62405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581DB3A-3AAE-41DF-B5CC-1AA55188FD5A}"/>
              </a:ext>
            </a:extLst>
          </p:cNvPr>
          <p:cNvGrpSpPr/>
          <p:nvPr/>
        </p:nvGrpSpPr>
        <p:grpSpPr>
          <a:xfrm>
            <a:off x="5238460" y="4093132"/>
            <a:ext cx="1952046" cy="554831"/>
            <a:chOff x="5238460" y="3776283"/>
            <a:chExt cx="1952046" cy="554831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0A96D4FB-0A06-4BB0-ACDB-2C092F3723BA}"/>
                </a:ext>
              </a:extLst>
            </p:cNvPr>
            <p:cNvGrpSpPr/>
            <p:nvPr/>
          </p:nvGrpSpPr>
          <p:grpSpPr>
            <a:xfrm>
              <a:off x="5238460" y="3961782"/>
              <a:ext cx="1952046" cy="369332"/>
              <a:chOff x="5191124" y="3897868"/>
              <a:chExt cx="1952046" cy="36933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86200-7EDC-4943-8E26-1940FB2100BA}"/>
                  </a:ext>
                </a:extLst>
              </p:cNvPr>
              <p:cNvSpPr txBox="1"/>
              <p:nvPr/>
            </p:nvSpPr>
            <p:spPr>
              <a:xfrm>
                <a:off x="5191124" y="3897868"/>
                <a:ext cx="1952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map( 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    )</a:t>
                </a:r>
                <a:endParaRPr lang="ko-KR" altLang="en-US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718DB22-8AAC-4D07-AD2E-F722B1C07872}"/>
                  </a:ext>
                </a:extLst>
              </p:cNvPr>
              <p:cNvSpPr/>
              <p:nvPr/>
            </p:nvSpPr>
            <p:spPr>
              <a:xfrm>
                <a:off x="5813612" y="3949184"/>
                <a:ext cx="282388" cy="266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916B6F3-6858-4430-8D7D-321EEC170B92}"/>
                </a:ext>
              </a:extLst>
            </p:cNvPr>
            <p:cNvGrpSpPr/>
            <p:nvPr/>
          </p:nvGrpSpPr>
          <p:grpSpPr>
            <a:xfrm>
              <a:off x="6488408" y="3776283"/>
              <a:ext cx="554831" cy="554831"/>
              <a:chOff x="9057557" y="4782506"/>
              <a:chExt cx="990160" cy="990160"/>
            </a:xfrm>
          </p:grpSpPr>
          <p:sp>
            <p:nvSpPr>
              <p:cNvPr id="22" name="정육면체 21">
                <a:extLst>
                  <a:ext uri="{FF2B5EF4-FFF2-40B4-BE49-F238E27FC236}">
                    <a16:creationId xmlns:a16="http://schemas.microsoft.com/office/drawing/2014/main" id="{0C1C06B5-232F-4540-93DF-E165676F371C}"/>
                  </a:ext>
                </a:extLst>
              </p:cNvPr>
              <p:cNvSpPr/>
              <p:nvPr/>
            </p:nvSpPr>
            <p:spPr>
              <a:xfrm>
                <a:off x="9057557" y="4782506"/>
                <a:ext cx="990160" cy="990160"/>
              </a:xfrm>
              <a:prstGeom prst="cube">
                <a:avLst>
                  <a:gd name="adj" fmla="val 18793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이등변 삼각형 23">
                <a:extLst>
                  <a:ext uri="{FF2B5EF4-FFF2-40B4-BE49-F238E27FC236}">
                    <a16:creationId xmlns:a16="http://schemas.microsoft.com/office/drawing/2014/main" id="{623D4690-7304-42DC-BBA1-D9605EE9FB40}"/>
                  </a:ext>
                </a:extLst>
              </p:cNvPr>
              <p:cNvSpPr/>
              <p:nvPr/>
            </p:nvSpPr>
            <p:spPr>
              <a:xfrm>
                <a:off x="9194841" y="5097072"/>
                <a:ext cx="541356" cy="46668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7523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onsolas"/>
        <a:ea typeface="나눔고딕"/>
        <a:cs typeface=""/>
      </a:majorFont>
      <a:minorFont>
        <a:latin typeface="Consolas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531</Words>
  <Application>Microsoft Office PowerPoint</Application>
  <PresentationFormat>와이드스크린</PresentationFormat>
  <Paragraphs>114</Paragraphs>
  <Slides>18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나눔고딕</vt:lpstr>
      <vt:lpstr>맑은 고딕</vt:lpstr>
      <vt:lpstr>Arial</vt:lpstr>
      <vt:lpstr>Consolas</vt:lpstr>
      <vt:lpstr>Office 테마</vt:lpstr>
      <vt:lpstr>11장 null 대신 Optional Class</vt:lpstr>
      <vt:lpstr>Index</vt:lpstr>
      <vt:lpstr>PowerPoint 프레젠테이션</vt:lpstr>
      <vt:lpstr>Optional이란?</vt:lpstr>
      <vt:lpstr>Optional이란?</vt:lpstr>
      <vt:lpstr>null과 Optional</vt:lpstr>
      <vt:lpstr>How</vt:lpstr>
      <vt:lpstr>How</vt:lpstr>
      <vt:lpstr>How</vt:lpstr>
      <vt:lpstr>How</vt:lpstr>
      <vt:lpstr>How</vt:lpstr>
      <vt:lpstr>PowerPoint 프레젠테이션</vt:lpstr>
      <vt:lpstr>Generic</vt:lpstr>
      <vt:lpstr>Generic</vt:lpstr>
      <vt:lpstr>Generic</vt:lpstr>
      <vt:lpstr>Generic</vt:lpstr>
      <vt:lpstr>Generic</vt:lpstr>
      <vt:lpstr>E.O.D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5장 스트림 활용</dc:title>
  <dc:creator>김민주</dc:creator>
  <cp:lastModifiedBy>김유빈</cp:lastModifiedBy>
  <cp:revision>64</cp:revision>
  <dcterms:created xsi:type="dcterms:W3CDTF">2021-07-11T13:12:52Z</dcterms:created>
  <dcterms:modified xsi:type="dcterms:W3CDTF">2021-07-29T13:50:10Z</dcterms:modified>
</cp:coreProperties>
</file>