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6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  <p:sldId id="258" r:id="rId19"/>
    <p:sldId id="259" r:id="rId20"/>
    <p:sldId id="262" r:id="rId21"/>
    <p:sldId id="261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79" r:id="rId38"/>
    <p:sldId id="293" r:id="rId39"/>
    <p:sldId id="297" r:id="rId40"/>
    <p:sldId id="296" r:id="rId41"/>
    <p:sldId id="298" r:id="rId42"/>
    <p:sldId id="300" r:id="rId43"/>
    <p:sldId id="299" r:id="rId44"/>
    <p:sldId id="301" r:id="rId45"/>
    <p:sldId id="295" r:id="rId46"/>
    <p:sldId id="302" r:id="rId47"/>
    <p:sldId id="30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2A71B-6B3C-4E1C-B543-93B6C626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E60E3-B388-4F94-ADBD-013A42F0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E20D4-6B6F-4859-AA7D-D814EB5B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F4541-0AA8-4F04-B048-95A0A3E6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4F7CF-604C-4AA4-8F14-8BD4B7B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3854D-4566-42BA-BA9B-0ADF7CA7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55ADB-0CCC-406D-A07F-112766DAC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97389-CD14-43D1-B3A0-34620E05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0AA3E-E972-4076-83E7-50C848F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DBF17-36F2-48AE-ABB8-49C8C728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6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0C4FF5-56B9-4686-B9C0-2C75A15F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F2FA2-08FA-4044-B4FF-4DE3F81E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E347A-24C5-4315-B889-6DF357F7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BD672-D9B7-4DC4-9AC5-45D246C1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38483-1BA0-4185-9717-A1E4DB7E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4F908-73A8-451E-B234-A9248FCF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6E5EB-F3CA-4679-A0ED-6418AA64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C818D-DFA7-4357-A2A1-AE643D1B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545D3-167D-4BF1-B6B8-506EFE66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F2244-56B4-42EA-9987-0DA1C86D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1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78C30-37AB-4CD7-9EF0-0E9C2421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E4203-3ACA-432A-B2A0-80AAD491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4C0E7-56AF-4F68-AC2D-2BE5C8D8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ECC73-4EC5-4980-A59B-E7C14FCB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91F55-44ED-45F6-8C79-F790C7C2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416EA-C989-4052-84C1-D0217BF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971C-14C4-4AD3-A5C1-5F9A50712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BAC28-66BD-4DE2-9C1B-F24FE3BFD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11F42-E9E6-4DB5-A4E8-8A13F03D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AE22F-AC73-484B-8032-6B010DA1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9072A-7073-4937-8E4C-ED9EF25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9DB42-2CBD-498E-85AE-E899F588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04CE5-516B-4FD2-A400-4DADF00D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07C6B-B5EA-4B9B-95C7-1570CC06C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D93BAA-8CE2-42C7-BBCF-F77F2BEF5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307FFE-2320-4782-9921-BAB08DF1F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5CEE4-18F6-4F98-9405-16FD763A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F560A-05BC-46E7-9AF4-6AA99C56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7E0F58-ADA1-48DB-B7E3-92BDB450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4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B530E-F078-4462-BBD8-FF6A6AAD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7D466D-2B3E-4D30-98CD-44D98D34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B5354B-0073-4953-B4F3-7D8D18C9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B18D7-F13C-4E3F-9B69-69BD92DE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DAD97-EF7E-422E-9D95-8A18587D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2402D4-E794-4D0E-AB4E-BCB98AA8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F252A-8DFF-4DFA-8CD8-7BADDDAB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6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15D68-1703-4EF4-9162-A73E0F90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19DF6-E4CA-4311-B7E5-9937EB1AC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EFFE4-0A7D-4C7A-81BD-FF5661FDE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9FD90-B91D-4174-82CA-3333ED76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5558A-F883-405D-B349-65355BF2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867AA-88D5-42B5-A387-219F986C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247B-882D-4E01-A96C-E536B8F0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E27247-39B1-46D9-A297-2AA72B271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FEC1B-910E-41C5-A1FA-21404A09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B1F20-0FD2-4B73-8DE3-3F31062C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2ABBF-72DF-4760-A329-4FAB4DD5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61830-5198-4253-836D-D15E2B29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BE4F96-248F-423B-A99A-DC4FC45D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7909F-29D2-4FD1-916C-F5C44405F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94E8C-7C9E-4FE8-B40F-D8FE1BFA7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7BF7-8D14-45FC-B621-AD40EA5089B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F9824-6A30-4521-B518-317EB088E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72AE2-F703-4C32-AD6C-5A72929F4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C3D9-DC77-4432-9911-5F75CFAE6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3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ream/Collector.html" TargetMode="External"/><Relationship Id="rId2" Type="http://schemas.openxmlformats.org/officeDocument/2006/relationships/hyperlink" Target="https://docs.oracle.com/javase/8/docs/api/java/util/stream/Collectors.html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6E7B8-E83C-40A7-BB30-4682AADE77ED}"/>
              </a:ext>
            </a:extLst>
          </p:cNvPr>
          <p:cNvSpPr txBox="1"/>
          <p:nvPr/>
        </p:nvSpPr>
        <p:spPr>
          <a:xfrm>
            <a:off x="0" y="321104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latin typeface="Arial Black" panose="020B0A04020102020204" pitchFamily="34" charset="0"/>
              </a:rPr>
              <a:t>Collecting data with streams</a:t>
            </a:r>
            <a:endParaRPr lang="ko-KR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15232-5F96-4832-870D-9C0CB9EFF7C5}"/>
              </a:ext>
            </a:extLst>
          </p:cNvPr>
          <p:cNvSpPr txBox="1"/>
          <p:nvPr/>
        </p:nvSpPr>
        <p:spPr>
          <a:xfrm>
            <a:off x="-1" y="2641785"/>
            <a:ext cx="1219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Arial Black" panose="020B0A04020102020204" pitchFamily="34" charset="0"/>
              </a:rPr>
              <a:t>CH6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0E3F9-4DD2-4054-BA34-078A54A468FF}"/>
              </a:ext>
            </a:extLst>
          </p:cNvPr>
          <p:cNvSpPr txBox="1"/>
          <p:nvPr/>
        </p:nvSpPr>
        <p:spPr>
          <a:xfrm>
            <a:off x="-1" y="428482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1FeS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0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DC724-65AF-48C5-A0A9-AB23C4B8F656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Q4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4AAB7-E6FD-447B-A596-A42E0169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666875"/>
            <a:ext cx="7372350" cy="3524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2E082-D3F3-4AA5-A38E-BD86CBA85C2B}"/>
              </a:ext>
            </a:extLst>
          </p:cNvPr>
          <p:cNvSpPr/>
          <p:nvPr/>
        </p:nvSpPr>
        <p:spPr>
          <a:xfrm>
            <a:off x="5690585" y="4039340"/>
            <a:ext cx="1713391" cy="204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7CA98F-DA0C-4018-BBDD-1BB5011545C9}"/>
              </a:ext>
            </a:extLst>
          </p:cNvPr>
          <p:cNvSpPr/>
          <p:nvPr/>
        </p:nvSpPr>
        <p:spPr>
          <a:xfrm>
            <a:off x="5681708" y="3664400"/>
            <a:ext cx="843380" cy="204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C00F4F-3E94-484D-B66F-BB738E34BFE4}"/>
              </a:ext>
            </a:extLst>
          </p:cNvPr>
          <p:cNvSpPr/>
          <p:nvPr/>
        </p:nvSpPr>
        <p:spPr>
          <a:xfrm>
            <a:off x="5681708" y="3493646"/>
            <a:ext cx="337351" cy="170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640DE-92E8-473B-BF15-0A4D8CCFC15A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A4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0C7D90-1919-42B6-8442-975CC4E4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666875"/>
            <a:ext cx="73723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9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DC724-65AF-48C5-A0A9-AB23C4B8F656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Q5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8B006F-D2EF-43E9-996B-DB50D5A8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09700"/>
            <a:ext cx="6296025" cy="4038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2E082-D3F3-4AA5-A38E-BD86CBA85C2B}"/>
              </a:ext>
            </a:extLst>
          </p:cNvPr>
          <p:cNvSpPr/>
          <p:nvPr/>
        </p:nvSpPr>
        <p:spPr>
          <a:xfrm>
            <a:off x="3568821" y="3224814"/>
            <a:ext cx="1269509" cy="204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1F0CAC-9C68-4604-92C9-24EF9F3C68E5}"/>
              </a:ext>
            </a:extLst>
          </p:cNvPr>
          <p:cNvSpPr/>
          <p:nvPr/>
        </p:nvSpPr>
        <p:spPr>
          <a:xfrm>
            <a:off x="3568821" y="4132371"/>
            <a:ext cx="834504" cy="204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2F41F5-890D-4761-9D56-2C4264D02442}"/>
              </a:ext>
            </a:extLst>
          </p:cNvPr>
          <p:cNvSpPr/>
          <p:nvPr/>
        </p:nvSpPr>
        <p:spPr>
          <a:xfrm>
            <a:off x="6196612" y="4336557"/>
            <a:ext cx="665827" cy="204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23949F-D004-439F-AC55-DAB685ABD7DE}"/>
              </a:ext>
            </a:extLst>
          </p:cNvPr>
          <p:cNvSpPr/>
          <p:nvPr/>
        </p:nvSpPr>
        <p:spPr>
          <a:xfrm>
            <a:off x="6196612" y="4540743"/>
            <a:ext cx="550417" cy="204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9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640DE-92E8-473B-BF15-0A4D8CCFC15A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A5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B4951F-5940-46AB-ADA0-F2170C75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09700"/>
            <a:ext cx="62960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DC724-65AF-48C5-A0A9-AB23C4B8F656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Q6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98220-0877-4E26-99AF-824653F1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033587"/>
            <a:ext cx="8410575" cy="2790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B2E082-D3F3-4AA5-A38E-BD86CBA85C2B}"/>
              </a:ext>
            </a:extLst>
          </p:cNvPr>
          <p:cNvSpPr/>
          <p:nvPr/>
        </p:nvSpPr>
        <p:spPr>
          <a:xfrm>
            <a:off x="6773660" y="3687567"/>
            <a:ext cx="976546" cy="191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16128E-329E-4999-9315-4AD0ED22EF92}"/>
              </a:ext>
            </a:extLst>
          </p:cNvPr>
          <p:cNvSpPr/>
          <p:nvPr/>
        </p:nvSpPr>
        <p:spPr>
          <a:xfrm>
            <a:off x="6169981" y="3687567"/>
            <a:ext cx="514906" cy="191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EC0898-42E5-4ED0-A1A8-5A2821F169D8}"/>
              </a:ext>
            </a:extLst>
          </p:cNvPr>
          <p:cNvSpPr/>
          <p:nvPr/>
        </p:nvSpPr>
        <p:spPr>
          <a:xfrm>
            <a:off x="6773660" y="3882913"/>
            <a:ext cx="3338005" cy="174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3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640DE-92E8-473B-BF15-0A4D8CCFC15A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A6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A1CA8F-672B-41DD-9F59-6B197F6D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033587"/>
            <a:ext cx="84105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8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26DC7-0CA8-4FD7-BD1E-4290AF4FBBB0}"/>
              </a:ext>
            </a:extLst>
          </p:cNvPr>
          <p:cNvSpPr txBox="1"/>
          <p:nvPr/>
        </p:nvSpPr>
        <p:spPr>
          <a:xfrm>
            <a:off x="551895" y="1764733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Contents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59519-D392-452D-BBBB-6A78579C5792}"/>
              </a:ext>
            </a:extLst>
          </p:cNvPr>
          <p:cNvSpPr txBox="1"/>
          <p:nvPr/>
        </p:nvSpPr>
        <p:spPr>
          <a:xfrm>
            <a:off x="976543" y="2459504"/>
            <a:ext cx="583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Summarize and Reduce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group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partition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Predefined collectors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Custom collectors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010249-564B-4D85-A05F-EEF6A602DBE9}"/>
              </a:ext>
            </a:extLst>
          </p:cNvPr>
          <p:cNvSpPr/>
          <p:nvPr/>
        </p:nvSpPr>
        <p:spPr>
          <a:xfrm>
            <a:off x="734626" y="2459503"/>
            <a:ext cx="153141" cy="230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6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2E39C-8EC6-449B-899D-1B7CAEB6E8A1}"/>
              </a:ext>
            </a:extLst>
          </p:cNvPr>
          <p:cNvSpPr txBox="1"/>
          <p:nvPr/>
        </p:nvSpPr>
        <p:spPr>
          <a:xfrm>
            <a:off x="254493" y="1461322"/>
            <a:ext cx="3151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Data Collecting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6C0E7-5B01-4C36-99F5-F177BE3B5F5B}"/>
              </a:ext>
            </a:extLst>
          </p:cNvPr>
          <p:cNvSpPr txBox="1"/>
          <p:nvPr/>
        </p:nvSpPr>
        <p:spPr>
          <a:xfrm>
            <a:off x="1652726" y="3342618"/>
            <a:ext cx="1002584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/>
              <a:t>데이터는 수집 과정에서 </a:t>
            </a:r>
            <a:r>
              <a:rPr lang="en-US" altLang="ko-KR" sz="1600" b="1" dirty="0"/>
              <a:t>Return Type</a:t>
            </a:r>
            <a:r>
              <a:rPr lang="en-US" altLang="ko-KR" sz="1600" dirty="0"/>
              <a:t>, </a:t>
            </a:r>
            <a:r>
              <a:rPr lang="en-US" altLang="ko-KR" sz="1600" b="1" dirty="0"/>
              <a:t>Sorting Criteria</a:t>
            </a:r>
            <a:r>
              <a:rPr lang="en-US" altLang="ko-KR" sz="1600" dirty="0"/>
              <a:t>, </a:t>
            </a:r>
            <a:r>
              <a:rPr lang="en-US" altLang="ko-KR" sz="1600" b="1" dirty="0"/>
              <a:t>Data Structure</a:t>
            </a:r>
            <a:r>
              <a:rPr lang="en-US" altLang="ko-KR" sz="1600" dirty="0"/>
              <a:t> </a:t>
            </a:r>
            <a:r>
              <a:rPr lang="ko-KR" altLang="en-US" sz="1600" dirty="0"/>
              <a:t>등을 지정해야 할 경우가 빈번함</a:t>
            </a:r>
            <a:endParaRPr lang="en-US" altLang="ko-KR" sz="16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913ECB-8578-4A81-8E68-AB7DBA815824}"/>
              </a:ext>
            </a:extLst>
          </p:cNvPr>
          <p:cNvGrpSpPr/>
          <p:nvPr/>
        </p:nvGrpSpPr>
        <p:grpSpPr>
          <a:xfrm>
            <a:off x="334392" y="2278528"/>
            <a:ext cx="11561686" cy="497151"/>
            <a:chOff x="623200" y="2107881"/>
            <a:chExt cx="9790308" cy="49715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81282A8-4132-45FD-B937-09B55FE061EB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AF19519-3656-489C-BA80-B0D850470485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0619CB13-31B3-44E9-BAD4-74C962B5584C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사각형: 둥근 위쪽 모서리 13">
                  <a:extLst>
                    <a:ext uri="{FF2B5EF4-FFF2-40B4-BE49-F238E27FC236}">
                      <a16:creationId xmlns:a16="http://schemas.microsoft.com/office/drawing/2014/main" id="{8F49DEBD-C9B0-4FBF-A3EA-B8082241FC5B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FF90A9-C1C3-4802-BDBC-9E4FA37C7F0B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데이터 수집</a:t>
                </a:r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?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E56265-F29D-4F8E-8E1E-8143E3039A0C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주어진 </a:t>
              </a:r>
              <a:r>
                <a:rPr lang="ko-KR" altLang="en-US" sz="1600" b="1" dirty="0"/>
                <a:t>데이터베이스</a:t>
              </a:r>
              <a:r>
                <a:rPr lang="ko-KR" altLang="en-US" sz="1600" dirty="0"/>
                <a:t> 또는 </a:t>
              </a:r>
              <a:r>
                <a:rPr lang="ko-KR" altLang="en-US" sz="1600" b="1" dirty="0"/>
                <a:t>데이터 스트림</a:t>
              </a:r>
              <a:r>
                <a:rPr lang="ko-KR" altLang="en-US" sz="1600" dirty="0"/>
                <a:t>에서 데이터를 꺼내는 작업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D4B410D-7435-421E-80F8-D77C17F959DF}"/>
              </a:ext>
            </a:extLst>
          </p:cNvPr>
          <p:cNvSpPr txBox="1"/>
          <p:nvPr/>
        </p:nvSpPr>
        <p:spPr>
          <a:xfrm>
            <a:off x="1652726" y="3715264"/>
            <a:ext cx="98305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스트림</a:t>
            </a:r>
            <a:r>
              <a:rPr lang="ko-KR" altLang="en-US" sz="1600" dirty="0"/>
              <a:t>으로 주어지는 데이터를 보다 명시적으로 처리할 수 있게 도와주는 역할이 </a:t>
            </a:r>
            <a:r>
              <a:rPr lang="en-US" altLang="ko-KR" sz="1600" b="1" dirty="0"/>
              <a:t>Collector </a:t>
            </a:r>
            <a:r>
              <a:rPr lang="ko-KR" altLang="en-US" sz="1600" b="1" dirty="0"/>
              <a:t>인터페이스</a:t>
            </a:r>
            <a:endParaRPr lang="en-US" altLang="ko-KR" sz="1600" b="1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C52B2C-4A50-438D-8482-135CF67E1456}"/>
              </a:ext>
            </a:extLst>
          </p:cNvPr>
          <p:cNvSpPr/>
          <p:nvPr/>
        </p:nvSpPr>
        <p:spPr>
          <a:xfrm>
            <a:off x="1012794" y="3373019"/>
            <a:ext cx="568171" cy="238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9412562-F64E-4A7B-B974-A6984FF5B3A5}"/>
              </a:ext>
            </a:extLst>
          </p:cNvPr>
          <p:cNvSpPr/>
          <p:nvPr/>
        </p:nvSpPr>
        <p:spPr>
          <a:xfrm>
            <a:off x="1002243" y="3759161"/>
            <a:ext cx="568171" cy="238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95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2E39C-8EC6-449B-899D-1B7CAEB6E8A1}"/>
              </a:ext>
            </a:extLst>
          </p:cNvPr>
          <p:cNvSpPr txBox="1"/>
          <p:nvPr/>
        </p:nvSpPr>
        <p:spPr>
          <a:xfrm>
            <a:off x="793071" y="840907"/>
            <a:ext cx="35451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Collectors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0B61E-6441-47CF-A081-65C19D81A210}"/>
              </a:ext>
            </a:extLst>
          </p:cNvPr>
          <p:cNvSpPr txBox="1"/>
          <p:nvPr/>
        </p:nvSpPr>
        <p:spPr>
          <a:xfrm>
            <a:off x="794552" y="4654000"/>
            <a:ext cx="86246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/>
              <a:t>Collectors 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Predefined Collector Interface</a:t>
            </a:r>
            <a:r>
              <a:rPr lang="ko-KR" altLang="en-US" sz="1600" dirty="0"/>
              <a:t> 기능은 크게 세 가지로 구분 가능</a:t>
            </a:r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08BCB-2ADF-4FD2-89CD-90A43AB7C1B8}"/>
              </a:ext>
            </a:extLst>
          </p:cNvPr>
          <p:cNvSpPr txBox="1"/>
          <p:nvPr/>
        </p:nvSpPr>
        <p:spPr>
          <a:xfrm>
            <a:off x="1088997" y="4981342"/>
            <a:ext cx="91735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Reducing and Summarizing stream elements to a single value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한 개 값으로 요약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Grouping elements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요소 그룹화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Partitioning elements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요소 분할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769088-465B-48E1-AE3C-5F842571F6D1}"/>
              </a:ext>
            </a:extLst>
          </p:cNvPr>
          <p:cNvGrpSpPr/>
          <p:nvPr/>
        </p:nvGrpSpPr>
        <p:grpSpPr>
          <a:xfrm>
            <a:off x="793071" y="1283299"/>
            <a:ext cx="10833715" cy="693663"/>
            <a:chOff x="334392" y="910162"/>
            <a:chExt cx="11523216" cy="693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168B13-0754-457D-9BC8-56C8215B44AF}"/>
                </a:ext>
              </a:extLst>
            </p:cNvPr>
            <p:cNvSpPr txBox="1"/>
            <p:nvPr/>
          </p:nvSpPr>
          <p:spPr>
            <a:xfrm>
              <a:off x="334392" y="910162"/>
              <a:ext cx="1152321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/>
                <a:t>Static factory method </a:t>
              </a:r>
              <a:r>
                <a:rPr lang="ko-KR" altLang="en-US" sz="1600" dirty="0"/>
                <a:t>들을 제공함으로써 편리하게 사용할 수 있는 </a:t>
              </a:r>
              <a:r>
                <a:rPr lang="en-US" altLang="ko-KR" sz="1600" dirty="0"/>
                <a:t>Collector Interface</a:t>
              </a:r>
              <a:r>
                <a:rPr lang="ko-KR" altLang="en-US" sz="1600" dirty="0"/>
                <a:t> 제공하는 </a:t>
              </a:r>
              <a:r>
                <a:rPr lang="ko-KR" altLang="en-US" sz="1600" b="1" dirty="0"/>
                <a:t>클래스</a:t>
              </a:r>
              <a:endParaRPr lang="en-US" altLang="ko-KR" sz="16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FA1AB8-6E17-4699-B6D9-4456E24A8B38}"/>
                </a:ext>
              </a:extLst>
            </p:cNvPr>
            <p:cNvSpPr txBox="1"/>
            <p:nvPr/>
          </p:nvSpPr>
          <p:spPr>
            <a:xfrm>
              <a:off x="743574" y="1234493"/>
              <a:ext cx="176880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</a:rPr>
                <a:t>That’s Why !!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3D302E-3AF0-404F-8B75-2453E5C42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1960" y="1330185"/>
              <a:ext cx="3743325" cy="2000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6328369-A026-4687-8790-B1F72F9A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4864" y="1320659"/>
              <a:ext cx="3657601" cy="21907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8EA68E5-2E4C-43A7-A58E-F0228EE3B8AE}"/>
              </a:ext>
            </a:extLst>
          </p:cNvPr>
          <p:cNvSpPr txBox="1"/>
          <p:nvPr/>
        </p:nvSpPr>
        <p:spPr>
          <a:xfrm>
            <a:off x="794552" y="3819970"/>
            <a:ext cx="35451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Collector</a:t>
            </a:r>
            <a:r>
              <a:rPr lang="ko-KR" altLang="en-US" sz="2400" dirty="0">
                <a:latin typeface="Arial Black" panose="020B0A04020102020204" pitchFamily="34" charset="0"/>
              </a:rPr>
              <a:t> </a:t>
            </a:r>
            <a:r>
              <a:rPr lang="en-US" altLang="ko-KR" sz="2400" dirty="0">
                <a:latin typeface="Arial Black" panose="020B0A04020102020204" pitchFamily="34" charset="0"/>
              </a:rPr>
              <a:t>Interface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458C95-E143-4D15-8441-F5F6F5F52A27}"/>
              </a:ext>
            </a:extLst>
          </p:cNvPr>
          <p:cNvSpPr txBox="1"/>
          <p:nvPr/>
        </p:nvSpPr>
        <p:spPr>
          <a:xfrm>
            <a:off x="796033" y="4321238"/>
            <a:ext cx="70873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/>
              <a:t>collect() </a:t>
            </a:r>
            <a:r>
              <a:rPr lang="ko-KR" altLang="en-US" sz="1600" dirty="0"/>
              <a:t>의 매개변수가 되는 것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4386FA-C824-4FB4-B5A4-4FBC4AE7B1FD}"/>
              </a:ext>
            </a:extLst>
          </p:cNvPr>
          <p:cNvSpPr txBox="1"/>
          <p:nvPr/>
        </p:nvSpPr>
        <p:spPr>
          <a:xfrm>
            <a:off x="793071" y="2428623"/>
            <a:ext cx="35451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collect()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4E6DE4-891B-418D-9494-C7313C93EDF4}"/>
              </a:ext>
            </a:extLst>
          </p:cNvPr>
          <p:cNvSpPr txBox="1"/>
          <p:nvPr/>
        </p:nvSpPr>
        <p:spPr>
          <a:xfrm>
            <a:off x="794552" y="2891994"/>
            <a:ext cx="96085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/>
              <a:t>스트림의 </a:t>
            </a:r>
            <a:r>
              <a:rPr lang="en-US" altLang="ko-KR" sz="1600" dirty="0"/>
              <a:t>Terminal Operation </a:t>
            </a:r>
            <a:r>
              <a:rPr lang="ko-KR" altLang="en-US" sz="1600" dirty="0"/>
              <a:t>중 하나로 스트림 원소들의 구조를 변형해 반환하는 역할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042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372862" y="862094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Stream API –</a:t>
            </a:r>
            <a:r>
              <a:rPr lang="ko-KR" altLang="en-US" sz="2400" dirty="0">
                <a:latin typeface="Arial Black" panose="020B0A04020102020204" pitchFamily="34" charset="0"/>
              </a:rPr>
              <a:t> </a:t>
            </a:r>
            <a:r>
              <a:rPr lang="en-US" altLang="ko-KR" sz="2400" dirty="0">
                <a:latin typeface="Arial Black" panose="020B0A04020102020204" pitchFamily="34" charset="0"/>
              </a:rPr>
              <a:t>collect &amp; Collectors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EE5320-BCF3-45FF-8C41-68B14C1ADDFC}"/>
              </a:ext>
            </a:extLst>
          </p:cNvPr>
          <p:cNvGrpSpPr/>
          <p:nvPr/>
        </p:nvGrpSpPr>
        <p:grpSpPr>
          <a:xfrm>
            <a:off x="372862" y="1431317"/>
            <a:ext cx="11561686" cy="497151"/>
            <a:chOff x="623200" y="2107881"/>
            <a:chExt cx="9790308" cy="4971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B976B1B-4589-44C1-A9EB-29D3D6930326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E0596C2-A716-4FF2-BB34-75B429424070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27" name="사각형: 둥근 위쪽 모서리 26">
                  <a:extLst>
                    <a:ext uri="{FF2B5EF4-FFF2-40B4-BE49-F238E27FC236}">
                      <a16:creationId xmlns:a16="http://schemas.microsoft.com/office/drawing/2014/main" id="{90C00C26-119F-4FF1-AB23-B2E59D842916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사각형: 둥근 위쪽 모서리 27">
                  <a:extLst>
                    <a:ext uri="{FF2B5EF4-FFF2-40B4-BE49-F238E27FC236}">
                      <a16:creationId xmlns:a16="http://schemas.microsoft.com/office/drawing/2014/main" id="{8FD40955-182B-4516-907A-21FA13291B41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5C5DCF-4C56-48ED-B637-D2F47C130716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collect()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F3F14A-AC97-4C6E-8913-E6731587AE2A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/>
                <a:t>Stream </a:t>
              </a:r>
              <a:r>
                <a:rPr lang="ko-KR" altLang="en-US" sz="1600" dirty="0"/>
                <a:t>데이터의 변형 등의 처리를 </a:t>
              </a:r>
              <a:r>
                <a:rPr lang="ko-KR" altLang="en-US" sz="1600" b="1" dirty="0"/>
                <a:t>원하는 자료형</a:t>
              </a:r>
              <a:r>
                <a:rPr lang="ko-KR" altLang="en-US" sz="1600" dirty="0"/>
                <a:t>으로 반환해주는 메소드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39E209C-D969-4E18-9BDD-49D83AA7D8F4}"/>
              </a:ext>
            </a:extLst>
          </p:cNvPr>
          <p:cNvGrpSpPr/>
          <p:nvPr/>
        </p:nvGrpSpPr>
        <p:grpSpPr>
          <a:xfrm>
            <a:off x="2519779" y="2963736"/>
            <a:ext cx="7048870" cy="707886"/>
            <a:chOff x="2459114" y="2700633"/>
            <a:chExt cx="704887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6662CB-31FE-4F86-9CFD-AA006356856D}"/>
                </a:ext>
              </a:extLst>
            </p:cNvPr>
            <p:cNvSpPr txBox="1"/>
            <p:nvPr/>
          </p:nvSpPr>
          <p:spPr>
            <a:xfrm>
              <a:off x="2459114" y="2700633"/>
              <a:ext cx="704887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i="1" dirty="0">
                  <a:latin typeface="Arial" panose="020B0604020202020204" pitchFamily="34" charset="0"/>
                  <a:cs typeface="Arial" panose="020B0604020202020204" pitchFamily="34" charset="0"/>
                </a:rPr>
                <a:t>collect</a:t>
              </a:r>
              <a:r>
                <a:rPr lang="en-US" altLang="ko-KR" sz="4000" dirty="0">
                  <a:latin typeface="Arial" panose="020B0604020202020204" pitchFamily="34" charset="0"/>
                  <a:cs typeface="Arial" panose="020B0604020202020204" pitchFamily="34" charset="0"/>
                </a:rPr>
                <a:t>(                  )</a:t>
              </a:r>
              <a:endParaRPr lang="ko-KR" alt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879637-371F-46FA-B2D7-45B63559B1BF}"/>
                </a:ext>
              </a:extLst>
            </p:cNvPr>
            <p:cNvSpPr txBox="1"/>
            <p:nvPr/>
          </p:nvSpPr>
          <p:spPr>
            <a:xfrm>
              <a:off x="5459766" y="2920961"/>
              <a:ext cx="2459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</a:rPr>
                <a:t>Collector Interface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6880F2-8EA8-4F5C-8FA2-44658C39E4EC}"/>
              </a:ext>
            </a:extLst>
          </p:cNvPr>
          <p:cNvSpPr txBox="1"/>
          <p:nvPr/>
        </p:nvSpPr>
        <p:spPr>
          <a:xfrm>
            <a:off x="1893896" y="2635986"/>
            <a:ext cx="111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>
                <a:latin typeface="Segoe Print" panose="02000600000000000000" pitchFamily="2" charset="0"/>
              </a:rPr>
              <a:t>How?</a:t>
            </a:r>
            <a:endParaRPr lang="ko-KR" altLang="en-US" sz="2400" b="1" i="1" dirty="0">
              <a:latin typeface="Segoe Print" panose="02000600000000000000" pitchFamily="2" charset="0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ABBCC7A-521A-48C1-80F5-17A001053973}"/>
              </a:ext>
            </a:extLst>
          </p:cNvPr>
          <p:cNvSpPr/>
          <p:nvPr/>
        </p:nvSpPr>
        <p:spPr>
          <a:xfrm>
            <a:off x="3176723" y="2798235"/>
            <a:ext cx="452761" cy="12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7A9E0F-6C17-412F-89F1-ABD46E6B5B77}"/>
              </a:ext>
            </a:extLst>
          </p:cNvPr>
          <p:cNvSpPr txBox="1"/>
          <p:nvPr/>
        </p:nvSpPr>
        <p:spPr>
          <a:xfrm>
            <a:off x="3709387" y="2694044"/>
            <a:ext cx="58592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인자로 </a:t>
            </a:r>
            <a:r>
              <a:rPr lang="en-US" altLang="ko-KR" sz="1600" dirty="0"/>
              <a:t>Collector Interface</a:t>
            </a:r>
            <a:r>
              <a:rPr lang="ko-KR" altLang="en-US" sz="1600" dirty="0"/>
              <a:t> 받아 스트림 원소들을 수집</a:t>
            </a:r>
            <a:endParaRPr lang="en-US" altLang="ko-KR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323F69-4690-4593-8AD6-21E64B790ACB}"/>
              </a:ext>
            </a:extLst>
          </p:cNvPr>
          <p:cNvSpPr txBox="1"/>
          <p:nvPr/>
        </p:nvSpPr>
        <p:spPr>
          <a:xfrm>
            <a:off x="1776631" y="4358974"/>
            <a:ext cx="1118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>
                <a:latin typeface="Segoe Print" panose="02000600000000000000" pitchFamily="2" charset="0"/>
              </a:rPr>
              <a:t>Why use?</a:t>
            </a:r>
            <a:endParaRPr lang="ko-KR" altLang="en-US" sz="2400" b="1" i="1" dirty="0">
              <a:latin typeface="Segoe Print" panose="02000600000000000000" pitchFamily="2" charset="0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63FC465-AD99-4739-89C0-0C2542B06690}"/>
              </a:ext>
            </a:extLst>
          </p:cNvPr>
          <p:cNvSpPr/>
          <p:nvPr/>
        </p:nvSpPr>
        <p:spPr>
          <a:xfrm>
            <a:off x="3138254" y="4358974"/>
            <a:ext cx="452761" cy="12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D8552-686E-4578-8749-7236A05DCCFB}"/>
              </a:ext>
            </a:extLst>
          </p:cNvPr>
          <p:cNvSpPr txBox="1"/>
          <p:nvPr/>
        </p:nvSpPr>
        <p:spPr>
          <a:xfrm>
            <a:off x="3670918" y="4254783"/>
            <a:ext cx="640523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/>
              <a:t>Imperative(</a:t>
            </a:r>
            <a:r>
              <a:rPr lang="ko-KR" altLang="en-US" sz="1600" dirty="0"/>
              <a:t>명령형</a:t>
            </a:r>
            <a:r>
              <a:rPr lang="en-US" altLang="ko-KR" sz="1600" dirty="0"/>
              <a:t>) </a:t>
            </a:r>
            <a:r>
              <a:rPr lang="ko-KR" altLang="en-US" sz="1600" dirty="0"/>
              <a:t>데이터 수집 방식과 비교해 코드 가독성 높임</a:t>
            </a:r>
            <a:endParaRPr lang="en-US" altLang="ko-KR" sz="16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68BBDD5-0D1C-4F49-91AE-949650A5744D}"/>
              </a:ext>
            </a:extLst>
          </p:cNvPr>
          <p:cNvSpPr/>
          <p:nvPr/>
        </p:nvSpPr>
        <p:spPr>
          <a:xfrm>
            <a:off x="3144167" y="4676391"/>
            <a:ext cx="452761" cy="12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C18D2C-02F2-4618-87FC-103515B4BB9B}"/>
              </a:ext>
            </a:extLst>
          </p:cNvPr>
          <p:cNvSpPr txBox="1"/>
          <p:nvPr/>
        </p:nvSpPr>
        <p:spPr>
          <a:xfrm>
            <a:off x="3680170" y="4586813"/>
            <a:ext cx="72131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/>
              <a:t>내부적으로 발생하는 </a:t>
            </a:r>
            <a:r>
              <a:rPr lang="en-US" altLang="ko-KR" sz="1600" dirty="0"/>
              <a:t>reducing process </a:t>
            </a:r>
            <a:r>
              <a:rPr lang="ko-KR" altLang="en-US" sz="1600" dirty="0"/>
              <a:t>가 설계되어 기능에 중점 둘 수 있음</a:t>
            </a:r>
            <a:endParaRPr lang="en-US" altLang="ko-KR" sz="1600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BC478F1-8142-40BD-B221-6DFD01B40660}"/>
              </a:ext>
            </a:extLst>
          </p:cNvPr>
          <p:cNvSpPr/>
          <p:nvPr/>
        </p:nvSpPr>
        <p:spPr>
          <a:xfrm>
            <a:off x="3153045" y="4994088"/>
            <a:ext cx="452761" cy="12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14BA9-6475-4E0E-980A-2E43D86E4DF8}"/>
              </a:ext>
            </a:extLst>
          </p:cNvPr>
          <p:cNvSpPr txBox="1"/>
          <p:nvPr/>
        </p:nvSpPr>
        <p:spPr>
          <a:xfrm>
            <a:off x="3694961" y="4905306"/>
            <a:ext cx="72131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/>
              <a:t>가변 컨테이너 관련 작업에서 병렬성을 확보할 수 있음</a:t>
            </a:r>
            <a:endParaRPr lang="en-US" altLang="ko-KR" sz="16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BB443E7-A0EC-4B8F-9C5A-BD18FB7F9501}"/>
              </a:ext>
            </a:extLst>
          </p:cNvPr>
          <p:cNvGrpSpPr/>
          <p:nvPr/>
        </p:nvGrpSpPr>
        <p:grpSpPr>
          <a:xfrm>
            <a:off x="3727143" y="5375666"/>
            <a:ext cx="5519321" cy="411457"/>
            <a:chOff x="1778113" y="5536044"/>
            <a:chExt cx="5519321" cy="4114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398FD0F-E61E-4940-9EEF-6D8B2C83E21F}"/>
                </a:ext>
              </a:extLst>
            </p:cNvPr>
            <p:cNvSpPr txBox="1"/>
            <p:nvPr/>
          </p:nvSpPr>
          <p:spPr>
            <a:xfrm>
              <a:off x="2499056" y="5582210"/>
              <a:ext cx="479837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i="1" dirty="0"/>
                <a:t>SQL</a:t>
              </a:r>
              <a:r>
                <a:rPr lang="ko-KR" altLang="en-US" sz="1400" i="1" dirty="0"/>
                <a:t> 쿼리와 동일하게 동작하는 코드 작성 가능</a:t>
              </a:r>
              <a:r>
                <a:rPr lang="en-US" altLang="ko-KR" sz="1400" i="1" dirty="0"/>
                <a:t>!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AB21CC-6983-49BF-8549-2C11ED50A89F}"/>
                </a:ext>
              </a:extLst>
            </p:cNvPr>
            <p:cNvSpPr txBox="1"/>
            <p:nvPr/>
          </p:nvSpPr>
          <p:spPr>
            <a:xfrm>
              <a:off x="1778113" y="5536044"/>
              <a:ext cx="861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dirty="0">
                  <a:latin typeface="Segoe Print" panose="02000600000000000000" pitchFamily="2" charset="0"/>
                </a:rPr>
                <a:t>plus)</a:t>
              </a:r>
              <a:endParaRPr lang="ko-KR" altLang="en-US" sz="2000" b="1" i="1" dirty="0">
                <a:latin typeface="Segoe Print" panose="02000600000000000000" pitchFamily="2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D067A56-7F78-4500-A565-50A1B4AA5E5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730" y="5947501"/>
              <a:ext cx="49337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6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2E39C-8EC6-449B-899D-1B7CAEB6E8A1}"/>
              </a:ext>
            </a:extLst>
          </p:cNvPr>
          <p:cNvSpPr txBox="1"/>
          <p:nvPr/>
        </p:nvSpPr>
        <p:spPr>
          <a:xfrm>
            <a:off x="551895" y="1764733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Contents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67EB6-583C-4B61-8BE2-E99612F02C96}"/>
              </a:ext>
            </a:extLst>
          </p:cNvPr>
          <p:cNvSpPr txBox="1"/>
          <p:nvPr/>
        </p:nvSpPr>
        <p:spPr>
          <a:xfrm>
            <a:off x="976543" y="2459504"/>
            <a:ext cx="583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Summarize and Reduce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group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partition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Predefined collectors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Custom collectors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3A87B7-02D1-411B-B33F-B3DC14EE37B6}"/>
              </a:ext>
            </a:extLst>
          </p:cNvPr>
          <p:cNvSpPr/>
          <p:nvPr/>
        </p:nvSpPr>
        <p:spPr>
          <a:xfrm>
            <a:off x="734626" y="2459503"/>
            <a:ext cx="153141" cy="230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44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0" y="1453228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Imperative vs Functional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9F1C83-8F7F-4051-88E2-FCB7E2EA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60" y="1821267"/>
            <a:ext cx="6183851" cy="303303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C8AA2ED-DC57-4D97-8192-4490D4E7C9D1}"/>
              </a:ext>
            </a:extLst>
          </p:cNvPr>
          <p:cNvSpPr/>
          <p:nvPr/>
        </p:nvSpPr>
        <p:spPr>
          <a:xfrm rot="5400000">
            <a:off x="5958210" y="4352709"/>
            <a:ext cx="440612" cy="284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6A87C3-76DB-459E-BC38-38199CE143F6}"/>
              </a:ext>
            </a:extLst>
          </p:cNvPr>
          <p:cNvSpPr/>
          <p:nvPr/>
        </p:nvSpPr>
        <p:spPr>
          <a:xfrm>
            <a:off x="3116060" y="1818999"/>
            <a:ext cx="1402672" cy="369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18EF40-F562-43D2-A4FC-3E2A554DD14F}"/>
              </a:ext>
            </a:extLst>
          </p:cNvPr>
          <p:cNvSpPr/>
          <p:nvPr/>
        </p:nvSpPr>
        <p:spPr>
          <a:xfrm>
            <a:off x="6889069" y="1818999"/>
            <a:ext cx="2183910" cy="369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D9F4E0-F752-4CA3-BD15-DABBFF5B6305}"/>
              </a:ext>
            </a:extLst>
          </p:cNvPr>
          <p:cNvSpPr/>
          <p:nvPr/>
        </p:nvSpPr>
        <p:spPr>
          <a:xfrm>
            <a:off x="2892089" y="4300195"/>
            <a:ext cx="2183910" cy="55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1C55A1-5DC9-4BB6-A1BF-A55DCFD6ADC8}"/>
              </a:ext>
            </a:extLst>
          </p:cNvPr>
          <p:cNvSpPr/>
          <p:nvPr/>
        </p:nvSpPr>
        <p:spPr>
          <a:xfrm>
            <a:off x="6889069" y="3879541"/>
            <a:ext cx="2183910" cy="79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615356-DDFD-487F-B030-CE8BA8852B05}"/>
              </a:ext>
            </a:extLst>
          </p:cNvPr>
          <p:cNvSpPr/>
          <p:nvPr/>
        </p:nvSpPr>
        <p:spPr>
          <a:xfrm>
            <a:off x="1509476" y="3089484"/>
            <a:ext cx="2103736" cy="79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D12501-581C-4FEB-9236-C26DC581D3E8}"/>
              </a:ext>
            </a:extLst>
          </p:cNvPr>
          <p:cNvSpPr/>
          <p:nvPr/>
        </p:nvSpPr>
        <p:spPr>
          <a:xfrm>
            <a:off x="1324901" y="3615583"/>
            <a:ext cx="2103736" cy="79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3D0BF4-F0B6-49AB-A921-112D26B2F93C}"/>
              </a:ext>
            </a:extLst>
          </p:cNvPr>
          <p:cNvSpPr/>
          <p:nvPr/>
        </p:nvSpPr>
        <p:spPr>
          <a:xfrm>
            <a:off x="1324901" y="2035970"/>
            <a:ext cx="2103736" cy="79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DAEB06-1C47-49A3-B6FB-282513B26A6D}"/>
              </a:ext>
            </a:extLst>
          </p:cNvPr>
          <p:cNvSpPr/>
          <p:nvPr/>
        </p:nvSpPr>
        <p:spPr>
          <a:xfrm flipV="1">
            <a:off x="7486004" y="2581466"/>
            <a:ext cx="2103736" cy="34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BBB163-28D2-474E-954A-C6660AD4A407}"/>
              </a:ext>
            </a:extLst>
          </p:cNvPr>
          <p:cNvSpPr/>
          <p:nvPr/>
        </p:nvSpPr>
        <p:spPr>
          <a:xfrm flipV="1">
            <a:off x="8397672" y="2109155"/>
            <a:ext cx="2103736" cy="34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69F026-30FD-4A97-88F8-04C469C41848}"/>
              </a:ext>
            </a:extLst>
          </p:cNvPr>
          <p:cNvSpPr/>
          <p:nvPr/>
        </p:nvSpPr>
        <p:spPr>
          <a:xfrm flipV="1">
            <a:off x="8404088" y="2259400"/>
            <a:ext cx="2103736" cy="343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2739AED-2D06-4D41-AEDE-CF74CE90D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44" y="4943107"/>
            <a:ext cx="7400925" cy="504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418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488DDD-333B-40FE-98B1-C906ED5D530B}"/>
              </a:ext>
            </a:extLst>
          </p:cNvPr>
          <p:cNvSpPr txBox="1"/>
          <p:nvPr/>
        </p:nvSpPr>
        <p:spPr>
          <a:xfrm>
            <a:off x="0" y="5361743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Result 1</a:t>
            </a:r>
            <a:r>
              <a:rPr lang="ko-KR" altLang="en-US" sz="2400" b="1" dirty="0"/>
              <a:t>개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1" y="1096145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Reduction Operation ?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C6BDE5-1D9A-405D-9903-6013C160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87" y="2032205"/>
            <a:ext cx="5314626" cy="295003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AB7074-9461-4BDE-A134-725084A976E5}"/>
              </a:ext>
            </a:extLst>
          </p:cNvPr>
          <p:cNvSpPr/>
          <p:nvPr/>
        </p:nvSpPr>
        <p:spPr>
          <a:xfrm>
            <a:off x="3844033" y="5459410"/>
            <a:ext cx="949910" cy="284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6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488DDD-333B-40FE-98B1-C906ED5D530B}"/>
              </a:ext>
            </a:extLst>
          </p:cNvPr>
          <p:cNvSpPr txBox="1"/>
          <p:nvPr/>
        </p:nvSpPr>
        <p:spPr>
          <a:xfrm>
            <a:off x="0" y="5361743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/>
              <a:t>Result 1</a:t>
            </a:r>
            <a:r>
              <a:rPr lang="ko-KR" altLang="en-US" sz="2400" b="1" dirty="0"/>
              <a:t>개</a:t>
            </a:r>
            <a:r>
              <a:rPr lang="en-US" altLang="ko-KR" sz="2400" b="1" dirty="0"/>
              <a:t>! But </a:t>
            </a:r>
            <a:r>
              <a:rPr lang="ko-KR" altLang="en-US" sz="2400" b="1" dirty="0"/>
              <a:t>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1" y="1096145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Summarization Operation ?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AB7074-9461-4BDE-A134-725084A976E5}"/>
              </a:ext>
            </a:extLst>
          </p:cNvPr>
          <p:cNvSpPr/>
          <p:nvPr/>
        </p:nvSpPr>
        <p:spPr>
          <a:xfrm>
            <a:off x="3666640" y="5459766"/>
            <a:ext cx="949910" cy="284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46B5E3-193C-48B0-BF51-D3751AB8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40" y="1619902"/>
            <a:ext cx="4858720" cy="36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6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332913" y="937278"/>
            <a:ext cx="52245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Reducing example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7A8F87-6F66-49A4-9615-AE0DD734FFA4}"/>
              </a:ext>
            </a:extLst>
          </p:cNvPr>
          <p:cNvGrpSpPr/>
          <p:nvPr/>
        </p:nvGrpSpPr>
        <p:grpSpPr>
          <a:xfrm>
            <a:off x="332913" y="1564482"/>
            <a:ext cx="11561686" cy="497151"/>
            <a:chOff x="623200" y="2107881"/>
            <a:chExt cx="9790308" cy="4971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A68AA2-E766-42F4-A259-A84099192AD1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77B1F2F-79F5-4992-9689-3A743D535971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15" name="사각형: 둥근 위쪽 모서리 14">
                  <a:extLst>
                    <a:ext uri="{FF2B5EF4-FFF2-40B4-BE49-F238E27FC236}">
                      <a16:creationId xmlns:a16="http://schemas.microsoft.com/office/drawing/2014/main" id="{DCF0C643-D356-442F-841A-5C1FEA76F2DE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사각형: 둥근 위쪽 모서리 15">
                  <a:extLst>
                    <a:ext uri="{FF2B5EF4-FFF2-40B4-BE49-F238E27FC236}">
                      <a16:creationId xmlns:a16="http://schemas.microsoft.com/office/drawing/2014/main" id="{205C1A67-6C4C-4971-8099-1C6D619A6556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99E56B-AA41-4EE2-9E1E-AA8461EB8C11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counting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C3BA5-5E1D-4189-ABD0-C84165CD6AAB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/>
                <a:t>Stream</a:t>
              </a:r>
              <a:r>
                <a:rPr lang="ko-KR" altLang="en-US" sz="1600" dirty="0"/>
                <a:t> 개수 세기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97734D-F051-4F51-9549-5B35050B012E}"/>
              </a:ext>
            </a:extLst>
          </p:cNvPr>
          <p:cNvGrpSpPr/>
          <p:nvPr/>
        </p:nvGrpSpPr>
        <p:grpSpPr>
          <a:xfrm>
            <a:off x="332913" y="2283629"/>
            <a:ext cx="11561686" cy="497151"/>
            <a:chOff x="623200" y="2107881"/>
            <a:chExt cx="9790308" cy="49715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83E1DA1-BED8-4197-B274-58DBF92CF201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685406F-EDDF-445C-8472-0137545F9E1C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22" name="사각형: 둥근 위쪽 모서리 21">
                  <a:extLst>
                    <a:ext uri="{FF2B5EF4-FFF2-40B4-BE49-F238E27FC236}">
                      <a16:creationId xmlns:a16="http://schemas.microsoft.com/office/drawing/2014/main" id="{4C032096-134F-4CA8-AA23-A5F55FC3CF0B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사각형: 둥근 위쪽 모서리 22">
                  <a:extLst>
                    <a:ext uri="{FF2B5EF4-FFF2-40B4-BE49-F238E27FC236}">
                      <a16:creationId xmlns:a16="http://schemas.microsoft.com/office/drawing/2014/main" id="{5299E998-4585-45ED-97FF-B399EE523918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841E8D-7222-42C3-B9F6-DC72F9B9BF15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maxBy</a:t>
                </a:r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, </a:t>
                </a:r>
                <a:r>
                  <a:rPr lang="en-US" altLang="ko-KR" sz="1400" b="1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minBy</a:t>
                </a:r>
                <a:endParaRPr lang="en-US" altLang="ko-KR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2B7495-25D2-48D3-B87D-433BE4A4607C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최대 혹은 최소를 만족하는 요소 찾기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9425BAF-92E0-48F5-B217-6353A56E2404}"/>
              </a:ext>
            </a:extLst>
          </p:cNvPr>
          <p:cNvGrpSpPr/>
          <p:nvPr/>
        </p:nvGrpSpPr>
        <p:grpSpPr>
          <a:xfrm>
            <a:off x="332913" y="3002773"/>
            <a:ext cx="11561686" cy="497151"/>
            <a:chOff x="623200" y="2107881"/>
            <a:chExt cx="9790308" cy="49715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A4D790F-95BA-4FEC-B754-6048F433B009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AE8B85E-EC22-4BCF-B3A7-5E4701A539C7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29" name="사각형: 둥근 위쪽 모서리 28">
                  <a:extLst>
                    <a:ext uri="{FF2B5EF4-FFF2-40B4-BE49-F238E27FC236}">
                      <a16:creationId xmlns:a16="http://schemas.microsoft.com/office/drawing/2014/main" id="{DA67EC4E-D98A-4711-BA2C-2DA3FC942537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사각형: 둥근 위쪽 모서리 29">
                  <a:extLst>
                    <a:ext uri="{FF2B5EF4-FFF2-40B4-BE49-F238E27FC236}">
                      <a16:creationId xmlns:a16="http://schemas.microsoft.com/office/drawing/2014/main" id="{AC8ABFE8-D020-49FF-A7B7-07ACB04B3504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EC1A70-B19F-452A-AB6D-992295485D13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summingInt</a:t>
                </a:r>
                <a:endParaRPr lang="en-US" altLang="ko-KR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6586A-11A5-4DA0-BE52-268489AC67DD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객체를 </a:t>
              </a:r>
              <a:r>
                <a:rPr lang="en-US" altLang="ko-KR" sz="1600" dirty="0"/>
                <a:t>int</a:t>
              </a:r>
              <a:r>
                <a:rPr lang="ko-KR" altLang="en-US" sz="1600" dirty="0"/>
                <a:t>로 매핑하는 인수를 받아 합 계산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A538F7-895C-431E-A05B-A7D213D31503}"/>
              </a:ext>
            </a:extLst>
          </p:cNvPr>
          <p:cNvGrpSpPr/>
          <p:nvPr/>
        </p:nvGrpSpPr>
        <p:grpSpPr>
          <a:xfrm>
            <a:off x="332913" y="3692515"/>
            <a:ext cx="11561686" cy="497151"/>
            <a:chOff x="623200" y="2107881"/>
            <a:chExt cx="9790308" cy="49715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8639E2E-CDDE-45BF-854A-64F763EFDAA7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EA35D88E-F231-4354-982B-5AE274558F5F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36" name="사각형: 둥근 위쪽 모서리 35">
                  <a:extLst>
                    <a:ext uri="{FF2B5EF4-FFF2-40B4-BE49-F238E27FC236}">
                      <a16:creationId xmlns:a16="http://schemas.microsoft.com/office/drawing/2014/main" id="{27DD2A43-8AD4-45DF-9A6C-08789AAF6F24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사각형: 둥근 위쪽 모서리 36">
                  <a:extLst>
                    <a:ext uri="{FF2B5EF4-FFF2-40B4-BE49-F238E27FC236}">
                      <a16:creationId xmlns:a16="http://schemas.microsoft.com/office/drawing/2014/main" id="{89388CE1-86E1-4AF1-A959-98B1F2E4A30C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100D8E-8A37-421F-A897-F9A52408D49C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averagingInt</a:t>
                </a:r>
                <a:endParaRPr lang="en-US" altLang="ko-KR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E85B90-DF19-432A-BA6E-9509F8F62AFD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객체를 </a:t>
              </a:r>
              <a:r>
                <a:rPr lang="en-US" altLang="ko-KR" sz="1600" dirty="0"/>
                <a:t>int</a:t>
              </a:r>
              <a:r>
                <a:rPr lang="ko-KR" altLang="en-US" sz="1600" dirty="0"/>
                <a:t>로 매핑하는 인수를 받아 평균 계산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4AD345B-43A7-4C39-8AD3-76635DE9CE10}"/>
              </a:ext>
            </a:extLst>
          </p:cNvPr>
          <p:cNvGrpSpPr/>
          <p:nvPr/>
        </p:nvGrpSpPr>
        <p:grpSpPr>
          <a:xfrm>
            <a:off x="332913" y="4436721"/>
            <a:ext cx="11561686" cy="497151"/>
            <a:chOff x="623200" y="2107881"/>
            <a:chExt cx="9790308" cy="49715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721B5C2-9153-408C-8E88-D8E7B4E7CD15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E38BF22A-7BC7-4F7D-B352-32C0936F7D8E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43" name="사각형: 둥근 위쪽 모서리 42">
                  <a:extLst>
                    <a:ext uri="{FF2B5EF4-FFF2-40B4-BE49-F238E27FC236}">
                      <a16:creationId xmlns:a16="http://schemas.microsoft.com/office/drawing/2014/main" id="{9C4AD907-437D-4494-BB8D-771B010D1C22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6B628A1-F0BD-4159-8665-8F35D553FA12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95FCF-CC68-4B80-A929-969BAC5EDEBB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summarizingInt</a:t>
                </a:r>
                <a:endParaRPr lang="en-US" altLang="ko-KR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961509-69B1-4548-BBB3-8CD78042B054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요소 수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합계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평균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최대값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최소값 등 계산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A41CD6-C499-4269-85F9-AD85C5F0A491}"/>
              </a:ext>
            </a:extLst>
          </p:cNvPr>
          <p:cNvGrpSpPr/>
          <p:nvPr/>
        </p:nvGrpSpPr>
        <p:grpSpPr>
          <a:xfrm>
            <a:off x="332913" y="5155868"/>
            <a:ext cx="11561686" cy="497151"/>
            <a:chOff x="623200" y="2107881"/>
            <a:chExt cx="9790308" cy="49715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64669A-2DD9-4A5F-A1EB-EE0D5D14B24B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214BEA8B-0E48-4118-A817-CE66007DBCE7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50" name="사각형: 둥근 위쪽 모서리 49">
                  <a:extLst>
                    <a:ext uri="{FF2B5EF4-FFF2-40B4-BE49-F238E27FC236}">
                      <a16:creationId xmlns:a16="http://schemas.microsoft.com/office/drawing/2014/main" id="{316F5CA8-0012-4369-B151-0858E29FCCEE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사각형: 둥근 위쪽 모서리 50">
                  <a:extLst>
                    <a:ext uri="{FF2B5EF4-FFF2-40B4-BE49-F238E27FC236}">
                      <a16:creationId xmlns:a16="http://schemas.microsoft.com/office/drawing/2014/main" id="{2055B8E4-93B8-45C4-AE8B-E0833571113C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6DE7E3-8226-4608-A373-8C0648533C63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joining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AD02BD3-67A1-4D13-B15F-AC1F3B2E168B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내부 </a:t>
              </a:r>
              <a:r>
                <a:rPr lang="en-US" altLang="ko-KR" sz="1600" dirty="0"/>
                <a:t>StringBuilder </a:t>
              </a:r>
              <a:r>
                <a:rPr lang="ko-KR" altLang="en-US" sz="1600" dirty="0"/>
                <a:t>이용해 문자열을 하나로 만듦</a:t>
              </a:r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5C62614-8C63-48AD-AFA1-8A54789BC402}"/>
              </a:ext>
            </a:extLst>
          </p:cNvPr>
          <p:cNvSpPr/>
          <p:nvPr/>
        </p:nvSpPr>
        <p:spPr>
          <a:xfrm>
            <a:off x="1978788" y="5954706"/>
            <a:ext cx="603681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2240C-7570-4D16-A835-3270D38A32B6}"/>
              </a:ext>
            </a:extLst>
          </p:cNvPr>
          <p:cNvSpPr txBox="1"/>
          <p:nvPr/>
        </p:nvSpPr>
        <p:spPr>
          <a:xfrm>
            <a:off x="2677328" y="5838946"/>
            <a:ext cx="895981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reducing(parm1, parm2, parm3) or reducing(parm1) </a:t>
            </a:r>
            <a:r>
              <a:rPr lang="ko-KR" altLang="en-US" sz="1600" dirty="0">
                <a:latin typeface="Arial Black" panose="020B0A04020102020204" pitchFamily="34" charset="0"/>
              </a:rPr>
              <a:t>으로 모두 구현 가능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3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26DC7-0CA8-4FD7-BD1E-4290AF4FBBB0}"/>
              </a:ext>
            </a:extLst>
          </p:cNvPr>
          <p:cNvSpPr txBox="1"/>
          <p:nvPr/>
        </p:nvSpPr>
        <p:spPr>
          <a:xfrm>
            <a:off x="551895" y="1764733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Contents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59519-D392-452D-BBBB-6A78579C5792}"/>
              </a:ext>
            </a:extLst>
          </p:cNvPr>
          <p:cNvSpPr txBox="1"/>
          <p:nvPr/>
        </p:nvSpPr>
        <p:spPr>
          <a:xfrm>
            <a:off x="976543" y="2459504"/>
            <a:ext cx="583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Summarize and Reduce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How to group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partition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Predefined collectors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Custom collectors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010249-564B-4D85-A05F-EEF6A602DBE9}"/>
              </a:ext>
            </a:extLst>
          </p:cNvPr>
          <p:cNvSpPr/>
          <p:nvPr/>
        </p:nvSpPr>
        <p:spPr>
          <a:xfrm>
            <a:off x="734626" y="2459503"/>
            <a:ext cx="153141" cy="230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59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372862" y="862094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Grouping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Grouping objects and querying object groups in Java - Stack Overflow">
            <a:extLst>
              <a:ext uri="{FF2B5EF4-FFF2-40B4-BE49-F238E27FC236}">
                <a16:creationId xmlns:a16="http://schemas.microsoft.com/office/drawing/2014/main" id="{3EB3D253-FE36-44AD-8CAC-847B959E1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13483"/>
            <a:ext cx="74295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74944B-25B1-47A5-90A8-58C9D1049A3F}"/>
              </a:ext>
            </a:extLst>
          </p:cNvPr>
          <p:cNvSpPr txBox="1"/>
          <p:nvPr/>
        </p:nvSpPr>
        <p:spPr>
          <a:xfrm>
            <a:off x="692457" y="1332147"/>
            <a:ext cx="61078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→  주어진 </a:t>
            </a:r>
            <a:r>
              <a:rPr lang="en-US" altLang="ko-KR" sz="1600" dirty="0">
                <a:latin typeface="Arial Black" panose="020B0A04020102020204" pitchFamily="34" charset="0"/>
              </a:rPr>
              <a:t>stream 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Group </a:t>
            </a:r>
            <a:r>
              <a:rPr lang="ko-KR" altLang="en-US" sz="1600" dirty="0">
                <a:latin typeface="Arial Black" panose="020B0A04020102020204" pitchFamily="34" charset="0"/>
              </a:rPr>
              <a:t>으로 묶어서 표현하는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CE5DD-4102-4AD4-A841-50555035A634}"/>
              </a:ext>
            </a:extLst>
          </p:cNvPr>
          <p:cNvSpPr txBox="1"/>
          <p:nvPr/>
        </p:nvSpPr>
        <p:spPr>
          <a:xfrm>
            <a:off x="3281963" y="205522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구분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293F4-E968-495A-AC50-D4DAFC7ADFC5}"/>
              </a:ext>
            </a:extLst>
          </p:cNvPr>
          <p:cNvSpPr txBox="1"/>
          <p:nvPr/>
        </p:nvSpPr>
        <p:spPr>
          <a:xfrm>
            <a:off x="5324475" y="2906613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Automatically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1249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372862" y="862094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Grouping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74944B-25B1-47A5-90A8-58C9D1049A3F}"/>
              </a:ext>
            </a:extLst>
          </p:cNvPr>
          <p:cNvSpPr txBox="1"/>
          <p:nvPr/>
        </p:nvSpPr>
        <p:spPr>
          <a:xfrm>
            <a:off x="692457" y="1332147"/>
            <a:ext cx="61078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→  인자로 </a:t>
            </a:r>
            <a:r>
              <a:rPr lang="en-US" altLang="ko-KR" sz="1600" dirty="0">
                <a:latin typeface="Arial Black" panose="020B0A04020102020204" pitchFamily="34" charset="0"/>
              </a:rPr>
              <a:t>Classifier </a:t>
            </a:r>
            <a:r>
              <a:rPr lang="ko-KR" altLang="en-US" sz="1600" dirty="0">
                <a:latin typeface="Arial Black" panose="020B0A04020102020204" pitchFamily="34" charset="0"/>
              </a:rPr>
              <a:t>를 넘겨주자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807F85-7E16-4682-B8FC-09D3A5BD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40" y="1941056"/>
            <a:ext cx="7677150" cy="2781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D22BDC-78A7-4221-9976-6A5C967E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5078020"/>
            <a:ext cx="6638925" cy="2286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EF6858-0271-4814-BA84-DC6563109376}"/>
              </a:ext>
            </a:extLst>
          </p:cNvPr>
          <p:cNvCxnSpPr>
            <a:cxnSpLocks/>
          </p:cNvCxnSpPr>
          <p:nvPr/>
        </p:nvCxnSpPr>
        <p:spPr>
          <a:xfrm>
            <a:off x="6800294" y="3954023"/>
            <a:ext cx="274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6FB868-6FCB-4082-85AE-D01D5BC5864F}"/>
              </a:ext>
            </a:extLst>
          </p:cNvPr>
          <p:cNvCxnSpPr>
            <a:cxnSpLocks/>
          </p:cNvCxnSpPr>
          <p:nvPr/>
        </p:nvCxnSpPr>
        <p:spPr>
          <a:xfrm>
            <a:off x="2011440" y="2296720"/>
            <a:ext cx="253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441BE7-1464-4E2B-819B-376A8CA20C70}"/>
              </a:ext>
            </a:extLst>
          </p:cNvPr>
          <p:cNvSpPr txBox="1"/>
          <p:nvPr/>
        </p:nvSpPr>
        <p:spPr>
          <a:xfrm>
            <a:off x="1895475" y="5031876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r>
              <a:rPr lang="en-US" altLang="ko-KR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b="1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5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372862" y="862094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Grouping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74944B-25B1-47A5-90A8-58C9D1049A3F}"/>
              </a:ext>
            </a:extLst>
          </p:cNvPr>
          <p:cNvSpPr txBox="1"/>
          <p:nvPr/>
        </p:nvSpPr>
        <p:spPr>
          <a:xfrm>
            <a:off x="692457" y="1332147"/>
            <a:ext cx="61078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→  인자로 </a:t>
            </a:r>
            <a:r>
              <a:rPr lang="en-US" altLang="ko-KR" sz="1600" dirty="0">
                <a:latin typeface="Arial Black" panose="020B0A04020102020204" pitchFamily="34" charset="0"/>
              </a:rPr>
              <a:t>Classifier </a:t>
            </a:r>
            <a:r>
              <a:rPr lang="ko-KR" altLang="en-US" sz="1600" dirty="0">
                <a:latin typeface="Arial Black" panose="020B0A04020102020204" pitchFamily="34" charset="0"/>
              </a:rPr>
              <a:t>를 넘겨주자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EF6858-0271-4814-BA84-DC6563109376}"/>
              </a:ext>
            </a:extLst>
          </p:cNvPr>
          <p:cNvCxnSpPr>
            <a:cxnSpLocks/>
          </p:cNvCxnSpPr>
          <p:nvPr/>
        </p:nvCxnSpPr>
        <p:spPr>
          <a:xfrm>
            <a:off x="6800294" y="3954023"/>
            <a:ext cx="274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6FB868-6FCB-4082-85AE-D01D5BC5864F}"/>
              </a:ext>
            </a:extLst>
          </p:cNvPr>
          <p:cNvCxnSpPr>
            <a:cxnSpLocks/>
          </p:cNvCxnSpPr>
          <p:nvPr/>
        </p:nvCxnSpPr>
        <p:spPr>
          <a:xfrm>
            <a:off x="2011440" y="2296720"/>
            <a:ext cx="253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441BE7-1464-4E2B-819B-376A8CA20C70}"/>
              </a:ext>
            </a:extLst>
          </p:cNvPr>
          <p:cNvSpPr txBox="1"/>
          <p:nvPr/>
        </p:nvSpPr>
        <p:spPr>
          <a:xfrm>
            <a:off x="1025602" y="5995906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r>
              <a:rPr lang="en-US" altLang="ko-KR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b="1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EC5902-E30B-456F-A6F0-6687F692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02" y="1700720"/>
            <a:ext cx="9661218" cy="42415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6FC297-E8C8-459F-81B8-27D9D797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77" y="6049299"/>
            <a:ext cx="6657975" cy="2095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D7FB3-BCE7-40EA-A606-AB3E4007B283}"/>
              </a:ext>
            </a:extLst>
          </p:cNvPr>
          <p:cNvSpPr/>
          <p:nvPr/>
        </p:nvSpPr>
        <p:spPr>
          <a:xfrm>
            <a:off x="5954488" y="3527524"/>
            <a:ext cx="4799237" cy="122545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5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372862" y="862094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Grouping with filtering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74944B-25B1-47A5-90A8-58C9D1049A3F}"/>
              </a:ext>
            </a:extLst>
          </p:cNvPr>
          <p:cNvSpPr txBox="1"/>
          <p:nvPr/>
        </p:nvSpPr>
        <p:spPr>
          <a:xfrm>
            <a:off x="692457" y="1332147"/>
            <a:ext cx="61078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→  인자로 </a:t>
            </a:r>
            <a:r>
              <a:rPr lang="en-US" altLang="ko-KR" sz="1600" dirty="0">
                <a:latin typeface="Arial Black" panose="020B0A04020102020204" pitchFamily="34" charset="0"/>
              </a:rPr>
              <a:t>Classifier </a:t>
            </a:r>
            <a:r>
              <a:rPr lang="ko-KR" altLang="en-US" sz="1600" dirty="0">
                <a:latin typeface="Arial Black" panose="020B0A04020102020204" pitchFamily="34" charset="0"/>
              </a:rPr>
              <a:t>를 넘겨주자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EF6858-0271-4814-BA84-DC6563109376}"/>
              </a:ext>
            </a:extLst>
          </p:cNvPr>
          <p:cNvCxnSpPr>
            <a:cxnSpLocks/>
          </p:cNvCxnSpPr>
          <p:nvPr/>
        </p:nvCxnSpPr>
        <p:spPr>
          <a:xfrm>
            <a:off x="6800294" y="3954023"/>
            <a:ext cx="274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6FB868-6FCB-4082-85AE-D01D5BC5864F}"/>
              </a:ext>
            </a:extLst>
          </p:cNvPr>
          <p:cNvCxnSpPr>
            <a:cxnSpLocks/>
          </p:cNvCxnSpPr>
          <p:nvPr/>
        </p:nvCxnSpPr>
        <p:spPr>
          <a:xfrm>
            <a:off x="2011440" y="2296720"/>
            <a:ext cx="253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441BE7-1464-4E2B-819B-376A8CA20C70}"/>
              </a:ext>
            </a:extLst>
          </p:cNvPr>
          <p:cNvSpPr txBox="1"/>
          <p:nvPr/>
        </p:nvSpPr>
        <p:spPr>
          <a:xfrm>
            <a:off x="449062" y="5177773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r>
              <a:rPr lang="en-US" altLang="ko-KR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b="1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D7FB3-BCE7-40EA-A606-AB3E4007B283}"/>
              </a:ext>
            </a:extLst>
          </p:cNvPr>
          <p:cNvSpPr/>
          <p:nvPr/>
        </p:nvSpPr>
        <p:spPr>
          <a:xfrm>
            <a:off x="5954488" y="3527524"/>
            <a:ext cx="4799237" cy="122545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D13657-B219-4735-9EBD-2BA499A9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747837"/>
            <a:ext cx="11058525" cy="3362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EB694B-F902-459F-81D7-C4C74FA9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37" y="5231648"/>
            <a:ext cx="3876675" cy="200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9B1E2A-A7A0-4AAB-9E30-FA8AF0870323}"/>
              </a:ext>
            </a:extLst>
          </p:cNvPr>
          <p:cNvSpPr txBox="1"/>
          <p:nvPr/>
        </p:nvSpPr>
        <p:spPr>
          <a:xfrm>
            <a:off x="4925812" y="5173946"/>
            <a:ext cx="494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→ </a:t>
            </a:r>
            <a:r>
              <a:rPr lang="en-US" altLang="ko-KR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NULL </a:t>
            </a:r>
            <a:r>
              <a:rPr lang="ko-KR" altLang="en-US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</a:t>
            </a: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가지는</a:t>
            </a:r>
            <a:r>
              <a:rPr lang="ko-KR" altLang="en-US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FISH </a:t>
            </a: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 표현할 수 있음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F316C8-13E2-4ABC-89C4-7818F426EC1E}"/>
              </a:ext>
            </a:extLst>
          </p:cNvPr>
          <p:cNvSpPr/>
          <p:nvPr/>
        </p:nvSpPr>
        <p:spPr>
          <a:xfrm>
            <a:off x="5697313" y="3390798"/>
            <a:ext cx="5854607" cy="746863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45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372862" y="862094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Grouping with </a:t>
            </a:r>
            <a:r>
              <a:rPr lang="en-US" altLang="ko-KR" sz="2400" dirty="0" err="1">
                <a:latin typeface="Arial Black" panose="020B0A04020102020204" pitchFamily="34" charset="0"/>
              </a:rPr>
              <a:t>flatMapping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74944B-25B1-47A5-90A8-58C9D1049A3F}"/>
              </a:ext>
            </a:extLst>
          </p:cNvPr>
          <p:cNvSpPr txBox="1"/>
          <p:nvPr/>
        </p:nvSpPr>
        <p:spPr>
          <a:xfrm>
            <a:off x="692457" y="1332147"/>
            <a:ext cx="61078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→  인자로 </a:t>
            </a:r>
            <a:r>
              <a:rPr lang="en-US" altLang="ko-KR" sz="1600" dirty="0">
                <a:latin typeface="Arial Black" panose="020B0A04020102020204" pitchFamily="34" charset="0"/>
              </a:rPr>
              <a:t>Classifier </a:t>
            </a:r>
            <a:r>
              <a:rPr lang="ko-KR" altLang="en-US" sz="1600" dirty="0">
                <a:latin typeface="Arial Black" panose="020B0A04020102020204" pitchFamily="34" charset="0"/>
              </a:rPr>
              <a:t>를 넘겨주자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EF6858-0271-4814-BA84-DC6563109376}"/>
              </a:ext>
            </a:extLst>
          </p:cNvPr>
          <p:cNvCxnSpPr>
            <a:cxnSpLocks/>
          </p:cNvCxnSpPr>
          <p:nvPr/>
        </p:nvCxnSpPr>
        <p:spPr>
          <a:xfrm>
            <a:off x="6800294" y="3954023"/>
            <a:ext cx="2749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6FB868-6FCB-4082-85AE-D01D5BC5864F}"/>
              </a:ext>
            </a:extLst>
          </p:cNvPr>
          <p:cNvCxnSpPr>
            <a:cxnSpLocks/>
          </p:cNvCxnSpPr>
          <p:nvPr/>
        </p:nvCxnSpPr>
        <p:spPr>
          <a:xfrm>
            <a:off x="2011440" y="2296720"/>
            <a:ext cx="253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441BE7-1464-4E2B-819B-376A8CA20C70}"/>
              </a:ext>
            </a:extLst>
          </p:cNvPr>
          <p:cNvSpPr txBox="1"/>
          <p:nvPr/>
        </p:nvSpPr>
        <p:spPr>
          <a:xfrm>
            <a:off x="449062" y="5177773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r>
              <a:rPr lang="en-US" altLang="ko-KR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b="1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D7FB3-BCE7-40EA-A606-AB3E4007B283}"/>
              </a:ext>
            </a:extLst>
          </p:cNvPr>
          <p:cNvSpPr/>
          <p:nvPr/>
        </p:nvSpPr>
        <p:spPr>
          <a:xfrm>
            <a:off x="5954488" y="3527524"/>
            <a:ext cx="4799237" cy="122545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E5F46-E4FD-46FC-BB17-88032045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847850"/>
            <a:ext cx="11801475" cy="3162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B1C436-C4E0-49E1-9D66-182A7092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38" y="5249470"/>
            <a:ext cx="9791700" cy="190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71DE5C-5B83-46AC-91DD-5700D73ED5EB}"/>
              </a:ext>
            </a:extLst>
          </p:cNvPr>
          <p:cNvSpPr/>
          <p:nvPr/>
        </p:nvSpPr>
        <p:spPr>
          <a:xfrm>
            <a:off x="4576763" y="3657600"/>
            <a:ext cx="7334250" cy="370632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8EA7D-B74A-4F74-87F0-02E7B9FF2544}"/>
              </a:ext>
            </a:extLst>
          </p:cNvPr>
          <p:cNvSpPr txBox="1"/>
          <p:nvPr/>
        </p:nvSpPr>
        <p:spPr>
          <a:xfrm>
            <a:off x="977568" y="5477172"/>
            <a:ext cx="681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→ </a:t>
            </a:r>
            <a:r>
              <a:rPr lang="en-US" altLang="ko-KR" sz="1400" b="1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Collectors.toSet</a:t>
            </a:r>
            <a:r>
              <a:rPr lang="en-US" altLang="ko-KR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이용해 원하는 </a:t>
            </a:r>
            <a:r>
              <a:rPr lang="en-US" altLang="ko-KR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Collection </a:t>
            </a:r>
            <a:r>
              <a:rPr lang="ko-KR" altLang="en-US" sz="1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반환 가능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33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2E39C-8EC6-449B-899D-1B7CAEB6E8A1}"/>
              </a:ext>
            </a:extLst>
          </p:cNvPr>
          <p:cNvSpPr txBox="1"/>
          <p:nvPr/>
        </p:nvSpPr>
        <p:spPr>
          <a:xfrm>
            <a:off x="551895" y="1764733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Contents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67EB6-583C-4B61-8BE2-E99612F02C96}"/>
              </a:ext>
            </a:extLst>
          </p:cNvPr>
          <p:cNvSpPr txBox="1"/>
          <p:nvPr/>
        </p:nvSpPr>
        <p:spPr>
          <a:xfrm>
            <a:off x="976543" y="2459504"/>
            <a:ext cx="583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Summarize and Reduce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group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partition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Predefined collectors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Custom collectors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3A87B7-02D1-411B-B33F-B3DC14EE37B6}"/>
              </a:ext>
            </a:extLst>
          </p:cNvPr>
          <p:cNvSpPr/>
          <p:nvPr/>
        </p:nvSpPr>
        <p:spPr>
          <a:xfrm>
            <a:off x="734626" y="2459503"/>
            <a:ext cx="153141" cy="230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86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372862" y="862094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Multilevel Grouping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74944B-25B1-47A5-90A8-58C9D1049A3F}"/>
              </a:ext>
            </a:extLst>
          </p:cNvPr>
          <p:cNvSpPr txBox="1"/>
          <p:nvPr/>
        </p:nvSpPr>
        <p:spPr>
          <a:xfrm>
            <a:off x="692457" y="1332147"/>
            <a:ext cx="61078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→  여러 번의 </a:t>
            </a:r>
            <a:r>
              <a:rPr lang="en-US" altLang="ko-KR" sz="1600" dirty="0">
                <a:latin typeface="Arial Black" panose="020B0A04020102020204" pitchFamily="34" charset="0"/>
              </a:rPr>
              <a:t>Grouping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85A7A3-000F-467E-8C66-2DE0215D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065067"/>
            <a:ext cx="7258050" cy="4323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EC8573-D0F6-4A87-8BE6-9A12E54CF5A3}"/>
              </a:ext>
            </a:extLst>
          </p:cNvPr>
          <p:cNvSpPr txBox="1"/>
          <p:nvPr/>
        </p:nvSpPr>
        <p:spPr>
          <a:xfrm>
            <a:off x="692457" y="1670701"/>
            <a:ext cx="61078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→  </a:t>
            </a:r>
            <a:r>
              <a:rPr lang="en-US" altLang="ko-KR" sz="1600" dirty="0" err="1">
                <a:latin typeface="Arial Black" panose="020B0A04020102020204" pitchFamily="34" charset="0"/>
              </a:rPr>
              <a:t>groupingBy</a:t>
            </a:r>
            <a:r>
              <a:rPr lang="en-US" altLang="ko-KR" sz="1600" dirty="0">
                <a:latin typeface="Arial Black" panose="020B0A04020102020204" pitchFamily="34" charset="0"/>
              </a:rPr>
              <a:t> in </a:t>
            </a:r>
            <a:r>
              <a:rPr lang="en-US" altLang="ko-KR" sz="1600" dirty="0" err="1">
                <a:latin typeface="Arial Black" panose="020B0A04020102020204" pitchFamily="34" charset="0"/>
              </a:rPr>
              <a:t>groupingBy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3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26DC7-0CA8-4FD7-BD1E-4290AF4FBBB0}"/>
              </a:ext>
            </a:extLst>
          </p:cNvPr>
          <p:cNvSpPr txBox="1"/>
          <p:nvPr/>
        </p:nvSpPr>
        <p:spPr>
          <a:xfrm>
            <a:off x="551895" y="1764733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Contents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59519-D392-452D-BBBB-6A78579C5792}"/>
              </a:ext>
            </a:extLst>
          </p:cNvPr>
          <p:cNvSpPr txBox="1"/>
          <p:nvPr/>
        </p:nvSpPr>
        <p:spPr>
          <a:xfrm>
            <a:off x="976543" y="2459504"/>
            <a:ext cx="583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Summarize and Reduce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group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How to partition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Predefined collectors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Custom collectors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010249-564B-4D85-A05F-EEF6A602DBE9}"/>
              </a:ext>
            </a:extLst>
          </p:cNvPr>
          <p:cNvSpPr/>
          <p:nvPr/>
        </p:nvSpPr>
        <p:spPr>
          <a:xfrm>
            <a:off x="734626" y="2459503"/>
            <a:ext cx="153141" cy="230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47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2763822" y="2398642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Partitioning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A0F1BE-A581-44F2-BB81-2B8323CB8EFA}"/>
              </a:ext>
            </a:extLst>
          </p:cNvPr>
          <p:cNvGrpSpPr/>
          <p:nvPr/>
        </p:nvGrpSpPr>
        <p:grpSpPr>
          <a:xfrm>
            <a:off x="372862" y="3037346"/>
            <a:ext cx="11561686" cy="523220"/>
            <a:chOff x="623200" y="2094845"/>
            <a:chExt cx="9790308" cy="52322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2AD096A-169A-47C5-AEE1-004D0AC55BED}"/>
                </a:ext>
              </a:extLst>
            </p:cNvPr>
            <p:cNvGrpSpPr/>
            <p:nvPr/>
          </p:nvGrpSpPr>
          <p:grpSpPr>
            <a:xfrm>
              <a:off x="623200" y="2094845"/>
              <a:ext cx="9790307" cy="523220"/>
              <a:chOff x="703099" y="2122971"/>
              <a:chExt cx="9790307" cy="52322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E1CAB13-8F7A-4665-8EAB-BA712E032EC9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9B3FEBAE-B5DD-41EB-BD68-DB13968F7C58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사각형: 둥근 위쪽 모서리 13">
                  <a:extLst>
                    <a:ext uri="{FF2B5EF4-FFF2-40B4-BE49-F238E27FC236}">
                      <a16:creationId xmlns:a16="http://schemas.microsoft.com/office/drawing/2014/main" id="{83033C3F-294E-42BE-AE86-AD449F2775AA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23BC8D-D2D6-42DE-AA1A-118AEC6DE32C}"/>
                  </a:ext>
                </a:extLst>
              </p:cNvPr>
              <p:cNvSpPr txBox="1"/>
              <p:nvPr/>
            </p:nvSpPr>
            <p:spPr>
              <a:xfrm>
                <a:off x="703099" y="2122971"/>
                <a:ext cx="1569582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Special case of Grouping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9393B2-9B17-4495-AB39-82761FD238D2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/>
                <a:t>Predicate </a:t>
              </a:r>
              <a:r>
                <a:rPr lang="ko-KR" altLang="en-US" sz="1600" dirty="0"/>
                <a:t>를 기준으로 스트림을 </a:t>
              </a:r>
              <a:r>
                <a:rPr lang="en-US" altLang="ko-KR" sz="1600" dirty="0"/>
                <a:t>Grouping</a:t>
              </a:r>
              <a:r>
                <a:rPr lang="ko-KR" altLang="en-US" sz="1600" dirty="0"/>
                <a:t> 하는 기준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021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3ECB4A-8336-4E7D-A42E-E881A0E3D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72" y="2403021"/>
            <a:ext cx="4957256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237112-551A-44EC-A7CD-DE1D6287F536}"/>
              </a:ext>
            </a:extLst>
          </p:cNvPr>
          <p:cNvSpPr txBox="1"/>
          <p:nvPr/>
        </p:nvSpPr>
        <p:spPr>
          <a:xfrm>
            <a:off x="2649522" y="1669214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Partition example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68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372862" y="862094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Partitioning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74944B-25B1-47A5-90A8-58C9D1049A3F}"/>
              </a:ext>
            </a:extLst>
          </p:cNvPr>
          <p:cNvSpPr txBox="1"/>
          <p:nvPr/>
        </p:nvSpPr>
        <p:spPr>
          <a:xfrm>
            <a:off x="692457" y="1332147"/>
            <a:ext cx="61078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→  </a:t>
            </a:r>
            <a:r>
              <a:rPr lang="en-US" altLang="ko-KR" sz="1600" dirty="0">
                <a:latin typeface="Arial Black" panose="020B0A04020102020204" pitchFamily="34" charset="0"/>
              </a:rPr>
              <a:t>Predicate </a:t>
            </a:r>
            <a:r>
              <a:rPr lang="ko-KR" altLang="en-US" sz="1600" dirty="0">
                <a:latin typeface="Arial Black" panose="020B0A04020102020204" pitchFamily="34" charset="0"/>
              </a:rPr>
              <a:t>를 인자로 넘겨주자</a:t>
            </a:r>
            <a:r>
              <a:rPr lang="en-US" altLang="ko-KR" sz="1600" dirty="0">
                <a:latin typeface="Arial Black" panose="020B0A04020102020204" pitchFamily="34" charset="0"/>
              </a:rPr>
              <a:t>!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7980A7-95B9-4F88-9BA9-4A8C1790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52625"/>
            <a:ext cx="6705600" cy="29527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F1C5756-E86D-45A8-9DDE-E61F8D8BEF65}"/>
              </a:ext>
            </a:extLst>
          </p:cNvPr>
          <p:cNvSpPr/>
          <p:nvPr/>
        </p:nvSpPr>
        <p:spPr>
          <a:xfrm>
            <a:off x="7715249" y="3552825"/>
            <a:ext cx="1533525" cy="256332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1BA88-3ED5-4B2D-B469-EB550CC7A89C}"/>
              </a:ext>
            </a:extLst>
          </p:cNvPr>
          <p:cNvSpPr txBox="1"/>
          <p:nvPr/>
        </p:nvSpPr>
        <p:spPr>
          <a:xfrm>
            <a:off x="2143125" y="5033410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r>
              <a:rPr lang="en-US" altLang="ko-KR" sz="1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endParaRPr lang="ko-KR" altLang="en-US" b="1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B07A05-80D4-4103-A3A6-D4DCE7F30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092048"/>
            <a:ext cx="28003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70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2763822" y="2398642"/>
            <a:ext cx="70755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Partitioning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45919-5DE2-4C20-BD64-07283DA31C31}"/>
              </a:ext>
            </a:extLst>
          </p:cNvPr>
          <p:cNvSpPr txBox="1"/>
          <p:nvPr/>
        </p:nvSpPr>
        <p:spPr>
          <a:xfrm>
            <a:off x="2014756" y="3044524"/>
            <a:ext cx="1118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>
                <a:latin typeface="Segoe Print" panose="02000600000000000000" pitchFamily="2" charset="0"/>
              </a:rPr>
              <a:t>Why use?</a:t>
            </a:r>
            <a:endParaRPr lang="ko-KR" altLang="en-US" sz="2400" b="1" i="1" dirty="0">
              <a:latin typeface="Segoe Print" panose="02000600000000000000" pitchFamily="2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F99C179-2793-4B66-B95B-521231C0B063}"/>
              </a:ext>
            </a:extLst>
          </p:cNvPr>
          <p:cNvSpPr/>
          <p:nvPr/>
        </p:nvSpPr>
        <p:spPr>
          <a:xfrm>
            <a:off x="3294812" y="3411778"/>
            <a:ext cx="452761" cy="12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970D7-8DE8-487D-8158-E0DD5E7A1D41}"/>
              </a:ext>
            </a:extLst>
          </p:cNvPr>
          <p:cNvSpPr txBox="1"/>
          <p:nvPr/>
        </p:nvSpPr>
        <p:spPr>
          <a:xfrm>
            <a:off x="4023343" y="3259723"/>
            <a:ext cx="640523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/>
              <a:t>두 가지 </a:t>
            </a:r>
            <a:r>
              <a:rPr lang="en-US" altLang="ko-KR" sz="1600" dirty="0"/>
              <a:t>Stream </a:t>
            </a:r>
            <a:r>
              <a:rPr lang="ko-KR" altLang="en-US" sz="1600" dirty="0"/>
              <a:t>을 동시에 가지고 있을 수 있음 </a:t>
            </a:r>
            <a:r>
              <a:rPr lang="en-US" altLang="ko-KR" sz="1600" dirty="0"/>
              <a:t>(filter </a:t>
            </a:r>
            <a:r>
              <a:rPr lang="ko-KR" altLang="en-US" sz="1600" dirty="0"/>
              <a:t>불가</a:t>
            </a:r>
            <a:r>
              <a:rPr lang="en-US" altLang="ko-KR" sz="16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C4037-E8ED-4F8A-A445-961A7BC65E9C}"/>
              </a:ext>
            </a:extLst>
          </p:cNvPr>
          <p:cNvSpPr txBox="1"/>
          <p:nvPr/>
        </p:nvSpPr>
        <p:spPr>
          <a:xfrm>
            <a:off x="4023343" y="3601029"/>
            <a:ext cx="59721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solidFill>
                  <a:schemeClr val="accent1"/>
                </a:solidFill>
              </a:rPr>
              <a:t>isVegeterian</a:t>
            </a:r>
            <a:r>
              <a:rPr lang="en-US" altLang="ko-KR" sz="1300" dirty="0">
                <a:solidFill>
                  <a:schemeClr val="accent1"/>
                </a:solidFill>
              </a:rPr>
              <a:t>() </a:t>
            </a:r>
            <a:r>
              <a:rPr lang="ko-KR" altLang="en-US" sz="1300" dirty="0"/>
              <a:t>과 함께</a:t>
            </a:r>
            <a:r>
              <a:rPr lang="en-US" altLang="ko-KR" sz="1300" dirty="0">
                <a:solidFill>
                  <a:schemeClr val="accent1"/>
                </a:solidFill>
              </a:rPr>
              <a:t> </a:t>
            </a:r>
            <a:r>
              <a:rPr lang="en-US" altLang="ko-KR" sz="1300" dirty="0" err="1">
                <a:solidFill>
                  <a:schemeClr val="accent1"/>
                </a:solidFill>
              </a:rPr>
              <a:t>isNotVegeterian</a:t>
            </a:r>
            <a:r>
              <a:rPr lang="en-US" altLang="ko-KR" sz="1300" dirty="0">
                <a:solidFill>
                  <a:schemeClr val="accent1"/>
                </a:solidFill>
              </a:rPr>
              <a:t>() </a:t>
            </a:r>
            <a:r>
              <a:rPr lang="ko-KR" altLang="en-US" sz="1300" dirty="0"/>
              <a:t>구현</a:t>
            </a:r>
            <a:r>
              <a:rPr lang="en-US" altLang="ko-KR" sz="1300" dirty="0"/>
              <a:t>?</a:t>
            </a:r>
            <a:r>
              <a:rPr lang="en-US" altLang="ko-KR" sz="1300" dirty="0">
                <a:solidFill>
                  <a:schemeClr val="accent1"/>
                </a:solidFill>
              </a:rPr>
              <a:t> </a:t>
            </a:r>
            <a:r>
              <a:rPr lang="ko-KR" altLang="en-US" sz="1300" b="1" dirty="0">
                <a:solidFill>
                  <a:schemeClr val="accent1"/>
                </a:solidFill>
              </a:rPr>
              <a:t>매우 비효율적</a:t>
            </a:r>
          </a:p>
        </p:txBody>
      </p:sp>
    </p:spTree>
    <p:extLst>
      <p:ext uri="{BB962C8B-B14F-4D97-AF65-F5344CB8AC3E}">
        <p14:creationId xmlns:p14="http://schemas.microsoft.com/office/powerpoint/2010/main" val="3705322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26DC7-0CA8-4FD7-BD1E-4290AF4FBBB0}"/>
              </a:ext>
            </a:extLst>
          </p:cNvPr>
          <p:cNvSpPr txBox="1"/>
          <p:nvPr/>
        </p:nvSpPr>
        <p:spPr>
          <a:xfrm>
            <a:off x="551895" y="1764733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Contents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59519-D392-452D-BBBB-6A78579C5792}"/>
              </a:ext>
            </a:extLst>
          </p:cNvPr>
          <p:cNvSpPr txBox="1"/>
          <p:nvPr/>
        </p:nvSpPr>
        <p:spPr>
          <a:xfrm>
            <a:off x="976543" y="2459504"/>
            <a:ext cx="583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Summarize and Reduce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group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partition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Predefined collectors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Custom collectors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010249-564B-4D85-A05F-EEF6A602DBE9}"/>
              </a:ext>
            </a:extLst>
          </p:cNvPr>
          <p:cNvSpPr/>
          <p:nvPr/>
        </p:nvSpPr>
        <p:spPr>
          <a:xfrm>
            <a:off x="734626" y="2459503"/>
            <a:ext cx="153141" cy="230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71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AFEA-E3F6-4EC0-9927-0B8C8754C42B}"/>
              </a:ext>
            </a:extLst>
          </p:cNvPr>
          <p:cNvSpPr txBox="1"/>
          <p:nvPr/>
        </p:nvSpPr>
        <p:spPr>
          <a:xfrm>
            <a:off x="415579" y="1592045"/>
            <a:ext cx="52245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latin typeface="Arial Black" panose="020B0A04020102020204" pitchFamily="34" charset="0"/>
              </a:rPr>
              <a:t>더 많은 </a:t>
            </a:r>
            <a:r>
              <a:rPr lang="en-US" altLang="ko-KR" sz="2400" dirty="0">
                <a:latin typeface="Arial Black" panose="020B0A04020102020204" pitchFamily="34" charset="0"/>
              </a:rPr>
              <a:t>Collectors Method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A41CD6-C499-4269-85F9-AD85C5F0A491}"/>
              </a:ext>
            </a:extLst>
          </p:cNvPr>
          <p:cNvGrpSpPr/>
          <p:nvPr/>
        </p:nvGrpSpPr>
        <p:grpSpPr>
          <a:xfrm>
            <a:off x="332913" y="2126629"/>
            <a:ext cx="11561686" cy="497151"/>
            <a:chOff x="623200" y="2107881"/>
            <a:chExt cx="9790308" cy="49715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64669A-2DD9-4A5F-A1EB-EE0D5D14B24B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214BEA8B-0E48-4118-A817-CE66007DBCE7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50" name="사각형: 둥근 위쪽 모서리 49">
                  <a:extLst>
                    <a:ext uri="{FF2B5EF4-FFF2-40B4-BE49-F238E27FC236}">
                      <a16:creationId xmlns:a16="http://schemas.microsoft.com/office/drawing/2014/main" id="{316F5CA8-0012-4369-B151-0858E29FCCEE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사각형: 둥근 위쪽 모서리 50">
                  <a:extLst>
                    <a:ext uri="{FF2B5EF4-FFF2-40B4-BE49-F238E27FC236}">
                      <a16:creationId xmlns:a16="http://schemas.microsoft.com/office/drawing/2014/main" id="{2055B8E4-93B8-45C4-AE8B-E0833571113C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6DE7E3-8226-4608-A373-8C0648533C63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Collectors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AD02BD3-67A1-4D13-B15F-AC1F3B2E168B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hlinkClick r:id="rId2"/>
                </a:rPr>
                <a:t>https://docs.oracle.com/javase/8/docs/api/java/util/stream/Collectors.html</a:t>
              </a:r>
              <a:endParaRPr lang="ko-KR" altLang="en-US" sz="16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40C529-1DF5-4E0A-B326-C056F82AF390}"/>
              </a:ext>
            </a:extLst>
          </p:cNvPr>
          <p:cNvGrpSpPr/>
          <p:nvPr/>
        </p:nvGrpSpPr>
        <p:grpSpPr>
          <a:xfrm>
            <a:off x="332913" y="3816514"/>
            <a:ext cx="11561686" cy="497151"/>
            <a:chOff x="623200" y="2107881"/>
            <a:chExt cx="9790308" cy="49715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0186055-56E0-41E0-875F-9DCA3A6446FC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6A5FF3B1-0F3C-471A-B76B-39E41BE8E5F4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58" name="사각형: 둥근 위쪽 모서리 57">
                  <a:extLst>
                    <a:ext uri="{FF2B5EF4-FFF2-40B4-BE49-F238E27FC236}">
                      <a16:creationId xmlns:a16="http://schemas.microsoft.com/office/drawing/2014/main" id="{A1FD2F7A-F556-4651-BEC1-8BC2F36DF2B0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사각형: 둥근 위쪽 모서리 58">
                  <a:extLst>
                    <a:ext uri="{FF2B5EF4-FFF2-40B4-BE49-F238E27FC236}">
                      <a16:creationId xmlns:a16="http://schemas.microsoft.com/office/drawing/2014/main" id="{CF6D0708-C97E-4AA3-9E82-1DB3AD13E33D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4088DF2-ECCF-4607-B8D3-5F0C9E7858D2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Collector Interface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DCD2DE-AD4E-4245-ACFF-D7B06A9D3AE0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hlinkClick r:id="rId3"/>
                </a:rPr>
                <a:t>https://docs.oracle.com/javase/8/docs/api/java/util/stream/Collector.html</a:t>
              </a:r>
              <a:endParaRPr lang="ko-KR" altLang="en-US" sz="16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12C32BE-A70C-4D30-9C62-5D713678E8D7}"/>
              </a:ext>
            </a:extLst>
          </p:cNvPr>
          <p:cNvSpPr txBox="1"/>
          <p:nvPr/>
        </p:nvSpPr>
        <p:spPr>
          <a:xfrm>
            <a:off x="415579" y="3299104"/>
            <a:ext cx="52245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latin typeface="Arial Black" panose="020B0A04020102020204" pitchFamily="34" charset="0"/>
              </a:rPr>
              <a:t>더 많은 </a:t>
            </a:r>
            <a:r>
              <a:rPr lang="en-US" altLang="ko-KR" sz="2400" dirty="0">
                <a:latin typeface="Arial Black" panose="020B0A04020102020204" pitchFamily="34" charset="0"/>
              </a:rPr>
              <a:t>Collector Interface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76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26DC7-0CA8-4FD7-BD1E-4290AF4FBBB0}"/>
              </a:ext>
            </a:extLst>
          </p:cNvPr>
          <p:cNvSpPr txBox="1"/>
          <p:nvPr/>
        </p:nvSpPr>
        <p:spPr>
          <a:xfrm>
            <a:off x="551895" y="1764733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Contents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59519-D392-452D-BBBB-6A78579C5792}"/>
              </a:ext>
            </a:extLst>
          </p:cNvPr>
          <p:cNvSpPr txBox="1"/>
          <p:nvPr/>
        </p:nvSpPr>
        <p:spPr>
          <a:xfrm>
            <a:off x="976543" y="2459504"/>
            <a:ext cx="583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Summarize and Reduce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group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How to partition the elements?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Predefined collectors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b="1" dirty="0"/>
              <a:t>Custom collectors</a:t>
            </a:r>
            <a:endParaRPr lang="ko-KR" altLang="en-US" sz="2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010249-564B-4D85-A05F-EEF6A602DBE9}"/>
              </a:ext>
            </a:extLst>
          </p:cNvPr>
          <p:cNvSpPr/>
          <p:nvPr/>
        </p:nvSpPr>
        <p:spPr>
          <a:xfrm>
            <a:off x="734626" y="2459503"/>
            <a:ext cx="153141" cy="230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39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05FC6-D9CD-4FED-B723-5C1C4C9753F8}"/>
              </a:ext>
            </a:extLst>
          </p:cNvPr>
          <p:cNvSpPr txBox="1"/>
          <p:nvPr/>
        </p:nvSpPr>
        <p:spPr>
          <a:xfrm>
            <a:off x="3900486" y="1569689"/>
            <a:ext cx="43910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Collector Interface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CFBA3-7E6C-42F0-B68E-1AE8756D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5" y="2180928"/>
            <a:ext cx="7781925" cy="168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8B5B61B-3F96-46DC-9E8E-3E8C2CD43A07}"/>
              </a:ext>
            </a:extLst>
          </p:cNvPr>
          <p:cNvGrpSpPr/>
          <p:nvPr/>
        </p:nvGrpSpPr>
        <p:grpSpPr>
          <a:xfrm>
            <a:off x="2844272" y="4016427"/>
            <a:ext cx="6503449" cy="497151"/>
            <a:chOff x="623200" y="2107881"/>
            <a:chExt cx="9790308" cy="49715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4FFCF63-1999-45FB-AFEC-A25DA192B98D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B26A20A-0BD6-47A3-B4A7-E7B3AD077850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15" name="사각형: 둥근 위쪽 모서리 14">
                  <a:extLst>
                    <a:ext uri="{FF2B5EF4-FFF2-40B4-BE49-F238E27FC236}">
                      <a16:creationId xmlns:a16="http://schemas.microsoft.com/office/drawing/2014/main" id="{A57D39E8-A2A6-42B4-966A-F5B145E46826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사각형: 둥근 위쪽 모서리 15">
                  <a:extLst>
                    <a:ext uri="{FF2B5EF4-FFF2-40B4-BE49-F238E27FC236}">
                      <a16:creationId xmlns:a16="http://schemas.microsoft.com/office/drawing/2014/main" id="{040ACAA0-4105-407A-B1CE-4ED51CA40F69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38CAD7-FA7E-4E47-AAE7-169D3A1D8A55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T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E2954B-745D-421E-9FDD-E4F79146324B}"/>
                </a:ext>
              </a:extLst>
            </p:cNvPr>
            <p:cNvSpPr txBox="1"/>
            <p:nvPr/>
          </p:nvSpPr>
          <p:spPr>
            <a:xfrm>
              <a:off x="2192782" y="2204785"/>
              <a:ext cx="8220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수집될 항목의 제네릭 형식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8D6504-CC92-48F2-B999-7364429A0975}"/>
              </a:ext>
            </a:extLst>
          </p:cNvPr>
          <p:cNvGrpSpPr/>
          <p:nvPr/>
        </p:nvGrpSpPr>
        <p:grpSpPr>
          <a:xfrm>
            <a:off x="2844275" y="4643296"/>
            <a:ext cx="6503449" cy="497151"/>
            <a:chOff x="623200" y="2107881"/>
            <a:chExt cx="9790308" cy="49715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7656C7B-E0A8-43E8-ACCD-93CA0A498C46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74B5D48-5146-4F05-81F6-1D28150083E1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25" name="사각형: 둥근 위쪽 모서리 24">
                  <a:extLst>
                    <a:ext uri="{FF2B5EF4-FFF2-40B4-BE49-F238E27FC236}">
                      <a16:creationId xmlns:a16="http://schemas.microsoft.com/office/drawing/2014/main" id="{F92E3E03-B03D-4D7A-A4F9-1C3BB13B38BD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사각형: 둥근 위쪽 모서리 25">
                  <a:extLst>
                    <a:ext uri="{FF2B5EF4-FFF2-40B4-BE49-F238E27FC236}">
                      <a16:creationId xmlns:a16="http://schemas.microsoft.com/office/drawing/2014/main" id="{B4050289-F77A-441B-B62C-E84C4126C1FC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6A4DC6-483E-4EE2-A140-BD209A40CF0C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A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7C24C4-8877-4A5D-BE03-BB500672D5FF}"/>
                </a:ext>
              </a:extLst>
            </p:cNvPr>
            <p:cNvSpPr txBox="1"/>
            <p:nvPr/>
          </p:nvSpPr>
          <p:spPr>
            <a:xfrm>
              <a:off x="2192782" y="2204786"/>
              <a:ext cx="8220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Accumulator </a:t>
              </a:r>
              <a:r>
                <a:rPr lang="ko-KR" altLang="en-US" sz="1400" dirty="0"/>
                <a:t>로 수집 과정에서 중간 결과를 누적하는 객체 형식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FFBFE1-58D9-4E66-9263-09F16EB46A90}"/>
              </a:ext>
            </a:extLst>
          </p:cNvPr>
          <p:cNvGrpSpPr/>
          <p:nvPr/>
        </p:nvGrpSpPr>
        <p:grpSpPr>
          <a:xfrm>
            <a:off x="2844272" y="5288311"/>
            <a:ext cx="6503449" cy="497151"/>
            <a:chOff x="623200" y="2107881"/>
            <a:chExt cx="9790308" cy="49715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B6007EA-71E2-4E18-8B9B-B84E348313C1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1F80BF3-BAB8-4E7D-89B1-B5E116EDC4E4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32" name="사각형: 둥근 위쪽 모서리 31">
                  <a:extLst>
                    <a:ext uri="{FF2B5EF4-FFF2-40B4-BE49-F238E27FC236}">
                      <a16:creationId xmlns:a16="http://schemas.microsoft.com/office/drawing/2014/main" id="{9D2F222F-4C64-4928-8337-5EEA71146016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사각형: 둥근 위쪽 모서리 32">
                  <a:extLst>
                    <a:ext uri="{FF2B5EF4-FFF2-40B4-BE49-F238E27FC236}">
                      <a16:creationId xmlns:a16="http://schemas.microsoft.com/office/drawing/2014/main" id="{BC12CDCF-DA11-4269-AA18-54EEEE7170C9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7DAC65-C07A-4240-82B8-41BDB3C3F80E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R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07F814-550E-4668-85CF-6821B7BB3F68}"/>
                </a:ext>
              </a:extLst>
            </p:cNvPr>
            <p:cNvSpPr txBox="1"/>
            <p:nvPr/>
          </p:nvSpPr>
          <p:spPr>
            <a:xfrm>
              <a:off x="2192782" y="2189397"/>
              <a:ext cx="822072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수집 연산 결과 객체의 형식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20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68E97F-B7CE-4E89-8E1B-26FBE545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473924"/>
            <a:ext cx="7829550" cy="3324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8FEACE-51D0-46BA-951C-AB6E078EE017}"/>
              </a:ext>
            </a:extLst>
          </p:cNvPr>
          <p:cNvSpPr/>
          <p:nvPr/>
        </p:nvSpPr>
        <p:spPr>
          <a:xfrm>
            <a:off x="5992428" y="3666478"/>
            <a:ext cx="905522" cy="195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DC724-65AF-48C5-A0A9-AB23C4B8F656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Q1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98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57FE8-720B-42F5-A5A2-9B49E224B066}"/>
              </a:ext>
            </a:extLst>
          </p:cNvPr>
          <p:cNvSpPr txBox="1"/>
          <p:nvPr/>
        </p:nvSpPr>
        <p:spPr>
          <a:xfrm>
            <a:off x="0" y="2265548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Collector Interface – supplier()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770095F-1BB4-44FA-9E6D-D63E5A7D2C3D}"/>
              </a:ext>
            </a:extLst>
          </p:cNvPr>
          <p:cNvGrpSpPr/>
          <p:nvPr/>
        </p:nvGrpSpPr>
        <p:grpSpPr>
          <a:xfrm>
            <a:off x="1386947" y="3180424"/>
            <a:ext cx="9909703" cy="497151"/>
            <a:chOff x="623200" y="2107881"/>
            <a:chExt cx="9790308" cy="49715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5E603E-2EE5-49F1-9FBD-D9970282F3B3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8DED6BD-63AA-43A7-8DAD-E3760913C393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42" name="사각형: 둥근 위쪽 모서리 41">
                  <a:extLst>
                    <a:ext uri="{FF2B5EF4-FFF2-40B4-BE49-F238E27FC236}">
                      <a16:creationId xmlns:a16="http://schemas.microsoft.com/office/drawing/2014/main" id="{831CB271-A2BA-4F96-896F-46B3059D93E6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사각형: 둥근 위쪽 모서리 42">
                  <a:extLst>
                    <a:ext uri="{FF2B5EF4-FFF2-40B4-BE49-F238E27FC236}">
                      <a16:creationId xmlns:a16="http://schemas.microsoft.com/office/drawing/2014/main" id="{B3C6B75D-C02F-4D56-AFBE-0F0F53DD8B78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32704A-869C-4D78-BF32-0625184D29BD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supplier()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51FA04-2E47-433D-BFDA-74B7713635C7}"/>
                </a:ext>
              </a:extLst>
            </p:cNvPr>
            <p:cNvSpPr txBox="1"/>
            <p:nvPr/>
          </p:nvSpPr>
          <p:spPr>
            <a:xfrm>
              <a:off x="2192782" y="2204785"/>
              <a:ext cx="8220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빈 </a:t>
              </a:r>
              <a:r>
                <a:rPr lang="en-US" altLang="ko-KR" sz="1400" dirty="0"/>
                <a:t>Accumulator </a:t>
              </a:r>
              <a:r>
                <a:rPr lang="ko-KR" altLang="en-US" sz="1400" dirty="0"/>
                <a:t>를 반환하는 메소드로 새로운 결과 컨테이너를 만듦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0DE4CCBA-C789-40F3-9003-E810C5782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9425" r="56854" b="9951"/>
          <a:stretch/>
        </p:blipFill>
        <p:spPr>
          <a:xfrm>
            <a:off x="333375" y="390949"/>
            <a:ext cx="3228975" cy="13592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619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57FE8-720B-42F5-A5A2-9B49E224B066}"/>
              </a:ext>
            </a:extLst>
          </p:cNvPr>
          <p:cNvSpPr txBox="1"/>
          <p:nvPr/>
        </p:nvSpPr>
        <p:spPr>
          <a:xfrm>
            <a:off x="0" y="2265548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Collector Interface – accumulator()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770095F-1BB4-44FA-9E6D-D63E5A7D2C3D}"/>
              </a:ext>
            </a:extLst>
          </p:cNvPr>
          <p:cNvGrpSpPr/>
          <p:nvPr/>
        </p:nvGrpSpPr>
        <p:grpSpPr>
          <a:xfrm>
            <a:off x="1386947" y="3180424"/>
            <a:ext cx="9909703" cy="497151"/>
            <a:chOff x="623200" y="2107881"/>
            <a:chExt cx="9790308" cy="49715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5E603E-2EE5-49F1-9FBD-D9970282F3B3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8DED6BD-63AA-43A7-8DAD-E3760913C393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42" name="사각형: 둥근 위쪽 모서리 41">
                  <a:extLst>
                    <a:ext uri="{FF2B5EF4-FFF2-40B4-BE49-F238E27FC236}">
                      <a16:creationId xmlns:a16="http://schemas.microsoft.com/office/drawing/2014/main" id="{831CB271-A2BA-4F96-896F-46B3059D93E6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사각형: 둥근 위쪽 모서리 42">
                  <a:extLst>
                    <a:ext uri="{FF2B5EF4-FFF2-40B4-BE49-F238E27FC236}">
                      <a16:creationId xmlns:a16="http://schemas.microsoft.com/office/drawing/2014/main" id="{B3C6B75D-C02F-4D56-AFBE-0F0F53DD8B78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32704A-869C-4D78-BF32-0625184D29BD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accumulator()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51FA04-2E47-433D-BFDA-74B7713635C7}"/>
                </a:ext>
              </a:extLst>
            </p:cNvPr>
            <p:cNvSpPr txBox="1"/>
            <p:nvPr/>
          </p:nvSpPr>
          <p:spPr>
            <a:xfrm>
              <a:off x="2192782" y="2204785"/>
              <a:ext cx="8220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Reducing </a:t>
              </a:r>
              <a:r>
                <a:rPr lang="ko-KR" altLang="en-US" sz="1400" dirty="0"/>
                <a:t>연산을 수행하는 함수를 반환하여 결과 컨테이너에 요소를 추가함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2CBE12A-F66A-4F99-9BBA-0C43EDB20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9425" r="56854" b="9951"/>
          <a:stretch/>
        </p:blipFill>
        <p:spPr>
          <a:xfrm>
            <a:off x="333375" y="390949"/>
            <a:ext cx="3228975" cy="13592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644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57FE8-720B-42F5-A5A2-9B49E224B066}"/>
              </a:ext>
            </a:extLst>
          </p:cNvPr>
          <p:cNvSpPr txBox="1"/>
          <p:nvPr/>
        </p:nvSpPr>
        <p:spPr>
          <a:xfrm>
            <a:off x="0" y="2265548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Collector Interface – combiner()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770095F-1BB4-44FA-9E6D-D63E5A7D2C3D}"/>
              </a:ext>
            </a:extLst>
          </p:cNvPr>
          <p:cNvGrpSpPr/>
          <p:nvPr/>
        </p:nvGrpSpPr>
        <p:grpSpPr>
          <a:xfrm>
            <a:off x="1386947" y="3169607"/>
            <a:ext cx="9909703" cy="523220"/>
            <a:chOff x="623200" y="2097064"/>
            <a:chExt cx="9790308" cy="52322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5E603E-2EE5-49F1-9FBD-D9970282F3B3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8DED6BD-63AA-43A7-8DAD-E3760913C393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42" name="사각형: 둥근 위쪽 모서리 41">
                  <a:extLst>
                    <a:ext uri="{FF2B5EF4-FFF2-40B4-BE49-F238E27FC236}">
                      <a16:creationId xmlns:a16="http://schemas.microsoft.com/office/drawing/2014/main" id="{831CB271-A2BA-4F96-896F-46B3059D93E6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사각형: 둥근 위쪽 모서리 42">
                  <a:extLst>
                    <a:ext uri="{FF2B5EF4-FFF2-40B4-BE49-F238E27FC236}">
                      <a16:creationId xmlns:a16="http://schemas.microsoft.com/office/drawing/2014/main" id="{B3C6B75D-C02F-4D56-AFBE-0F0F53DD8B78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32704A-869C-4D78-BF32-0625184D29BD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combiner()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51FA04-2E47-433D-BFDA-74B7713635C7}"/>
                </a:ext>
              </a:extLst>
            </p:cNvPr>
            <p:cNvSpPr txBox="1"/>
            <p:nvPr/>
          </p:nvSpPr>
          <p:spPr>
            <a:xfrm>
              <a:off x="2192782" y="2097064"/>
              <a:ext cx="822072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스트림이 서브 파트로 분할되어 병렬로 처리될 경우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서브 파트들의 </a:t>
              </a:r>
              <a:r>
                <a:rPr lang="en-US" altLang="ko-KR" sz="1400" dirty="0"/>
                <a:t>Accumulator</a:t>
              </a:r>
              <a:r>
                <a:rPr lang="ko-KR" altLang="en-US" sz="1400" dirty="0"/>
                <a:t>를 어떻게 병합할지 정의한 메소드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5E7AE3-5885-47C2-84F7-73F7D08F1B07}"/>
              </a:ext>
            </a:extLst>
          </p:cNvPr>
          <p:cNvSpPr txBox="1"/>
          <p:nvPr/>
        </p:nvSpPr>
        <p:spPr>
          <a:xfrm>
            <a:off x="2181308" y="4419514"/>
            <a:ext cx="667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원본 스트림은 특정 조건에 부합될 때 까지 재귀적으로 분할된다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8040-2A49-4504-A165-E7D68416EBC7}"/>
              </a:ext>
            </a:extLst>
          </p:cNvPr>
          <p:cNvSpPr txBox="1"/>
          <p:nvPr/>
        </p:nvSpPr>
        <p:spPr>
          <a:xfrm>
            <a:off x="1447883" y="4419514"/>
            <a:ext cx="73342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Print" panose="02000600000000000000" pitchFamily="2" charset="0"/>
              </a:rPr>
              <a:t>Check!</a:t>
            </a:r>
            <a:endParaRPr lang="ko-KR" altLang="en-US" sz="1400" dirty="0">
              <a:latin typeface="Segoe Print" panose="02000600000000000000" pitchFamily="2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FAF507-10AB-454A-BC10-6B165A6D1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9425" r="56854" b="9951"/>
          <a:stretch/>
        </p:blipFill>
        <p:spPr>
          <a:xfrm>
            <a:off x="333375" y="390949"/>
            <a:ext cx="3228975" cy="13592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7E1BD6-53A3-4C3C-9CDD-8157AF15645D}"/>
              </a:ext>
            </a:extLst>
          </p:cNvPr>
          <p:cNvSpPr txBox="1"/>
          <p:nvPr/>
        </p:nvSpPr>
        <p:spPr>
          <a:xfrm>
            <a:off x="2181308" y="4847351"/>
            <a:ext cx="667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서브 파트가 너무 적거나 코어보다 너무 많게 되면 성능이 떨어질 수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350D4D-ECC7-4B61-83D1-7CD1B07AC43C}"/>
              </a:ext>
            </a:extLst>
          </p:cNvPr>
          <p:cNvSpPr txBox="1"/>
          <p:nvPr/>
        </p:nvSpPr>
        <p:spPr>
          <a:xfrm>
            <a:off x="1447883" y="4847351"/>
            <a:ext cx="73342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Print" panose="02000600000000000000" pitchFamily="2" charset="0"/>
              </a:rPr>
              <a:t>Check!</a:t>
            </a:r>
            <a:endParaRPr lang="ko-KR" altLang="en-US" sz="1400" dirty="0">
              <a:latin typeface="Segoe Print" panose="020006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CE9AD8-AE5C-4094-9187-6DA545941566}"/>
              </a:ext>
            </a:extLst>
          </p:cNvPr>
          <p:cNvSpPr txBox="1"/>
          <p:nvPr/>
        </p:nvSpPr>
        <p:spPr>
          <a:xfrm>
            <a:off x="2181308" y="5249817"/>
            <a:ext cx="976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스트림의 </a:t>
            </a:r>
            <a:r>
              <a:rPr lang="en-US" altLang="ko-KR" sz="1400" dirty="0">
                <a:latin typeface="+mn-ea"/>
              </a:rPr>
              <a:t>parallel reducing </a:t>
            </a:r>
            <a:r>
              <a:rPr lang="ko-KR" altLang="en-US" sz="1400" dirty="0">
                <a:latin typeface="+mn-ea"/>
              </a:rPr>
              <a:t>연산을 가능하게 해주는 메소드로 </a:t>
            </a:r>
            <a:r>
              <a:rPr lang="en-US" altLang="ko-KR" sz="1400" dirty="0">
                <a:latin typeface="+mn-ea"/>
              </a:rPr>
              <a:t>fork/join </a:t>
            </a:r>
            <a:r>
              <a:rPr lang="ko-KR" altLang="en-US" sz="1400" dirty="0">
                <a:latin typeface="+mn-ea"/>
              </a:rPr>
              <a:t>프레임 워크와 </a:t>
            </a:r>
            <a:r>
              <a:rPr lang="en-US" altLang="ko-KR" sz="1400" dirty="0" err="1">
                <a:latin typeface="+mn-ea"/>
              </a:rPr>
              <a:t>Spliterator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추상화를 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D85D7-D609-4D33-AB44-0F2FA6E19727}"/>
              </a:ext>
            </a:extLst>
          </p:cNvPr>
          <p:cNvSpPr txBox="1"/>
          <p:nvPr/>
        </p:nvSpPr>
        <p:spPr>
          <a:xfrm>
            <a:off x="1447883" y="5249817"/>
            <a:ext cx="73342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Print" panose="02000600000000000000" pitchFamily="2" charset="0"/>
              </a:rPr>
              <a:t>Check!</a:t>
            </a:r>
            <a:endParaRPr lang="ko-KR" altLang="en-US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89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57FE8-720B-42F5-A5A2-9B49E224B066}"/>
              </a:ext>
            </a:extLst>
          </p:cNvPr>
          <p:cNvSpPr txBox="1"/>
          <p:nvPr/>
        </p:nvSpPr>
        <p:spPr>
          <a:xfrm>
            <a:off x="0" y="2265548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Collector Interface – finisher()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770095F-1BB4-44FA-9E6D-D63E5A7D2C3D}"/>
              </a:ext>
            </a:extLst>
          </p:cNvPr>
          <p:cNvGrpSpPr/>
          <p:nvPr/>
        </p:nvGrpSpPr>
        <p:grpSpPr>
          <a:xfrm>
            <a:off x="1386947" y="3180424"/>
            <a:ext cx="9909703" cy="497151"/>
            <a:chOff x="623200" y="2107881"/>
            <a:chExt cx="9790308" cy="49715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5E603E-2EE5-49F1-9FBD-D9970282F3B3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8DED6BD-63AA-43A7-8DAD-E3760913C393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42" name="사각형: 둥근 위쪽 모서리 41">
                  <a:extLst>
                    <a:ext uri="{FF2B5EF4-FFF2-40B4-BE49-F238E27FC236}">
                      <a16:creationId xmlns:a16="http://schemas.microsoft.com/office/drawing/2014/main" id="{831CB271-A2BA-4F96-896F-46B3059D93E6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사각형: 둥근 위쪽 모서리 42">
                  <a:extLst>
                    <a:ext uri="{FF2B5EF4-FFF2-40B4-BE49-F238E27FC236}">
                      <a16:creationId xmlns:a16="http://schemas.microsoft.com/office/drawing/2014/main" id="{B3C6B75D-C02F-4D56-AFBE-0F0F53DD8B78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32704A-869C-4D78-BF32-0625184D29BD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finisher()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51FA04-2E47-433D-BFDA-74B7713635C7}"/>
                </a:ext>
              </a:extLst>
            </p:cNvPr>
            <p:cNvSpPr txBox="1"/>
            <p:nvPr/>
          </p:nvSpPr>
          <p:spPr>
            <a:xfrm>
              <a:off x="2192782" y="2204785"/>
              <a:ext cx="8220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Reducing </a:t>
              </a:r>
              <a:r>
                <a:rPr lang="ko-KR" altLang="en-US" sz="1400" dirty="0"/>
                <a:t>마지막에 호출되는 함수를 반환하며</a:t>
              </a:r>
              <a:r>
                <a:rPr lang="en-US" altLang="ko-KR" sz="1400" dirty="0"/>
                <a:t>, Accumulator </a:t>
              </a:r>
              <a:r>
                <a:rPr lang="ko-KR" altLang="en-US" sz="1400" dirty="0"/>
                <a:t>객체를 결과인 </a:t>
              </a:r>
              <a:r>
                <a:rPr lang="en-US" altLang="ko-KR" sz="1400" dirty="0"/>
                <a:t>R </a:t>
              </a:r>
              <a:r>
                <a:rPr lang="ko-KR" altLang="en-US" sz="1400" dirty="0"/>
                <a:t>객체로 변환하는 역할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5E7AE3-5885-47C2-84F7-73F7D08F1B07}"/>
              </a:ext>
            </a:extLst>
          </p:cNvPr>
          <p:cNvSpPr txBox="1"/>
          <p:nvPr/>
        </p:nvSpPr>
        <p:spPr>
          <a:xfrm>
            <a:off x="2181308" y="4419514"/>
            <a:ext cx="667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결과 객체와 누적 객체가 같은 경우 </a:t>
            </a:r>
            <a:r>
              <a:rPr lang="en-US" altLang="ko-KR" sz="1400" dirty="0" err="1">
                <a:latin typeface="+mn-ea"/>
              </a:rPr>
              <a:t>Function.identify</a:t>
            </a:r>
            <a:r>
              <a:rPr lang="en-US" altLang="ko-KR" sz="1400" dirty="0">
                <a:latin typeface="+mn-ea"/>
              </a:rPr>
              <a:t>() </a:t>
            </a:r>
            <a:r>
              <a:rPr lang="ko-KR" altLang="en-US" sz="1400" dirty="0">
                <a:latin typeface="+mn-ea"/>
              </a:rPr>
              <a:t>를 사용함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8040-2A49-4504-A165-E7D68416EBC7}"/>
              </a:ext>
            </a:extLst>
          </p:cNvPr>
          <p:cNvSpPr txBox="1"/>
          <p:nvPr/>
        </p:nvSpPr>
        <p:spPr>
          <a:xfrm>
            <a:off x="1447883" y="4419514"/>
            <a:ext cx="73342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Print" panose="02000600000000000000" pitchFamily="2" charset="0"/>
              </a:rPr>
              <a:t>Check!</a:t>
            </a:r>
            <a:endParaRPr lang="ko-KR" altLang="en-US" sz="1400" dirty="0">
              <a:latin typeface="Segoe Print" panose="02000600000000000000" pitchFamily="2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FAF507-10AB-454A-BC10-6B165A6D1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9425" r="56854" b="9951"/>
          <a:stretch/>
        </p:blipFill>
        <p:spPr>
          <a:xfrm>
            <a:off x="333375" y="390949"/>
            <a:ext cx="3228975" cy="13592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444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857FE8-720B-42F5-A5A2-9B49E224B066}"/>
              </a:ext>
            </a:extLst>
          </p:cNvPr>
          <p:cNvSpPr txBox="1"/>
          <p:nvPr/>
        </p:nvSpPr>
        <p:spPr>
          <a:xfrm>
            <a:off x="0" y="2265548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Arial Black" panose="020B0A04020102020204" pitchFamily="34" charset="0"/>
              </a:rPr>
              <a:t>Collector Interface – finisher()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770095F-1BB4-44FA-9E6D-D63E5A7D2C3D}"/>
              </a:ext>
            </a:extLst>
          </p:cNvPr>
          <p:cNvGrpSpPr/>
          <p:nvPr/>
        </p:nvGrpSpPr>
        <p:grpSpPr>
          <a:xfrm>
            <a:off x="1386947" y="3180424"/>
            <a:ext cx="9909703" cy="497151"/>
            <a:chOff x="623200" y="2107881"/>
            <a:chExt cx="9790308" cy="49715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5E603E-2EE5-49F1-9FBD-D9970282F3B3}"/>
                </a:ext>
              </a:extLst>
            </p:cNvPr>
            <p:cNvGrpSpPr/>
            <p:nvPr/>
          </p:nvGrpSpPr>
          <p:grpSpPr>
            <a:xfrm>
              <a:off x="623200" y="2107881"/>
              <a:ext cx="9790307" cy="497151"/>
              <a:chOff x="703099" y="2136007"/>
              <a:chExt cx="9790307" cy="497151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8DED6BD-63AA-43A7-8DAD-E3760913C393}"/>
                  </a:ext>
                </a:extLst>
              </p:cNvPr>
              <p:cNvGrpSpPr/>
              <p:nvPr/>
            </p:nvGrpSpPr>
            <p:grpSpPr>
              <a:xfrm>
                <a:off x="703101" y="2136007"/>
                <a:ext cx="9790305" cy="497151"/>
                <a:chOff x="4121004" y="2088017"/>
                <a:chExt cx="5964029" cy="497151"/>
              </a:xfrm>
            </p:grpSpPr>
            <p:sp>
              <p:nvSpPr>
                <p:cNvPr id="42" name="사각형: 둥근 위쪽 모서리 41">
                  <a:extLst>
                    <a:ext uri="{FF2B5EF4-FFF2-40B4-BE49-F238E27FC236}">
                      <a16:creationId xmlns:a16="http://schemas.microsoft.com/office/drawing/2014/main" id="{831CB271-A2BA-4F96-896F-46B3059D93E6}"/>
                    </a:ext>
                  </a:extLst>
                </p:cNvPr>
                <p:cNvSpPr/>
                <p:nvPr/>
              </p:nvSpPr>
              <p:spPr>
                <a:xfrm rot="16200000">
                  <a:off x="4350506" y="1858515"/>
                  <a:ext cx="497150" cy="956153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사각형: 둥근 위쪽 모서리 42">
                  <a:extLst>
                    <a:ext uri="{FF2B5EF4-FFF2-40B4-BE49-F238E27FC236}">
                      <a16:creationId xmlns:a16="http://schemas.microsoft.com/office/drawing/2014/main" id="{B3C6B75D-C02F-4D56-AFBE-0F0F53DD8B78}"/>
                    </a:ext>
                  </a:extLst>
                </p:cNvPr>
                <p:cNvSpPr/>
                <p:nvPr/>
              </p:nvSpPr>
              <p:spPr>
                <a:xfrm rot="5400000">
                  <a:off x="7332520" y="-167346"/>
                  <a:ext cx="497150" cy="5007877"/>
                </a:xfrm>
                <a:prstGeom prst="round2Same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32704A-869C-4D78-BF32-0625184D29BD}"/>
                  </a:ext>
                </a:extLst>
              </p:cNvPr>
              <p:cNvSpPr txBox="1"/>
              <p:nvPr/>
            </p:nvSpPr>
            <p:spPr>
              <a:xfrm>
                <a:off x="703099" y="2230692"/>
                <a:ext cx="15695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characteristics()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51FA04-2E47-433D-BFDA-74B7713635C7}"/>
                </a:ext>
              </a:extLst>
            </p:cNvPr>
            <p:cNvSpPr txBox="1"/>
            <p:nvPr/>
          </p:nvSpPr>
          <p:spPr>
            <a:xfrm>
              <a:off x="2192782" y="2204785"/>
              <a:ext cx="8220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Collector</a:t>
              </a:r>
              <a:r>
                <a:rPr lang="ko-KR" altLang="en-US" sz="1400" dirty="0"/>
                <a:t>의 활동을 정의해 병렬로 처리 가능한지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최적화가 가능한지 등을 </a:t>
              </a:r>
              <a:r>
                <a:rPr lang="en-US" altLang="ko-KR" sz="1400" dirty="0" err="1"/>
                <a:t>EnumSet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으로 명시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5E7AE3-5885-47C2-84F7-73F7D08F1B07}"/>
              </a:ext>
            </a:extLst>
          </p:cNvPr>
          <p:cNvSpPr txBox="1"/>
          <p:nvPr/>
        </p:nvSpPr>
        <p:spPr>
          <a:xfrm>
            <a:off x="2181308" y="4419514"/>
            <a:ext cx="667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키워드로는 </a:t>
            </a:r>
            <a:r>
              <a:rPr lang="en-US" altLang="ko-KR" sz="1400" dirty="0">
                <a:latin typeface="+mn-ea"/>
              </a:rPr>
              <a:t>UNORDERED, CONCURRENT, IDENTITY_FINISH </a:t>
            </a:r>
            <a:r>
              <a:rPr lang="ko-KR" altLang="en-US" sz="1400" dirty="0">
                <a:latin typeface="+mn-ea"/>
              </a:rPr>
              <a:t>가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8040-2A49-4504-A165-E7D68416EBC7}"/>
              </a:ext>
            </a:extLst>
          </p:cNvPr>
          <p:cNvSpPr txBox="1"/>
          <p:nvPr/>
        </p:nvSpPr>
        <p:spPr>
          <a:xfrm>
            <a:off x="1447883" y="4419514"/>
            <a:ext cx="73342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Print" panose="02000600000000000000" pitchFamily="2" charset="0"/>
              </a:rPr>
              <a:t>Check!</a:t>
            </a:r>
            <a:endParaRPr lang="ko-KR" altLang="en-US" sz="1400" dirty="0">
              <a:latin typeface="Segoe Print" panose="02000600000000000000" pitchFamily="2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FAF507-10AB-454A-BC10-6B165A6D1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" t="9425" r="56854" b="9951"/>
          <a:stretch/>
        </p:blipFill>
        <p:spPr>
          <a:xfrm>
            <a:off x="333375" y="390949"/>
            <a:ext cx="3228975" cy="13592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3C83E1-F882-46A7-B98C-F440F5C21089}"/>
              </a:ext>
            </a:extLst>
          </p:cNvPr>
          <p:cNvSpPr txBox="1"/>
          <p:nvPr/>
        </p:nvSpPr>
        <p:spPr>
          <a:xfrm>
            <a:off x="2181307" y="4800006"/>
            <a:ext cx="874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UNORDERED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Reducing</a:t>
            </a:r>
            <a:r>
              <a:rPr lang="ko-KR" altLang="en-US" sz="1400" dirty="0">
                <a:latin typeface="+mn-ea"/>
              </a:rPr>
              <a:t> 결과가 스트림 요소 방문 순서나 누적 순서에 영향을 받지 않음을 나타낸다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130F1-482E-4885-95F7-357FD884DFBF}"/>
              </a:ext>
            </a:extLst>
          </p:cNvPr>
          <p:cNvSpPr txBox="1"/>
          <p:nvPr/>
        </p:nvSpPr>
        <p:spPr>
          <a:xfrm>
            <a:off x="1447883" y="4800006"/>
            <a:ext cx="73342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Print" panose="02000600000000000000" pitchFamily="2" charset="0"/>
              </a:rPr>
              <a:t>Check!</a:t>
            </a:r>
            <a:endParaRPr lang="ko-KR" altLang="en-US" sz="1400" dirty="0">
              <a:latin typeface="Segoe Print" panose="020006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913E4-8A00-4390-881F-90ED106DE605}"/>
              </a:ext>
            </a:extLst>
          </p:cNvPr>
          <p:cNvSpPr txBox="1"/>
          <p:nvPr/>
        </p:nvSpPr>
        <p:spPr>
          <a:xfrm>
            <a:off x="2181308" y="5170384"/>
            <a:ext cx="911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CONCURRENT</a:t>
            </a:r>
            <a:r>
              <a:rPr lang="ko-KR" altLang="en-US" sz="1400" dirty="0">
                <a:latin typeface="+mn-ea"/>
              </a:rPr>
              <a:t>는 다중 스레드에서 </a:t>
            </a:r>
            <a:r>
              <a:rPr lang="en-US" altLang="ko-KR" sz="1400" dirty="0">
                <a:latin typeface="+mn-ea"/>
              </a:rPr>
              <a:t>accumulator </a:t>
            </a:r>
            <a:r>
              <a:rPr lang="ko-KR" altLang="en-US" sz="1400" dirty="0">
                <a:latin typeface="+mn-ea"/>
              </a:rPr>
              <a:t>함수를 동시에 호출하여 병렬 </a:t>
            </a:r>
            <a:r>
              <a:rPr lang="en-US" altLang="ko-KR" sz="1400" dirty="0">
                <a:latin typeface="+mn-ea"/>
              </a:rPr>
              <a:t>Reducing</a:t>
            </a:r>
            <a:r>
              <a:rPr lang="ko-KR" altLang="en-US" sz="1400" dirty="0">
                <a:latin typeface="+mn-ea"/>
              </a:rPr>
              <a:t>이 가능함을 뜻한다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780F4-1DB5-40E5-B5EF-FCD559C422A0}"/>
              </a:ext>
            </a:extLst>
          </p:cNvPr>
          <p:cNvSpPr txBox="1"/>
          <p:nvPr/>
        </p:nvSpPr>
        <p:spPr>
          <a:xfrm>
            <a:off x="1447883" y="5170384"/>
            <a:ext cx="73342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Print" panose="02000600000000000000" pitchFamily="2" charset="0"/>
              </a:rPr>
              <a:t>Check!</a:t>
            </a:r>
            <a:endParaRPr lang="ko-KR" altLang="en-US" sz="1400" dirty="0">
              <a:latin typeface="Segoe Print" panose="02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3076E0-03E8-46BD-ADBA-7075FC570279}"/>
              </a:ext>
            </a:extLst>
          </p:cNvPr>
          <p:cNvSpPr txBox="1"/>
          <p:nvPr/>
        </p:nvSpPr>
        <p:spPr>
          <a:xfrm>
            <a:off x="2181307" y="5561702"/>
            <a:ext cx="754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IDENTITY_FINISH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Reducing </a:t>
            </a:r>
            <a:r>
              <a:rPr lang="ko-KR" altLang="en-US" sz="1400" dirty="0">
                <a:latin typeface="+mn-ea"/>
              </a:rPr>
              <a:t>최종 결과로 누적 객체를 바로 사용해 최적화 할 수 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3D3635-9280-47D1-AEDA-402181BF104B}"/>
              </a:ext>
            </a:extLst>
          </p:cNvPr>
          <p:cNvSpPr txBox="1"/>
          <p:nvPr/>
        </p:nvSpPr>
        <p:spPr>
          <a:xfrm>
            <a:off x="1447883" y="5561702"/>
            <a:ext cx="73342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egoe Print" panose="02000600000000000000" pitchFamily="2" charset="0"/>
              </a:rPr>
              <a:t>Check!</a:t>
            </a:r>
            <a:endParaRPr lang="ko-KR" altLang="en-US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10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F00566-E57B-4532-B2BB-0845B1CE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539249"/>
            <a:ext cx="4848225" cy="25759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2BD2B82-1639-469B-9156-2242D6A48E4A}"/>
              </a:ext>
            </a:extLst>
          </p:cNvPr>
          <p:cNvSpPr txBox="1"/>
          <p:nvPr/>
        </p:nvSpPr>
        <p:spPr>
          <a:xfrm>
            <a:off x="1733549" y="3573503"/>
            <a:ext cx="925450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Q. Stream&lt;T&gt; </a:t>
            </a:r>
            <a:r>
              <a:rPr lang="ko-KR" altLang="en-US" sz="1600" dirty="0">
                <a:latin typeface="Arial Black" panose="020B0A04020102020204" pitchFamily="34" charset="0"/>
              </a:rPr>
              <a:t>의 모든 요소를 </a:t>
            </a:r>
            <a:r>
              <a:rPr lang="en-US" altLang="ko-KR" sz="1600" dirty="0">
                <a:latin typeface="Arial Black" panose="020B0A04020102020204" pitchFamily="34" charset="0"/>
              </a:rPr>
              <a:t>List&lt;T&gt; </a:t>
            </a:r>
            <a:r>
              <a:rPr lang="ko-KR" altLang="en-US" sz="1600" dirty="0">
                <a:latin typeface="Arial Black" panose="020B0A04020102020204" pitchFamily="34" charset="0"/>
              </a:rPr>
              <a:t>로 수집하는 </a:t>
            </a:r>
            <a:r>
              <a:rPr lang="en-US" altLang="ko-KR" sz="1600" dirty="0" err="1">
                <a:latin typeface="Arial Black" panose="020B0A04020102020204" pitchFamily="34" charset="0"/>
              </a:rPr>
              <a:t>ToListCollector</a:t>
            </a:r>
            <a:r>
              <a:rPr lang="en-US" altLang="ko-KR" sz="1600" dirty="0">
                <a:latin typeface="Arial Black" panose="020B0A04020102020204" pitchFamily="34" charset="0"/>
              </a:rPr>
              <a:t>&lt;T&gt; </a:t>
            </a:r>
            <a:r>
              <a:rPr lang="ko-KR" altLang="en-US" sz="1600" dirty="0">
                <a:latin typeface="Arial Black" panose="020B0A04020102020204" pitchFamily="34" charset="0"/>
              </a:rPr>
              <a:t>라는 클래스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3A24141-FAB2-4CC0-A3FA-93681C6BE9D7}"/>
              </a:ext>
            </a:extLst>
          </p:cNvPr>
          <p:cNvSpPr/>
          <p:nvPr/>
        </p:nvSpPr>
        <p:spPr>
          <a:xfrm>
            <a:off x="2405061" y="4158480"/>
            <a:ext cx="704850" cy="14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F3AD2-CB6D-4ECB-89AC-EF08A71450F5}"/>
              </a:ext>
            </a:extLst>
          </p:cNvPr>
          <p:cNvSpPr txBox="1"/>
          <p:nvPr/>
        </p:nvSpPr>
        <p:spPr>
          <a:xfrm>
            <a:off x="3209925" y="4075211"/>
            <a:ext cx="667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public class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ToListCollector</a:t>
            </a:r>
            <a:r>
              <a:rPr lang="en-US" altLang="ko-KR" sz="1400" b="1" dirty="0"/>
              <a:t>&lt;T&gt;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implements</a:t>
            </a:r>
            <a:r>
              <a:rPr lang="en-US" altLang="ko-KR" sz="1400" dirty="0"/>
              <a:t> </a:t>
            </a:r>
            <a:r>
              <a:rPr lang="en-US" altLang="ko-KR" sz="1400" b="1" dirty="0"/>
              <a:t>Collector&lt;T, List&lt;T&gt;, List&lt;T&gt;&gt;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0477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83BE58-DFBE-4D4A-90C7-CBDE8C70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442" y="455839"/>
            <a:ext cx="5261793" cy="59463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FDE170-494C-4EA6-A2AC-AD903BD58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2" t="9425" r="56854" b="9951"/>
          <a:stretch/>
        </p:blipFill>
        <p:spPr>
          <a:xfrm>
            <a:off x="1362075" y="2777940"/>
            <a:ext cx="3228975" cy="13592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66B234A-1BD9-44F0-B7C0-02218CC2B4E3}"/>
              </a:ext>
            </a:extLst>
          </p:cNvPr>
          <p:cNvSpPr/>
          <p:nvPr/>
        </p:nvSpPr>
        <p:spPr>
          <a:xfrm>
            <a:off x="5077483" y="3429000"/>
            <a:ext cx="704850" cy="190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55E80-9CA6-4494-BD4A-FCC63EACEFD2}"/>
              </a:ext>
            </a:extLst>
          </p:cNvPr>
          <p:cNvSpPr txBox="1"/>
          <p:nvPr/>
        </p:nvSpPr>
        <p:spPr>
          <a:xfrm>
            <a:off x="5077483" y="3175386"/>
            <a:ext cx="5898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487770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6E7B8-E83C-40A7-BB30-4682AADE77ED}"/>
              </a:ext>
            </a:extLst>
          </p:cNvPr>
          <p:cNvSpPr txBox="1"/>
          <p:nvPr/>
        </p:nvSpPr>
        <p:spPr>
          <a:xfrm>
            <a:off x="0" y="3211049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latin typeface="Arial Black" panose="020B0A04020102020204" pitchFamily="34" charset="0"/>
              </a:rPr>
              <a:t>Q&amp;A</a:t>
            </a:r>
            <a:endParaRPr lang="ko-KR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15232-5F96-4832-870D-9C0CB9EFF7C5}"/>
              </a:ext>
            </a:extLst>
          </p:cNvPr>
          <p:cNvSpPr txBox="1"/>
          <p:nvPr/>
        </p:nvSpPr>
        <p:spPr>
          <a:xfrm>
            <a:off x="-1" y="2641785"/>
            <a:ext cx="1219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Arial Black" panose="020B0A04020102020204" pitchFamily="34" charset="0"/>
              </a:rPr>
              <a:t>CH6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0E3F9-4DD2-4054-BA34-078A54A468FF}"/>
              </a:ext>
            </a:extLst>
          </p:cNvPr>
          <p:cNvSpPr txBox="1"/>
          <p:nvPr/>
        </p:nvSpPr>
        <p:spPr>
          <a:xfrm>
            <a:off x="-1" y="428482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1FeS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2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68E97F-B7CE-4E89-8E1B-26FBE545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473924"/>
            <a:ext cx="782955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640DE-92E8-473B-BF15-0A4D8CCFC15A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A1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4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DC724-65AF-48C5-A0A9-AB23C4B8F656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Q2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2525E-9A66-4617-A92C-1BF9BB7B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19237"/>
            <a:ext cx="7620000" cy="3819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BF9B61-A97E-4D78-A7A9-FC4BABBD38D3}"/>
              </a:ext>
            </a:extLst>
          </p:cNvPr>
          <p:cNvSpPr/>
          <p:nvPr/>
        </p:nvSpPr>
        <p:spPr>
          <a:xfrm>
            <a:off x="5788242" y="4065972"/>
            <a:ext cx="532659" cy="19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2D37D7-06A0-4D0B-8DE5-DAD561FCFCAC}"/>
              </a:ext>
            </a:extLst>
          </p:cNvPr>
          <p:cNvSpPr/>
          <p:nvPr/>
        </p:nvSpPr>
        <p:spPr>
          <a:xfrm>
            <a:off x="5788242" y="4261281"/>
            <a:ext cx="532659" cy="19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3F6B53-1C40-455E-9463-DABEADF917F8}"/>
              </a:ext>
            </a:extLst>
          </p:cNvPr>
          <p:cNvSpPr/>
          <p:nvPr/>
        </p:nvSpPr>
        <p:spPr>
          <a:xfrm>
            <a:off x="5788241" y="3870663"/>
            <a:ext cx="307759" cy="19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5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640DE-92E8-473B-BF15-0A4D8CCFC15A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A2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5BE1D0-A190-4510-87EB-12669B51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19237"/>
            <a:ext cx="7620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5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DC724-65AF-48C5-A0A9-AB23C4B8F656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Q3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535DF-A5A8-43E1-BE27-E886A24A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666875"/>
            <a:ext cx="8105775" cy="35242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1B61C-3064-4730-B3FD-49A2E9EBFD89}"/>
              </a:ext>
            </a:extLst>
          </p:cNvPr>
          <p:cNvSpPr/>
          <p:nvPr/>
        </p:nvSpPr>
        <p:spPr>
          <a:xfrm>
            <a:off x="6187736" y="3843196"/>
            <a:ext cx="648070" cy="192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031391-8959-4254-947A-BF818E884AF9}"/>
              </a:ext>
            </a:extLst>
          </p:cNvPr>
          <p:cNvSpPr/>
          <p:nvPr/>
        </p:nvSpPr>
        <p:spPr>
          <a:xfrm>
            <a:off x="6187736" y="4036147"/>
            <a:ext cx="488272" cy="222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3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9F6E01-1FA0-4002-8392-DE5ACC235D0A}"/>
              </a:ext>
            </a:extLst>
          </p:cNvPr>
          <p:cNvSpPr/>
          <p:nvPr/>
        </p:nvSpPr>
        <p:spPr>
          <a:xfrm>
            <a:off x="0" y="0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AF954-B38B-4C8F-9E0B-7B35D9B53727}"/>
              </a:ext>
            </a:extLst>
          </p:cNvPr>
          <p:cNvSpPr/>
          <p:nvPr/>
        </p:nvSpPr>
        <p:spPr>
          <a:xfrm>
            <a:off x="0" y="6727371"/>
            <a:ext cx="12192000" cy="1306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640DE-92E8-473B-BF15-0A4D8CCFC15A}"/>
              </a:ext>
            </a:extLst>
          </p:cNvPr>
          <p:cNvSpPr txBox="1"/>
          <p:nvPr/>
        </p:nvSpPr>
        <p:spPr>
          <a:xfrm>
            <a:off x="605161" y="889149"/>
            <a:ext cx="26529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A3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7F91CE-30CF-4C35-9F11-34CA4F8F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666875"/>
            <a:ext cx="8105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920</Words>
  <Application>Microsoft Office PowerPoint</Application>
  <PresentationFormat>와이드스크린</PresentationFormat>
  <Paragraphs>195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HY헤드라인M</vt:lpstr>
      <vt:lpstr>맑은 고딕</vt:lpstr>
      <vt:lpstr>Arial</vt:lpstr>
      <vt:lpstr>Arial Black</vt:lpstr>
      <vt:lpstr>Segoe Print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247</cp:revision>
  <dcterms:created xsi:type="dcterms:W3CDTF">2021-07-20T15:50:21Z</dcterms:created>
  <dcterms:modified xsi:type="dcterms:W3CDTF">2021-07-20T21:07:26Z</dcterms:modified>
</cp:coreProperties>
</file>