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56" r:id="rId3"/>
    <p:sldId id="265" r:id="rId4"/>
    <p:sldId id="266" r:id="rId5"/>
    <p:sldId id="260" r:id="rId6"/>
    <p:sldId id="267" r:id="rId7"/>
    <p:sldId id="268" r:id="rId8"/>
    <p:sldId id="269"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52207-2156-4EA2-BF44-E8DA436CBC15}" v="11" dt="2024-04-19T18:03:40.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1D8B72-2B6C-403D-A298-26129BD95B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93594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D8B72-2B6C-403D-A298-26129BD95B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169500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D8B72-2B6C-403D-A298-26129BD95B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342947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D8B72-2B6C-403D-A298-26129BD95B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21030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D8B72-2B6C-403D-A298-26129BD95B0B}"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136494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D8B72-2B6C-403D-A298-26129BD95B0B}"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90547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D8B72-2B6C-403D-A298-26129BD95B0B}"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173343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1D8B72-2B6C-403D-A298-26129BD95B0B}"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40340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D8B72-2B6C-403D-A298-26129BD95B0B}"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319874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D8B72-2B6C-403D-A298-26129BD95B0B}"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305860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D8B72-2B6C-403D-A298-26129BD95B0B}"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9AAEF-90B0-476A-B06D-6FBF33CCAFE8}" type="slidenum">
              <a:rPr lang="en-IN" smtClean="0"/>
              <a:t>‹#›</a:t>
            </a:fld>
            <a:endParaRPr lang="en-IN"/>
          </a:p>
        </p:txBody>
      </p:sp>
    </p:spTree>
    <p:extLst>
      <p:ext uri="{BB962C8B-B14F-4D97-AF65-F5344CB8AC3E}">
        <p14:creationId xmlns:p14="http://schemas.microsoft.com/office/powerpoint/2010/main" val="157205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D8B72-2B6C-403D-A298-26129BD95B0B}" type="datetimeFigureOut">
              <a:rPr lang="en-IN" smtClean="0"/>
              <a:t>15-11-2024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9AAEF-90B0-476A-B06D-6FBF33CCAFE8}" type="slidenum">
              <a:rPr lang="en-IN" smtClean="0"/>
              <a:t>‹#›</a:t>
            </a:fld>
            <a:endParaRPr lang="en-IN"/>
          </a:p>
        </p:txBody>
      </p:sp>
    </p:spTree>
    <p:extLst>
      <p:ext uri="{BB962C8B-B14F-4D97-AF65-F5344CB8AC3E}">
        <p14:creationId xmlns:p14="http://schemas.microsoft.com/office/powerpoint/2010/main" val="26367045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0E7F-E906-3FF5-1EDC-09D544553C1E}"/>
              </a:ext>
            </a:extLst>
          </p:cNvPr>
          <p:cNvSpPr>
            <a:spLocks noGrp="1"/>
          </p:cNvSpPr>
          <p:nvPr>
            <p:ph type="ctrTitle"/>
          </p:nvPr>
        </p:nvSpPr>
        <p:spPr>
          <a:xfrm>
            <a:off x="1523999" y="236794"/>
            <a:ext cx="8947355" cy="1363406"/>
          </a:xfrm>
        </p:spPr>
        <p:txBody>
          <a:bodyPr>
            <a:normAutofit/>
          </a:bodyPr>
          <a:lstStyle/>
          <a:p>
            <a:r>
              <a:rPr lang="en-US" sz="4400" b="1" dirty="0"/>
              <a:t>Pimpri Chinchwad College of Engineering</a:t>
            </a:r>
            <a:endParaRPr lang="en-IN" sz="4400" b="1" dirty="0"/>
          </a:p>
        </p:txBody>
      </p:sp>
      <p:pic>
        <p:nvPicPr>
          <p:cNvPr id="4" name="image1.png">
            <a:extLst>
              <a:ext uri="{FF2B5EF4-FFF2-40B4-BE49-F238E27FC236}">
                <a16:creationId xmlns:a16="http://schemas.microsoft.com/office/drawing/2014/main" id="{9864D5FA-B9D2-C9C6-3910-0FC6A8ED512C}"/>
              </a:ext>
            </a:extLst>
          </p:cNvPr>
          <p:cNvPicPr/>
          <p:nvPr/>
        </p:nvPicPr>
        <p:blipFill>
          <a:blip r:embed="rId2"/>
          <a:srcRect/>
          <a:stretch>
            <a:fillRect/>
          </a:stretch>
        </p:blipFill>
        <p:spPr>
          <a:xfrm>
            <a:off x="4503306" y="1512888"/>
            <a:ext cx="2792095" cy="2089150"/>
          </a:xfrm>
          <a:prstGeom prst="rect">
            <a:avLst/>
          </a:prstGeom>
          <a:ln/>
        </p:spPr>
      </p:pic>
      <p:pic>
        <p:nvPicPr>
          <p:cNvPr id="6" name="Picture 5">
            <a:extLst>
              <a:ext uri="{FF2B5EF4-FFF2-40B4-BE49-F238E27FC236}">
                <a16:creationId xmlns:a16="http://schemas.microsoft.com/office/drawing/2014/main" id="{FD734384-9920-891A-7D96-FB8D119DF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73" y="3734874"/>
            <a:ext cx="3554296" cy="2451660"/>
          </a:xfrm>
          <a:prstGeom prst="rect">
            <a:avLst/>
          </a:prstGeom>
        </p:spPr>
      </p:pic>
      <p:pic>
        <p:nvPicPr>
          <p:cNvPr id="8" name="Picture 7">
            <a:extLst>
              <a:ext uri="{FF2B5EF4-FFF2-40B4-BE49-F238E27FC236}">
                <a16:creationId xmlns:a16="http://schemas.microsoft.com/office/drawing/2014/main" id="{440A9798-F126-6B3F-5ECC-AA322F99C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1226" y="3734875"/>
            <a:ext cx="4350774" cy="2451660"/>
          </a:xfrm>
          <a:prstGeom prst="rect">
            <a:avLst/>
          </a:prstGeom>
        </p:spPr>
      </p:pic>
      <p:sp>
        <p:nvSpPr>
          <p:cNvPr id="9" name="TextBox 8">
            <a:extLst>
              <a:ext uri="{FF2B5EF4-FFF2-40B4-BE49-F238E27FC236}">
                <a16:creationId xmlns:a16="http://schemas.microsoft.com/office/drawing/2014/main" id="{6277A78B-3016-7950-3150-B96AEDA5850D}"/>
              </a:ext>
            </a:extLst>
          </p:cNvPr>
          <p:cNvSpPr txBox="1"/>
          <p:nvPr/>
        </p:nvSpPr>
        <p:spPr>
          <a:xfrm>
            <a:off x="4149213" y="3734874"/>
            <a:ext cx="4090220" cy="2862322"/>
          </a:xfrm>
          <a:prstGeom prst="rect">
            <a:avLst/>
          </a:prstGeom>
          <a:noFill/>
        </p:spPr>
        <p:txBody>
          <a:bodyPr wrap="square" rtlCol="0">
            <a:spAutoFit/>
          </a:bodyPr>
          <a:lstStyle/>
          <a:p>
            <a:pPr algn="ctr"/>
            <a:r>
              <a:rPr lang="en-US" b="1" dirty="0"/>
              <a:t>Title</a:t>
            </a:r>
            <a:r>
              <a:rPr lang="en-US" dirty="0"/>
              <a:t>: Web Application for Google </a:t>
            </a:r>
          </a:p>
          <a:p>
            <a:pPr algn="ctr"/>
            <a:r>
              <a:rPr lang="en-US" dirty="0"/>
              <a:t>Scholar Data Extraction</a:t>
            </a:r>
          </a:p>
          <a:p>
            <a:pPr algn="ctr"/>
            <a:endParaRPr lang="en-US" dirty="0"/>
          </a:p>
          <a:p>
            <a:pPr algn="ctr"/>
            <a:r>
              <a:rPr lang="en-IN" b="1" dirty="0"/>
              <a:t>Prepared by: </a:t>
            </a:r>
          </a:p>
          <a:p>
            <a:pPr algn="ctr"/>
            <a:r>
              <a:rPr lang="en-IN" dirty="0"/>
              <a:t>Pratham Mali SYAIMLA39</a:t>
            </a:r>
          </a:p>
          <a:p>
            <a:pPr algn="ctr"/>
            <a:r>
              <a:rPr lang="en-IN" dirty="0"/>
              <a:t> Prathmesh Mohite SYAIMLA42 </a:t>
            </a:r>
          </a:p>
          <a:p>
            <a:pPr algn="ctr"/>
            <a:r>
              <a:rPr lang="en-IN" dirty="0"/>
              <a:t>Pankaj More SYAIMLA43</a:t>
            </a:r>
          </a:p>
          <a:p>
            <a:pPr algn="ctr"/>
            <a:r>
              <a:rPr lang="en-IN" dirty="0"/>
              <a:t> Harsh </a:t>
            </a:r>
            <a:r>
              <a:rPr lang="en-IN" dirty="0" err="1"/>
              <a:t>Vahal</a:t>
            </a:r>
            <a:r>
              <a:rPr lang="en-IN" dirty="0"/>
              <a:t> SYAIMLA68</a:t>
            </a:r>
          </a:p>
          <a:p>
            <a:pPr algn="ctr"/>
            <a:r>
              <a:rPr lang="en-IN" dirty="0"/>
              <a:t> </a:t>
            </a:r>
            <a:r>
              <a:rPr lang="en-IN" b="1" dirty="0"/>
              <a:t>Guided by:</a:t>
            </a:r>
          </a:p>
          <a:p>
            <a:pPr algn="ctr"/>
            <a:r>
              <a:rPr lang="en-IN" dirty="0"/>
              <a:t> Pallavi </a:t>
            </a:r>
            <a:r>
              <a:rPr lang="en-IN" dirty="0" err="1"/>
              <a:t>Dhade</a:t>
            </a:r>
            <a:endParaRPr lang="en-IN" dirty="0"/>
          </a:p>
        </p:txBody>
      </p:sp>
    </p:spTree>
    <p:extLst>
      <p:ext uri="{BB962C8B-B14F-4D97-AF65-F5344CB8AC3E}">
        <p14:creationId xmlns:p14="http://schemas.microsoft.com/office/powerpoint/2010/main" val="94243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97FF-C825-5B15-C37C-50C430E883D6}"/>
              </a:ext>
            </a:extLst>
          </p:cNvPr>
          <p:cNvSpPr>
            <a:spLocks noGrp="1"/>
          </p:cNvSpPr>
          <p:nvPr>
            <p:ph type="title"/>
          </p:nvPr>
        </p:nvSpPr>
        <p:spPr>
          <a:xfrm>
            <a:off x="228600" y="551503"/>
            <a:ext cx="10515600" cy="1325563"/>
          </a:xfrm>
        </p:spPr>
        <p:txBody>
          <a:bodyPr>
            <a:normAutofit/>
          </a:bodyPr>
          <a:lstStyle/>
          <a:p>
            <a:pPr algn="ctr"/>
            <a:r>
              <a:rPr lang="en-IN" dirty="0">
                <a:solidFill>
                  <a:schemeClr val="accent1"/>
                </a:solidFill>
              </a:rPr>
              <a:t>Thank You</a:t>
            </a:r>
          </a:p>
        </p:txBody>
      </p:sp>
      <p:pic>
        <p:nvPicPr>
          <p:cNvPr id="5" name="Content Placeholder 4">
            <a:extLst>
              <a:ext uri="{FF2B5EF4-FFF2-40B4-BE49-F238E27FC236}">
                <a16:creationId xmlns:a16="http://schemas.microsoft.com/office/drawing/2014/main" id="{065217F2-90F9-7DFE-7EF1-9043198EE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729" y="2272812"/>
            <a:ext cx="6741806" cy="3370903"/>
          </a:xfrm>
        </p:spPr>
      </p:pic>
    </p:spTree>
    <p:extLst>
      <p:ext uri="{BB962C8B-B14F-4D97-AF65-F5344CB8AC3E}">
        <p14:creationId xmlns:p14="http://schemas.microsoft.com/office/powerpoint/2010/main" val="280219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795D-C02B-9D34-A13B-E0CEE60AF856}"/>
              </a:ext>
            </a:extLst>
          </p:cNvPr>
          <p:cNvSpPr>
            <a:spLocks noGrp="1"/>
          </p:cNvSpPr>
          <p:nvPr>
            <p:ph type="ctrTitle"/>
          </p:nvPr>
        </p:nvSpPr>
        <p:spPr>
          <a:xfrm>
            <a:off x="2163097" y="404608"/>
            <a:ext cx="7531510" cy="775263"/>
          </a:xfrm>
        </p:spPr>
        <p:txBody>
          <a:bodyPr>
            <a:normAutofit fontScale="90000"/>
          </a:bodyPr>
          <a:lstStyle/>
          <a:p>
            <a:r>
              <a:rPr lang="en-US" dirty="0">
                <a:solidFill>
                  <a:schemeClr val="accent1"/>
                </a:solidFill>
              </a:rPr>
              <a:t>Problem Statement</a:t>
            </a:r>
            <a:endParaRPr lang="en-IN" dirty="0">
              <a:solidFill>
                <a:schemeClr val="accent1"/>
              </a:solidFill>
            </a:endParaRPr>
          </a:p>
        </p:txBody>
      </p:sp>
      <p:sp>
        <p:nvSpPr>
          <p:cNvPr id="3" name="Subtitle 2">
            <a:extLst>
              <a:ext uri="{FF2B5EF4-FFF2-40B4-BE49-F238E27FC236}">
                <a16:creationId xmlns:a16="http://schemas.microsoft.com/office/drawing/2014/main" id="{2443DB95-1CB1-1C88-DDE1-07DD87DE56C5}"/>
              </a:ext>
            </a:extLst>
          </p:cNvPr>
          <p:cNvSpPr>
            <a:spLocks noGrp="1"/>
          </p:cNvSpPr>
          <p:nvPr>
            <p:ph type="subTitle" idx="1"/>
          </p:nvPr>
        </p:nvSpPr>
        <p:spPr>
          <a:xfrm>
            <a:off x="1140542" y="1556928"/>
            <a:ext cx="9458632" cy="2022013"/>
          </a:xfrm>
        </p:spPr>
        <p:txBody>
          <a:bodyPr>
            <a:normAutofit fontScale="92500"/>
          </a:bodyPr>
          <a:lstStyle/>
          <a:p>
            <a:pPr algn="just"/>
            <a:r>
              <a:rPr lang="en-US" dirty="0"/>
              <a:t>The faculty at the college often need to manually gather data on other faculty members during College </a:t>
            </a:r>
            <a:r>
              <a:rPr lang="en-IN" sz="2200" b="0" i="0" dirty="0">
                <a:solidFill>
                  <a:srgbClr val="111111"/>
                </a:solidFill>
                <a:effectLst/>
                <a:latin typeface="Roboto" panose="020F0502020204030204" pitchFamily="2" charset="0"/>
              </a:rPr>
              <a:t>accreditation</a:t>
            </a:r>
            <a:r>
              <a:rPr lang="en-US" dirty="0"/>
              <a:t> and reviews. This is a time-consuming and tedious task, as the data is spread across various sources and formats. The lack of an automated and streamlined process to fetch and consolidate this faculty data causes significant overhead for the professors, hindering their ability to focus on their core teaching and research responsibilities.</a:t>
            </a:r>
            <a:endParaRPr lang="en-IN" dirty="0"/>
          </a:p>
        </p:txBody>
      </p:sp>
      <p:pic>
        <p:nvPicPr>
          <p:cNvPr id="6" name="Picture 5">
            <a:extLst>
              <a:ext uri="{FF2B5EF4-FFF2-40B4-BE49-F238E27FC236}">
                <a16:creationId xmlns:a16="http://schemas.microsoft.com/office/drawing/2014/main" id="{85DDFD99-3673-4685-77BB-0E9D66DDA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96" y="4013300"/>
            <a:ext cx="3741175" cy="2572234"/>
          </a:xfrm>
          <a:prstGeom prst="rect">
            <a:avLst/>
          </a:prstGeom>
        </p:spPr>
      </p:pic>
      <p:pic>
        <p:nvPicPr>
          <p:cNvPr id="12" name="Picture 11">
            <a:extLst>
              <a:ext uri="{FF2B5EF4-FFF2-40B4-BE49-F238E27FC236}">
                <a16:creationId xmlns:a16="http://schemas.microsoft.com/office/drawing/2014/main" id="{C8C6A971-561E-0FC9-A945-EDFFFAEB8649}"/>
              </a:ext>
            </a:extLst>
          </p:cNvPr>
          <p:cNvPicPr>
            <a:picLocks noChangeAspect="1"/>
          </p:cNvPicPr>
          <p:nvPr/>
        </p:nvPicPr>
        <p:blipFill>
          <a:blip r:embed="rId3"/>
          <a:stretch>
            <a:fillRect/>
          </a:stretch>
        </p:blipFill>
        <p:spPr>
          <a:xfrm>
            <a:off x="4360283" y="4013299"/>
            <a:ext cx="4305887" cy="2572235"/>
          </a:xfrm>
          <a:prstGeom prst="rect">
            <a:avLst/>
          </a:prstGeom>
        </p:spPr>
      </p:pic>
      <p:pic>
        <p:nvPicPr>
          <p:cNvPr id="14" name="Picture 13">
            <a:extLst>
              <a:ext uri="{FF2B5EF4-FFF2-40B4-BE49-F238E27FC236}">
                <a16:creationId xmlns:a16="http://schemas.microsoft.com/office/drawing/2014/main" id="{8E30AD7A-DB5B-670F-C27A-49E2B5761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7409" y="4013299"/>
            <a:ext cx="2939419" cy="2572235"/>
          </a:xfrm>
          <a:prstGeom prst="rect">
            <a:avLst/>
          </a:prstGeom>
        </p:spPr>
      </p:pic>
    </p:spTree>
    <p:extLst>
      <p:ext uri="{BB962C8B-B14F-4D97-AF65-F5344CB8AC3E}">
        <p14:creationId xmlns:p14="http://schemas.microsoft.com/office/powerpoint/2010/main" val="342402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0D70-605D-D3A0-F6F4-0911829BC74C}"/>
              </a:ext>
            </a:extLst>
          </p:cNvPr>
          <p:cNvSpPr>
            <a:spLocks noGrp="1"/>
          </p:cNvSpPr>
          <p:nvPr>
            <p:ph type="title"/>
          </p:nvPr>
        </p:nvSpPr>
        <p:spPr/>
        <p:txBody>
          <a:bodyPr/>
          <a:lstStyle/>
          <a:p>
            <a:r>
              <a:rPr lang="en-IN" dirty="0">
                <a:solidFill>
                  <a:schemeClr val="accent1"/>
                </a:solidFill>
              </a:rPr>
              <a:t>Technologies </a:t>
            </a:r>
          </a:p>
        </p:txBody>
      </p:sp>
      <p:sp>
        <p:nvSpPr>
          <p:cNvPr id="3" name="Content Placeholder 2">
            <a:extLst>
              <a:ext uri="{FF2B5EF4-FFF2-40B4-BE49-F238E27FC236}">
                <a16:creationId xmlns:a16="http://schemas.microsoft.com/office/drawing/2014/main" id="{9599B9F7-64B7-8D92-8B70-6D168DF821FB}"/>
              </a:ext>
            </a:extLst>
          </p:cNvPr>
          <p:cNvSpPr>
            <a:spLocks noGrp="1"/>
          </p:cNvSpPr>
          <p:nvPr>
            <p:ph idx="1"/>
          </p:nvPr>
        </p:nvSpPr>
        <p:spPr/>
        <p:txBody>
          <a:bodyPr>
            <a:normAutofit lnSpcReduction="10000"/>
          </a:bodyPr>
          <a:lstStyle/>
          <a:p>
            <a:r>
              <a:rPr lang="en-IN" b="1" dirty="0"/>
              <a:t>Web Scraping (Scholarly Library)</a:t>
            </a:r>
            <a:r>
              <a:rPr lang="en-US" dirty="0"/>
              <a:t>: The </a:t>
            </a:r>
            <a:r>
              <a:rPr lang="en-US" b="1" dirty="0"/>
              <a:t>Scholarly</a:t>
            </a:r>
            <a:r>
              <a:rPr lang="en-US" dirty="0"/>
              <a:t> library is a Python tool used for scraping Google Scholar profiles. It allows you to extract data related to academic publications, citations, and author information from Google Scholar pages. This library is particularly useful when you need to gather data for faculty members, such as their research papers, citation counts, and academic impact. </a:t>
            </a:r>
          </a:p>
          <a:p>
            <a:r>
              <a:rPr lang="en-IN" b="1" dirty="0"/>
              <a:t>Flask (Backend Framework)</a:t>
            </a:r>
            <a:r>
              <a:rPr lang="en-US" dirty="0"/>
              <a:t>: </a:t>
            </a:r>
            <a:r>
              <a:rPr lang="en-US" b="1" dirty="0"/>
              <a:t>Flask</a:t>
            </a:r>
            <a:r>
              <a:rPr lang="en-US" dirty="0"/>
              <a:t> is a lightweight web framework for Python. It’s used to build the backend of your application, handling HTTP requests, routing, and serving the application. Flask is simple and flexible, making it a great choice for small to medium-sized applications.</a:t>
            </a:r>
            <a:endParaRPr lang="en-IN" dirty="0"/>
          </a:p>
        </p:txBody>
      </p:sp>
    </p:spTree>
    <p:extLst>
      <p:ext uri="{BB962C8B-B14F-4D97-AF65-F5344CB8AC3E}">
        <p14:creationId xmlns:p14="http://schemas.microsoft.com/office/powerpoint/2010/main" val="195568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B67E38-DF57-A19C-B831-8158DFE3A85C}"/>
              </a:ext>
            </a:extLst>
          </p:cNvPr>
          <p:cNvSpPr>
            <a:spLocks noGrp="1"/>
          </p:cNvSpPr>
          <p:nvPr>
            <p:ph type="title"/>
          </p:nvPr>
        </p:nvSpPr>
        <p:spPr/>
        <p:txBody>
          <a:bodyPr/>
          <a:lstStyle/>
          <a:p>
            <a:r>
              <a:rPr lang="en-IN" dirty="0">
                <a:solidFill>
                  <a:schemeClr val="accent1"/>
                </a:solidFill>
              </a:rPr>
              <a:t>Technologies </a:t>
            </a:r>
          </a:p>
        </p:txBody>
      </p:sp>
      <p:sp>
        <p:nvSpPr>
          <p:cNvPr id="3" name="Content Placeholder 2">
            <a:extLst>
              <a:ext uri="{FF2B5EF4-FFF2-40B4-BE49-F238E27FC236}">
                <a16:creationId xmlns:a16="http://schemas.microsoft.com/office/drawing/2014/main" id="{AC644104-BCF6-C7F8-005A-45D2BDC17CB4}"/>
              </a:ext>
            </a:extLst>
          </p:cNvPr>
          <p:cNvSpPr>
            <a:spLocks noGrp="1"/>
          </p:cNvSpPr>
          <p:nvPr>
            <p:ph idx="1"/>
          </p:nvPr>
        </p:nvSpPr>
        <p:spPr/>
        <p:txBody>
          <a:bodyPr/>
          <a:lstStyle/>
          <a:p>
            <a:r>
              <a:rPr lang="en-IN" b="1" dirty="0"/>
              <a:t>MongoDB (Database): </a:t>
            </a:r>
            <a:r>
              <a:rPr lang="en-US" b="1" dirty="0"/>
              <a:t>MongoDB</a:t>
            </a:r>
            <a:r>
              <a:rPr lang="en-US" dirty="0"/>
              <a:t> is a NoSQL database that stores data in a flexible, JSON-like format called BSON (Binary JSON). This type of database is ideal when your data structure is dynamic or when you don’t need to strictly enforce a relational schema.</a:t>
            </a:r>
            <a:endParaRPr lang="en-IN" b="1" dirty="0"/>
          </a:p>
        </p:txBody>
      </p:sp>
      <p:pic>
        <p:nvPicPr>
          <p:cNvPr id="6" name="Picture 5">
            <a:extLst>
              <a:ext uri="{FF2B5EF4-FFF2-40B4-BE49-F238E27FC236}">
                <a16:creationId xmlns:a16="http://schemas.microsoft.com/office/drawing/2014/main" id="{7A7A973A-4954-6729-1B93-8E6876D52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63975"/>
            <a:ext cx="3517490" cy="2628900"/>
          </a:xfrm>
          <a:prstGeom prst="rect">
            <a:avLst/>
          </a:prstGeom>
        </p:spPr>
      </p:pic>
      <p:pic>
        <p:nvPicPr>
          <p:cNvPr id="8" name="Picture 7">
            <a:extLst>
              <a:ext uri="{FF2B5EF4-FFF2-40B4-BE49-F238E27FC236}">
                <a16:creationId xmlns:a16="http://schemas.microsoft.com/office/drawing/2014/main" id="{EF4BE973-6B48-74A2-95EE-112C4EFAA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829" y="3863975"/>
            <a:ext cx="3384483" cy="2628900"/>
          </a:xfrm>
          <a:prstGeom prst="rect">
            <a:avLst/>
          </a:prstGeom>
        </p:spPr>
      </p:pic>
      <p:pic>
        <p:nvPicPr>
          <p:cNvPr id="10" name="Picture 9">
            <a:extLst>
              <a:ext uri="{FF2B5EF4-FFF2-40B4-BE49-F238E27FC236}">
                <a16:creationId xmlns:a16="http://schemas.microsoft.com/office/drawing/2014/main" id="{B0F52702-6501-0D1F-F922-084DB9264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452" y="3863975"/>
            <a:ext cx="3517487" cy="2628900"/>
          </a:xfrm>
          <a:prstGeom prst="rect">
            <a:avLst/>
          </a:prstGeom>
        </p:spPr>
      </p:pic>
    </p:spTree>
    <p:extLst>
      <p:ext uri="{BB962C8B-B14F-4D97-AF65-F5344CB8AC3E}">
        <p14:creationId xmlns:p14="http://schemas.microsoft.com/office/powerpoint/2010/main" val="288723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21D5-D553-752F-CB56-5C0A8CF99692}"/>
              </a:ext>
            </a:extLst>
          </p:cNvPr>
          <p:cNvSpPr>
            <a:spLocks noGrp="1"/>
          </p:cNvSpPr>
          <p:nvPr>
            <p:ph type="title"/>
          </p:nvPr>
        </p:nvSpPr>
        <p:spPr>
          <a:xfrm>
            <a:off x="7366819" y="365125"/>
            <a:ext cx="4333568" cy="1325563"/>
          </a:xfrm>
        </p:spPr>
        <p:txBody>
          <a:bodyPr/>
          <a:lstStyle/>
          <a:p>
            <a:r>
              <a:rPr lang="en-IN" dirty="0">
                <a:solidFill>
                  <a:schemeClr val="accent1"/>
                </a:solidFill>
              </a:rPr>
              <a:t>Data flow Diagram</a:t>
            </a:r>
          </a:p>
        </p:txBody>
      </p:sp>
      <p:pic>
        <p:nvPicPr>
          <p:cNvPr id="9" name="Content Placeholder 8">
            <a:extLst>
              <a:ext uri="{FF2B5EF4-FFF2-40B4-BE49-F238E27FC236}">
                <a16:creationId xmlns:a16="http://schemas.microsoft.com/office/drawing/2014/main" id="{BAA3ED14-AAC1-C2A5-419B-365A80D19190}"/>
              </a:ext>
            </a:extLst>
          </p:cNvPr>
          <p:cNvPicPr>
            <a:picLocks noGrp="1" noChangeAspect="1"/>
          </p:cNvPicPr>
          <p:nvPr>
            <p:ph idx="1"/>
          </p:nvPr>
        </p:nvPicPr>
        <p:blipFill>
          <a:blip r:embed="rId2"/>
          <a:stretch>
            <a:fillRect/>
          </a:stretch>
        </p:blipFill>
        <p:spPr>
          <a:xfrm>
            <a:off x="6223819" y="1690688"/>
            <a:ext cx="5850194" cy="4169338"/>
          </a:xfrm>
        </p:spPr>
      </p:pic>
      <p:pic>
        <p:nvPicPr>
          <p:cNvPr id="10" name="Picture 9">
            <a:extLst>
              <a:ext uri="{FF2B5EF4-FFF2-40B4-BE49-F238E27FC236}">
                <a16:creationId xmlns:a16="http://schemas.microsoft.com/office/drawing/2014/main" id="{ADDAA226-2FCD-C4E0-F696-776649DA3C3A}"/>
              </a:ext>
            </a:extLst>
          </p:cNvPr>
          <p:cNvPicPr>
            <a:picLocks noChangeAspect="1"/>
          </p:cNvPicPr>
          <p:nvPr/>
        </p:nvPicPr>
        <p:blipFill>
          <a:blip r:embed="rId3"/>
          <a:stretch>
            <a:fillRect/>
          </a:stretch>
        </p:blipFill>
        <p:spPr>
          <a:xfrm>
            <a:off x="108154" y="1690687"/>
            <a:ext cx="5742039" cy="4327744"/>
          </a:xfrm>
          <a:prstGeom prst="rect">
            <a:avLst/>
          </a:prstGeom>
        </p:spPr>
      </p:pic>
      <p:sp>
        <p:nvSpPr>
          <p:cNvPr id="11" name="Title 1">
            <a:extLst>
              <a:ext uri="{FF2B5EF4-FFF2-40B4-BE49-F238E27FC236}">
                <a16:creationId xmlns:a16="http://schemas.microsoft.com/office/drawing/2014/main" id="{74E7C5BA-A05B-75B6-AC0A-B4BF13A4D709}"/>
              </a:ext>
            </a:extLst>
          </p:cNvPr>
          <p:cNvSpPr txBox="1">
            <a:spLocks/>
          </p:cNvSpPr>
          <p:nvPr/>
        </p:nvSpPr>
        <p:spPr>
          <a:xfrm>
            <a:off x="725129" y="365124"/>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Workflow diagram</a:t>
            </a:r>
          </a:p>
        </p:txBody>
      </p:sp>
    </p:spTree>
    <p:extLst>
      <p:ext uri="{BB962C8B-B14F-4D97-AF65-F5344CB8AC3E}">
        <p14:creationId xmlns:p14="http://schemas.microsoft.com/office/powerpoint/2010/main" val="371741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AADF-C0E1-69D4-E90C-F141E7213731}"/>
              </a:ext>
            </a:extLst>
          </p:cNvPr>
          <p:cNvSpPr>
            <a:spLocks noGrp="1"/>
          </p:cNvSpPr>
          <p:nvPr>
            <p:ph type="title"/>
          </p:nvPr>
        </p:nvSpPr>
        <p:spPr/>
        <p:txBody>
          <a:bodyPr/>
          <a:lstStyle/>
          <a:p>
            <a:r>
              <a:rPr lang="en-US" dirty="0"/>
              <a:t># Screenshots</a:t>
            </a:r>
            <a:endParaRPr lang="en-IN" dirty="0"/>
          </a:p>
        </p:txBody>
      </p:sp>
      <p:pic>
        <p:nvPicPr>
          <p:cNvPr id="5" name="Content Placeholder 4">
            <a:extLst>
              <a:ext uri="{FF2B5EF4-FFF2-40B4-BE49-F238E27FC236}">
                <a16:creationId xmlns:a16="http://schemas.microsoft.com/office/drawing/2014/main" id="{2554AB93-7F3E-EA49-62B8-39C27310D5E8}"/>
              </a:ext>
            </a:extLst>
          </p:cNvPr>
          <p:cNvPicPr>
            <a:picLocks noGrp="1" noChangeAspect="1"/>
          </p:cNvPicPr>
          <p:nvPr>
            <p:ph idx="1"/>
          </p:nvPr>
        </p:nvPicPr>
        <p:blipFill>
          <a:blip r:embed="rId2"/>
          <a:stretch>
            <a:fillRect/>
          </a:stretch>
        </p:blipFill>
        <p:spPr>
          <a:xfrm>
            <a:off x="1304917" y="1589650"/>
            <a:ext cx="9582165" cy="44965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19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235025-3428-ED20-8D93-BCFCA2B801BF}"/>
              </a:ext>
            </a:extLst>
          </p:cNvPr>
          <p:cNvPicPr>
            <a:picLocks noGrp="1" noChangeAspect="1"/>
          </p:cNvPicPr>
          <p:nvPr>
            <p:ph idx="1"/>
          </p:nvPr>
        </p:nvPicPr>
        <p:blipFill>
          <a:blip r:embed="rId2"/>
          <a:stretch>
            <a:fillRect/>
          </a:stretch>
        </p:blipFill>
        <p:spPr>
          <a:xfrm>
            <a:off x="828368" y="336560"/>
            <a:ext cx="9200536" cy="266956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97E930E-89EC-C31D-1407-39814A53F172}"/>
              </a:ext>
            </a:extLst>
          </p:cNvPr>
          <p:cNvPicPr>
            <a:picLocks noChangeAspect="1"/>
          </p:cNvPicPr>
          <p:nvPr/>
        </p:nvPicPr>
        <p:blipFill>
          <a:blip r:embed="rId3"/>
          <a:stretch>
            <a:fillRect/>
          </a:stretch>
        </p:blipFill>
        <p:spPr>
          <a:xfrm>
            <a:off x="916858" y="3275272"/>
            <a:ext cx="9112046" cy="32461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374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6A49-5211-D0E2-570E-97EC5986076E}"/>
              </a:ext>
            </a:extLst>
          </p:cNvPr>
          <p:cNvSpPr>
            <a:spLocks noGrp="1"/>
          </p:cNvSpPr>
          <p:nvPr>
            <p:ph type="title"/>
          </p:nvPr>
        </p:nvSpPr>
        <p:spPr/>
        <p:txBody>
          <a:bodyPr/>
          <a:lstStyle/>
          <a:p>
            <a:r>
              <a:rPr lang="en-IN" dirty="0">
                <a:solidFill>
                  <a:schemeClr val="accent1"/>
                </a:solidFill>
              </a:rPr>
              <a:t>Challenges</a:t>
            </a:r>
            <a:endParaRPr lang="en-IN" dirty="0"/>
          </a:p>
        </p:txBody>
      </p:sp>
      <p:sp>
        <p:nvSpPr>
          <p:cNvPr id="4" name="Rectangle 1">
            <a:extLst>
              <a:ext uri="{FF2B5EF4-FFF2-40B4-BE49-F238E27FC236}">
                <a16:creationId xmlns:a16="http://schemas.microsoft.com/office/drawing/2014/main" id="{AF39C379-FE38-3AE7-B288-167709B7827E}"/>
              </a:ext>
            </a:extLst>
          </p:cNvPr>
          <p:cNvSpPr>
            <a:spLocks noGrp="1" noChangeArrowheads="1"/>
          </p:cNvSpPr>
          <p:nvPr>
            <p:ph idx="1"/>
          </p:nvPr>
        </p:nvSpPr>
        <p:spPr bwMode="auto">
          <a:xfrm>
            <a:off x="294640" y="2183130"/>
            <a:ext cx="757936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Web Scraping Limitations</a:t>
            </a:r>
            <a:r>
              <a:rPr kumimoji="0" lang="en-US" altLang="en-US" sz="2000" b="0" i="0" u="none" strike="noStrike" cap="none" normalizeH="0" baseline="0" dirty="0">
                <a:ln>
                  <a:noFill/>
                </a:ln>
                <a:solidFill>
                  <a:schemeClr val="tx1"/>
                </a:solidFill>
                <a:effectLst/>
                <a:latin typeface="Arial" panose="020B0604020202020204" pitchFamily="34" charset="0"/>
              </a:rPr>
              <a:t>: Legal and technical barriers such  as rate-</a:t>
            </a:r>
            <a:r>
              <a:rPr kumimoji="0" lang="en-US" altLang="en-US" sz="2000" b="0" i="0" u="none" strike="noStrike" cap="none" normalizeH="0" baseline="0" dirty="0" err="1">
                <a:ln>
                  <a:noFill/>
                </a:ln>
                <a:solidFill>
                  <a:schemeClr val="tx1"/>
                </a:solidFill>
                <a:effectLst/>
                <a:latin typeface="Arial" panose="020B0604020202020204" pitchFamily="34" charset="0"/>
              </a:rPr>
              <a:t>limiting,CAPTCHAs</a:t>
            </a:r>
            <a:r>
              <a:rPr kumimoji="0" lang="en-US" altLang="en-US" sz="2000" b="0" i="0" u="none" strike="noStrike" cap="none" normalizeH="0" baseline="0" dirty="0">
                <a:ln>
                  <a:noFill/>
                </a:ln>
                <a:solidFill>
                  <a:schemeClr val="tx1"/>
                </a:solidFill>
                <a:effectLst/>
                <a:latin typeface="Arial" panose="020B0604020202020204" pitchFamily="34" charset="0"/>
              </a:rPr>
              <a:t>, and website structure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Handling Concurrent Requests</a:t>
            </a:r>
            <a:r>
              <a:rPr kumimoji="0" lang="en-US" altLang="en-US" sz="2000" b="0" i="0" u="none" strike="noStrike" cap="none" normalizeH="0" baseline="0" dirty="0">
                <a:ln>
                  <a:noFill/>
                </a:ln>
                <a:solidFill>
                  <a:schemeClr val="tx1"/>
                </a:solidFill>
                <a:effectLst/>
                <a:latin typeface="Arial" panose="020B0604020202020204" pitchFamily="34" charset="0"/>
              </a:rPr>
              <a:t>: Efficiently managing multiple requests without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overloading the server or causing delays.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Consistency</a:t>
            </a:r>
            <a:r>
              <a:rPr kumimoji="0" lang="en-US" altLang="en-US" sz="2000" b="0" i="0" u="none" strike="noStrike" cap="none" normalizeH="0" baseline="0" dirty="0">
                <a:ln>
                  <a:noFill/>
                </a:ln>
                <a:solidFill>
                  <a:schemeClr val="tx1"/>
                </a:solidFill>
                <a:effectLst/>
                <a:latin typeface="Arial" panose="020B0604020202020204" pitchFamily="34" charset="0"/>
              </a:rPr>
              <a:t>: Ensuring accurate and up-to-date data extraction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amidst dynamic website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Interface (UI) Design</a:t>
            </a:r>
            <a:r>
              <a:rPr kumimoji="0" lang="en-US" altLang="en-US" sz="2000" b="0" i="0" u="none" strike="noStrike" cap="none" normalizeH="0" baseline="0" dirty="0">
                <a:ln>
                  <a:noFill/>
                </a:ln>
                <a:solidFill>
                  <a:schemeClr val="tx1"/>
                </a:solidFill>
                <a:effectLst/>
                <a:latin typeface="Arial" panose="020B0604020202020204" pitchFamily="34" charset="0"/>
              </a:rPr>
              <a:t>: Creating an intuitive, responsive, and smooth UI for seamless user interaction.</a:t>
            </a:r>
          </a:p>
        </p:txBody>
      </p:sp>
      <p:pic>
        <p:nvPicPr>
          <p:cNvPr id="5" name="Picture 4">
            <a:extLst>
              <a:ext uri="{FF2B5EF4-FFF2-40B4-BE49-F238E27FC236}">
                <a16:creationId xmlns:a16="http://schemas.microsoft.com/office/drawing/2014/main" id="{267D2E84-662E-952C-E672-FA98A5035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0" y="2020394"/>
            <a:ext cx="3870182" cy="2735255"/>
          </a:xfrm>
          <a:prstGeom prst="rect">
            <a:avLst/>
          </a:prstGeom>
        </p:spPr>
      </p:pic>
    </p:spTree>
    <p:extLst>
      <p:ext uri="{BB962C8B-B14F-4D97-AF65-F5344CB8AC3E}">
        <p14:creationId xmlns:p14="http://schemas.microsoft.com/office/powerpoint/2010/main" val="409669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E866-243B-3A94-90F1-94DAD19CC993}"/>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BEB81737-FB85-361E-F698-A84C77E09A70}"/>
              </a:ext>
            </a:extLst>
          </p:cNvPr>
          <p:cNvSpPr>
            <a:spLocks noGrp="1"/>
          </p:cNvSpPr>
          <p:nvPr>
            <p:ph idx="1"/>
          </p:nvPr>
        </p:nvSpPr>
        <p:spPr>
          <a:xfrm>
            <a:off x="838200" y="1825625"/>
            <a:ext cx="6103374" cy="4351338"/>
          </a:xfrm>
        </p:spPr>
        <p:txBody>
          <a:bodyPr>
            <a:normAutofit/>
          </a:bodyPr>
          <a:lstStyle/>
          <a:p>
            <a:pPr marL="0" indent="0">
              <a:buNone/>
            </a:pPr>
            <a:r>
              <a:rPr lang="en-US" dirty="0"/>
              <a:t>This project automates the faculty auditing process using Flask, MongoDB, and Scholarly for web scraping. The frontend is built with HTML, CSS, and </a:t>
            </a:r>
            <a:r>
              <a:rPr lang="en-US" dirty="0" err="1"/>
              <a:t>JavaScript.The</a:t>
            </a:r>
            <a:r>
              <a:rPr lang="en-US" dirty="0"/>
              <a:t> project offers a streamlined solution for professors, making data collection more efficient and user-friendly.</a:t>
            </a:r>
            <a:endParaRPr lang="en-IN" dirty="0"/>
          </a:p>
        </p:txBody>
      </p:sp>
      <p:pic>
        <p:nvPicPr>
          <p:cNvPr id="5" name="Picture 4">
            <a:extLst>
              <a:ext uri="{FF2B5EF4-FFF2-40B4-BE49-F238E27FC236}">
                <a16:creationId xmlns:a16="http://schemas.microsoft.com/office/drawing/2014/main" id="{A7788A63-46F4-2BC6-ECA5-8F4097D19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574" y="1894922"/>
            <a:ext cx="5119658" cy="3068156"/>
          </a:xfrm>
          <a:prstGeom prst="rect">
            <a:avLst/>
          </a:prstGeom>
        </p:spPr>
      </p:pic>
    </p:spTree>
    <p:extLst>
      <p:ext uri="{BB962C8B-B14F-4D97-AF65-F5344CB8AC3E}">
        <p14:creationId xmlns:p14="http://schemas.microsoft.com/office/powerpoint/2010/main" val="754185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116</TotalTime>
  <Words>417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Pimpri Chinchwad College of Engineering</vt:lpstr>
      <vt:lpstr>Problem Statement</vt:lpstr>
      <vt:lpstr>Technologies </vt:lpstr>
      <vt:lpstr>Technologies </vt:lpstr>
      <vt:lpstr>Data flow Diagram</vt:lpstr>
      <vt:lpstr># Screenshots</vt:lpstr>
      <vt:lpstr>PowerPoint Presentation</vt:lpstr>
      <vt:lpstr>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pratham mali</dc:creator>
  <cp:lastModifiedBy>Pankaj More</cp:lastModifiedBy>
  <cp:revision>3</cp:revision>
  <dcterms:created xsi:type="dcterms:W3CDTF">2024-11-13T13:14:23Z</dcterms:created>
  <dcterms:modified xsi:type="dcterms:W3CDTF">2024-11-15T08:23:17Z</dcterms:modified>
</cp:coreProperties>
</file>