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318" r:id="rId4"/>
    <p:sldId id="317" r:id="rId5"/>
    <p:sldId id="325" r:id="rId6"/>
    <p:sldId id="319" r:id="rId7"/>
    <p:sldId id="323" r:id="rId8"/>
    <p:sldId id="320" r:id="rId9"/>
    <p:sldId id="324" r:id="rId10"/>
    <p:sldId id="322" r:id="rId11"/>
    <p:sldId id="326" r:id="rId12"/>
    <p:sldId id="327" r:id="rId13"/>
    <p:sldId id="328" r:id="rId14"/>
    <p:sldId id="32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w x" initials="yx" lastIdx="1" clrIdx="0">
    <p:extLst>
      <p:ext uri="{19B8F6BF-5375-455C-9EA6-DF929625EA0E}">
        <p15:presenceInfo xmlns:p15="http://schemas.microsoft.com/office/powerpoint/2012/main" userId="3912af47fd7428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0AE"/>
    <a:srgbClr val="095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6" autoAdjust="0"/>
    <p:restoredTop sz="96721" autoAdjust="0"/>
  </p:normalViewPr>
  <p:slideViewPr>
    <p:cSldViewPr snapToGrid="0">
      <p:cViewPr>
        <p:scale>
          <a:sx n="100" d="100"/>
          <a:sy n="100" d="100"/>
        </p:scale>
        <p:origin x="154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054B5-2AF4-41C8-9CFC-B26B1D468B9E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046E5-1111-4A4B-8485-05959BF6E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281D7-AB8B-4A49-B31C-4FE8BBA573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6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42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6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9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D046E5-1111-4A4B-8485-05959BF6E7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0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281D7-AB8B-4A49-B31C-4FE8BBA5730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5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3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4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4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2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14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7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B5ED-9AFE-F920-BA9B-F7568F43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9BAFD8-F1F8-6863-7C33-8A52D7F3B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0A539-80CC-3A12-065C-2B45D1DB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盲源分离 </a:t>
            </a:r>
            <a:r>
              <a:rPr lang="en-US" altLang="zh-CN" dirty="0"/>
              <a:t>(BSS)</a:t>
            </a:r>
            <a:r>
              <a:rPr lang="zh-CN" altLang="en-US" dirty="0"/>
              <a:t>：盲源分离就是在“看不见原始信号和混合过程”的情况下，依靠数学和统计方法，把混合信号里的不同成分拆解出来。</a:t>
            </a:r>
            <a:endParaRPr lang="en-US" altLang="zh-CN" dirty="0"/>
          </a:p>
          <a:p>
            <a:r>
              <a:rPr lang="zh-CN" altLang="en-US" dirty="0"/>
              <a:t>颜色空间转换（</a:t>
            </a:r>
            <a:r>
              <a:rPr lang="en-US" altLang="zh-CN" b="1" dirty="0"/>
              <a:t>Color Space Conversion</a:t>
            </a:r>
            <a:r>
              <a:rPr lang="zh-CN" altLang="en-US" dirty="0"/>
              <a:t>）指的是：</a:t>
            </a:r>
            <a:r>
              <a:rPr lang="zh-CN" altLang="en-US" b="1" dirty="0"/>
              <a:t>将图像</a:t>
            </a:r>
            <a:r>
              <a:rPr lang="en-US" altLang="zh-CN" b="1" dirty="0"/>
              <a:t>/</a:t>
            </a:r>
            <a:r>
              <a:rPr lang="zh-CN" altLang="en-US" b="1" dirty="0"/>
              <a:t>视频中的像素值从一种颜色表示方式（颜色空间）映射到另一种颜色表示方式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基于血红蛋白吸收特性，不同波长下 </a:t>
            </a:r>
            <a:r>
              <a:rPr lang="en-US" altLang="zh-CN" dirty="0"/>
              <a:t>rPPG </a:t>
            </a:r>
            <a:r>
              <a:rPr lang="zh-CN" altLang="en-US" dirty="0"/>
              <a:t>信号幅度不同 </a:t>
            </a:r>
            <a:r>
              <a:rPr lang="en-US" altLang="zh-CN" dirty="0"/>
              <a:t>[113]</a:t>
            </a:r>
            <a:r>
              <a:rPr lang="zh-CN" altLang="en-US" dirty="0"/>
              <a:t>。将 </a:t>
            </a:r>
            <a:r>
              <a:rPr lang="en-US" altLang="zh-CN" dirty="0"/>
              <a:t>RGB </a:t>
            </a:r>
            <a:r>
              <a:rPr lang="zh-CN" altLang="en-US" dirty="0"/>
              <a:t>信号投影到色度子空间，可以提升抗运动和抗光照变化的能力 </a:t>
            </a:r>
            <a:r>
              <a:rPr lang="en-US" altLang="zh-CN" dirty="0"/>
              <a:t>[79]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486E-D200-27CE-08D0-62291E07C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046E5-1111-4A4B-8485-05959BF6E7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4C3E1-4931-99C9-7019-E972DDDC2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4083C0-BC4D-54D7-CECC-C7BEC10A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7F692-861D-DE4C-58A1-D7EC8196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30606-A27D-ECEF-1748-5D1E1EB3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B2F4B9-93F3-8A58-B349-422500B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9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20EA6-8CDD-9C3F-4A82-FF83F830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6F059-5D1D-1E26-037B-13909712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D995D-4EA9-D727-E8E8-06EB6225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D4E1A-36F5-1DE4-ECAD-28EF1358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69A24-3F29-4EC6-768B-7B740770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6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89AB30-B0FC-189B-65BA-78F075938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6DFF9-33A5-85FB-C8A1-DFD2172DE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996CC-7C6A-B1DF-9CF1-F26F6C56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C2647-1D52-FA98-25EA-57E4BF79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EA259-028A-BBA8-CAB1-0B05B44E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19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3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1FCCD-DE80-3019-80EA-B623D548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CA278-FA5E-C292-1610-E4B78A57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AAC7F-B86B-A788-4DCB-A7801BEC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F35E0-6DCC-86DC-2AF1-051B72B0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1813E-E065-8B8E-A351-E296F8AC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5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BE590-1732-E7DB-D672-95222329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FC7D6-F414-11CB-417E-5901007C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8005B-9433-C92E-8B6F-91EE950D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93CE6-6ED4-CFBC-C74B-E22C13CC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6E736-7E9E-BD7D-54E5-A5E1D758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D54B2-016B-2C8B-C98B-87AB11C6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C43EB-D693-4DEC-933C-049FBCA59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28EE1B-8D16-1DB6-C727-7DE9FC205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201B3-F668-F3F2-A66D-4619E921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38874-72A9-0A27-B802-179EDBD5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A1392-809A-6F0A-B208-2D123A74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C9928-5811-ECBF-EFF5-15985D8A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A60F1-EF80-B5B7-9920-18BCEB82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71E0A-6F57-6122-2ADE-BABD3E95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C436D5-CD2F-890C-ACD9-C3C6A94BE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A58C22-B1C4-9B34-029D-3BE91F8D3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C5DDC0-2EE9-F69C-CFC9-E45AE6DA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2964DD-FF03-4B6C-12CB-1C0499F9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E18DB9-E466-E950-D6A4-25FF0EE7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F0F4-B001-633D-6961-4330FFCC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60EC68-CCF6-E606-F620-8E71C11B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D4C120-DBA6-B68A-FAAC-F4E6DEC9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875798-98CB-CFD0-7DE7-029AD775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667245-775F-5DA9-3784-C94D1019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34E706-56C8-B5A7-920A-42997403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A89996-1F6E-F419-413D-A7C84620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2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7A89-3117-032E-2C10-5802B09D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C3657-3D9B-B54C-2C72-FB616C4B8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4082D-C299-71A8-B0ED-99376A41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7DA75-F3EE-5FCF-9791-8B4DB240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23C797-8D3D-FF32-83A0-FD0949CD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5CF79-2484-62C0-666B-A7925DE8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1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2C79-F2AC-04F0-1B08-CDFEC359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0A9883-74AE-A723-0AAB-AD0783929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BB015-61ED-F13F-F358-1C79B1BE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8AE23-257D-FD43-207C-757997CF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285D31-EFC6-3923-DC47-A2546A20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D2EC5-58FC-2715-ABF8-68C2D68B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2461C4-602B-04E3-40C6-D3ABF877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B2951-9E5D-498E-BFBC-B2D395A23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F5AF3-1C9A-5B78-F03F-3A7400154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13398-9729-4276-99FF-526B8886F0C3}" type="datetimeFigureOut">
              <a:rPr lang="zh-CN" altLang="en-US" smtClean="0"/>
              <a:t>2025/10/16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CFD35-3F38-D269-996F-2F767DCBE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6C72-DF22-271B-68C7-F098F2263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8B0D-2F37-4EDB-9BD4-E7332CA1A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119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0183B912-F5C8-48EC-B3D9-71872064A26D}"/>
              </a:ext>
            </a:extLst>
          </p:cNvPr>
          <p:cNvSpPr/>
          <p:nvPr/>
        </p:nvSpPr>
        <p:spPr>
          <a:xfrm>
            <a:off x="0" y="0"/>
            <a:ext cx="12192000" cy="4803112"/>
          </a:xfrm>
          <a:prstGeom prst="rect">
            <a:avLst/>
          </a:prstGeom>
          <a:solidFill>
            <a:srgbClr val="0A6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4BCA17-AA02-4F34-BEA8-A980A61AC75A}"/>
              </a:ext>
            </a:extLst>
          </p:cNvPr>
          <p:cNvSpPr txBox="1"/>
          <p:nvPr/>
        </p:nvSpPr>
        <p:spPr>
          <a:xfrm>
            <a:off x="603504" y="1640676"/>
            <a:ext cx="11237976" cy="148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Image is Worth 16x16 Words: Transformers for Image Recognition at Scale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40D0E9-F7F1-445B-8857-DE04C4B4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49777"/>
            <a:ext cx="3428498" cy="78943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C44FB6DF-5A5D-4DC4-95FD-FD9D71D4567A}"/>
              </a:ext>
            </a:extLst>
          </p:cNvPr>
          <p:cNvSpPr txBox="1"/>
          <p:nvPr/>
        </p:nvSpPr>
        <p:spPr>
          <a:xfrm>
            <a:off x="867748" y="3343306"/>
            <a:ext cx="10186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一幅图像等于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16x16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个单词：大规模图像识别的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雇员徽章 纯色填充">
            <a:extLst>
              <a:ext uri="{FF2B5EF4-FFF2-40B4-BE49-F238E27FC236}">
                <a16:creationId xmlns:a16="http://schemas.microsoft.com/office/drawing/2014/main" id="{DCD3E063-509A-4AE3-BD73-ACF6BF25B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6352" y="5564601"/>
            <a:ext cx="528488" cy="528488"/>
          </a:xfrm>
          <a:prstGeom prst="rect">
            <a:avLst/>
          </a:prstGeom>
        </p:spPr>
      </p:pic>
      <p:pic>
        <p:nvPicPr>
          <p:cNvPr id="11" name="图形 10" descr="日程表 纯色填充">
            <a:extLst>
              <a:ext uri="{FF2B5EF4-FFF2-40B4-BE49-F238E27FC236}">
                <a16:creationId xmlns:a16="http://schemas.microsoft.com/office/drawing/2014/main" id="{216D3229-F915-439D-A5AB-7AA9F7BB1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8923" y="5564603"/>
            <a:ext cx="528487" cy="53446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516909-EED3-49CA-9453-F9F16B928857}"/>
              </a:ext>
            </a:extLst>
          </p:cNvPr>
          <p:cNvCxnSpPr>
            <a:cxnSpLocks/>
          </p:cNvCxnSpPr>
          <p:nvPr/>
        </p:nvCxnSpPr>
        <p:spPr>
          <a:xfrm>
            <a:off x="5596605" y="5650160"/>
            <a:ext cx="0" cy="4071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D5B2BF1-79D8-420F-976C-69CC0E88B234}"/>
              </a:ext>
            </a:extLst>
          </p:cNvPr>
          <p:cNvSpPr txBox="1"/>
          <p:nvPr/>
        </p:nvSpPr>
        <p:spPr>
          <a:xfrm>
            <a:off x="3344839" y="5669082"/>
            <a:ext cx="203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汇报人：薛跃伟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08C505E-D6D1-42A4-AF56-2FEC2D584F46}"/>
              </a:ext>
            </a:extLst>
          </p:cNvPr>
          <p:cNvSpPr txBox="1"/>
          <p:nvPr/>
        </p:nvSpPr>
        <p:spPr>
          <a:xfrm>
            <a:off x="6701100" y="5658668"/>
            <a:ext cx="346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7564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2DEBBF-7BA5-44FD-87AE-23D90B7CCD83}"/>
              </a:ext>
            </a:extLst>
          </p:cNvPr>
          <p:cNvSpPr txBox="1"/>
          <p:nvPr/>
        </p:nvSpPr>
        <p:spPr>
          <a:xfrm>
            <a:off x="143117" y="810416"/>
            <a:ext cx="320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MLP Head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257CBF-9234-4959-B729-B4C5B69E1F4B}"/>
              </a:ext>
            </a:extLst>
          </p:cNvPr>
          <p:cNvGrpSpPr/>
          <p:nvPr/>
        </p:nvGrpSpPr>
        <p:grpSpPr>
          <a:xfrm>
            <a:off x="1169090" y="1316230"/>
            <a:ext cx="2670048" cy="2059099"/>
            <a:chOff x="1182944" y="2528906"/>
            <a:chExt cx="2670048" cy="205909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A041630-90AE-4314-852D-310FC4A37B94}"/>
                </a:ext>
              </a:extLst>
            </p:cNvPr>
            <p:cNvSpPr/>
            <p:nvPr/>
          </p:nvSpPr>
          <p:spPr>
            <a:xfrm>
              <a:off x="1182944" y="2528906"/>
              <a:ext cx="2670048" cy="2059099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D323FC6-614C-4F0C-BFF7-E1A247D5B503}"/>
                </a:ext>
              </a:extLst>
            </p:cNvPr>
            <p:cNvSpPr/>
            <p:nvPr/>
          </p:nvSpPr>
          <p:spPr>
            <a:xfrm>
              <a:off x="1742789" y="2739566"/>
              <a:ext cx="1630680" cy="369333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E05BC12-367A-4FF4-81D8-1D6AE99866EB}"/>
                </a:ext>
              </a:extLst>
            </p:cNvPr>
            <p:cNvGrpSpPr/>
            <p:nvPr/>
          </p:nvGrpSpPr>
          <p:grpSpPr>
            <a:xfrm>
              <a:off x="1742790" y="3606543"/>
              <a:ext cx="1630680" cy="369333"/>
              <a:chOff x="1717548" y="3391270"/>
              <a:chExt cx="1630680" cy="369333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7243CCD-6001-4048-AD3E-D0F8DA410AB4}"/>
                  </a:ext>
                </a:extLst>
              </p:cNvPr>
              <p:cNvSpPr/>
              <p:nvPr/>
            </p:nvSpPr>
            <p:spPr>
              <a:xfrm>
                <a:off x="1717548" y="3434161"/>
                <a:ext cx="1630680" cy="32644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99668CB-D34D-46C0-BEE0-D9FC05883BAF}"/>
                  </a:ext>
                </a:extLst>
              </p:cNvPr>
              <p:cNvSpPr txBox="1"/>
              <p:nvPr/>
            </p:nvSpPr>
            <p:spPr>
              <a:xfrm>
                <a:off x="2169225" y="3391270"/>
                <a:ext cx="793431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tanh</a:t>
                </a:r>
                <a:endPara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343E18B-2958-4A36-93B8-8C211D9A72C5}"/>
                </a:ext>
              </a:extLst>
            </p:cNvPr>
            <p:cNvGrpSpPr/>
            <p:nvPr/>
          </p:nvGrpSpPr>
          <p:grpSpPr>
            <a:xfrm>
              <a:off x="1742790" y="4049649"/>
              <a:ext cx="1630680" cy="382411"/>
              <a:chOff x="1717548" y="3856182"/>
              <a:chExt cx="1630680" cy="38241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4E19D1A-010F-48ED-9609-FB367752E7BB}"/>
                  </a:ext>
                </a:extLst>
              </p:cNvPr>
              <p:cNvSpPr/>
              <p:nvPr/>
            </p:nvSpPr>
            <p:spPr>
              <a:xfrm>
                <a:off x="1717548" y="3856182"/>
                <a:ext cx="1630680" cy="32322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B137463-38AD-419E-A077-DD407DCC0D23}"/>
                  </a:ext>
                </a:extLst>
              </p:cNvPr>
              <p:cNvSpPr txBox="1"/>
              <p:nvPr/>
            </p:nvSpPr>
            <p:spPr>
              <a:xfrm>
                <a:off x="2136172" y="3869261"/>
                <a:ext cx="793431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linear</a:t>
                </a:r>
                <a:endPara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388A9BC-DF2B-4132-B829-D526E22750C1}"/>
                </a:ext>
              </a:extLst>
            </p:cNvPr>
            <p:cNvSpPr txBox="1"/>
            <p:nvPr/>
          </p:nvSpPr>
          <p:spPr>
            <a:xfrm>
              <a:off x="2169225" y="2733117"/>
              <a:ext cx="793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linear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777271-4158-41F4-8D18-33D6249B2EDB}"/>
                </a:ext>
              </a:extLst>
            </p:cNvPr>
            <p:cNvSpPr/>
            <p:nvPr/>
          </p:nvSpPr>
          <p:spPr>
            <a:xfrm>
              <a:off x="1417967" y="3314540"/>
              <a:ext cx="2237225" cy="11568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072DA1C-1806-4E19-BF9B-4E3F24D3EB4F}"/>
                </a:ext>
              </a:extLst>
            </p:cNvPr>
            <p:cNvSpPr txBox="1"/>
            <p:nvPr/>
          </p:nvSpPr>
          <p:spPr>
            <a:xfrm>
              <a:off x="1364526" y="3291064"/>
              <a:ext cx="172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Pre-logits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18037AC-B168-44DC-8662-27F667177919}"/>
              </a:ext>
            </a:extLst>
          </p:cNvPr>
          <p:cNvSpPr txBox="1"/>
          <p:nvPr/>
        </p:nvSpPr>
        <p:spPr>
          <a:xfrm>
            <a:off x="941865" y="3580247"/>
            <a:ext cx="22600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可选的非线性映射层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C10C27-5E58-4E0B-BB61-F652A7851666}"/>
              </a:ext>
            </a:extLst>
          </p:cNvPr>
          <p:cNvCxnSpPr>
            <a:cxnSpLocks/>
          </p:cNvCxnSpPr>
          <p:nvPr/>
        </p:nvCxnSpPr>
        <p:spPr>
          <a:xfrm flipH="1">
            <a:off x="1745037" y="3236156"/>
            <a:ext cx="345136" cy="32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8F16523E-6E7D-4C5E-B1FC-A4B483D6C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32" y="4802812"/>
            <a:ext cx="2260092" cy="579510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9A05E8A-CB25-41CD-9325-1E2F36C12E27}"/>
              </a:ext>
            </a:extLst>
          </p:cNvPr>
          <p:cNvCxnSpPr>
            <a:cxnSpLocks/>
          </p:cNvCxnSpPr>
          <p:nvPr/>
        </p:nvCxnSpPr>
        <p:spPr>
          <a:xfrm flipV="1">
            <a:off x="6748521" y="5099178"/>
            <a:ext cx="0" cy="25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BD868D4-8F6B-4042-BC6A-444216E892A2}"/>
              </a:ext>
            </a:extLst>
          </p:cNvPr>
          <p:cNvGrpSpPr/>
          <p:nvPr/>
        </p:nvGrpSpPr>
        <p:grpSpPr>
          <a:xfrm>
            <a:off x="2102462" y="4207436"/>
            <a:ext cx="883625" cy="342049"/>
            <a:chOff x="7674245" y="3941907"/>
            <a:chExt cx="987180" cy="342049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1679D85-646B-4A5D-9284-4C0EEB81FAB1}"/>
                </a:ext>
              </a:extLst>
            </p:cNvPr>
            <p:cNvSpPr txBox="1"/>
            <p:nvPr/>
          </p:nvSpPr>
          <p:spPr>
            <a:xfrm>
              <a:off x="7674245" y="3958759"/>
              <a:ext cx="9871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[1,768]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4CFD7E4-F643-4290-8C90-3E173976895A}"/>
                </a:ext>
              </a:extLst>
            </p:cNvPr>
            <p:cNvSpPr/>
            <p:nvPr/>
          </p:nvSpPr>
          <p:spPr>
            <a:xfrm>
              <a:off x="7736600" y="3941907"/>
              <a:ext cx="82610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D4F06A84-EA11-4796-BB3C-894011D173BB}"/>
              </a:ext>
            </a:extLst>
          </p:cNvPr>
          <p:cNvSpPr txBox="1"/>
          <p:nvPr/>
        </p:nvSpPr>
        <p:spPr>
          <a:xfrm>
            <a:off x="3147747" y="4228716"/>
            <a:ext cx="98718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[768,768</a:t>
            </a:r>
            <a:r>
              <a:rPr lang="en-US" altLang="zh-CN" sz="1400" dirty="0"/>
              <a:t>]</a:t>
            </a:r>
            <a:endParaRPr lang="zh-CN" altLang="en-US" sz="14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64F202F-D592-4DC3-9F11-8AA35B430513}"/>
              </a:ext>
            </a:extLst>
          </p:cNvPr>
          <p:cNvGrpSpPr/>
          <p:nvPr/>
        </p:nvGrpSpPr>
        <p:grpSpPr>
          <a:xfrm>
            <a:off x="1087866" y="4204306"/>
            <a:ext cx="883625" cy="342049"/>
            <a:chOff x="7674245" y="3941907"/>
            <a:chExt cx="987180" cy="342049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17C73ED-47FA-4B06-8306-038D3B7AE93D}"/>
                </a:ext>
              </a:extLst>
            </p:cNvPr>
            <p:cNvSpPr txBox="1"/>
            <p:nvPr/>
          </p:nvSpPr>
          <p:spPr>
            <a:xfrm>
              <a:off x="7674245" y="3958759"/>
              <a:ext cx="9871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[1,768]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D9C4B1C-4B0B-44F2-AB25-940061A3E962}"/>
                </a:ext>
              </a:extLst>
            </p:cNvPr>
            <p:cNvSpPr/>
            <p:nvPr/>
          </p:nvSpPr>
          <p:spPr>
            <a:xfrm>
              <a:off x="7736600" y="3941907"/>
              <a:ext cx="82610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6726F90-0C17-4CC3-9AF0-036E7B799A06}"/>
              </a:ext>
            </a:extLst>
          </p:cNvPr>
          <p:cNvGrpSpPr/>
          <p:nvPr/>
        </p:nvGrpSpPr>
        <p:grpSpPr>
          <a:xfrm>
            <a:off x="2057366" y="5670236"/>
            <a:ext cx="883625" cy="342049"/>
            <a:chOff x="7674245" y="3941907"/>
            <a:chExt cx="987180" cy="34204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4ABB43C-E3F2-4C82-9CC8-1A323F59E4E6}"/>
                </a:ext>
              </a:extLst>
            </p:cNvPr>
            <p:cNvSpPr txBox="1"/>
            <p:nvPr/>
          </p:nvSpPr>
          <p:spPr>
            <a:xfrm>
              <a:off x="7674245" y="3958759"/>
              <a:ext cx="9871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[1,768]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4294F2C-5742-4C3C-9E5B-668CF107057A}"/>
                </a:ext>
              </a:extLst>
            </p:cNvPr>
            <p:cNvSpPr/>
            <p:nvPr/>
          </p:nvSpPr>
          <p:spPr>
            <a:xfrm>
              <a:off x="7736600" y="3941907"/>
              <a:ext cx="82610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0318DBA-F601-4DBE-981D-51BE50CDEB80}"/>
              </a:ext>
            </a:extLst>
          </p:cNvPr>
          <p:cNvGrpSpPr/>
          <p:nvPr/>
        </p:nvGrpSpPr>
        <p:grpSpPr>
          <a:xfrm>
            <a:off x="3036691" y="5669951"/>
            <a:ext cx="1682496" cy="342049"/>
            <a:chOff x="7674244" y="3941907"/>
            <a:chExt cx="1682496" cy="342049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D57A071-4C14-4C94-BA8B-F4E45267861E}"/>
                </a:ext>
              </a:extLst>
            </p:cNvPr>
            <p:cNvSpPr txBox="1"/>
            <p:nvPr/>
          </p:nvSpPr>
          <p:spPr>
            <a:xfrm>
              <a:off x="7674244" y="3958759"/>
              <a:ext cx="16824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[768,num_class]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AFD654E-0E7A-4CCF-86CC-7625B7179536}"/>
                </a:ext>
              </a:extLst>
            </p:cNvPr>
            <p:cNvSpPr/>
            <p:nvPr/>
          </p:nvSpPr>
          <p:spPr>
            <a:xfrm>
              <a:off x="7736600" y="3941907"/>
              <a:ext cx="143606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83248B2-851D-4C4F-A241-1907451430BD}"/>
              </a:ext>
            </a:extLst>
          </p:cNvPr>
          <p:cNvGrpSpPr/>
          <p:nvPr/>
        </p:nvGrpSpPr>
        <p:grpSpPr>
          <a:xfrm>
            <a:off x="343928" y="5650466"/>
            <a:ext cx="1793488" cy="351491"/>
            <a:chOff x="7736600" y="3941907"/>
            <a:chExt cx="1793488" cy="351491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A470CE5-62C7-4088-A6C4-2FFEC335C3C0}"/>
                </a:ext>
              </a:extLst>
            </p:cNvPr>
            <p:cNvSpPr txBox="1"/>
            <p:nvPr/>
          </p:nvSpPr>
          <p:spPr>
            <a:xfrm>
              <a:off x="7847592" y="3985621"/>
              <a:ext cx="16824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[1,num_class]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216695D-149D-4E68-89AF-E8B07A98EC3E}"/>
                </a:ext>
              </a:extLst>
            </p:cNvPr>
            <p:cNvSpPr/>
            <p:nvPr/>
          </p:nvSpPr>
          <p:spPr>
            <a:xfrm>
              <a:off x="7736600" y="3941907"/>
              <a:ext cx="143606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F102BA9-B4D4-48D2-84F8-BE614DDA194F}"/>
              </a:ext>
            </a:extLst>
          </p:cNvPr>
          <p:cNvCxnSpPr>
            <a:cxnSpLocks/>
          </p:cNvCxnSpPr>
          <p:nvPr/>
        </p:nvCxnSpPr>
        <p:spPr>
          <a:xfrm flipH="1">
            <a:off x="1274160" y="5334861"/>
            <a:ext cx="345136" cy="32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9BEA100-1FA7-4575-BAE2-7BED4476C19C}"/>
              </a:ext>
            </a:extLst>
          </p:cNvPr>
          <p:cNvCxnSpPr>
            <a:cxnSpLocks/>
          </p:cNvCxnSpPr>
          <p:nvPr/>
        </p:nvCxnSpPr>
        <p:spPr>
          <a:xfrm>
            <a:off x="2028369" y="5345536"/>
            <a:ext cx="182618" cy="31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5E23BCF-D19C-4FFF-B195-01438563C24F}"/>
              </a:ext>
            </a:extLst>
          </p:cNvPr>
          <p:cNvCxnSpPr>
            <a:cxnSpLocks/>
          </p:cNvCxnSpPr>
          <p:nvPr/>
        </p:nvCxnSpPr>
        <p:spPr>
          <a:xfrm>
            <a:off x="2343284" y="5323870"/>
            <a:ext cx="804463" cy="32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12357BA-04DD-469B-92E6-6B0331724508}"/>
              </a:ext>
            </a:extLst>
          </p:cNvPr>
          <p:cNvCxnSpPr>
            <a:cxnSpLocks/>
          </p:cNvCxnSpPr>
          <p:nvPr/>
        </p:nvCxnSpPr>
        <p:spPr>
          <a:xfrm flipH="1" flipV="1">
            <a:off x="1404113" y="4563207"/>
            <a:ext cx="215183" cy="26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65FCE99-E390-415C-B593-55CC3C530FAD}"/>
              </a:ext>
            </a:extLst>
          </p:cNvPr>
          <p:cNvCxnSpPr>
            <a:cxnSpLocks/>
          </p:cNvCxnSpPr>
          <p:nvPr/>
        </p:nvCxnSpPr>
        <p:spPr>
          <a:xfrm flipH="1" flipV="1">
            <a:off x="2246606" y="4559121"/>
            <a:ext cx="281392" cy="36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D9F613B-F8C6-461C-9E6F-38EBD77AF792}"/>
              </a:ext>
            </a:extLst>
          </p:cNvPr>
          <p:cNvCxnSpPr>
            <a:cxnSpLocks/>
          </p:cNvCxnSpPr>
          <p:nvPr/>
        </p:nvCxnSpPr>
        <p:spPr>
          <a:xfrm flipV="1">
            <a:off x="2869837" y="4522240"/>
            <a:ext cx="513673" cy="32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09C0FA10-E9CE-4222-AB65-BA9EB358B114}"/>
              </a:ext>
            </a:extLst>
          </p:cNvPr>
          <p:cNvSpPr/>
          <p:nvPr/>
        </p:nvSpPr>
        <p:spPr>
          <a:xfrm>
            <a:off x="573508" y="2101864"/>
            <a:ext cx="452176" cy="40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E3CA742-373F-4FD3-AEEA-1ECE0FEAB32A}"/>
              </a:ext>
            </a:extLst>
          </p:cNvPr>
          <p:cNvCxnSpPr>
            <a:cxnSpLocks/>
          </p:cNvCxnSpPr>
          <p:nvPr/>
        </p:nvCxnSpPr>
        <p:spPr>
          <a:xfrm flipV="1">
            <a:off x="6742093" y="4327498"/>
            <a:ext cx="0" cy="30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>
            <a:extLst>
              <a:ext uri="{FF2B5EF4-FFF2-40B4-BE49-F238E27FC236}">
                <a16:creationId xmlns:a16="http://schemas.microsoft.com/office/drawing/2014/main" id="{FD689B07-C76E-4493-98C7-F9DC5403E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87302" y="1284348"/>
            <a:ext cx="345135" cy="25672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BB06B52A-E8A4-4851-BB30-3A1216B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82946" y="1867821"/>
            <a:ext cx="345135" cy="256725"/>
          </a:xfrm>
          <a:prstGeom prst="rect">
            <a:avLst/>
          </a:prstGeom>
        </p:spPr>
      </p:pic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12C19-D04C-4491-90BB-A2B68DAA500E}"/>
              </a:ext>
            </a:extLst>
          </p:cNvPr>
          <p:cNvGrpSpPr/>
          <p:nvPr/>
        </p:nvGrpSpPr>
        <p:grpSpPr>
          <a:xfrm>
            <a:off x="4839097" y="4351095"/>
            <a:ext cx="4444721" cy="2220891"/>
            <a:chOff x="6119257" y="1320507"/>
            <a:chExt cx="4444721" cy="222089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7000E7E-A61C-4E5E-8294-B83B3D5BA6E8}"/>
                </a:ext>
              </a:extLst>
            </p:cNvPr>
            <p:cNvGrpSpPr/>
            <p:nvPr/>
          </p:nvGrpSpPr>
          <p:grpSpPr>
            <a:xfrm>
              <a:off x="6927175" y="1320507"/>
              <a:ext cx="2282138" cy="1040161"/>
              <a:chOff x="5079922" y="3049380"/>
              <a:chExt cx="2282138" cy="1040161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C4A84246-AE81-4C78-B5E1-4678810DAE2D}"/>
                  </a:ext>
                </a:extLst>
              </p:cNvPr>
              <p:cNvGrpSpPr/>
              <p:nvPr/>
            </p:nvGrpSpPr>
            <p:grpSpPr>
              <a:xfrm>
                <a:off x="5079922" y="3049380"/>
                <a:ext cx="2282138" cy="1040161"/>
                <a:chOff x="5079922" y="3093183"/>
                <a:chExt cx="2282138" cy="1040161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F6FE261-DF8D-4866-B02F-9074CA2D141B}"/>
                    </a:ext>
                  </a:extLst>
                </p:cNvPr>
                <p:cNvSpPr/>
                <p:nvPr/>
              </p:nvSpPr>
              <p:spPr>
                <a:xfrm>
                  <a:off x="5079922" y="3093183"/>
                  <a:ext cx="2282138" cy="1040161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E8F66C52-8340-4CAE-BCC2-A9F555905628}"/>
                    </a:ext>
                  </a:extLst>
                </p:cNvPr>
                <p:cNvSpPr/>
                <p:nvPr/>
              </p:nvSpPr>
              <p:spPr>
                <a:xfrm>
                  <a:off x="5414296" y="3377792"/>
                  <a:ext cx="1630680" cy="482070"/>
                </a:xfrm>
                <a:prstGeom prst="rect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05DF9E0-7A01-4FD9-8171-ED33EC19A543}"/>
                  </a:ext>
                </a:extLst>
              </p:cNvPr>
              <p:cNvSpPr txBox="1"/>
              <p:nvPr/>
            </p:nvSpPr>
            <p:spPr>
              <a:xfrm>
                <a:off x="5832921" y="3434161"/>
                <a:ext cx="7934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linear</a:t>
                </a:r>
                <a:endPara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DA674C9-CA67-404E-88A5-62EB04F05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397" y="2492027"/>
              <a:ext cx="1682496" cy="480713"/>
            </a:xfrm>
            <a:prstGeom prst="rect">
              <a:avLst/>
            </a:prstGeom>
          </p:spPr>
        </p:pic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58D374D-2BD1-490E-9A75-6C77CCDC6139}"/>
                </a:ext>
              </a:extLst>
            </p:cNvPr>
            <p:cNvGrpSpPr/>
            <p:nvPr/>
          </p:nvGrpSpPr>
          <p:grpSpPr>
            <a:xfrm>
              <a:off x="7761127" y="3176290"/>
              <a:ext cx="1065120" cy="342049"/>
              <a:chOff x="7674244" y="3941907"/>
              <a:chExt cx="1202435" cy="342049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06AC95F-3BEC-4652-BFDF-8181349B5890}"/>
                  </a:ext>
                </a:extLst>
              </p:cNvPr>
              <p:cNvSpPr txBox="1"/>
              <p:nvPr/>
            </p:nvSpPr>
            <p:spPr>
              <a:xfrm>
                <a:off x="7674244" y="3958759"/>
                <a:ext cx="12024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[1,768]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1342FE2-1C00-460B-9C8E-10705CF19D87}"/>
                  </a:ext>
                </a:extLst>
              </p:cNvPr>
              <p:cNvSpPr/>
              <p:nvPr/>
            </p:nvSpPr>
            <p:spPr>
              <a:xfrm>
                <a:off x="7736600" y="3941907"/>
                <a:ext cx="826103" cy="34204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82E8441-A93B-4EB7-970E-12F523F119D4}"/>
                </a:ext>
              </a:extLst>
            </p:cNvPr>
            <p:cNvGrpSpPr/>
            <p:nvPr/>
          </p:nvGrpSpPr>
          <p:grpSpPr>
            <a:xfrm>
              <a:off x="8881482" y="3163872"/>
              <a:ext cx="1682496" cy="342049"/>
              <a:chOff x="7674244" y="3941907"/>
              <a:chExt cx="1682496" cy="342049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188E992-1499-4C1E-B962-D0870138508D}"/>
                  </a:ext>
                </a:extLst>
              </p:cNvPr>
              <p:cNvSpPr txBox="1"/>
              <p:nvPr/>
            </p:nvSpPr>
            <p:spPr>
              <a:xfrm>
                <a:off x="7674244" y="3958759"/>
                <a:ext cx="16824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[768,num_class]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8AA5BF0-4D98-4A13-8DF4-67E88B4FC0F1}"/>
                  </a:ext>
                </a:extLst>
              </p:cNvPr>
              <p:cNvSpPr/>
              <p:nvPr/>
            </p:nvSpPr>
            <p:spPr>
              <a:xfrm>
                <a:off x="7736600" y="3941907"/>
                <a:ext cx="1436063" cy="34204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29C3728-0F7C-459F-8F7D-E0C2EBC577D9}"/>
                </a:ext>
              </a:extLst>
            </p:cNvPr>
            <p:cNvGrpSpPr/>
            <p:nvPr/>
          </p:nvGrpSpPr>
          <p:grpSpPr>
            <a:xfrm>
              <a:off x="6119257" y="3199349"/>
              <a:ext cx="1475192" cy="342049"/>
              <a:chOff x="7674244" y="3941907"/>
              <a:chExt cx="1682496" cy="342049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5087A8F-FB91-4057-8004-F46AE67FB674}"/>
                  </a:ext>
                </a:extLst>
              </p:cNvPr>
              <p:cNvSpPr txBox="1"/>
              <p:nvPr/>
            </p:nvSpPr>
            <p:spPr>
              <a:xfrm>
                <a:off x="7674244" y="3958759"/>
                <a:ext cx="16824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[1,num_class]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C574CDE-91BB-4342-A0D8-64E86F85728F}"/>
                  </a:ext>
                </a:extLst>
              </p:cNvPr>
              <p:cNvSpPr/>
              <p:nvPr/>
            </p:nvSpPr>
            <p:spPr>
              <a:xfrm>
                <a:off x="7736600" y="3941907"/>
                <a:ext cx="1436063" cy="34204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AB4536E-14D0-4B79-AFEB-71471B0E4FAF}"/>
                </a:ext>
              </a:extLst>
            </p:cNvPr>
            <p:cNvSpPr/>
            <p:nvPr/>
          </p:nvSpPr>
          <p:spPr>
            <a:xfrm>
              <a:off x="6175757" y="1650715"/>
              <a:ext cx="452176" cy="405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A0CDA13-E77D-46BE-95DB-77908B42A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2748" y="2848880"/>
              <a:ext cx="345136" cy="321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81D39631-2DB5-4716-AD65-1FBBEBA44CBB}"/>
                </a:ext>
              </a:extLst>
            </p:cNvPr>
            <p:cNvCxnSpPr>
              <a:cxnSpLocks/>
            </p:cNvCxnSpPr>
            <p:nvPr/>
          </p:nvCxnSpPr>
          <p:spPr>
            <a:xfrm>
              <a:off x="8022253" y="2854672"/>
              <a:ext cx="183608" cy="275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0776F3C7-3B7B-4E60-ACA1-3E417D20FD80}"/>
                </a:ext>
              </a:extLst>
            </p:cNvPr>
            <p:cNvCxnSpPr>
              <a:cxnSpLocks/>
            </p:cNvCxnSpPr>
            <p:nvPr/>
          </p:nvCxnSpPr>
          <p:spPr>
            <a:xfrm>
              <a:off x="8513037" y="2815230"/>
              <a:ext cx="804463" cy="32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图片 90">
            <a:extLst>
              <a:ext uri="{FF2B5EF4-FFF2-40B4-BE49-F238E27FC236}">
                <a16:creationId xmlns:a16="http://schemas.microsoft.com/office/drawing/2014/main" id="{F0DE1B87-9AC4-4569-9460-4BE274C5F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73" y="1138916"/>
            <a:ext cx="6120340" cy="27831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1EFEFD4-FFD4-46A0-8679-37100AC4F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7340" y="4590187"/>
            <a:ext cx="3952875" cy="561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0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2DEBBF-7BA5-44FD-87AE-23D90B7CCD83}"/>
              </a:ext>
            </a:extLst>
          </p:cNvPr>
          <p:cNvSpPr txBox="1"/>
          <p:nvPr/>
        </p:nvSpPr>
        <p:spPr>
          <a:xfrm>
            <a:off x="171001" y="1029031"/>
            <a:ext cx="8948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一个纯粹的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能否在图像识别任务上达到或超越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的水平？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E1A6BD-DA4C-4779-A4EA-AFA0492F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1770098"/>
            <a:ext cx="7858125" cy="25812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5570B3-F0F3-41B0-943C-EBF1C75881AA}"/>
              </a:ext>
            </a:extLst>
          </p:cNvPr>
          <p:cNvSpPr txBox="1"/>
          <p:nvPr/>
        </p:nvSpPr>
        <p:spPr>
          <a:xfrm>
            <a:off x="1902959" y="4765864"/>
            <a:ext cx="8517391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 Transformer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不仅能够在图像分类任务上达到或超越最先进的卷积神经网络（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）的性能，更重要的是，它能够在显著减少计算资源的前提下做到这一点。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57F97-F518-44E7-86F0-D2B2B92E1E6D}"/>
              </a:ext>
            </a:extLst>
          </p:cNvPr>
          <p:cNvSpPr/>
          <p:nvPr/>
        </p:nvSpPr>
        <p:spPr>
          <a:xfrm>
            <a:off x="1771650" y="4667250"/>
            <a:ext cx="8734425" cy="1109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4B74F5-5271-4480-A6BD-5E94AA69635E}"/>
              </a:ext>
            </a:extLst>
          </p:cNvPr>
          <p:cNvSpPr txBox="1"/>
          <p:nvPr/>
        </p:nvSpPr>
        <p:spPr>
          <a:xfrm>
            <a:off x="4446134" y="1637593"/>
            <a:ext cx="3221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与当时最先进的卷积神经网络对比结果</a:t>
            </a:r>
          </a:p>
        </p:txBody>
      </p:sp>
    </p:spTree>
    <p:extLst>
      <p:ext uri="{BB962C8B-B14F-4D97-AF65-F5344CB8AC3E}">
        <p14:creationId xmlns:p14="http://schemas.microsoft.com/office/powerpoint/2010/main" val="23072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2DEBBF-7BA5-44FD-87AE-23D90B7CCD83}"/>
              </a:ext>
            </a:extLst>
          </p:cNvPr>
          <p:cNvSpPr txBox="1"/>
          <p:nvPr/>
        </p:nvSpPr>
        <p:spPr>
          <a:xfrm>
            <a:off x="171002" y="1029031"/>
            <a:ext cx="3153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大规模训练击败归纳偏置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5570B3-F0F3-41B0-943C-EBF1C75881AA}"/>
              </a:ext>
            </a:extLst>
          </p:cNvPr>
          <p:cNvSpPr txBox="1"/>
          <p:nvPr/>
        </p:nvSpPr>
        <p:spPr>
          <a:xfrm>
            <a:off x="1902959" y="4765864"/>
            <a:ext cx="8517391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更依赖大规模预训练数据。在小数据集上，由于缺乏归纳偏置，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性能不如同等规模的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57F97-F518-44E7-86F0-D2B2B92E1E6D}"/>
              </a:ext>
            </a:extLst>
          </p:cNvPr>
          <p:cNvSpPr/>
          <p:nvPr/>
        </p:nvSpPr>
        <p:spPr>
          <a:xfrm>
            <a:off x="1771650" y="4667250"/>
            <a:ext cx="8734425" cy="1109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66E94B-9BDA-4FAD-92D0-E40C4082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1770098"/>
            <a:ext cx="77628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7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959A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Image is Worth 16x16 Words: Transformers for Image Recognition at Scale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ICLR 2021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2DEBBF-7BA5-44FD-87AE-23D90B7CCD83}"/>
              </a:ext>
            </a:extLst>
          </p:cNvPr>
          <p:cNvSpPr txBox="1"/>
          <p:nvPr/>
        </p:nvSpPr>
        <p:spPr>
          <a:xfrm>
            <a:off x="532952" y="1138549"/>
            <a:ext cx="3153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后续的研究工作：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5570B3-F0F3-41B0-943C-EBF1C75881AA}"/>
              </a:ext>
            </a:extLst>
          </p:cNvPr>
          <p:cNvSpPr txBox="1"/>
          <p:nvPr/>
        </p:nvSpPr>
        <p:spPr>
          <a:xfrm>
            <a:off x="2540059" y="2362612"/>
            <a:ext cx="444942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针对注意力机制复杂度高的固有问题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的平移不变性与层次特征结构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需要大量数据才能充分收敛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D57F97-F518-44E7-86F0-D2B2B92E1E6D}"/>
              </a:ext>
            </a:extLst>
          </p:cNvPr>
          <p:cNvSpPr/>
          <p:nvPr/>
        </p:nvSpPr>
        <p:spPr>
          <a:xfrm>
            <a:off x="2204814" y="2087290"/>
            <a:ext cx="5119911" cy="1842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0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0183B912-F5C8-48EC-B3D9-71872064A26D}"/>
              </a:ext>
            </a:extLst>
          </p:cNvPr>
          <p:cNvSpPr/>
          <p:nvPr/>
        </p:nvSpPr>
        <p:spPr>
          <a:xfrm>
            <a:off x="0" y="-64008"/>
            <a:ext cx="12192000" cy="4803112"/>
          </a:xfrm>
          <a:prstGeom prst="rect">
            <a:avLst/>
          </a:prstGeom>
          <a:solidFill>
            <a:srgbClr val="0A6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4BCA17-AA02-4F34-BEA8-A980A61AC75A}"/>
              </a:ext>
            </a:extLst>
          </p:cNvPr>
          <p:cNvSpPr txBox="1"/>
          <p:nvPr/>
        </p:nvSpPr>
        <p:spPr>
          <a:xfrm>
            <a:off x="3685901" y="2227820"/>
            <a:ext cx="4584846" cy="1069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请老师批评指正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40D0E9-F7F1-445B-8857-DE04C4B4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49777"/>
            <a:ext cx="3428498" cy="789432"/>
          </a:xfrm>
          <a:prstGeom prst="rect">
            <a:avLst/>
          </a:prstGeom>
        </p:spPr>
      </p:pic>
      <p:pic>
        <p:nvPicPr>
          <p:cNvPr id="9" name="图形 8" descr="雇员徽章 纯色填充">
            <a:extLst>
              <a:ext uri="{FF2B5EF4-FFF2-40B4-BE49-F238E27FC236}">
                <a16:creationId xmlns:a16="http://schemas.microsoft.com/office/drawing/2014/main" id="{DCD3E063-509A-4AE3-BD73-ACF6BF25B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1760" y="5564601"/>
            <a:ext cx="528488" cy="528488"/>
          </a:xfrm>
          <a:prstGeom prst="rect">
            <a:avLst/>
          </a:prstGeom>
        </p:spPr>
      </p:pic>
      <p:pic>
        <p:nvPicPr>
          <p:cNvPr id="11" name="图形 10" descr="日程表 纯色填充">
            <a:extLst>
              <a:ext uri="{FF2B5EF4-FFF2-40B4-BE49-F238E27FC236}">
                <a16:creationId xmlns:a16="http://schemas.microsoft.com/office/drawing/2014/main" id="{216D3229-F915-439D-A5AB-7AA9F7BB1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4331" y="5564603"/>
            <a:ext cx="528487" cy="53446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516909-EED3-49CA-9453-F9F16B928857}"/>
              </a:ext>
            </a:extLst>
          </p:cNvPr>
          <p:cNvCxnSpPr>
            <a:cxnSpLocks/>
          </p:cNvCxnSpPr>
          <p:nvPr/>
        </p:nvCxnSpPr>
        <p:spPr>
          <a:xfrm>
            <a:off x="5432013" y="5650160"/>
            <a:ext cx="0" cy="4071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D5B2BF1-79D8-420F-976C-69CC0E88B234}"/>
              </a:ext>
            </a:extLst>
          </p:cNvPr>
          <p:cNvSpPr txBox="1"/>
          <p:nvPr/>
        </p:nvSpPr>
        <p:spPr>
          <a:xfrm>
            <a:off x="3180247" y="5669082"/>
            <a:ext cx="203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汇报人：薛跃伟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08C505E-D6D1-42A4-AF56-2FEC2D584F46}"/>
              </a:ext>
            </a:extLst>
          </p:cNvPr>
          <p:cNvSpPr txBox="1"/>
          <p:nvPr/>
        </p:nvSpPr>
        <p:spPr>
          <a:xfrm>
            <a:off x="6536508" y="5658668"/>
            <a:ext cx="346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88818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30808" y="99495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721C84-B6DE-46A7-A4A6-2BF7810370EA}"/>
              </a:ext>
            </a:extLst>
          </p:cNvPr>
          <p:cNvSpPr txBox="1"/>
          <p:nvPr/>
        </p:nvSpPr>
        <p:spPr>
          <a:xfrm>
            <a:off x="257659" y="1098406"/>
            <a:ext cx="8564795" cy="9610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论文链接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https://arxiv.org/abs/2010.11929</a:t>
            </a:r>
            <a:endParaRPr lang="en-US" altLang="zh-CN" sz="2000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代码链接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https://github.com/google-research/vision_transformer</a:t>
            </a:r>
            <a:endParaRPr lang="zh-CN" altLang="en-US" sz="2000" u="sng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79E463-4B4D-4981-BDF1-D8715B6AC9C9}"/>
              </a:ext>
            </a:extLst>
          </p:cNvPr>
          <p:cNvSpPr/>
          <p:nvPr/>
        </p:nvSpPr>
        <p:spPr>
          <a:xfrm>
            <a:off x="331073" y="2705023"/>
            <a:ext cx="8142764" cy="27822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368FCC-323D-4365-95DC-75EC5CD17527}"/>
              </a:ext>
            </a:extLst>
          </p:cNvPr>
          <p:cNvSpPr/>
          <p:nvPr/>
        </p:nvSpPr>
        <p:spPr>
          <a:xfrm>
            <a:off x="9351175" y="1090795"/>
            <a:ext cx="2216075" cy="8668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086160-59E2-4D7F-B013-64362AB6F9A3}"/>
              </a:ext>
            </a:extLst>
          </p:cNvPr>
          <p:cNvSpPr txBox="1"/>
          <p:nvPr/>
        </p:nvSpPr>
        <p:spPr>
          <a:xfrm>
            <a:off x="9351175" y="1185999"/>
            <a:ext cx="22160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Google Research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0E0A89-F928-4BDF-9A6C-8B29D53047AE}"/>
              </a:ext>
            </a:extLst>
          </p:cNvPr>
          <p:cNvSpPr txBox="1"/>
          <p:nvPr/>
        </p:nvSpPr>
        <p:spPr>
          <a:xfrm>
            <a:off x="9518963" y="1578954"/>
            <a:ext cx="18180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引用量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75099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5B728D1-9AC3-4A84-A546-5347865574A0}"/>
              </a:ext>
            </a:extLst>
          </p:cNvPr>
          <p:cNvSpPr txBox="1"/>
          <p:nvPr/>
        </p:nvSpPr>
        <p:spPr>
          <a:xfrm>
            <a:off x="331073" y="2929494"/>
            <a:ext cx="8031104" cy="96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最初提出是针对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领域的，并且在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领域大获成功。这篇论文也是受到其启发，尝试将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应用到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领域。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7726EC-3731-4F60-8228-9ED2F5559317}"/>
              </a:ext>
            </a:extLst>
          </p:cNvPr>
          <p:cNvSpPr txBox="1"/>
          <p:nvPr/>
        </p:nvSpPr>
        <p:spPr>
          <a:xfrm>
            <a:off x="341377" y="4242889"/>
            <a:ext cx="7995935" cy="96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解决的问题：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很成功，但在视觉领域仍然依赖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尝试直接用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处理图像，去掉卷积的归纳偏置。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5F9FE-11BC-4908-BAAA-24ADE281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345" y="2114217"/>
            <a:ext cx="2845278" cy="3963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627AD7F-CB91-483A-BEF9-056E10689F53}"/>
              </a:ext>
            </a:extLst>
          </p:cNvPr>
          <p:cNvSpPr txBox="1"/>
          <p:nvPr/>
        </p:nvSpPr>
        <p:spPr>
          <a:xfrm>
            <a:off x="6246795" y="5837928"/>
            <a:ext cx="134466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平移不变性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1B57B2-D87A-4BD8-B99D-25F7EAA38DB4}"/>
              </a:ext>
            </a:extLst>
          </p:cNvPr>
          <p:cNvSpPr txBox="1"/>
          <p:nvPr/>
        </p:nvSpPr>
        <p:spPr>
          <a:xfrm>
            <a:off x="7691841" y="5833614"/>
            <a:ext cx="92630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局部性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BA58C3-86BA-4DAA-B137-F18760FAA1E6}"/>
              </a:ext>
            </a:extLst>
          </p:cNvPr>
          <p:cNvSpPr txBox="1"/>
          <p:nvPr/>
        </p:nvSpPr>
        <p:spPr>
          <a:xfrm>
            <a:off x="4519724" y="5833614"/>
            <a:ext cx="16062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二维邻域特性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969DE-97D4-478E-A9BD-79AE30310560}"/>
              </a:ext>
            </a:extLst>
          </p:cNvPr>
          <p:cNvSpPr/>
          <p:nvPr/>
        </p:nvSpPr>
        <p:spPr>
          <a:xfrm>
            <a:off x="6905625" y="4791075"/>
            <a:ext cx="1162050" cy="412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18C36BAC-10BB-43DA-B7C0-41F7B7CEB962}"/>
              </a:ext>
            </a:extLst>
          </p:cNvPr>
          <p:cNvSpPr/>
          <p:nvPr/>
        </p:nvSpPr>
        <p:spPr>
          <a:xfrm>
            <a:off x="7329283" y="5321047"/>
            <a:ext cx="236391" cy="37648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7726EC-3731-4F60-8228-9ED2F5559317}"/>
              </a:ext>
            </a:extLst>
          </p:cNvPr>
          <p:cNvSpPr txBox="1"/>
          <p:nvPr/>
        </p:nvSpPr>
        <p:spPr>
          <a:xfrm>
            <a:off x="461954" y="2433363"/>
            <a:ext cx="3203840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000" b="1" i="0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0" i="0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 Encoder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0" i="0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MLP Head</a:t>
            </a:r>
            <a:endParaRPr lang="zh-CN" altLang="en-US" sz="2000" b="1" i="0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92DEBBF-7BA5-44FD-87AE-23D90B7CCD83}"/>
              </a:ext>
            </a:extLst>
          </p:cNvPr>
          <p:cNvSpPr txBox="1"/>
          <p:nvPr/>
        </p:nvSpPr>
        <p:spPr>
          <a:xfrm>
            <a:off x="461953" y="1644890"/>
            <a:ext cx="3203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核心模块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6B998D-C375-444F-B044-5E8F173E6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19"/>
          <a:stretch/>
        </p:blipFill>
        <p:spPr>
          <a:xfrm>
            <a:off x="3579858" y="1314242"/>
            <a:ext cx="8270766" cy="42295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3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7726EC-3731-4F60-8228-9ED2F5559317}"/>
              </a:ext>
            </a:extLst>
          </p:cNvPr>
          <p:cNvSpPr txBox="1"/>
          <p:nvPr/>
        </p:nvSpPr>
        <p:spPr>
          <a:xfrm>
            <a:off x="431809" y="992672"/>
            <a:ext cx="3438599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层：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数据变换</a:t>
            </a:r>
            <a:endParaRPr lang="en-US" altLang="zh-CN" sz="2000" b="1" i="0" dirty="0">
              <a:solidFill>
                <a:srgbClr val="0070C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BF145D-A027-4007-B296-C7121EBA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312" y="1453378"/>
            <a:ext cx="5492122" cy="17602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CF7D63-B6E1-48E7-80A0-E09CDE9C3A94}"/>
              </a:ext>
            </a:extLst>
          </p:cNvPr>
          <p:cNvSpPr txBox="1"/>
          <p:nvPr/>
        </p:nvSpPr>
        <p:spPr>
          <a:xfrm>
            <a:off x="431808" y="1889227"/>
            <a:ext cx="50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输入：二维向量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[num , dim]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ECCBB0-0CDB-41C8-8261-8300CE2069FD}"/>
              </a:ext>
            </a:extLst>
          </p:cNvPr>
          <p:cNvSpPr txBox="1"/>
          <p:nvPr/>
        </p:nvSpPr>
        <p:spPr>
          <a:xfrm>
            <a:off x="431808" y="2513363"/>
            <a:ext cx="4341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图像数据数据格式：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[H, W, C]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三维矩阵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E65D487-3854-47E3-9789-65FC974CE4A8}"/>
              </a:ext>
            </a:extLst>
          </p:cNvPr>
          <p:cNvSpPr txBox="1"/>
          <p:nvPr/>
        </p:nvSpPr>
        <p:spPr>
          <a:xfrm>
            <a:off x="431808" y="3223457"/>
            <a:ext cx="5900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-B/16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为例：按照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16x16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进行划分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4B0F20-5925-435C-A93A-9648E70BF831}"/>
              </a:ext>
            </a:extLst>
          </p:cNvPr>
          <p:cNvSpPr txBox="1"/>
          <p:nvPr/>
        </p:nvSpPr>
        <p:spPr>
          <a:xfrm>
            <a:off x="1016677" y="3901588"/>
            <a:ext cx="918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[224, 224, 3] —[16, 16, 3]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线性映射为长度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[768]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的向量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—[14, 14, 768] —[196, 768]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DDFFFA-0D6F-40EC-8348-00FB99AF27A1}"/>
              </a:ext>
            </a:extLst>
          </p:cNvPr>
          <p:cNvSpPr/>
          <p:nvPr/>
        </p:nvSpPr>
        <p:spPr>
          <a:xfrm>
            <a:off x="1127573" y="3761875"/>
            <a:ext cx="1324589" cy="64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BC0FA1-3103-453B-B539-7CAD8140C3EF}"/>
              </a:ext>
            </a:extLst>
          </p:cNvPr>
          <p:cNvSpPr/>
          <p:nvPr/>
        </p:nvSpPr>
        <p:spPr>
          <a:xfrm>
            <a:off x="2761415" y="3722517"/>
            <a:ext cx="3815024" cy="64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8A9F16-E6ED-4394-9A78-0C5FA875CF8A}"/>
              </a:ext>
            </a:extLst>
          </p:cNvPr>
          <p:cNvSpPr/>
          <p:nvPr/>
        </p:nvSpPr>
        <p:spPr>
          <a:xfrm>
            <a:off x="6876404" y="3744879"/>
            <a:ext cx="1431840" cy="64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箭头: 手杖形 29">
            <a:extLst>
              <a:ext uri="{FF2B5EF4-FFF2-40B4-BE49-F238E27FC236}">
                <a16:creationId xmlns:a16="http://schemas.microsoft.com/office/drawing/2014/main" id="{4E3B24FF-031D-4C68-89AA-DE04B3EF31C2}"/>
              </a:ext>
            </a:extLst>
          </p:cNvPr>
          <p:cNvSpPr/>
          <p:nvPr/>
        </p:nvSpPr>
        <p:spPr>
          <a:xfrm flipV="1">
            <a:off x="1826989" y="4513004"/>
            <a:ext cx="5365820" cy="325932"/>
          </a:xfrm>
          <a:prstGeom prst="uturnArrow">
            <a:avLst>
              <a:gd name="adj1" fmla="val 28083"/>
              <a:gd name="adj2" fmla="val 25000"/>
              <a:gd name="adj3" fmla="val 30829"/>
              <a:gd name="adj4" fmla="val 43750"/>
              <a:gd name="adj5" fmla="val 100000"/>
            </a:avLst>
          </a:prstGeom>
          <a:ln>
            <a:solidFill>
              <a:srgbClr val="0A60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AB9377A-6C5F-42BD-B438-D89438FF5333}"/>
              </a:ext>
            </a:extLst>
          </p:cNvPr>
          <p:cNvSpPr txBox="1"/>
          <p:nvPr/>
        </p:nvSpPr>
        <p:spPr>
          <a:xfrm>
            <a:off x="2540421" y="5071447"/>
            <a:ext cx="46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卷积实现：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卷积核大小为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16x16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，步距为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F5353A-940F-41C8-B822-6542AD3DB8EB}"/>
              </a:ext>
            </a:extLst>
          </p:cNvPr>
          <p:cNvSpPr txBox="1"/>
          <p:nvPr/>
        </p:nvSpPr>
        <p:spPr>
          <a:xfrm>
            <a:off x="8852598" y="4293911"/>
            <a:ext cx="161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理想输入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6B5FB5-715F-4AED-B826-438B3FD44BEE}"/>
              </a:ext>
            </a:extLst>
          </p:cNvPr>
          <p:cNvSpPr/>
          <p:nvPr/>
        </p:nvSpPr>
        <p:spPr>
          <a:xfrm>
            <a:off x="8852597" y="4290277"/>
            <a:ext cx="1617783" cy="64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52C4C0F-B9D5-49AD-9DD9-BEB8192ED5DB}"/>
              </a:ext>
            </a:extLst>
          </p:cNvPr>
          <p:cNvSpPr/>
          <p:nvPr/>
        </p:nvSpPr>
        <p:spPr>
          <a:xfrm>
            <a:off x="10318169" y="4107829"/>
            <a:ext cx="452176" cy="40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09C784-2C17-4A1B-B988-832467653E4E}"/>
              </a:ext>
            </a:extLst>
          </p:cNvPr>
          <p:cNvSpPr txBox="1"/>
          <p:nvPr/>
        </p:nvSpPr>
        <p:spPr>
          <a:xfrm>
            <a:off x="8156448" y="5404622"/>
            <a:ext cx="270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复用成熟架构与工程优势</a:t>
            </a:r>
          </a:p>
        </p:txBody>
      </p:sp>
    </p:spTree>
    <p:extLst>
      <p:ext uri="{BB962C8B-B14F-4D97-AF65-F5344CB8AC3E}">
        <p14:creationId xmlns:p14="http://schemas.microsoft.com/office/powerpoint/2010/main" val="33073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81DF80-83A6-47E1-8D25-616730AA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567195"/>
            <a:ext cx="7543800" cy="4219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C435B71-46F9-4FE2-863F-1250EC858E4F}"/>
              </a:ext>
            </a:extLst>
          </p:cNvPr>
          <p:cNvSpPr/>
          <p:nvPr/>
        </p:nvSpPr>
        <p:spPr>
          <a:xfrm>
            <a:off x="593290" y="910722"/>
            <a:ext cx="2035610" cy="38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AB58D1-F4B1-48E0-BA88-3D2EC829A0CF}"/>
              </a:ext>
            </a:extLst>
          </p:cNvPr>
          <p:cNvSpPr txBox="1"/>
          <p:nvPr/>
        </p:nvSpPr>
        <p:spPr>
          <a:xfrm>
            <a:off x="717319" y="849928"/>
            <a:ext cx="218801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sz="18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1800" b="1" i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3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7726EC-3731-4F60-8228-9ED2F5559317}"/>
              </a:ext>
            </a:extLst>
          </p:cNvPr>
          <p:cNvSpPr txBox="1"/>
          <p:nvPr/>
        </p:nvSpPr>
        <p:spPr>
          <a:xfrm>
            <a:off x="5753084" y="771172"/>
            <a:ext cx="498933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Transformer Encoder (token</a:t>
            </a:r>
            <a:r>
              <a:rPr lang="zh-CN" altLang="en-US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34583B-F800-4110-9EE6-0DEE3AE5CF56}"/>
              </a:ext>
            </a:extLst>
          </p:cNvPr>
          <p:cNvSpPr txBox="1"/>
          <p:nvPr/>
        </p:nvSpPr>
        <p:spPr>
          <a:xfrm>
            <a:off x="547636" y="1092456"/>
            <a:ext cx="469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0A60A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i="0" dirty="0">
                <a:solidFill>
                  <a:srgbClr val="0A60A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[class]token</a:t>
            </a:r>
            <a:r>
              <a:rPr lang="zh-CN" altLang="en-US" i="0" dirty="0">
                <a:solidFill>
                  <a:srgbClr val="0A60A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i="0" dirty="0">
                <a:solidFill>
                  <a:srgbClr val="0A60A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Position Embedding</a:t>
            </a:r>
            <a:endParaRPr lang="zh-CN" altLang="en-US" dirty="0">
              <a:solidFill>
                <a:srgbClr val="0A60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318D73-EB7B-43F8-9474-56FD34F01A94}"/>
              </a:ext>
            </a:extLst>
          </p:cNvPr>
          <p:cNvSpPr txBox="1"/>
          <p:nvPr/>
        </p:nvSpPr>
        <p:spPr>
          <a:xfrm>
            <a:off x="757425" y="1649408"/>
            <a:ext cx="5134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Cat([1,768], [196,768]) -&gt; [197,768]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6DD4B2-5EBC-4A23-AC24-E3504E6E0037}"/>
              </a:ext>
            </a:extLst>
          </p:cNvPr>
          <p:cNvSpPr/>
          <p:nvPr/>
        </p:nvSpPr>
        <p:spPr>
          <a:xfrm>
            <a:off x="499325" y="1009485"/>
            <a:ext cx="4699092" cy="535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0B110BA-C335-4B7A-B01E-4DB4D38342F2}"/>
              </a:ext>
            </a:extLst>
          </p:cNvPr>
          <p:cNvSpPr/>
          <p:nvPr/>
        </p:nvSpPr>
        <p:spPr>
          <a:xfrm>
            <a:off x="182851" y="852171"/>
            <a:ext cx="452176" cy="40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9B2E72-FF29-4A57-A239-3FD943B50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95" y="2195197"/>
            <a:ext cx="3080321" cy="40023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C4BEF6F-2260-4564-91E9-4DB119AE51F1}"/>
              </a:ext>
            </a:extLst>
          </p:cNvPr>
          <p:cNvCxnSpPr>
            <a:cxnSpLocks/>
          </p:cNvCxnSpPr>
          <p:nvPr/>
        </p:nvCxnSpPr>
        <p:spPr>
          <a:xfrm>
            <a:off x="5538728" y="899385"/>
            <a:ext cx="0" cy="53677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4C75FE5-E1B2-45F0-A27B-DC14A57C1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100" y="1621113"/>
            <a:ext cx="2693523" cy="46041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D5B74A3-8BA7-475B-8C66-174B8EBEF8E8}"/>
              </a:ext>
            </a:extLst>
          </p:cNvPr>
          <p:cNvSpPr txBox="1"/>
          <p:nvPr/>
        </p:nvSpPr>
        <p:spPr>
          <a:xfrm>
            <a:off x="5638341" y="1384918"/>
            <a:ext cx="1513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 Norm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348E10-82B6-48AC-AA6A-ADC0276C4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883" y="1833207"/>
            <a:ext cx="2285382" cy="71731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28B3980-89C9-429F-A91D-C5FE60B38249}"/>
              </a:ext>
            </a:extLst>
          </p:cNvPr>
          <p:cNvSpPr txBox="1"/>
          <p:nvPr/>
        </p:nvSpPr>
        <p:spPr>
          <a:xfrm>
            <a:off x="5647732" y="2774713"/>
            <a:ext cx="2545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Multi-Head 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7B267CD-402E-4BE0-A3A7-043DB99E1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340" y="3266382"/>
            <a:ext cx="3465459" cy="60235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6E269AD-CA24-452D-8847-81E4FD924E93}"/>
              </a:ext>
            </a:extLst>
          </p:cNvPr>
          <p:cNvSpPr txBox="1"/>
          <p:nvPr/>
        </p:nvSpPr>
        <p:spPr>
          <a:xfrm>
            <a:off x="7029483" y="1354140"/>
            <a:ext cx="1207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[197,768]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882BFF3-36D5-4C28-A2D9-0A6FA98B9785}"/>
              </a:ext>
            </a:extLst>
          </p:cNvPr>
          <p:cNvGrpSpPr/>
          <p:nvPr/>
        </p:nvGrpSpPr>
        <p:grpSpPr>
          <a:xfrm>
            <a:off x="5774010" y="4085615"/>
            <a:ext cx="1221124" cy="590409"/>
            <a:chOff x="5652706" y="3563640"/>
            <a:chExt cx="1221124" cy="590409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F3CBD06-3702-4062-AA8D-97E7A54BF477}"/>
                </a:ext>
              </a:extLst>
            </p:cNvPr>
            <p:cNvSpPr txBox="1"/>
            <p:nvPr/>
          </p:nvSpPr>
          <p:spPr>
            <a:xfrm>
              <a:off x="5652707" y="3846272"/>
              <a:ext cx="1167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W[768,768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0FF7B9-BD6C-4576-B69C-2B71EF2CE46A}"/>
                </a:ext>
              </a:extLst>
            </p:cNvPr>
            <p:cNvSpPr txBox="1"/>
            <p:nvPr/>
          </p:nvSpPr>
          <p:spPr>
            <a:xfrm>
              <a:off x="5671395" y="3563640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X[197,768]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0A0632F-3E60-4811-9693-65B09B5ABA77}"/>
                </a:ext>
              </a:extLst>
            </p:cNvPr>
            <p:cNvSpPr/>
            <p:nvPr/>
          </p:nvSpPr>
          <p:spPr>
            <a:xfrm>
              <a:off x="5652706" y="3576449"/>
              <a:ext cx="1167871" cy="5674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C5C26FF-0C94-45A1-9406-1980947BD681}"/>
              </a:ext>
            </a:extLst>
          </p:cNvPr>
          <p:cNvGrpSpPr/>
          <p:nvPr/>
        </p:nvGrpSpPr>
        <p:grpSpPr>
          <a:xfrm>
            <a:off x="7696201" y="4094086"/>
            <a:ext cx="993620" cy="545483"/>
            <a:chOff x="6493683" y="4927847"/>
            <a:chExt cx="642230" cy="54548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D2E12D9-7048-4EA2-8FD5-3C3B391B6345}"/>
                </a:ext>
              </a:extLst>
            </p:cNvPr>
            <p:cNvSpPr txBox="1"/>
            <p:nvPr/>
          </p:nvSpPr>
          <p:spPr>
            <a:xfrm>
              <a:off x="6493683" y="4927847"/>
              <a:ext cx="6422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Q,K,V</a:t>
              </a:r>
            </a:p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[197,768]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CF9A02B-EA9D-4AEC-A82F-964A122295AB}"/>
                </a:ext>
              </a:extLst>
            </p:cNvPr>
            <p:cNvSpPr/>
            <p:nvPr/>
          </p:nvSpPr>
          <p:spPr>
            <a:xfrm>
              <a:off x="6493684" y="4944089"/>
              <a:ext cx="642229" cy="5292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3F14959F-1226-415D-9AAD-B7B0C38AFE11}"/>
              </a:ext>
            </a:extLst>
          </p:cNvPr>
          <p:cNvSpPr txBox="1"/>
          <p:nvPr/>
        </p:nvSpPr>
        <p:spPr>
          <a:xfrm>
            <a:off x="8236489" y="4713710"/>
            <a:ext cx="86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reshape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A8FA866-B8DE-4655-8D8E-8F03CA547197}"/>
              </a:ext>
            </a:extLst>
          </p:cNvPr>
          <p:cNvGrpSpPr/>
          <p:nvPr/>
        </p:nvGrpSpPr>
        <p:grpSpPr>
          <a:xfrm>
            <a:off x="7719343" y="5111395"/>
            <a:ext cx="1202435" cy="342049"/>
            <a:chOff x="7674244" y="3941907"/>
            <a:chExt cx="1202435" cy="34204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063F02E-06B2-42BA-B2CE-43800B0256B9}"/>
                </a:ext>
              </a:extLst>
            </p:cNvPr>
            <p:cNvSpPr txBox="1"/>
            <p:nvPr/>
          </p:nvSpPr>
          <p:spPr>
            <a:xfrm>
              <a:off x="7674244" y="3958759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[197,64]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2BAA2E5-EECF-40FA-B453-69866DE9320B}"/>
                </a:ext>
              </a:extLst>
            </p:cNvPr>
            <p:cNvSpPr/>
            <p:nvPr/>
          </p:nvSpPr>
          <p:spPr>
            <a:xfrm>
              <a:off x="7736600" y="3941907"/>
              <a:ext cx="82610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35ED5D1-596C-4FBB-8A3D-37EB56602C4B}"/>
              </a:ext>
            </a:extLst>
          </p:cNvPr>
          <p:cNvGrpSpPr/>
          <p:nvPr/>
        </p:nvGrpSpPr>
        <p:grpSpPr>
          <a:xfrm>
            <a:off x="5892306" y="5106528"/>
            <a:ext cx="1202435" cy="342049"/>
            <a:chOff x="7674244" y="3941907"/>
            <a:chExt cx="1202435" cy="342049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0FAF4C0-5280-4E76-8081-721913845183}"/>
                </a:ext>
              </a:extLst>
            </p:cNvPr>
            <p:cNvSpPr txBox="1"/>
            <p:nvPr/>
          </p:nvSpPr>
          <p:spPr>
            <a:xfrm>
              <a:off x="7674244" y="3958759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[197,197]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BCC955C-277A-42A4-A14E-3F4E4FF51A65}"/>
                </a:ext>
              </a:extLst>
            </p:cNvPr>
            <p:cNvSpPr/>
            <p:nvPr/>
          </p:nvSpPr>
          <p:spPr>
            <a:xfrm>
              <a:off x="7736600" y="3941907"/>
              <a:ext cx="82610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F3AE52C-A965-4B79-92F7-BF9E92796A1E}"/>
              </a:ext>
            </a:extLst>
          </p:cNvPr>
          <p:cNvSpPr txBox="1"/>
          <p:nvPr/>
        </p:nvSpPr>
        <p:spPr>
          <a:xfrm>
            <a:off x="7089412" y="4873196"/>
            <a:ext cx="54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K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1F3A7785-A42A-42E0-81B0-713C63A8CD8C}"/>
              </a:ext>
            </a:extLst>
          </p:cNvPr>
          <p:cNvSpPr/>
          <p:nvPr/>
        </p:nvSpPr>
        <p:spPr>
          <a:xfrm>
            <a:off x="7025252" y="4285141"/>
            <a:ext cx="595837" cy="19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CCBF828-271B-4340-9D59-6F6C6BF30FA7}"/>
              </a:ext>
            </a:extLst>
          </p:cNvPr>
          <p:cNvSpPr/>
          <p:nvPr/>
        </p:nvSpPr>
        <p:spPr>
          <a:xfrm rot="10800000">
            <a:off x="7019927" y="5181185"/>
            <a:ext cx="595837" cy="19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7E3662E4-5398-4A17-B3BB-D1ECC939B28F}"/>
              </a:ext>
            </a:extLst>
          </p:cNvPr>
          <p:cNvSpPr/>
          <p:nvPr/>
        </p:nvSpPr>
        <p:spPr>
          <a:xfrm rot="5400000">
            <a:off x="8018001" y="4798798"/>
            <a:ext cx="332411" cy="156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5D1DEFD0-2C7F-4DB2-9453-3D46B44B9448}"/>
              </a:ext>
            </a:extLst>
          </p:cNvPr>
          <p:cNvSpPr/>
          <p:nvPr/>
        </p:nvSpPr>
        <p:spPr>
          <a:xfrm rot="5400000">
            <a:off x="6201507" y="5613274"/>
            <a:ext cx="332411" cy="15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AABE480-5A58-4D2B-8996-57CC8D60D183}"/>
              </a:ext>
            </a:extLst>
          </p:cNvPr>
          <p:cNvSpPr txBox="1"/>
          <p:nvPr/>
        </p:nvSpPr>
        <p:spPr>
          <a:xfrm>
            <a:off x="6445819" y="5510038"/>
            <a:ext cx="705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V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7320AF2-A9A9-4BE7-9807-136D90327072}"/>
              </a:ext>
            </a:extLst>
          </p:cNvPr>
          <p:cNvGrpSpPr/>
          <p:nvPr/>
        </p:nvGrpSpPr>
        <p:grpSpPr>
          <a:xfrm>
            <a:off x="5925312" y="5879276"/>
            <a:ext cx="1202435" cy="342049"/>
            <a:chOff x="7674244" y="3941907"/>
            <a:chExt cx="1202435" cy="342049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4DDB75D-20C8-4EC3-9A97-E92138624506}"/>
                </a:ext>
              </a:extLst>
            </p:cNvPr>
            <p:cNvSpPr txBox="1"/>
            <p:nvPr/>
          </p:nvSpPr>
          <p:spPr>
            <a:xfrm>
              <a:off x="7674244" y="3958759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[197,64]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CE4D4F6-9B5D-428C-A89B-3787F679D76C}"/>
                </a:ext>
              </a:extLst>
            </p:cNvPr>
            <p:cNvSpPr/>
            <p:nvPr/>
          </p:nvSpPr>
          <p:spPr>
            <a:xfrm>
              <a:off x="7736600" y="3941907"/>
              <a:ext cx="82610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箭头: 右 56">
            <a:extLst>
              <a:ext uri="{FF2B5EF4-FFF2-40B4-BE49-F238E27FC236}">
                <a16:creationId xmlns:a16="http://schemas.microsoft.com/office/drawing/2014/main" id="{21F5C58D-F929-49B5-80BA-D4F551F82EFC}"/>
              </a:ext>
            </a:extLst>
          </p:cNvPr>
          <p:cNvSpPr/>
          <p:nvPr/>
        </p:nvSpPr>
        <p:spPr>
          <a:xfrm>
            <a:off x="7049093" y="5936301"/>
            <a:ext cx="595837" cy="194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D343159-CBE1-4C69-B7B8-8E34945F5AEE}"/>
              </a:ext>
            </a:extLst>
          </p:cNvPr>
          <p:cNvGrpSpPr/>
          <p:nvPr/>
        </p:nvGrpSpPr>
        <p:grpSpPr>
          <a:xfrm>
            <a:off x="7730833" y="5793416"/>
            <a:ext cx="1202435" cy="342049"/>
            <a:chOff x="7674244" y="3941907"/>
            <a:chExt cx="1202435" cy="342049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1075827-515B-4BDD-B9AB-EE00B3B0DD12}"/>
                </a:ext>
              </a:extLst>
            </p:cNvPr>
            <p:cNvSpPr txBox="1"/>
            <p:nvPr/>
          </p:nvSpPr>
          <p:spPr>
            <a:xfrm>
              <a:off x="7674244" y="3958759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[197,768]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1CE736C-9E67-461B-A63D-7ECF4B9B741F}"/>
                </a:ext>
              </a:extLst>
            </p:cNvPr>
            <p:cNvSpPr/>
            <p:nvPr/>
          </p:nvSpPr>
          <p:spPr>
            <a:xfrm>
              <a:off x="7736600" y="3941907"/>
              <a:ext cx="82610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43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786C1CD-3214-4DFE-B58A-EBC6A627A246}"/>
              </a:ext>
            </a:extLst>
          </p:cNvPr>
          <p:cNvSpPr/>
          <p:nvPr/>
        </p:nvSpPr>
        <p:spPr>
          <a:xfrm>
            <a:off x="332925" y="4002516"/>
            <a:ext cx="2515050" cy="38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61BA72-4F4E-4862-AC23-0A8E4E03F98D}"/>
              </a:ext>
            </a:extLst>
          </p:cNvPr>
          <p:cNvSpPr/>
          <p:nvPr/>
        </p:nvSpPr>
        <p:spPr>
          <a:xfrm>
            <a:off x="952050" y="1299357"/>
            <a:ext cx="1122784" cy="388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A2A2E0-A4CB-4F10-83AF-15C7A2786C68}"/>
              </a:ext>
            </a:extLst>
          </p:cNvPr>
          <p:cNvSpPr txBox="1"/>
          <p:nvPr/>
        </p:nvSpPr>
        <p:spPr>
          <a:xfrm>
            <a:off x="379158" y="4021692"/>
            <a:ext cx="25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Multi-Head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61FC9E-84E8-4797-9966-FD8FECC91BAB}"/>
              </a:ext>
            </a:extLst>
          </p:cNvPr>
          <p:cNvSpPr txBox="1"/>
          <p:nvPr/>
        </p:nvSpPr>
        <p:spPr>
          <a:xfrm>
            <a:off x="990150" y="1289418"/>
            <a:ext cx="121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1A46CC-8CE1-4D9F-AB9D-BA3DF019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412" y="1149648"/>
            <a:ext cx="7114838" cy="13210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1D789B-3E61-450C-A595-5C1A6CA35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412" y="3574162"/>
            <a:ext cx="7010063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44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-6342" y="6389519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674575-08B7-4E9A-8902-744C2468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37" y="1338604"/>
            <a:ext cx="2119727" cy="46168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294503-EDCA-4F8C-975D-FCF0399CDC4A}"/>
              </a:ext>
            </a:extLst>
          </p:cNvPr>
          <p:cNvSpPr txBox="1"/>
          <p:nvPr/>
        </p:nvSpPr>
        <p:spPr>
          <a:xfrm>
            <a:off x="455762" y="977423"/>
            <a:ext cx="935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42AD18-73A1-4A19-996C-F2E08180AA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6" y="1612596"/>
            <a:ext cx="3220212" cy="4748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8FF52337-6F14-4D8C-B245-7C03CFBBCBE0}"/>
              </a:ext>
            </a:extLst>
          </p:cNvPr>
          <p:cNvSpPr/>
          <p:nvPr/>
        </p:nvSpPr>
        <p:spPr>
          <a:xfrm>
            <a:off x="620268" y="2390608"/>
            <a:ext cx="452176" cy="40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084263-74E0-4076-B918-71E919C4D2B4}"/>
              </a:ext>
            </a:extLst>
          </p:cNvPr>
          <p:cNvSpPr txBox="1"/>
          <p:nvPr/>
        </p:nvSpPr>
        <p:spPr>
          <a:xfrm>
            <a:off x="1176316" y="2426451"/>
            <a:ext cx="2545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FC1: X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</a:rPr>
              <a:t>1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= X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</a:rPr>
              <a:t>in 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  <a:sym typeface="Wingdings 2" panose="05020102010507070707" pitchFamily="18" charset="2"/>
              </a:rPr>
              <a:t>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W + b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88A803-E8D3-425B-917A-ACEB4BC45127}"/>
              </a:ext>
            </a:extLst>
          </p:cNvPr>
          <p:cNvGrpSpPr/>
          <p:nvPr/>
        </p:nvGrpSpPr>
        <p:grpSpPr>
          <a:xfrm>
            <a:off x="2006009" y="2965148"/>
            <a:ext cx="1202435" cy="342049"/>
            <a:chOff x="7674244" y="3941907"/>
            <a:chExt cx="1202435" cy="34204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B3A94A-0A0D-44C5-BA71-AC74AF69C0F1}"/>
                </a:ext>
              </a:extLst>
            </p:cNvPr>
            <p:cNvSpPr txBox="1"/>
            <p:nvPr/>
          </p:nvSpPr>
          <p:spPr>
            <a:xfrm>
              <a:off x="7674244" y="3958759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[197,768]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0664BC1-8934-407F-814C-30E0231F7D12}"/>
                </a:ext>
              </a:extLst>
            </p:cNvPr>
            <p:cNvSpPr/>
            <p:nvPr/>
          </p:nvSpPr>
          <p:spPr>
            <a:xfrm>
              <a:off x="7736600" y="3941907"/>
              <a:ext cx="82610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C04E581-EBD4-4CE8-AC9E-1809CCBF80F8}"/>
              </a:ext>
            </a:extLst>
          </p:cNvPr>
          <p:cNvGrpSpPr/>
          <p:nvPr/>
        </p:nvGrpSpPr>
        <p:grpSpPr>
          <a:xfrm>
            <a:off x="3030688" y="2958960"/>
            <a:ext cx="1202435" cy="342049"/>
            <a:chOff x="7674244" y="3941907"/>
            <a:chExt cx="1202435" cy="342049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3447C3-9A79-4532-9EC2-F5BCB1E0B281}"/>
                </a:ext>
              </a:extLst>
            </p:cNvPr>
            <p:cNvSpPr txBox="1"/>
            <p:nvPr/>
          </p:nvSpPr>
          <p:spPr>
            <a:xfrm>
              <a:off x="7674244" y="3958759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[768,3072]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E8F39CC-AC52-4DB1-BB5A-05DCCC63DD1E}"/>
                </a:ext>
              </a:extLst>
            </p:cNvPr>
            <p:cNvSpPr/>
            <p:nvPr/>
          </p:nvSpPr>
          <p:spPr>
            <a:xfrm>
              <a:off x="7736600" y="3941907"/>
              <a:ext cx="946165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06B089-930F-44D1-A042-6CD48B28E9C1}"/>
              </a:ext>
            </a:extLst>
          </p:cNvPr>
          <p:cNvGrpSpPr/>
          <p:nvPr/>
        </p:nvGrpSpPr>
        <p:grpSpPr>
          <a:xfrm>
            <a:off x="767116" y="2962450"/>
            <a:ext cx="1202435" cy="342049"/>
            <a:chOff x="7674244" y="3941907"/>
            <a:chExt cx="1202435" cy="34204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E635CC-14B2-4B78-A207-F0282B351748}"/>
                </a:ext>
              </a:extLst>
            </p:cNvPr>
            <p:cNvSpPr txBox="1"/>
            <p:nvPr/>
          </p:nvSpPr>
          <p:spPr>
            <a:xfrm>
              <a:off x="7674244" y="3958759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[197,3072]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5B6F21A-E140-4AB4-86EE-FDA41F2C9ADB}"/>
                </a:ext>
              </a:extLst>
            </p:cNvPr>
            <p:cNvSpPr/>
            <p:nvPr/>
          </p:nvSpPr>
          <p:spPr>
            <a:xfrm>
              <a:off x="7736600" y="3941907"/>
              <a:ext cx="946165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680CC1C-8DB5-4191-87B7-42E3B56A193C}"/>
              </a:ext>
            </a:extLst>
          </p:cNvPr>
          <p:cNvCxnSpPr>
            <a:cxnSpLocks/>
          </p:cNvCxnSpPr>
          <p:nvPr/>
        </p:nvCxnSpPr>
        <p:spPr>
          <a:xfrm flipH="1">
            <a:off x="1317228" y="2729066"/>
            <a:ext cx="403182" cy="24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E9BEAB-549F-4C94-A2A9-9EAC3C877109}"/>
              </a:ext>
            </a:extLst>
          </p:cNvPr>
          <p:cNvCxnSpPr>
            <a:cxnSpLocks/>
          </p:cNvCxnSpPr>
          <p:nvPr/>
        </p:nvCxnSpPr>
        <p:spPr>
          <a:xfrm>
            <a:off x="2207521" y="2714885"/>
            <a:ext cx="169622" cy="26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9584E42-A076-4F03-8319-5A6C11015C28}"/>
              </a:ext>
            </a:extLst>
          </p:cNvPr>
          <p:cNvCxnSpPr>
            <a:cxnSpLocks/>
          </p:cNvCxnSpPr>
          <p:nvPr/>
        </p:nvCxnSpPr>
        <p:spPr>
          <a:xfrm>
            <a:off x="2645598" y="2692660"/>
            <a:ext cx="657423" cy="2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873F717-6083-47BC-B9ED-9D1F113CE486}"/>
              </a:ext>
            </a:extLst>
          </p:cNvPr>
          <p:cNvSpPr/>
          <p:nvPr/>
        </p:nvSpPr>
        <p:spPr>
          <a:xfrm>
            <a:off x="620268" y="3695672"/>
            <a:ext cx="452176" cy="40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01AE2E-B3C5-4D03-B2C4-D67F59AB648F}"/>
              </a:ext>
            </a:extLst>
          </p:cNvPr>
          <p:cNvSpPr txBox="1"/>
          <p:nvPr/>
        </p:nvSpPr>
        <p:spPr>
          <a:xfrm>
            <a:off x="3331245" y="2433105"/>
            <a:ext cx="126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600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600" dirty="0">
              <a:solidFill>
                <a:srgbClr val="0A60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7743A5-257A-4562-B4B0-08881070869C}"/>
              </a:ext>
            </a:extLst>
          </p:cNvPr>
          <p:cNvSpPr txBox="1"/>
          <p:nvPr/>
        </p:nvSpPr>
        <p:spPr>
          <a:xfrm>
            <a:off x="1176315" y="3763622"/>
            <a:ext cx="2545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GELU: X</a:t>
            </a:r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2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= GELU(X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</a:rPr>
              <a:t>1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2C4F3C1-9B87-4BD5-B60B-10D769A74AEB}"/>
              </a:ext>
            </a:extLst>
          </p:cNvPr>
          <p:cNvSpPr txBox="1"/>
          <p:nvPr/>
        </p:nvSpPr>
        <p:spPr>
          <a:xfrm>
            <a:off x="3231384" y="3789184"/>
            <a:ext cx="151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A6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针对每个元素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DF82BB-CD9A-4B8B-9007-216B07740324}"/>
              </a:ext>
            </a:extLst>
          </p:cNvPr>
          <p:cNvGrpSpPr/>
          <p:nvPr/>
        </p:nvGrpSpPr>
        <p:grpSpPr>
          <a:xfrm>
            <a:off x="767116" y="4332999"/>
            <a:ext cx="1202435" cy="342049"/>
            <a:chOff x="7674244" y="3941907"/>
            <a:chExt cx="1202435" cy="34204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2E30CCB-6189-4474-B637-A596602AF11F}"/>
                </a:ext>
              </a:extLst>
            </p:cNvPr>
            <p:cNvSpPr txBox="1"/>
            <p:nvPr/>
          </p:nvSpPr>
          <p:spPr>
            <a:xfrm>
              <a:off x="7674244" y="3958759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[197,3072]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07A9513-9557-4B8F-B0B4-78AF3B9AC4D1}"/>
                </a:ext>
              </a:extLst>
            </p:cNvPr>
            <p:cNvSpPr/>
            <p:nvPr/>
          </p:nvSpPr>
          <p:spPr>
            <a:xfrm>
              <a:off x="7736600" y="3941907"/>
              <a:ext cx="946165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5A4D224-4D2A-4E51-9D41-37BCA6B57858}"/>
              </a:ext>
            </a:extLst>
          </p:cNvPr>
          <p:cNvGrpSpPr/>
          <p:nvPr/>
        </p:nvGrpSpPr>
        <p:grpSpPr>
          <a:xfrm>
            <a:off x="2610300" y="4336480"/>
            <a:ext cx="1202435" cy="342049"/>
            <a:chOff x="7653790" y="3941907"/>
            <a:chExt cx="1202435" cy="34204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3F2008D-31D1-4520-878C-DA65543EA2E3}"/>
                </a:ext>
              </a:extLst>
            </p:cNvPr>
            <p:cNvSpPr txBox="1"/>
            <p:nvPr/>
          </p:nvSpPr>
          <p:spPr>
            <a:xfrm>
              <a:off x="7653790" y="3959042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[197,3072]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540D437-7818-48EB-9CA1-1D74543540AE}"/>
                </a:ext>
              </a:extLst>
            </p:cNvPr>
            <p:cNvSpPr/>
            <p:nvPr/>
          </p:nvSpPr>
          <p:spPr>
            <a:xfrm>
              <a:off x="7736600" y="3941907"/>
              <a:ext cx="946165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79D721-6C98-45E7-BFAF-984142B605F6}"/>
              </a:ext>
            </a:extLst>
          </p:cNvPr>
          <p:cNvCxnSpPr>
            <a:cxnSpLocks/>
          </p:cNvCxnSpPr>
          <p:nvPr/>
        </p:nvCxnSpPr>
        <p:spPr>
          <a:xfrm flipH="1">
            <a:off x="1499111" y="4072931"/>
            <a:ext cx="403182" cy="24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CD7454E-ECC9-4DEA-8396-FDAB9F3283BE}"/>
              </a:ext>
            </a:extLst>
          </p:cNvPr>
          <p:cNvCxnSpPr>
            <a:cxnSpLocks/>
          </p:cNvCxnSpPr>
          <p:nvPr/>
        </p:nvCxnSpPr>
        <p:spPr>
          <a:xfrm>
            <a:off x="2898621" y="4063183"/>
            <a:ext cx="169622" cy="26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0D5DD9F-3026-40A9-8784-A05A2C0E3709}"/>
              </a:ext>
            </a:extLst>
          </p:cNvPr>
          <p:cNvSpPr/>
          <p:nvPr/>
        </p:nvSpPr>
        <p:spPr>
          <a:xfrm>
            <a:off x="603384" y="4926759"/>
            <a:ext cx="452176" cy="405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8D159D1-271B-4A5D-A56C-18A13DC4C59D}"/>
              </a:ext>
            </a:extLst>
          </p:cNvPr>
          <p:cNvSpPr txBox="1"/>
          <p:nvPr/>
        </p:nvSpPr>
        <p:spPr>
          <a:xfrm>
            <a:off x="1176314" y="4993153"/>
            <a:ext cx="2545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FC2: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X</a:t>
            </a:r>
            <a:r>
              <a:rPr lang="en-US" altLang="zh-CN" sz="1100" dirty="0" err="1">
                <a:solidFill>
                  <a:srgbClr val="FF0000"/>
                </a:solidFill>
                <a:latin typeface="-apple-system"/>
              </a:rPr>
              <a:t>out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= X</a:t>
            </a:r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2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  <a:sym typeface="Wingdings 2" panose="05020102010507070707" pitchFamily="18" charset="2"/>
              </a:rPr>
              <a:t>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W + b</a:t>
            </a:r>
            <a:r>
              <a:rPr lang="en-US" altLang="zh-CN" sz="1100" b="0" i="0" dirty="0">
                <a:solidFill>
                  <a:srgbClr val="FF0000"/>
                </a:solidFill>
                <a:effectLst/>
                <a:latin typeface="-apple-system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EB1F379-938F-4BCF-BC32-910A396C92C2}"/>
              </a:ext>
            </a:extLst>
          </p:cNvPr>
          <p:cNvGrpSpPr/>
          <p:nvPr/>
        </p:nvGrpSpPr>
        <p:grpSpPr>
          <a:xfrm>
            <a:off x="1975826" y="5531637"/>
            <a:ext cx="1166523" cy="342049"/>
            <a:chOff x="7674244" y="3941907"/>
            <a:chExt cx="1166523" cy="34204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A8223DC-9B21-4A4F-8177-F40EFA5AAF43}"/>
                </a:ext>
              </a:extLst>
            </p:cNvPr>
            <p:cNvSpPr txBox="1"/>
            <p:nvPr/>
          </p:nvSpPr>
          <p:spPr>
            <a:xfrm>
              <a:off x="7674244" y="3958759"/>
              <a:ext cx="116652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[197,3072]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9FE7AC8-0D1F-4BD9-9883-F2773DE396D2}"/>
                </a:ext>
              </a:extLst>
            </p:cNvPr>
            <p:cNvSpPr/>
            <p:nvPr/>
          </p:nvSpPr>
          <p:spPr>
            <a:xfrm>
              <a:off x="7736600" y="3941907"/>
              <a:ext cx="946165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74C1E99-6094-474B-9DB9-663051E7F969}"/>
              </a:ext>
            </a:extLst>
          </p:cNvPr>
          <p:cNvGrpSpPr/>
          <p:nvPr/>
        </p:nvGrpSpPr>
        <p:grpSpPr>
          <a:xfrm>
            <a:off x="790493" y="5522603"/>
            <a:ext cx="1202435" cy="342049"/>
            <a:chOff x="7674244" y="3941907"/>
            <a:chExt cx="1202435" cy="342049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B858E2C-A680-41F7-A1DD-39A40A39A073}"/>
                </a:ext>
              </a:extLst>
            </p:cNvPr>
            <p:cNvSpPr txBox="1"/>
            <p:nvPr/>
          </p:nvSpPr>
          <p:spPr>
            <a:xfrm>
              <a:off x="7674244" y="3958759"/>
              <a:ext cx="12024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[197,768]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A68C271-DB21-4CDE-9C6E-0EAA41FD31CD}"/>
                </a:ext>
              </a:extLst>
            </p:cNvPr>
            <p:cNvSpPr/>
            <p:nvPr/>
          </p:nvSpPr>
          <p:spPr>
            <a:xfrm>
              <a:off x="7736600" y="3941907"/>
              <a:ext cx="826103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642AED7-6BDD-4119-B41A-CC1EA095A6D1}"/>
              </a:ext>
            </a:extLst>
          </p:cNvPr>
          <p:cNvGrpSpPr/>
          <p:nvPr/>
        </p:nvGrpSpPr>
        <p:grpSpPr>
          <a:xfrm>
            <a:off x="3164627" y="5538728"/>
            <a:ext cx="1166523" cy="342049"/>
            <a:chOff x="7674244" y="3941907"/>
            <a:chExt cx="1166523" cy="34204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716D2DD-8A2D-4B09-9174-04919798E815}"/>
                </a:ext>
              </a:extLst>
            </p:cNvPr>
            <p:cNvSpPr txBox="1"/>
            <p:nvPr/>
          </p:nvSpPr>
          <p:spPr>
            <a:xfrm>
              <a:off x="7674244" y="3958759"/>
              <a:ext cx="116652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[3072 ,768]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BF9AA18-6038-42EC-9489-FDF7DB71563D}"/>
                </a:ext>
              </a:extLst>
            </p:cNvPr>
            <p:cNvSpPr/>
            <p:nvPr/>
          </p:nvSpPr>
          <p:spPr>
            <a:xfrm>
              <a:off x="7736600" y="3941907"/>
              <a:ext cx="999941" cy="342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3DD25C3-0E5E-4D4B-BEEA-4B4B35835B86}"/>
              </a:ext>
            </a:extLst>
          </p:cNvPr>
          <p:cNvCxnSpPr>
            <a:cxnSpLocks/>
          </p:cNvCxnSpPr>
          <p:nvPr/>
        </p:nvCxnSpPr>
        <p:spPr>
          <a:xfrm flipH="1">
            <a:off x="1326216" y="5313770"/>
            <a:ext cx="403182" cy="24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A40325C-C7AD-44DC-AC02-3C60D3B828F4}"/>
              </a:ext>
            </a:extLst>
          </p:cNvPr>
          <p:cNvCxnSpPr>
            <a:cxnSpLocks/>
          </p:cNvCxnSpPr>
          <p:nvPr/>
        </p:nvCxnSpPr>
        <p:spPr>
          <a:xfrm>
            <a:off x="2323619" y="5290733"/>
            <a:ext cx="169622" cy="26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EC86219-8F67-4FE6-B0C4-BD66765B027D}"/>
              </a:ext>
            </a:extLst>
          </p:cNvPr>
          <p:cNvCxnSpPr>
            <a:cxnSpLocks/>
          </p:cNvCxnSpPr>
          <p:nvPr/>
        </p:nvCxnSpPr>
        <p:spPr>
          <a:xfrm>
            <a:off x="2741982" y="5286494"/>
            <a:ext cx="657423" cy="2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2C8C50C8-3D53-489B-9C53-D5B0507C2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3" y="6492049"/>
            <a:ext cx="3397211" cy="291189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47AD2976-42DC-411C-B01F-6144FA0701A6}"/>
              </a:ext>
            </a:extLst>
          </p:cNvPr>
          <p:cNvSpPr txBox="1"/>
          <p:nvPr/>
        </p:nvSpPr>
        <p:spPr>
          <a:xfrm>
            <a:off x="3747888" y="6512008"/>
            <a:ext cx="4068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[2] b₁ </a:t>
            </a:r>
            <a:r>
              <a:rPr lang="zh-CN" altLang="en-US" sz="1200" dirty="0"/>
              <a:t>的形状是 </a:t>
            </a:r>
            <a:r>
              <a:rPr lang="en-US" altLang="zh-CN" sz="1200" dirty="0"/>
              <a:t>[3072]</a:t>
            </a:r>
            <a:r>
              <a:rPr lang="zh-CN" altLang="en-US" sz="1200" dirty="0"/>
              <a:t>，</a:t>
            </a:r>
            <a:r>
              <a:rPr lang="en-US" altLang="zh-CN" sz="1200" dirty="0"/>
              <a:t>b₂ </a:t>
            </a:r>
            <a:r>
              <a:rPr lang="zh-CN" altLang="en-US" sz="1200" dirty="0"/>
              <a:t>的形状是 </a:t>
            </a:r>
            <a:r>
              <a:rPr lang="en-US" altLang="zh-CN" sz="1200" dirty="0"/>
              <a:t>[768], </a:t>
            </a:r>
            <a:r>
              <a:rPr lang="zh-CN" altLang="en-US" sz="1200" dirty="0"/>
              <a:t>广播机制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043E553-C876-46E0-B9F9-4CA3851242CB}"/>
              </a:ext>
            </a:extLst>
          </p:cNvPr>
          <p:cNvSpPr txBox="1"/>
          <p:nvPr/>
        </p:nvSpPr>
        <p:spPr>
          <a:xfrm>
            <a:off x="88406" y="6506239"/>
            <a:ext cx="535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 </a:t>
            </a:r>
            <a:endParaRPr lang="zh-CN" altLang="en-US" sz="12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B4F02A0-36F6-4753-8512-5443B2BBCDA4}"/>
              </a:ext>
            </a:extLst>
          </p:cNvPr>
          <p:cNvSpPr/>
          <p:nvPr/>
        </p:nvSpPr>
        <p:spPr>
          <a:xfrm>
            <a:off x="7402453" y="2135992"/>
            <a:ext cx="4387696" cy="31959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45F88B8-F717-4553-B768-E4D24193426D}"/>
              </a:ext>
            </a:extLst>
          </p:cNvPr>
          <p:cNvSpPr txBox="1"/>
          <p:nvPr/>
        </p:nvSpPr>
        <p:spPr>
          <a:xfrm>
            <a:off x="7592158" y="2418558"/>
            <a:ext cx="3979574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注意力输出的本质是：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之间的交互经过全局加权后，每个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token 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融合了整张图的上下文信息。</a:t>
            </a:r>
            <a:endParaRPr lang="en-US" altLang="zh-CN" sz="16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MLP: 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不与其他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token 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交互，而是单独作用于每个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token 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内部的特征维度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提供非线性映射</a:t>
            </a:r>
          </a:p>
        </p:txBody>
      </p:sp>
    </p:spTree>
    <p:extLst>
      <p:ext uri="{BB962C8B-B14F-4D97-AF65-F5344CB8AC3E}">
        <p14:creationId xmlns:p14="http://schemas.microsoft.com/office/powerpoint/2010/main" val="37285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C995-30C1-2036-CBE4-CBF20060F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1F4A68-B8C1-8F1F-FEC0-971E362402D8}"/>
              </a:ext>
            </a:extLst>
          </p:cNvPr>
          <p:cNvCxnSpPr>
            <a:cxnSpLocks/>
          </p:cNvCxnSpPr>
          <p:nvPr/>
        </p:nvCxnSpPr>
        <p:spPr>
          <a:xfrm flipV="1">
            <a:off x="0" y="660469"/>
            <a:ext cx="11850624" cy="2760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ABBC488-EDA9-4CCF-B473-58FE2923D534}"/>
              </a:ext>
            </a:extLst>
          </p:cNvPr>
          <p:cNvSpPr/>
          <p:nvPr/>
        </p:nvSpPr>
        <p:spPr>
          <a:xfrm>
            <a:off x="0" y="0"/>
            <a:ext cx="12192000" cy="678135"/>
          </a:xfrm>
          <a:prstGeom prst="rect">
            <a:avLst/>
          </a:prstGeom>
          <a:solidFill>
            <a:srgbClr val="095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56781F-A117-49F7-825D-13EDAA5DDFFC}"/>
              </a:ext>
            </a:extLst>
          </p:cNvPr>
          <p:cNvSpPr txBox="1"/>
          <p:nvPr/>
        </p:nvSpPr>
        <p:spPr>
          <a:xfrm>
            <a:off x="171001" y="68993"/>
            <a:ext cx="1219834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2000" b="1" dirty="0">
                <a:solidFill>
                  <a:srgbClr val="0959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is Worth 16x16 Words: Transformers for Image Recognition at Scale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ICLR 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45C181-C43C-4585-AFB2-1A9278B6CFB0}"/>
              </a:ext>
            </a:extLst>
          </p:cNvPr>
          <p:cNvSpPr/>
          <p:nvPr/>
        </p:nvSpPr>
        <p:spPr>
          <a:xfrm>
            <a:off x="0" y="6517383"/>
            <a:ext cx="12198342" cy="51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2633510-51C7-4D76-B610-3012DF1DD95F}"/>
              </a:ext>
            </a:extLst>
          </p:cNvPr>
          <p:cNvGrpSpPr/>
          <p:nvPr/>
        </p:nvGrpSpPr>
        <p:grpSpPr>
          <a:xfrm>
            <a:off x="812365" y="1318533"/>
            <a:ext cx="1122784" cy="388508"/>
            <a:chOff x="812365" y="1318533"/>
            <a:chExt cx="1122784" cy="3885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61BA72-4F4E-4862-AC23-0A8E4E03F98D}"/>
                </a:ext>
              </a:extLst>
            </p:cNvPr>
            <p:cNvSpPr/>
            <p:nvPr/>
          </p:nvSpPr>
          <p:spPr>
            <a:xfrm>
              <a:off x="812365" y="1318533"/>
              <a:ext cx="1122784" cy="3885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D61FC9E-84E8-4797-9966-FD8FECC91BAB}"/>
                </a:ext>
              </a:extLst>
            </p:cNvPr>
            <p:cNvSpPr txBox="1"/>
            <p:nvPr/>
          </p:nvSpPr>
          <p:spPr>
            <a:xfrm>
              <a:off x="985388" y="1318533"/>
              <a:ext cx="7767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i="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MLP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50EB91F-75CB-4825-AFD1-E74DBAA6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687865"/>
            <a:ext cx="7972425" cy="3419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5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2334</Words>
  <Application>Microsoft Office PowerPoint</Application>
  <PresentationFormat>宽屏</PresentationFormat>
  <Paragraphs>164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培元 蒋</dc:creator>
  <cp:lastModifiedBy>yw x</cp:lastModifiedBy>
  <cp:revision>97</cp:revision>
  <dcterms:created xsi:type="dcterms:W3CDTF">2025-09-12T01:45:39Z</dcterms:created>
  <dcterms:modified xsi:type="dcterms:W3CDTF">2025-10-16T11:54:59Z</dcterms:modified>
</cp:coreProperties>
</file>