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7772400" cy="4375150"/>
  <p:notesSz cx="7772400" cy="43751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1356296"/>
            <a:ext cx="6606540" cy="9187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2450084"/>
            <a:ext cx="5440680" cy="10937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" b="0" i="0">
                <a:solidFill>
                  <a:srgbClr val="282828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282828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1006284"/>
            <a:ext cx="3380994" cy="28875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1006284"/>
            <a:ext cx="3380994" cy="28875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1326" y="272821"/>
            <a:ext cx="7149747" cy="314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29205" y="1116096"/>
            <a:ext cx="6545580" cy="2499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" b="0" i="0">
                <a:solidFill>
                  <a:srgbClr val="282828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4068889"/>
            <a:ext cx="2487168" cy="218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4068889"/>
            <a:ext cx="1787652" cy="218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4068889"/>
            <a:ext cx="1787652" cy="218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4.jpg"/><Relationship Id="rId3" Type="http://schemas.openxmlformats.org/officeDocument/2006/relationships/image" Target="../media/image55.jpg"/><Relationship Id="rId4" Type="http://schemas.openxmlformats.org/officeDocument/2006/relationships/image" Target="../media/image56.jpg"/><Relationship Id="rId5" Type="http://schemas.openxmlformats.org/officeDocument/2006/relationships/image" Target="../media/image57.jpg"/><Relationship Id="rId6" Type="http://schemas.openxmlformats.org/officeDocument/2006/relationships/image" Target="../media/image58.jpg"/><Relationship Id="rId7" Type="http://schemas.openxmlformats.org/officeDocument/2006/relationships/image" Target="../media/image59.jpg"/><Relationship Id="rId8" Type="http://schemas.openxmlformats.org/officeDocument/2006/relationships/image" Target="../media/image60.jpg"/><Relationship Id="rId9" Type="http://schemas.openxmlformats.org/officeDocument/2006/relationships/image" Target="../media/image61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2.jpg"/><Relationship Id="rId3" Type="http://schemas.openxmlformats.org/officeDocument/2006/relationships/image" Target="../media/image63.jpg"/><Relationship Id="rId4" Type="http://schemas.openxmlformats.org/officeDocument/2006/relationships/image" Target="../media/image64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5.jpg"/><Relationship Id="rId3" Type="http://schemas.openxmlformats.org/officeDocument/2006/relationships/image" Target="../media/image66.png"/><Relationship Id="rId4" Type="http://schemas.openxmlformats.org/officeDocument/2006/relationships/image" Target="../media/image67.jpg"/><Relationship Id="rId5" Type="http://schemas.openxmlformats.org/officeDocument/2006/relationships/image" Target="../media/image68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9.jpg"/><Relationship Id="rId3" Type="http://schemas.openxmlformats.org/officeDocument/2006/relationships/image" Target="../media/image70.png"/><Relationship Id="rId4" Type="http://schemas.openxmlformats.org/officeDocument/2006/relationships/image" Target="../media/image71.jpg"/><Relationship Id="rId5" Type="http://schemas.openxmlformats.org/officeDocument/2006/relationships/image" Target="../media/image72.png"/><Relationship Id="rId6" Type="http://schemas.openxmlformats.org/officeDocument/2006/relationships/image" Target="../media/image73.jpg"/><Relationship Id="rId7" Type="http://schemas.openxmlformats.org/officeDocument/2006/relationships/image" Target="../media/image74.jpg"/><Relationship Id="rId8" Type="http://schemas.openxmlformats.org/officeDocument/2006/relationships/image" Target="../media/image75.jpg"/><Relationship Id="rId9" Type="http://schemas.openxmlformats.org/officeDocument/2006/relationships/image" Target="../media/image76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7.jpg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Relationship Id="rId6" Type="http://schemas.openxmlformats.org/officeDocument/2006/relationships/image" Target="../media/image81.png"/><Relationship Id="rId7" Type="http://schemas.openxmlformats.org/officeDocument/2006/relationships/image" Target="../media/image82.png"/><Relationship Id="rId8" Type="http://schemas.openxmlformats.org/officeDocument/2006/relationships/image" Target="../media/image83.jpg"/><Relationship Id="rId9" Type="http://schemas.openxmlformats.org/officeDocument/2006/relationships/image" Target="../media/image84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5.jpg"/><Relationship Id="rId3" Type="http://schemas.openxmlformats.org/officeDocument/2006/relationships/image" Target="../media/image86.png"/><Relationship Id="rId4" Type="http://schemas.openxmlformats.org/officeDocument/2006/relationships/image" Target="../media/image87.png"/><Relationship Id="rId5" Type="http://schemas.openxmlformats.org/officeDocument/2006/relationships/image" Target="../media/image88.png"/><Relationship Id="rId6" Type="http://schemas.openxmlformats.org/officeDocument/2006/relationships/image" Target="../media/image89.png"/><Relationship Id="rId7" Type="http://schemas.openxmlformats.org/officeDocument/2006/relationships/image" Target="../media/image90.png"/><Relationship Id="rId8" Type="http://schemas.openxmlformats.org/officeDocument/2006/relationships/image" Target="../media/image91.jpg"/><Relationship Id="rId9" Type="http://schemas.openxmlformats.org/officeDocument/2006/relationships/image" Target="../media/image92.jpg"/><Relationship Id="rId10" Type="http://schemas.openxmlformats.org/officeDocument/2006/relationships/image" Target="../media/image93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image" Target="../media/image98.png"/><Relationship Id="rId7" Type="http://schemas.openxmlformats.org/officeDocument/2006/relationships/image" Target="../media/image99.png"/><Relationship Id="rId8" Type="http://schemas.openxmlformats.org/officeDocument/2006/relationships/image" Target="../media/image100.png"/><Relationship Id="rId9" Type="http://schemas.openxmlformats.org/officeDocument/2006/relationships/image" Target="../media/image101.png"/><Relationship Id="rId10" Type="http://schemas.openxmlformats.org/officeDocument/2006/relationships/image" Target="../media/image102.png"/><Relationship Id="rId11" Type="http://schemas.openxmlformats.org/officeDocument/2006/relationships/image" Target="../media/image103.jpg"/><Relationship Id="rId12" Type="http://schemas.openxmlformats.org/officeDocument/2006/relationships/image" Target="../media/image104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5.jpg"/><Relationship Id="rId3" Type="http://schemas.openxmlformats.org/officeDocument/2006/relationships/image" Target="../media/image106.png"/><Relationship Id="rId4" Type="http://schemas.openxmlformats.org/officeDocument/2006/relationships/image" Target="../media/image107.png"/><Relationship Id="rId5" Type="http://schemas.openxmlformats.org/officeDocument/2006/relationships/image" Target="../media/image108.png"/><Relationship Id="rId6" Type="http://schemas.openxmlformats.org/officeDocument/2006/relationships/image" Target="../media/image109.png"/><Relationship Id="rId7" Type="http://schemas.openxmlformats.org/officeDocument/2006/relationships/image" Target="../media/image110.png"/><Relationship Id="rId8" Type="http://schemas.openxmlformats.org/officeDocument/2006/relationships/image" Target="../media/image111.png"/><Relationship Id="rId9" Type="http://schemas.openxmlformats.org/officeDocument/2006/relationships/image" Target="../media/image112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3.jpg"/><Relationship Id="rId3" Type="http://schemas.openxmlformats.org/officeDocument/2006/relationships/image" Target="../media/image114.jpg"/><Relationship Id="rId4" Type="http://schemas.openxmlformats.org/officeDocument/2006/relationships/image" Target="../media/image115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6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7.jpg"/><Relationship Id="rId3" Type="http://schemas.openxmlformats.org/officeDocument/2006/relationships/image" Target="../media/image118.jpg"/><Relationship Id="rId4" Type="http://schemas.openxmlformats.org/officeDocument/2006/relationships/image" Target="../media/image119.jpg"/><Relationship Id="rId5" Type="http://schemas.openxmlformats.org/officeDocument/2006/relationships/image" Target="../media/image120.jpg"/><Relationship Id="rId6" Type="http://schemas.openxmlformats.org/officeDocument/2006/relationships/image" Target="../media/image121.jpg"/><Relationship Id="rId7" Type="http://schemas.openxmlformats.org/officeDocument/2006/relationships/image" Target="../media/image122.jpg"/><Relationship Id="rId8" Type="http://schemas.openxmlformats.org/officeDocument/2006/relationships/image" Target="../media/image123.jpg"/><Relationship Id="rId9" Type="http://schemas.openxmlformats.org/officeDocument/2006/relationships/image" Target="../media/image124.jpg"/><Relationship Id="rId10" Type="http://schemas.openxmlformats.org/officeDocument/2006/relationships/image" Target="../media/image125.jpg"/><Relationship Id="rId11" Type="http://schemas.openxmlformats.org/officeDocument/2006/relationships/image" Target="../media/image126.jpg"/><Relationship Id="rId12" Type="http://schemas.openxmlformats.org/officeDocument/2006/relationships/image" Target="../media/image127.jpg"/><Relationship Id="rId13" Type="http://schemas.openxmlformats.org/officeDocument/2006/relationships/image" Target="../media/image128.jpg"/><Relationship Id="rId14" Type="http://schemas.openxmlformats.org/officeDocument/2006/relationships/image" Target="../media/image129.jpg"/><Relationship Id="rId15" Type="http://schemas.openxmlformats.org/officeDocument/2006/relationships/image" Target="../media/image130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1.jpg"/><Relationship Id="rId3" Type="http://schemas.openxmlformats.org/officeDocument/2006/relationships/image" Target="../media/image132.jpg"/><Relationship Id="rId4" Type="http://schemas.openxmlformats.org/officeDocument/2006/relationships/image" Target="../media/image133.png"/><Relationship Id="rId5" Type="http://schemas.openxmlformats.org/officeDocument/2006/relationships/image" Target="../media/image134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5.jpg"/><Relationship Id="rId3" Type="http://schemas.openxmlformats.org/officeDocument/2006/relationships/image" Target="../media/image136.jpg"/><Relationship Id="rId4" Type="http://schemas.openxmlformats.org/officeDocument/2006/relationships/image" Target="../media/image137.jpg"/><Relationship Id="rId5" Type="http://schemas.openxmlformats.org/officeDocument/2006/relationships/image" Target="../media/image138.jpg"/><Relationship Id="rId6" Type="http://schemas.openxmlformats.org/officeDocument/2006/relationships/image" Target="../media/image139.jpg"/><Relationship Id="rId7" Type="http://schemas.openxmlformats.org/officeDocument/2006/relationships/image" Target="../media/image140.jpg"/><Relationship Id="rId8" Type="http://schemas.openxmlformats.org/officeDocument/2006/relationships/image" Target="../media/image141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2.jpg"/><Relationship Id="rId3" Type="http://schemas.openxmlformats.org/officeDocument/2006/relationships/image" Target="../media/image143.jpg"/><Relationship Id="rId4" Type="http://schemas.openxmlformats.org/officeDocument/2006/relationships/image" Target="../media/image144.jpg"/><Relationship Id="rId5" Type="http://schemas.openxmlformats.org/officeDocument/2006/relationships/image" Target="../media/image145.jpg"/><Relationship Id="rId6" Type="http://schemas.openxmlformats.org/officeDocument/2006/relationships/image" Target="../media/image146.jpg"/><Relationship Id="rId7" Type="http://schemas.openxmlformats.org/officeDocument/2006/relationships/image" Target="../media/image147.jpg"/><Relationship Id="rId8" Type="http://schemas.openxmlformats.org/officeDocument/2006/relationships/image" Target="../media/image148.jpg"/><Relationship Id="rId9" Type="http://schemas.openxmlformats.org/officeDocument/2006/relationships/image" Target="../media/image149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0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1.jpg"/><Relationship Id="rId3" Type="http://schemas.openxmlformats.org/officeDocument/2006/relationships/image" Target="../media/image152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3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4.jpg"/><Relationship Id="rId3" Type="http://schemas.openxmlformats.org/officeDocument/2006/relationships/image" Target="../media/image155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6.jpg"/><Relationship Id="rId3" Type="http://schemas.openxmlformats.org/officeDocument/2006/relationships/image" Target="../media/image15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Relationship Id="rId4" Type="http://schemas.openxmlformats.org/officeDocument/2006/relationships/image" Target="../media/image1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0" Type="http://schemas.openxmlformats.org/officeDocument/2006/relationships/image" Target="../media/image3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jp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jp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jpg"/><Relationship Id="rId7" Type="http://schemas.openxmlformats.org/officeDocument/2006/relationships/image" Target="../media/image50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jpg"/><Relationship Id="rId3" Type="http://schemas.openxmlformats.org/officeDocument/2006/relationships/image" Target="../media/image52.jpg"/><Relationship Id="rId4" Type="http://schemas.openxmlformats.org/officeDocument/2006/relationships/image" Target="../media/image53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44" y="103861"/>
            <a:ext cx="752951" cy="728662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34395" y="634"/>
            <a:ext cx="4038004" cy="4371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6514" y="1071060"/>
            <a:ext cx="3079115" cy="1477010"/>
          </a:xfrm>
          <a:prstGeom prst="rect"/>
        </p:spPr>
        <p:txBody>
          <a:bodyPr wrap="square" lIns="0" tIns="50800" rIns="0" bIns="0" rtlCol="0" vert="horz">
            <a:spAutoFit/>
          </a:bodyPr>
          <a:lstStyle/>
          <a:p>
            <a:pPr marL="12700" marR="5080" indent="17145">
              <a:lnSpc>
                <a:spcPts val="2800"/>
              </a:lnSpc>
              <a:spcBef>
                <a:spcPts val="400"/>
              </a:spcBef>
            </a:pPr>
            <a:r>
              <a:rPr dirty="0" sz="2550" spc="-145">
                <a:solidFill>
                  <a:srgbClr val="111111"/>
                </a:solidFill>
              </a:rPr>
              <a:t>Automated</a:t>
            </a:r>
            <a:r>
              <a:rPr dirty="0" sz="2550" spc="45">
                <a:solidFill>
                  <a:srgbClr val="111111"/>
                </a:solidFill>
              </a:rPr>
              <a:t> </a:t>
            </a:r>
            <a:r>
              <a:rPr dirty="0" sz="2550" spc="-100">
                <a:solidFill>
                  <a:srgbClr val="131313"/>
                </a:solidFill>
              </a:rPr>
              <a:t>Detection</a:t>
            </a:r>
            <a:r>
              <a:rPr dirty="0" sz="2550" spc="-65">
                <a:solidFill>
                  <a:srgbClr val="131313"/>
                </a:solidFill>
              </a:rPr>
              <a:t> </a:t>
            </a:r>
            <a:r>
              <a:rPr dirty="0" sz="2550" spc="-25">
                <a:solidFill>
                  <a:srgbClr val="181818"/>
                </a:solidFill>
              </a:rPr>
              <a:t>of </a:t>
            </a:r>
            <a:r>
              <a:rPr dirty="0" sz="2500" spc="-65">
                <a:solidFill>
                  <a:srgbClr val="131313"/>
                </a:solidFill>
              </a:rPr>
              <a:t>Knee</a:t>
            </a:r>
            <a:r>
              <a:rPr dirty="0" sz="2500" spc="-150">
                <a:solidFill>
                  <a:srgbClr val="131313"/>
                </a:solidFill>
              </a:rPr>
              <a:t> </a:t>
            </a:r>
            <a:r>
              <a:rPr dirty="0" sz="2500" spc="-10">
                <a:solidFill>
                  <a:srgbClr val="131313"/>
                </a:solidFill>
              </a:rPr>
              <a:t>Osteoarthritis </a:t>
            </a:r>
            <a:r>
              <a:rPr dirty="0" sz="2550" spc="-95">
                <a:solidFill>
                  <a:srgbClr val="131313"/>
                </a:solidFill>
              </a:rPr>
              <a:t>Severity</a:t>
            </a:r>
            <a:r>
              <a:rPr dirty="0" sz="2550" spc="30">
                <a:solidFill>
                  <a:srgbClr val="131313"/>
                </a:solidFill>
              </a:rPr>
              <a:t> </a:t>
            </a:r>
            <a:r>
              <a:rPr dirty="0" sz="2550" spc="-100">
                <a:solidFill>
                  <a:srgbClr val="111111"/>
                </a:solidFill>
              </a:rPr>
              <a:t>from</a:t>
            </a:r>
            <a:r>
              <a:rPr dirty="0" sz="2550" spc="-55">
                <a:solidFill>
                  <a:srgbClr val="111111"/>
                </a:solidFill>
              </a:rPr>
              <a:t> </a:t>
            </a:r>
            <a:r>
              <a:rPr dirty="0" sz="2550" spc="-140">
                <a:solidFill>
                  <a:srgbClr val="0C0C0C"/>
                </a:solidFill>
              </a:rPr>
              <a:t>X-</a:t>
            </a:r>
            <a:r>
              <a:rPr dirty="0" sz="2550" spc="-25">
                <a:solidFill>
                  <a:srgbClr val="0C0C0C"/>
                </a:solidFill>
              </a:rPr>
              <a:t>ray </a:t>
            </a:r>
            <a:r>
              <a:rPr dirty="0" sz="2500" spc="-10">
                <a:solidFill>
                  <a:srgbClr val="131313"/>
                </a:solidFill>
              </a:rPr>
              <a:t>Images</a:t>
            </a:r>
            <a:endParaRPr sz="2500"/>
          </a:p>
        </p:txBody>
      </p:sp>
      <p:sp>
        <p:nvSpPr>
          <p:cNvPr id="5" name="object 5" descr=""/>
          <p:cNvSpPr txBox="1"/>
          <p:nvPr/>
        </p:nvSpPr>
        <p:spPr>
          <a:xfrm>
            <a:off x="307971" y="2718395"/>
            <a:ext cx="926465" cy="529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-635">
              <a:lnSpc>
                <a:spcPct val="111600"/>
              </a:lnSpc>
              <a:spcBef>
                <a:spcPts val="100"/>
              </a:spcBef>
            </a:pPr>
            <a:r>
              <a:rPr dirty="0" sz="1000">
                <a:solidFill>
                  <a:srgbClr val="0F0F0F"/>
                </a:solidFill>
                <a:latin typeface="Cambria"/>
                <a:cs typeface="Cambria"/>
              </a:rPr>
              <a:t>MaYank</a:t>
            </a:r>
            <a:r>
              <a:rPr dirty="0" sz="1000" spc="15">
                <a:solidFill>
                  <a:srgbClr val="0F0F0F"/>
                </a:solidFill>
                <a:latin typeface="Cambria"/>
                <a:cs typeface="Cambria"/>
              </a:rPr>
              <a:t> </a:t>
            </a:r>
            <a:r>
              <a:rPr dirty="0" sz="1000" spc="-10">
                <a:solidFill>
                  <a:srgbClr val="131313"/>
                </a:solidFill>
                <a:latin typeface="Cambria"/>
                <a:cs typeface="Cambria"/>
              </a:rPr>
              <a:t>Panoar </a:t>
            </a:r>
            <a:r>
              <a:rPr dirty="0" sz="1000" spc="-10">
                <a:solidFill>
                  <a:srgbClr val="0C0C0C"/>
                </a:solidFill>
                <a:latin typeface="Cambria"/>
                <a:cs typeface="Cambria"/>
              </a:rPr>
              <a:t>Saumbh</a:t>
            </a:r>
            <a:endParaRPr sz="1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>
                <a:latin typeface="Cambria"/>
                <a:cs typeface="Cambria"/>
              </a:rPr>
              <a:t>Mohd.</a:t>
            </a:r>
            <a:r>
              <a:rPr dirty="0" sz="1000" spc="114">
                <a:latin typeface="Cambria"/>
                <a:cs typeface="Cambria"/>
              </a:rPr>
              <a:t> </a:t>
            </a:r>
            <a:r>
              <a:rPr dirty="0" sz="1000" spc="-10">
                <a:solidFill>
                  <a:srgbClr val="131313"/>
                </a:solidFill>
                <a:latin typeface="Cambria"/>
                <a:cs typeface="Cambria"/>
              </a:rPr>
              <a:t>Imaad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402384" y="2718395"/>
            <a:ext cx="784225" cy="5295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just" marL="12700" marR="5080" indent="15875">
              <a:lnSpc>
                <a:spcPct val="109600"/>
              </a:lnSpc>
              <a:spcBef>
                <a:spcPts val="125"/>
              </a:spcBef>
            </a:pPr>
            <a:r>
              <a:rPr dirty="0" sz="1000">
                <a:solidFill>
                  <a:srgbClr val="0F0F0F"/>
                </a:solidFill>
                <a:latin typeface="Cambria"/>
                <a:cs typeface="Cambria"/>
              </a:rPr>
              <a:t>2022</a:t>
            </a:r>
            <a:r>
              <a:rPr dirty="0" sz="1000" spc="425">
                <a:solidFill>
                  <a:srgbClr val="0F0F0F"/>
                </a:solidFill>
                <a:latin typeface="Cambria"/>
                <a:cs typeface="Cambria"/>
              </a:rPr>
              <a:t>  </a:t>
            </a:r>
            <a:r>
              <a:rPr dirty="0" sz="1000" spc="-85">
                <a:solidFill>
                  <a:srgbClr val="0F0F0F"/>
                </a:solidFill>
                <a:latin typeface="Cambria"/>
                <a:cs typeface="Cambria"/>
              </a:rPr>
              <a:t>S3114</a:t>
            </a:r>
            <a:r>
              <a:rPr dirty="0" sz="1000" spc="-10">
                <a:solidFill>
                  <a:srgbClr val="0F0F0F"/>
                </a:solidFill>
                <a:latin typeface="Cambria"/>
                <a:cs typeface="Cambria"/>
              </a:rPr>
              <a:t> </a:t>
            </a:r>
            <a:r>
              <a:rPr dirty="0" sz="1000" spc="-10">
                <a:latin typeface="Cambria"/>
                <a:cs typeface="Cambria"/>
              </a:rPr>
              <a:t>ZO22UCV926 2022UCA94I</a:t>
            </a:r>
            <a:endParaRPr sz="1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880762"/>
            <a:ext cx="388620" cy="491847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25520" y="310316"/>
            <a:ext cx="637579" cy="552569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1918811" y="2264042"/>
            <a:ext cx="258445" cy="0"/>
          </a:xfrm>
          <a:custGeom>
            <a:avLst/>
            <a:gdLst/>
            <a:ahLst/>
            <a:cxnLst/>
            <a:rect l="l" t="t" r="r" b="b"/>
            <a:pathLst>
              <a:path w="258444" h="0">
                <a:moveTo>
                  <a:pt x="0" y="0"/>
                </a:moveTo>
                <a:lnTo>
                  <a:pt x="258068" y="0"/>
                </a:lnTo>
              </a:path>
            </a:pathLst>
          </a:custGeom>
          <a:ln w="15180">
            <a:solidFill>
              <a:srgbClr val="4F4F64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5775" y="1731207"/>
            <a:ext cx="2671762" cy="115371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5775" y="2216982"/>
            <a:ext cx="4177665" cy="115371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5775" y="2429509"/>
            <a:ext cx="3983354" cy="145732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5775" y="2672397"/>
            <a:ext cx="2720340" cy="145732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85775" y="2921356"/>
            <a:ext cx="3011804" cy="139660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85775" y="3164244"/>
            <a:ext cx="3740467" cy="13966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905">
              <a:lnSpc>
                <a:spcPct val="100000"/>
              </a:lnSpc>
              <a:spcBef>
                <a:spcPts val="90"/>
              </a:spcBef>
            </a:pPr>
            <a:r>
              <a:rPr dirty="0" spc="-45">
                <a:solidFill>
                  <a:srgbClr val="0C0C0C"/>
                </a:solidFill>
              </a:rPr>
              <a:t>Image</a:t>
            </a:r>
            <a:r>
              <a:rPr dirty="0" spc="-75">
                <a:solidFill>
                  <a:srgbClr val="0C0C0C"/>
                </a:solidFill>
              </a:rPr>
              <a:t> </a:t>
            </a:r>
            <a:r>
              <a:rPr dirty="0" spc="-50"/>
              <a:t>Preprocessing</a:t>
            </a:r>
            <a:r>
              <a:rPr dirty="0" spc="60"/>
              <a:t> </a:t>
            </a:r>
            <a:r>
              <a:rPr dirty="0" spc="-30"/>
              <a:t>Techniques</a:t>
            </a:r>
          </a:p>
        </p:txBody>
      </p:sp>
      <p:sp>
        <p:nvSpPr>
          <p:cNvPr id="12" name="object 12" descr=""/>
          <p:cNvSpPr txBox="1"/>
          <p:nvPr/>
        </p:nvSpPr>
        <p:spPr>
          <a:xfrm>
            <a:off x="314170" y="593381"/>
            <a:ext cx="130746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>
                <a:solidFill>
                  <a:srgbClr val="828282"/>
                </a:solidFill>
                <a:latin typeface="Cambria"/>
                <a:cs typeface="Cambria"/>
              </a:rPr>
              <a:t>B.</a:t>
            </a:r>
            <a:r>
              <a:rPr dirty="0" sz="950" spc="60">
                <a:solidFill>
                  <a:srgbClr val="828282"/>
                </a:solidFill>
                <a:latin typeface="Cambria"/>
                <a:cs typeface="Cambria"/>
              </a:rPr>
              <a:t> </a:t>
            </a:r>
            <a:r>
              <a:rPr dirty="0" sz="950">
                <a:solidFill>
                  <a:srgbClr val="838383"/>
                </a:solidFill>
                <a:latin typeface="Cambria"/>
                <a:cs typeface="Cambria"/>
              </a:rPr>
              <a:t>Image</a:t>
            </a:r>
            <a:r>
              <a:rPr dirty="0" sz="950" spc="25">
                <a:solidFill>
                  <a:srgbClr val="838383"/>
                </a:solidFill>
                <a:latin typeface="Cambria"/>
                <a:cs typeface="Cambria"/>
              </a:rPr>
              <a:t> </a:t>
            </a:r>
            <a:r>
              <a:rPr dirty="0" sz="950" spc="-10">
                <a:solidFill>
                  <a:srgbClr val="777777"/>
                </a:solidFill>
                <a:latin typeface="Cambria"/>
                <a:cs typeface="Cambria"/>
              </a:rPr>
              <a:t>Characteristics</a:t>
            </a:r>
            <a:endParaRPr sz="9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880762"/>
            <a:ext cx="388620" cy="491847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74438" y="1257577"/>
            <a:ext cx="3181826" cy="2550318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25520" y="310316"/>
            <a:ext cx="619363" cy="55256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065">
              <a:lnSpc>
                <a:spcPct val="100000"/>
              </a:lnSpc>
              <a:spcBef>
                <a:spcPts val="90"/>
              </a:spcBef>
            </a:pPr>
            <a:r>
              <a:rPr dirty="0" sz="2050" spc="-35">
                <a:latin typeface="Times New Roman"/>
                <a:cs typeface="Times New Roman"/>
              </a:rPr>
              <a:t>PreprocessÒg</a:t>
            </a:r>
            <a:r>
              <a:rPr dirty="0" sz="2050" spc="-65">
                <a:latin typeface="Times New Roman"/>
                <a:cs typeface="Times New Roman"/>
              </a:rPr>
              <a:t> </a:t>
            </a:r>
            <a:r>
              <a:rPr dirty="0" sz="2050" spc="-20">
                <a:solidFill>
                  <a:srgbClr val="131313"/>
                </a:solidFill>
                <a:latin typeface="Times New Roman"/>
                <a:cs typeface="Times New Roman"/>
              </a:rPr>
              <a:t>and</a:t>
            </a:r>
            <a:r>
              <a:rPr dirty="0" sz="2050" spc="-105">
                <a:solidFill>
                  <a:srgbClr val="131313"/>
                </a:solidFill>
                <a:latin typeface="Times New Roman"/>
                <a:cs typeface="Times New Roman"/>
              </a:rPr>
              <a:t> </a:t>
            </a:r>
            <a:r>
              <a:rPr dirty="0" sz="2050" spc="-85">
                <a:solidFill>
                  <a:srgbClr val="111111"/>
                </a:solidFill>
                <a:latin typeface="Times New Roman"/>
                <a:cs typeface="Times New Roman"/>
              </a:rPr>
              <a:t>Data</a:t>
            </a:r>
            <a:r>
              <a:rPr dirty="0" sz="2050" spc="-11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dirty="0" sz="2050" spc="-50">
                <a:latin typeface="Times New Roman"/>
                <a:cs typeface="Times New Roman"/>
              </a:rPr>
              <a:t>Augmentaäon</a:t>
            </a:r>
            <a:r>
              <a:rPr dirty="0" sz="2050" spc="-15">
                <a:latin typeface="Times New Roman"/>
                <a:cs typeface="Times New Roman"/>
              </a:rPr>
              <a:t> </a:t>
            </a:r>
            <a:r>
              <a:rPr dirty="0" sz="2050" spc="-55">
                <a:solidFill>
                  <a:srgbClr val="0F0F0F"/>
                </a:solidFill>
                <a:latin typeface="Times New Roman"/>
                <a:cs typeface="Times New Roman"/>
              </a:rPr>
              <a:t>Methods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17564" y="590093"/>
            <a:ext cx="26003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838383"/>
                </a:solidFill>
                <a:latin typeface="Times New Roman"/>
                <a:cs typeface="Times New Roman"/>
              </a:rPr>
              <a:t>iv.</a:t>
            </a:r>
            <a:r>
              <a:rPr dirty="0" sz="1000" spc="80">
                <a:solidFill>
                  <a:srgbClr val="83838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828282"/>
                </a:solidFill>
                <a:latin typeface="Times New Roman"/>
                <a:cs typeface="Times New Roman"/>
              </a:rPr>
              <a:t>pREpRocsssi</a:t>
            </a:r>
            <a:r>
              <a:rPr dirty="0" sz="1000" spc="190">
                <a:solidFill>
                  <a:srgbClr val="828282"/>
                </a:solidFill>
                <a:latin typeface="Times New Roman"/>
                <a:cs typeface="Times New Roman"/>
              </a:rPr>
              <a:t>  </a:t>
            </a:r>
            <a:r>
              <a:rPr dirty="0" sz="1000">
                <a:solidFill>
                  <a:srgbClr val="828282"/>
                </a:solidFill>
                <a:latin typeface="Times New Roman"/>
                <a:cs typeface="Times New Roman"/>
              </a:rPr>
              <a:t>G</a:t>
            </a:r>
            <a:r>
              <a:rPr dirty="0" sz="1000" spc="75">
                <a:solidFill>
                  <a:srgbClr val="828282"/>
                </a:solidFill>
                <a:latin typeface="Times New Roman"/>
                <a:cs typeface="Times New Roman"/>
              </a:rPr>
              <a:t> </a:t>
            </a:r>
            <a:r>
              <a:rPr dirty="0" sz="1000" spc="-120">
                <a:solidFill>
                  <a:srgbClr val="858585"/>
                </a:solidFill>
                <a:latin typeface="Times New Roman"/>
                <a:cs typeface="Times New Roman"/>
              </a:rPr>
              <a:t>AND</a:t>
            </a:r>
            <a:r>
              <a:rPr dirty="0" sz="1000" spc="75">
                <a:solidFill>
                  <a:srgbClr val="858585"/>
                </a:solidFill>
                <a:latin typeface="Times New Roman"/>
                <a:cs typeface="Times New Roman"/>
              </a:rPr>
              <a:t> </a:t>
            </a:r>
            <a:r>
              <a:rPr dirty="0" sz="1000" spc="-165">
                <a:solidFill>
                  <a:srgbClr val="828282"/>
                </a:solidFill>
                <a:latin typeface="Times New Roman"/>
                <a:cs typeface="Times New Roman"/>
              </a:rPr>
              <a:t>DATA</a:t>
            </a:r>
            <a:r>
              <a:rPr dirty="0" sz="1000" spc="130">
                <a:solidFill>
                  <a:srgbClr val="828282"/>
                </a:solidFill>
                <a:latin typeface="Times New Roman"/>
                <a:cs typeface="Times New Roman"/>
              </a:rPr>
              <a:t> </a:t>
            </a:r>
            <a:r>
              <a:rPr dirty="0" sz="1000" spc="-95">
                <a:solidFill>
                  <a:srgbClr val="808080"/>
                </a:solidFill>
                <a:latin typeface="Times New Roman"/>
                <a:cs typeface="Times New Roman"/>
              </a:rPr>
              <a:t>AUGMENTATION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880762"/>
            <a:ext cx="388620" cy="491847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9491" y="1749424"/>
            <a:ext cx="1426964" cy="1530191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25520" y="310316"/>
            <a:ext cx="619363" cy="55256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278981" y="2435581"/>
            <a:ext cx="3831550" cy="60114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3270" y="272568"/>
            <a:ext cx="3139440" cy="3219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950" spc="-20">
                <a:latin typeface="Times New Roman"/>
                <a:cs typeface="Times New Roman"/>
              </a:rPr>
              <a:t>Augmentation</a:t>
            </a:r>
            <a:r>
              <a:rPr dirty="0" sz="1950" spc="-15">
                <a:latin typeface="Times New Roman"/>
                <a:cs typeface="Times New Roman"/>
              </a:rPr>
              <a:t> </a:t>
            </a:r>
            <a:r>
              <a:rPr dirty="0" sz="1950" spc="-20">
                <a:latin typeface="Times New Roman"/>
                <a:cs typeface="Times New Roman"/>
              </a:rPr>
              <a:t>Techniques</a:t>
            </a:r>
            <a:r>
              <a:rPr dirty="0" sz="1950" spc="-30">
                <a:latin typeface="Times New Roman"/>
                <a:cs typeface="Times New Roman"/>
              </a:rPr>
              <a:t> </a:t>
            </a:r>
            <a:r>
              <a:rPr dirty="0" sz="1950" spc="-20">
                <a:solidFill>
                  <a:srgbClr val="181818"/>
                </a:solidFill>
                <a:latin typeface="Times New Roman"/>
                <a:cs typeface="Times New Roman"/>
              </a:rPr>
              <a:t>Used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12467" y="593381"/>
            <a:ext cx="1154430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35">
                <a:solidFill>
                  <a:srgbClr val="777777"/>
                </a:solidFill>
                <a:latin typeface="Arial MT"/>
                <a:cs typeface="Arial MT"/>
              </a:rPr>
              <a:t>B.</a:t>
            </a:r>
            <a:r>
              <a:rPr dirty="0" sz="950" spc="-65">
                <a:solidFill>
                  <a:srgbClr val="777777"/>
                </a:solidFill>
                <a:latin typeface="Arial MT"/>
                <a:cs typeface="Arial MT"/>
              </a:rPr>
              <a:t> </a:t>
            </a:r>
            <a:r>
              <a:rPr dirty="0" sz="950" spc="-20">
                <a:solidFill>
                  <a:srgbClr val="7E7E7E"/>
                </a:solidFill>
                <a:latin typeface="Arial MT"/>
                <a:cs typeface="Arial MT"/>
              </a:rPr>
              <a:t>Data</a:t>
            </a:r>
            <a:r>
              <a:rPr dirty="0" sz="950" spc="-3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dirty="0" sz="950" spc="-10">
                <a:solidFill>
                  <a:srgbClr val="777777"/>
                </a:solidFill>
                <a:latin typeface="Arial MT"/>
                <a:cs typeface="Arial MT"/>
              </a:rPr>
              <a:t>Augmentation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880762"/>
            <a:ext cx="388620" cy="491847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17876" y="2320211"/>
            <a:ext cx="844033" cy="95940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57919" y="1755496"/>
            <a:ext cx="491847" cy="503991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28705" y="2320211"/>
            <a:ext cx="844033" cy="95940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34777" y="1755496"/>
            <a:ext cx="497919" cy="510063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025520" y="310316"/>
            <a:ext cx="619363" cy="552569"/>
          </a:xfrm>
          <a:prstGeom prst="rect">
            <a:avLst/>
          </a:prstGeom>
        </p:spPr>
      </p:pic>
      <p:grpSp>
        <p:nvGrpSpPr>
          <p:cNvPr id="8" name="object 8" descr=""/>
          <p:cNvGrpSpPr/>
          <p:nvPr/>
        </p:nvGrpSpPr>
        <p:grpSpPr>
          <a:xfrm>
            <a:off x="686157" y="1366876"/>
            <a:ext cx="2162175" cy="267335"/>
            <a:chOff x="686157" y="1366876"/>
            <a:chExt cx="2162175" cy="267335"/>
          </a:xfrm>
        </p:grpSpPr>
        <p:pic>
          <p:nvPicPr>
            <p:cNvPr id="9" name="object 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6157" y="1366876"/>
              <a:ext cx="2155626" cy="121443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62632" y="1524754"/>
              <a:ext cx="1785223" cy="109299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065">
              <a:lnSpc>
                <a:spcPct val="100000"/>
              </a:lnSpc>
              <a:spcBef>
                <a:spcPts val="90"/>
              </a:spcBef>
            </a:pPr>
            <a:r>
              <a:rPr dirty="0" spc="-75">
                <a:solidFill>
                  <a:srgbClr val="0E0E0E"/>
                </a:solidFill>
                <a:latin typeface="Times New Roman"/>
                <a:cs typeface="Times New Roman"/>
              </a:rPr>
              <a:t>Model</a:t>
            </a:r>
            <a:r>
              <a:rPr dirty="0" spc="17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Architectwe</a:t>
            </a:r>
            <a:r>
              <a:rPr dirty="0" spc="235">
                <a:latin typeface="Times New Roman"/>
                <a:cs typeface="Times New Roman"/>
              </a:rPr>
              <a:t> </a:t>
            </a:r>
            <a:r>
              <a:rPr dirty="0" spc="-10">
                <a:latin typeface="Times New Roman"/>
                <a:cs typeface="Times New Roman"/>
              </a:rPr>
              <a:t>Overview</a:t>
            </a:r>
          </a:p>
        </p:txBody>
      </p:sp>
      <p:sp>
        <p:nvSpPr>
          <p:cNvPr id="12" name="object 12" descr=""/>
          <p:cNvSpPr txBox="1"/>
          <p:nvPr/>
        </p:nvSpPr>
        <p:spPr>
          <a:xfrm>
            <a:off x="314196" y="599707"/>
            <a:ext cx="225933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35">
                <a:solidFill>
                  <a:srgbClr val="828282"/>
                </a:solidFill>
                <a:latin typeface="Times New Roman"/>
                <a:cs typeface="Times New Roman"/>
              </a:rPr>
              <a:t>V.</a:t>
            </a:r>
            <a:r>
              <a:rPr dirty="0" sz="900" spc="25">
                <a:solidFill>
                  <a:srgbClr val="828282"/>
                </a:solidFill>
                <a:latin typeface="Times New Roman"/>
                <a:cs typeface="Times New Roman"/>
              </a:rPr>
              <a:t> </a:t>
            </a:r>
            <a:r>
              <a:rPr dirty="0" sz="900" spc="-30">
                <a:solidFill>
                  <a:srgbClr val="797979"/>
                </a:solidFill>
                <a:latin typeface="Times New Roman"/>
                <a:cs typeface="Times New Roman"/>
              </a:rPr>
              <a:t>MODEL</a:t>
            </a:r>
            <a:r>
              <a:rPr dirty="0" sz="900" spc="50">
                <a:solidFill>
                  <a:srgbClr val="797979"/>
                </a:solidFill>
                <a:latin typeface="Times New Roman"/>
                <a:cs typeface="Times New Roman"/>
              </a:rPr>
              <a:t> </a:t>
            </a:r>
            <a:r>
              <a:rPr dirty="0" sz="900" spc="-30">
                <a:solidFill>
                  <a:srgbClr val="777777"/>
                </a:solidFill>
                <a:latin typeface="Times New Roman"/>
                <a:cs typeface="Times New Roman"/>
              </a:rPr>
              <a:t>ARCHITECTURE</a:t>
            </a:r>
            <a:r>
              <a:rPr dirty="0" sz="900" spc="110">
                <a:solidFill>
                  <a:srgbClr val="777777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797979"/>
                </a:solidFill>
                <a:latin typeface="Times New Roman"/>
                <a:cs typeface="Times New Roman"/>
              </a:rPr>
              <a:t>AND</a:t>
            </a:r>
            <a:r>
              <a:rPr dirty="0" sz="900" spc="15">
                <a:solidFill>
                  <a:srgbClr val="797979"/>
                </a:solidFill>
                <a:latin typeface="Times New Roman"/>
                <a:cs typeface="Times New Roman"/>
              </a:rPr>
              <a:t> </a:t>
            </a:r>
            <a:r>
              <a:rPr dirty="0" sz="900" spc="-20">
                <a:solidFill>
                  <a:srgbClr val="858585"/>
                </a:solidFill>
                <a:latin typeface="Times New Roman"/>
                <a:cs typeface="Times New Roman"/>
              </a:rPr>
              <a:t>TRAINING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921393" y="1321792"/>
            <a:ext cx="2153920" cy="3365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195"/>
              </a:lnSpc>
              <a:spcBef>
                <a:spcPts val="95"/>
              </a:spcBef>
            </a:pPr>
            <a:r>
              <a:rPr dirty="0" sz="1000" spc="-60">
                <a:solidFill>
                  <a:srgbClr val="161616"/>
                </a:solidFill>
                <a:latin typeface="Times New Roman"/>
                <a:cs typeface="Times New Roman"/>
              </a:rPr>
              <a:t>Efff‹5egtNetB?/,</a:t>
            </a:r>
            <a:r>
              <a:rPr dirty="0" sz="1000" spc="-9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000" spc="-40">
                <a:solidFill>
                  <a:srgbClr val="363636"/>
                </a:solidFill>
                <a:latin typeface="Times New Roman"/>
                <a:cs typeface="Times New Roman"/>
              </a:rPr>
              <a:t>DenseNet,</a:t>
            </a:r>
            <a:r>
              <a:rPr dirty="0" sz="1000" spc="55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dirty="0" sz="1000" spc="-40">
                <a:solidFill>
                  <a:srgbClr val="111111"/>
                </a:solidFill>
                <a:latin typeface="Times New Roman"/>
                <a:cs typeface="Times New Roman"/>
              </a:rPr>
              <a:t>IneeptIorA'3,</a:t>
            </a:r>
            <a:r>
              <a:rPr dirty="0" sz="1000" spc="8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dirty="0" sz="1000" spc="-60">
                <a:solidFill>
                  <a:srgbClr val="0F0F0F"/>
                </a:solidFill>
                <a:latin typeface="Times New Roman"/>
                <a:cs typeface="Times New Roman"/>
              </a:rPr>
              <a:t>az›d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255"/>
              </a:lnSpc>
            </a:pPr>
            <a:r>
              <a:rPr dirty="0" sz="1050" spc="-120">
                <a:solidFill>
                  <a:srgbClr val="BCBCBC"/>
                </a:solidFill>
                <a:latin typeface="Times New Roman"/>
                <a:cs typeface="Times New Roman"/>
              </a:rPr>
              <a:t>Mot›BeNet</a:t>
            </a:r>
            <a:r>
              <a:rPr dirty="0" sz="1050" spc="65">
                <a:solidFill>
                  <a:srgbClr val="BCBCBC"/>
                </a:solidFill>
                <a:latin typeface="Times New Roman"/>
                <a:cs typeface="Times New Roman"/>
              </a:rPr>
              <a:t> </a:t>
            </a:r>
            <a:r>
              <a:rPr dirty="0" sz="1050" spc="-45">
                <a:solidFill>
                  <a:srgbClr val="282828"/>
                </a:solidFill>
                <a:latin typeface="Times New Roman"/>
                <a:cs typeface="Times New Roman"/>
              </a:rPr>
              <a:t>used</a:t>
            </a:r>
            <a:r>
              <a:rPr dirty="0" sz="1050" spc="25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1F1F1F"/>
                </a:solidFill>
                <a:latin typeface="Times New Roman"/>
                <a:cs typeface="Times New Roman"/>
              </a:rPr>
              <a:t>ft›cclaadfI‹mlon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5753" y="972184"/>
            <a:ext cx="2392442" cy="3084671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14650" y="1919446"/>
            <a:ext cx="182165" cy="18216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14650" y="2174477"/>
            <a:ext cx="182165" cy="18216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08578" y="3030656"/>
            <a:ext cx="188237" cy="18216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08578" y="3285688"/>
            <a:ext cx="182165" cy="182165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908578" y="3540719"/>
            <a:ext cx="182165" cy="182165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914650" y="2462907"/>
            <a:ext cx="188237" cy="148768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914650" y="1312227"/>
            <a:ext cx="182165" cy="188237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2540">
              <a:lnSpc>
                <a:spcPct val="100000"/>
              </a:lnSpc>
              <a:spcBef>
                <a:spcPts val="90"/>
              </a:spcBef>
            </a:pPr>
            <a:r>
              <a:rPr dirty="0" sz="1850" spc="-25"/>
              <a:t>DenseNetl2l</a:t>
            </a:r>
            <a:r>
              <a:rPr dirty="0" sz="1850" spc="25"/>
              <a:t> </a:t>
            </a:r>
            <a:r>
              <a:rPr dirty="0" sz="1850" spc="-50">
                <a:solidFill>
                  <a:srgbClr val="111111"/>
                </a:solidFill>
              </a:rPr>
              <a:t>Model</a:t>
            </a:r>
            <a:r>
              <a:rPr dirty="0" sz="1850" spc="-55">
                <a:solidFill>
                  <a:srgbClr val="111111"/>
                </a:solidFill>
              </a:rPr>
              <a:t> </a:t>
            </a:r>
            <a:r>
              <a:rPr dirty="0" sz="1850" spc="-10"/>
              <a:t>Detaüs</a:t>
            </a:r>
            <a:endParaRPr sz="1850"/>
          </a:p>
        </p:txBody>
      </p:sp>
      <p:sp>
        <p:nvSpPr>
          <p:cNvPr id="11" name="object 11" descr=""/>
          <p:cNvSpPr txBox="1"/>
          <p:nvPr/>
        </p:nvSpPr>
        <p:spPr>
          <a:xfrm>
            <a:off x="3158229" y="1293420"/>
            <a:ext cx="4292600" cy="24250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875" marR="370840" indent="2540">
              <a:lnSpc>
                <a:spcPct val="105600"/>
              </a:lnSpc>
              <a:spcBef>
                <a:spcPts val="100"/>
              </a:spcBef>
            </a:pPr>
            <a:r>
              <a:rPr dirty="0" sz="1050">
                <a:solidFill>
                  <a:srgbClr val="1C1C1C"/>
                </a:solidFill>
                <a:latin typeface="Arial MT"/>
                <a:cs typeface="Arial MT"/>
              </a:rPr>
              <a:t>””DenseNet””</a:t>
            </a:r>
            <a:r>
              <a:rPr dirty="0" sz="1050" spc="145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313131"/>
                </a:solidFill>
                <a:latin typeface="Arial MT"/>
                <a:cs typeface="Arial MT"/>
              </a:rPr>
              <a:t>connects</a:t>
            </a:r>
            <a:r>
              <a:rPr dirty="0" sz="1050" spc="75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2D2D2D"/>
                </a:solidFill>
                <a:latin typeface="Arial MT"/>
                <a:cs typeface="Arial MT"/>
              </a:rPr>
              <a:t>each</a:t>
            </a:r>
            <a:r>
              <a:rPr dirty="0" sz="1050" spc="35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2B2B2B"/>
                </a:solidFill>
                <a:latin typeface="Arial MT"/>
                <a:cs typeface="Arial MT"/>
              </a:rPr>
              <a:t>layer</a:t>
            </a:r>
            <a:r>
              <a:rPr dirty="0" sz="1050" spc="80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1A1A1A"/>
                </a:solidFill>
                <a:latin typeface="Arial MT"/>
                <a:cs typeface="Arial MT"/>
              </a:rPr>
              <a:t>to</a:t>
            </a:r>
            <a:r>
              <a:rPr dirty="0" sz="1050" spc="5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1F1F1F"/>
                </a:solidFill>
                <a:latin typeface="Arial MT"/>
                <a:cs typeface="Arial MT"/>
              </a:rPr>
              <a:t>every</a:t>
            </a:r>
            <a:r>
              <a:rPr dirty="0" sz="1050" spc="9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262626"/>
                </a:solidFill>
                <a:latin typeface="Arial MT"/>
                <a:cs typeface="Arial MT"/>
              </a:rPr>
              <a:t>other</a:t>
            </a:r>
            <a:r>
              <a:rPr dirty="0" sz="1050" spc="8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1A1A1A"/>
                </a:solidFill>
                <a:latin typeface="Arial MT"/>
                <a:cs typeface="Arial MT"/>
              </a:rPr>
              <a:t>layer</a:t>
            </a:r>
            <a:r>
              <a:rPr dirty="0" sz="1050" spc="14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2F2F2F"/>
                </a:solidFill>
                <a:latin typeface="Arial MT"/>
                <a:cs typeface="Arial MT"/>
              </a:rPr>
              <a:t>ìn</a:t>
            </a:r>
            <a:r>
              <a:rPr dirty="0" sz="1050" spc="35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dirty="0" sz="1050" spc="-100">
                <a:solidFill>
                  <a:srgbClr val="282828"/>
                </a:solidFill>
                <a:latin typeface="Arial MT"/>
                <a:cs typeface="Arial MT"/>
              </a:rPr>
              <a:t>a</a:t>
            </a:r>
            <a:r>
              <a:rPr dirty="0" sz="1050" spc="5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1050" spc="-10">
                <a:solidFill>
                  <a:srgbClr val="313131"/>
                </a:solidFill>
                <a:latin typeface="Arial MT"/>
                <a:cs typeface="Arial MT"/>
              </a:rPr>
              <a:t>feed- </a:t>
            </a:r>
            <a:r>
              <a:rPr dirty="0" sz="1100">
                <a:solidFill>
                  <a:srgbClr val="0F0F0F"/>
                </a:solidFill>
                <a:latin typeface="Arial MT"/>
                <a:cs typeface="Arial MT"/>
              </a:rPr>
              <a:t>forward</a:t>
            </a:r>
            <a:r>
              <a:rPr dirty="0" sz="1100" spc="-7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100" spc="-35">
                <a:solidFill>
                  <a:srgbClr val="282828"/>
                </a:solidFill>
                <a:latin typeface="Arial MT"/>
                <a:cs typeface="Arial MT"/>
              </a:rPr>
              <a:t>manner,</a:t>
            </a:r>
            <a:r>
              <a:rPr dirty="0" sz="1100" spc="-4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282828"/>
                </a:solidFill>
                <a:latin typeface="Arial MT"/>
                <a:cs typeface="Arial MT"/>
              </a:rPr>
              <a:t>mitigating</a:t>
            </a:r>
            <a:r>
              <a:rPr dirty="0" sz="1100" spc="-25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1100" spc="-25">
                <a:solidFill>
                  <a:srgbClr val="131313"/>
                </a:solidFill>
                <a:latin typeface="Arial MT"/>
                <a:cs typeface="Arial MT"/>
              </a:rPr>
              <a:t>vanishing</a:t>
            </a:r>
            <a:r>
              <a:rPr dirty="0" sz="110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100" spc="-20">
                <a:solidFill>
                  <a:srgbClr val="181818"/>
                </a:solidFill>
                <a:latin typeface="Arial MT"/>
                <a:cs typeface="Arial MT"/>
              </a:rPr>
              <a:t>gradients</a:t>
            </a:r>
            <a:r>
              <a:rPr dirty="0" sz="1100" spc="-1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1100" spc="-35">
                <a:solidFill>
                  <a:srgbClr val="262626"/>
                </a:solidFill>
                <a:latin typeface="Arial MT"/>
                <a:cs typeface="Arial MT"/>
              </a:rPr>
              <a:t>and</a:t>
            </a:r>
            <a:r>
              <a:rPr dirty="0" sz="1100" spc="-55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0E0E0E"/>
                </a:solidFill>
                <a:latin typeface="Arial MT"/>
                <a:cs typeface="Arial MT"/>
              </a:rPr>
              <a:t>encouraging </a:t>
            </a:r>
            <a:r>
              <a:rPr dirty="0" sz="1100" spc="-20">
                <a:solidFill>
                  <a:srgbClr val="262626"/>
                </a:solidFill>
                <a:latin typeface="Arial MT"/>
                <a:cs typeface="Arial MT"/>
              </a:rPr>
              <a:t>feature</a:t>
            </a:r>
            <a:r>
              <a:rPr dirty="0" sz="1100" spc="-25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3D3D3D"/>
                </a:solidFill>
                <a:latin typeface="Arial MT"/>
                <a:cs typeface="Arial MT"/>
              </a:rPr>
              <a:t>reuse.</a:t>
            </a:r>
            <a:endParaRPr sz="1100">
              <a:latin typeface="Arial MT"/>
              <a:cs typeface="Arial MT"/>
            </a:endParaRPr>
          </a:p>
          <a:p>
            <a:pPr marL="24765" marR="1155700" indent="-6350">
              <a:lnSpc>
                <a:spcPct val="152100"/>
              </a:lnSpc>
            </a:pPr>
            <a:r>
              <a:rPr dirty="0" sz="1100">
                <a:solidFill>
                  <a:srgbClr val="181818"/>
                </a:solidFill>
                <a:latin typeface="Arial MT"/>
                <a:cs typeface="Arial MT"/>
              </a:rPr>
              <a:t>”*Backbone:**</a:t>
            </a:r>
            <a:r>
              <a:rPr dirty="0" sz="1100" spc="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1100" spc="-30">
                <a:solidFill>
                  <a:srgbClr val="181818"/>
                </a:solidFill>
                <a:latin typeface="Arial MT"/>
                <a:cs typeface="Arial MT"/>
              </a:rPr>
              <a:t>DenseNet</a:t>
            </a:r>
            <a:r>
              <a:rPr dirty="0" sz="1100" spc="6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1100" spc="-25">
                <a:solidFill>
                  <a:srgbClr val="242424"/>
                </a:solidFill>
                <a:latin typeface="Arial MT"/>
                <a:cs typeface="Arial MT"/>
              </a:rPr>
              <a:t>(pre-</a:t>
            </a:r>
            <a:r>
              <a:rPr dirty="0" sz="1100" spc="-10">
                <a:solidFill>
                  <a:srgbClr val="242424"/>
                </a:solidFill>
                <a:latin typeface="Arial MT"/>
                <a:cs typeface="Arial MT"/>
              </a:rPr>
              <a:t>trained</a:t>
            </a:r>
            <a:r>
              <a:rPr dirty="0" sz="1100" spc="15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1100" spc="-35">
                <a:solidFill>
                  <a:srgbClr val="313131"/>
                </a:solidFill>
                <a:latin typeface="Arial MT"/>
                <a:cs typeface="Arial MT"/>
              </a:rPr>
              <a:t>on</a:t>
            </a:r>
            <a:r>
              <a:rPr dirty="0" sz="1100" spc="-75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161616"/>
                </a:solidFill>
                <a:latin typeface="Arial MT"/>
                <a:cs typeface="Arial MT"/>
              </a:rPr>
              <a:t>ImageNet) </a:t>
            </a:r>
            <a:r>
              <a:rPr dirty="0" sz="1100">
                <a:solidFill>
                  <a:srgbClr val="1A1A1A"/>
                </a:solidFill>
                <a:latin typeface="Arial MT"/>
                <a:cs typeface="Arial MT"/>
              </a:rPr>
              <a:t>””Input</a:t>
            </a:r>
            <a:r>
              <a:rPr dirty="0" sz="1100" spc="-5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161616"/>
                </a:solidFill>
                <a:latin typeface="Arial MT"/>
                <a:cs typeface="Arial MT"/>
              </a:rPr>
              <a:t>Size:*”</a:t>
            </a:r>
            <a:r>
              <a:rPr dirty="0" sz="1100" spc="35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1A1A1A"/>
                </a:solidFill>
                <a:latin typeface="Arial MT"/>
                <a:cs typeface="Arial MT"/>
              </a:rPr>
              <a:t>224</a:t>
            </a:r>
            <a:r>
              <a:rPr dirty="0" sz="1100" spc="6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2B2B2B"/>
                </a:solidFill>
                <a:latin typeface="Arial MT"/>
                <a:cs typeface="Arial MT"/>
              </a:rPr>
              <a:t>x</a:t>
            </a:r>
            <a:r>
              <a:rPr dirty="0" sz="1100" spc="60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111111"/>
                </a:solidFill>
                <a:latin typeface="Arial MT"/>
                <a:cs typeface="Arial MT"/>
              </a:rPr>
              <a:t>224</a:t>
            </a:r>
            <a:r>
              <a:rPr dirty="0" sz="1100" spc="6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262626"/>
                </a:solidFill>
                <a:latin typeface="Arial MT"/>
                <a:cs typeface="Arial MT"/>
              </a:rPr>
              <a:t>x</a:t>
            </a:r>
            <a:r>
              <a:rPr dirty="0" sz="1100" spc="45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1100" spc="-50">
                <a:solidFill>
                  <a:srgbClr val="3B3B3B"/>
                </a:solidFill>
                <a:latin typeface="Arial MT"/>
                <a:cs typeface="Arial MT"/>
              </a:rPr>
              <a:t>3</a:t>
            </a:r>
            <a:endParaRPr sz="1100">
              <a:latin typeface="Arial MT"/>
              <a:cs typeface="Arial MT"/>
            </a:endParaRPr>
          </a:p>
          <a:p>
            <a:pPr marL="19050">
              <a:lnSpc>
                <a:spcPct val="100000"/>
              </a:lnSpc>
              <a:spcBef>
                <a:spcPts val="595"/>
              </a:spcBef>
            </a:pPr>
            <a:r>
              <a:rPr dirty="0" sz="1150" spc="-35">
                <a:solidFill>
                  <a:srgbClr val="1C1C1C"/>
                </a:solidFill>
                <a:latin typeface="Arial MT"/>
                <a:cs typeface="Arial MT"/>
              </a:rPr>
              <a:t>**Custom</a:t>
            </a:r>
            <a:r>
              <a:rPr dirty="0" sz="1150" spc="35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1150" spc="-75">
                <a:solidFill>
                  <a:srgbClr val="161616"/>
                </a:solidFill>
                <a:latin typeface="Arial MT"/>
                <a:cs typeface="Arial MT"/>
              </a:rPr>
              <a:t>Head</a:t>
            </a:r>
            <a:r>
              <a:rPr dirty="0" sz="1150" spc="-35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1150" spc="-20">
                <a:solidFill>
                  <a:srgbClr val="1F1F1F"/>
                </a:solidFill>
                <a:latin typeface="Arial MT"/>
                <a:cs typeface="Arial MT"/>
              </a:rPr>
              <a:t>Layers:””</a:t>
            </a:r>
            <a:r>
              <a:rPr dirty="0" sz="1150" spc="45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150" spc="-125">
                <a:solidFill>
                  <a:srgbClr val="111111"/>
                </a:solidFill>
                <a:latin typeface="Arial MT"/>
                <a:cs typeface="Arial MT"/>
              </a:rPr>
              <a:t>GMP</a:t>
            </a:r>
            <a:r>
              <a:rPr dirty="0" sz="115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150" spc="-70">
                <a:solidFill>
                  <a:srgbClr val="151515"/>
                </a:solidFill>
                <a:latin typeface="Arial MT"/>
                <a:cs typeface="Arial MT"/>
              </a:rPr>
              <a:t>layer,</a:t>
            </a:r>
            <a:r>
              <a:rPr dirty="0" sz="1150" spc="10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1150" spc="-60">
                <a:solidFill>
                  <a:srgbClr val="262626"/>
                </a:solidFill>
                <a:latin typeface="Arial MT"/>
                <a:cs typeface="Arial MT"/>
              </a:rPr>
              <a:t>Batch</a:t>
            </a:r>
            <a:r>
              <a:rPr dirty="0" sz="1150" spc="15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1150" spc="-50">
                <a:solidFill>
                  <a:srgbClr val="111111"/>
                </a:solidFill>
                <a:latin typeface="Arial MT"/>
                <a:cs typeface="Arial MT"/>
              </a:rPr>
              <a:t>Normalization,</a:t>
            </a:r>
            <a:r>
              <a:rPr dirty="0" sz="1150" spc="-4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150" spc="-75">
                <a:solidFill>
                  <a:srgbClr val="161616"/>
                </a:solidFill>
                <a:latin typeface="Arial MT"/>
                <a:cs typeface="Arial MT"/>
              </a:rPr>
              <a:t>Dense</a:t>
            </a:r>
            <a:r>
              <a:rPr dirty="0" sz="1150" spc="15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1A1A1A"/>
                </a:solidFill>
                <a:latin typeface="Arial MT"/>
                <a:cs typeface="Arial MT"/>
              </a:rPr>
              <a:t>layer</a:t>
            </a:r>
            <a:endParaRPr sz="1150">
              <a:latin typeface="Arial MT"/>
              <a:cs typeface="Arial MT"/>
            </a:endParaRPr>
          </a:p>
          <a:p>
            <a:pPr marL="20955">
              <a:lnSpc>
                <a:spcPct val="100000"/>
              </a:lnSpc>
              <a:spcBef>
                <a:spcPts val="55"/>
              </a:spcBef>
            </a:pPr>
            <a:r>
              <a:rPr dirty="0" sz="1100" spc="-10">
                <a:solidFill>
                  <a:srgbClr val="1C1C1C"/>
                </a:solidFill>
                <a:latin typeface="Arial MT"/>
                <a:cs typeface="Arial MT"/>
              </a:rPr>
              <a:t>(256</a:t>
            </a:r>
            <a:r>
              <a:rPr dirty="0" sz="1100" spc="-65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1100" spc="-25">
                <a:solidFill>
                  <a:srgbClr val="242424"/>
                </a:solidFill>
                <a:latin typeface="Arial MT"/>
                <a:cs typeface="Arial MT"/>
              </a:rPr>
              <a:t>units,</a:t>
            </a:r>
            <a:r>
              <a:rPr dirty="0" sz="1100" spc="-65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1100" spc="-80">
                <a:solidFill>
                  <a:srgbClr val="161616"/>
                </a:solidFill>
                <a:latin typeface="Arial MT"/>
                <a:cs typeface="Arial MT"/>
              </a:rPr>
              <a:t>ReLU</a:t>
            </a:r>
            <a:r>
              <a:rPr dirty="0" sz="1100" spc="-35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1100" spc="-20">
                <a:solidFill>
                  <a:srgbClr val="282828"/>
                </a:solidFill>
                <a:latin typeface="Arial MT"/>
                <a:cs typeface="Arial MT"/>
              </a:rPr>
              <a:t>activation)</a:t>
            </a:r>
            <a:r>
              <a:rPr dirty="0" sz="1100" spc="4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313131"/>
                </a:solidFill>
                <a:latin typeface="Arial MT"/>
                <a:cs typeface="Arial MT"/>
              </a:rPr>
              <a:t>with</a:t>
            </a:r>
            <a:r>
              <a:rPr dirty="0" sz="1100" spc="-7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dirty="0" sz="1100" spc="-110">
                <a:solidFill>
                  <a:srgbClr val="1C1C1C"/>
                </a:solidFill>
                <a:latin typeface="Arial MT"/>
                <a:cs typeface="Arial MT"/>
              </a:rPr>
              <a:t>L1 </a:t>
            </a:r>
            <a:r>
              <a:rPr dirty="0" sz="1100" spc="-40">
                <a:solidFill>
                  <a:srgbClr val="0F0F0F"/>
                </a:solidFill>
                <a:latin typeface="Arial MT"/>
                <a:cs typeface="Arial MT"/>
              </a:rPr>
              <a:t>and</a:t>
            </a:r>
            <a:r>
              <a:rPr dirty="0" sz="1100" spc="-4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F0F0F"/>
                </a:solidFill>
                <a:latin typeface="Arial MT"/>
                <a:cs typeface="Arial MT"/>
              </a:rPr>
              <a:t>L2</a:t>
            </a:r>
            <a:r>
              <a:rPr dirty="0" sz="1100" spc="-6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151515"/>
                </a:solidFill>
                <a:latin typeface="Arial MT"/>
                <a:cs typeface="Arial MT"/>
              </a:rPr>
              <a:t>regulari</a:t>
            </a:r>
            <a:r>
              <a:rPr dirty="0" sz="1100" spc="220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151515"/>
                </a:solidFill>
                <a:latin typeface="Arial MT"/>
                <a:cs typeface="Arial MT"/>
              </a:rPr>
              <a:t>ation,</a:t>
            </a:r>
            <a:r>
              <a:rPr dirty="0" sz="1100" spc="-40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1100" spc="-20">
                <a:solidFill>
                  <a:srgbClr val="0C0C0C"/>
                </a:solidFill>
                <a:latin typeface="Arial MT"/>
                <a:cs typeface="Arial MT"/>
              </a:rPr>
              <a:t>Dropout</a:t>
            </a:r>
            <a:r>
              <a:rPr dirty="0" sz="1100" spc="45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(rate</a:t>
            </a:r>
            <a:endParaRPr sz="1100">
              <a:latin typeface="Arial MT"/>
              <a:cs typeface="Arial MT"/>
            </a:endParaRPr>
          </a:p>
          <a:p>
            <a:pPr marL="15240">
              <a:lnSpc>
                <a:spcPct val="100000"/>
              </a:lnSpc>
              <a:spcBef>
                <a:spcPts val="15"/>
              </a:spcBef>
            </a:pPr>
            <a:r>
              <a:rPr dirty="0" sz="1150">
                <a:solidFill>
                  <a:srgbClr val="3D3D3D"/>
                </a:solidFill>
                <a:latin typeface="Arial MT"/>
                <a:cs typeface="Arial MT"/>
              </a:rPr>
              <a:t>=</a:t>
            </a:r>
            <a:r>
              <a:rPr dirty="0" sz="1150" spc="-85">
                <a:solidFill>
                  <a:srgbClr val="3D3D3D"/>
                </a:solidFill>
                <a:latin typeface="Arial MT"/>
                <a:cs typeface="Arial MT"/>
              </a:rPr>
              <a:t> </a:t>
            </a:r>
            <a:r>
              <a:rPr dirty="0" sz="1150" spc="-25">
                <a:solidFill>
                  <a:srgbClr val="262626"/>
                </a:solidFill>
                <a:latin typeface="Arial MT"/>
                <a:cs typeface="Arial MT"/>
              </a:rPr>
              <a:t>0.4),</a:t>
            </a:r>
            <a:r>
              <a:rPr dirty="0" sz="1150" spc="-45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1150" spc="-70">
                <a:solidFill>
                  <a:srgbClr val="1C1C1C"/>
                </a:solidFill>
                <a:latin typeface="Arial MT"/>
                <a:cs typeface="Arial MT"/>
              </a:rPr>
              <a:t>Softmax</a:t>
            </a:r>
            <a:r>
              <a:rPr dirty="0" sz="1150" spc="5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1150" spc="-25">
                <a:solidFill>
                  <a:srgbClr val="414141"/>
                </a:solidFill>
                <a:latin typeface="Arial MT"/>
                <a:cs typeface="Arial MT"/>
              </a:rPr>
              <a:t>output</a:t>
            </a:r>
            <a:r>
              <a:rPr dirty="0" sz="1150" spc="-10">
                <a:solidFill>
                  <a:srgbClr val="414141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282828"/>
                </a:solidFill>
                <a:latin typeface="Arial MT"/>
                <a:cs typeface="Arial MT"/>
              </a:rPr>
              <a:t>layer</a:t>
            </a:r>
            <a:endParaRPr sz="11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dirty="0" sz="1100">
                <a:solidFill>
                  <a:srgbClr val="111111"/>
                </a:solidFill>
                <a:latin typeface="Arial MT"/>
                <a:cs typeface="Arial MT"/>
              </a:rPr>
              <a:t>*”Optimizer:**</a:t>
            </a:r>
            <a:r>
              <a:rPr dirty="0" sz="1100" spc="8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1A1A1A"/>
                </a:solidFill>
                <a:latin typeface="Arial MT"/>
                <a:cs typeface="Arial MT"/>
              </a:rPr>
              <a:t>Adamax</a:t>
            </a:r>
            <a:endParaRPr sz="1100">
              <a:latin typeface="Arial MT"/>
              <a:cs typeface="Arial MT"/>
            </a:endParaRPr>
          </a:p>
          <a:p>
            <a:pPr marL="12700" marR="1588770">
              <a:lnSpc>
                <a:spcPct val="152100"/>
              </a:lnSpc>
            </a:pPr>
            <a:r>
              <a:rPr dirty="0" sz="1100">
                <a:solidFill>
                  <a:srgbClr val="1F1F1F"/>
                </a:solidFill>
                <a:latin typeface="Arial MT"/>
                <a:cs typeface="Arial MT"/>
              </a:rPr>
              <a:t>”*Loss</a:t>
            </a:r>
            <a:r>
              <a:rPr dirty="0" sz="1100" spc="-25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262626"/>
                </a:solidFill>
                <a:latin typeface="Arial MT"/>
                <a:cs typeface="Arial MT"/>
              </a:rPr>
              <a:t>Function:””</a:t>
            </a:r>
            <a:r>
              <a:rPr dirty="0" sz="1100" spc="65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1100" spc="-25">
                <a:solidFill>
                  <a:srgbClr val="262626"/>
                </a:solidFill>
                <a:latin typeface="Arial MT"/>
                <a:cs typeface="Arial MT"/>
              </a:rPr>
              <a:t>Categorical</a:t>
            </a:r>
            <a:r>
              <a:rPr dirty="0" sz="1100" spc="4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232323"/>
                </a:solidFill>
                <a:latin typeface="Arial MT"/>
                <a:cs typeface="Arial MT"/>
              </a:rPr>
              <a:t>Crossentropy </a:t>
            </a:r>
            <a:r>
              <a:rPr dirty="0" sz="1100">
                <a:solidFill>
                  <a:srgbClr val="1F1F1F"/>
                </a:solidFill>
                <a:latin typeface="Arial MT"/>
                <a:cs typeface="Arial MT"/>
              </a:rPr>
              <a:t>””Test</a:t>
            </a:r>
            <a:r>
              <a:rPr dirty="0" sz="1100" spc="105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181818"/>
                </a:solidFill>
                <a:latin typeface="Arial MT"/>
                <a:cs typeface="Arial MT"/>
              </a:rPr>
              <a:t>Accuracy:””</a:t>
            </a:r>
            <a:r>
              <a:rPr dirty="0" sz="1100" spc="13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1F1F1F"/>
                </a:solidFill>
                <a:latin typeface="Arial MT"/>
                <a:cs typeface="Arial MT"/>
              </a:rPr>
              <a:t>94.87%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5753" y="796091"/>
            <a:ext cx="2392442" cy="326076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14650" y="838597"/>
            <a:ext cx="182165" cy="18216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14650" y="1439742"/>
            <a:ext cx="182165" cy="18216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14650" y="1870868"/>
            <a:ext cx="182165" cy="18216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14650" y="2380932"/>
            <a:ext cx="182165" cy="182165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908578" y="3328193"/>
            <a:ext cx="182165" cy="182165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914650" y="2159297"/>
            <a:ext cx="182165" cy="148768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908578" y="3583225"/>
            <a:ext cx="182165" cy="182165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908578" y="3844329"/>
            <a:ext cx="182165" cy="176093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10387" y="278893"/>
            <a:ext cx="2830830" cy="31432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60" b="1">
                <a:latin typeface="Times New Roman"/>
                <a:cs typeface="Times New Roman"/>
              </a:rPr>
              <a:t>EfficientNetB5</a:t>
            </a:r>
            <a:r>
              <a:rPr dirty="0" spc="-165" b="1">
                <a:latin typeface="Times New Roman"/>
                <a:cs typeface="Times New Roman"/>
              </a:rPr>
              <a:t> </a:t>
            </a:r>
            <a:r>
              <a:rPr dirty="0" spc="-65">
                <a:solidFill>
                  <a:srgbClr val="0E0E0E"/>
                </a:solidFill>
                <a:latin typeface="Times New Roman"/>
                <a:cs typeface="Times New Roman"/>
              </a:rPr>
              <a:t>Model</a:t>
            </a:r>
            <a:r>
              <a:rPr dirty="0" spc="5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baseline="1461" sz="2850" spc="-30" b="1">
                <a:latin typeface="Times New Roman"/>
                <a:cs typeface="Times New Roman"/>
              </a:rPr>
              <a:t>D</a:t>
            </a:r>
            <a:r>
              <a:rPr dirty="0" sz="1900" spc="-20" b="1">
                <a:latin typeface="Times New Roman"/>
                <a:cs typeface="Times New Roman"/>
              </a:rPr>
              <a:t>etails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154153" y="823367"/>
            <a:ext cx="4126229" cy="318516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22860" marR="5080" indent="-635">
              <a:lnSpc>
                <a:spcPct val="103200"/>
              </a:lnSpc>
              <a:spcBef>
                <a:spcPts val="50"/>
              </a:spcBef>
            </a:pPr>
            <a:r>
              <a:rPr dirty="0" sz="1100" spc="-25">
                <a:solidFill>
                  <a:srgbClr val="181818"/>
                </a:solidFill>
                <a:latin typeface="Arial MT"/>
                <a:cs typeface="Arial MT"/>
              </a:rPr>
              <a:t>EfficientNetB5</a:t>
            </a:r>
            <a:r>
              <a:rPr dirty="0" sz="1100" spc="-7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2D2D2D"/>
                </a:solidFill>
                <a:latin typeface="Arial MT"/>
                <a:cs typeface="Arial MT"/>
              </a:rPr>
              <a:t>is</a:t>
            </a:r>
            <a:r>
              <a:rPr dirty="0" sz="1100" spc="-75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212121"/>
                </a:solidFill>
                <a:latin typeface="Arial MT"/>
                <a:cs typeface="Arial MT"/>
              </a:rPr>
              <a:t>part</a:t>
            </a:r>
            <a:r>
              <a:rPr dirty="0" sz="1100" spc="-2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161616"/>
                </a:solidFill>
                <a:latin typeface="Arial MT"/>
                <a:cs typeface="Arial MT"/>
              </a:rPr>
              <a:t>of </a:t>
            </a:r>
            <a:r>
              <a:rPr dirty="0" sz="1100">
                <a:solidFill>
                  <a:srgbClr val="181818"/>
                </a:solidFill>
                <a:latin typeface="Arial MT"/>
                <a:cs typeface="Arial MT"/>
              </a:rPr>
              <a:t>the</a:t>
            </a:r>
            <a:r>
              <a:rPr dirty="0" sz="1100" spc="-5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EfficientNet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1F1F1F"/>
                </a:solidFill>
                <a:latin typeface="Arial MT"/>
                <a:cs typeface="Arial MT"/>
              </a:rPr>
              <a:t>family</a:t>
            </a:r>
            <a:r>
              <a:rPr dirty="0" sz="1100" spc="35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100" spc="-20">
                <a:solidFill>
                  <a:srgbClr val="181818"/>
                </a:solidFill>
                <a:latin typeface="Arial MT"/>
                <a:cs typeface="Arial MT"/>
              </a:rPr>
              <a:t>proposed</a:t>
            </a:r>
            <a:r>
              <a:rPr dirty="0" sz="1100" spc="-3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262626"/>
                </a:solidFill>
                <a:latin typeface="Arial MT"/>
                <a:cs typeface="Arial MT"/>
              </a:rPr>
              <a:t>by</a:t>
            </a:r>
            <a:r>
              <a:rPr dirty="0" sz="1100" spc="-5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1100" spc="-85">
                <a:solidFill>
                  <a:srgbClr val="212121"/>
                </a:solidFill>
                <a:latin typeface="Arial MT"/>
                <a:cs typeface="Arial MT"/>
              </a:rPr>
              <a:t>Tan</a:t>
            </a:r>
            <a:r>
              <a:rPr dirty="0" sz="1100" spc="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100" spc="-25">
                <a:solidFill>
                  <a:srgbClr val="0C0C0C"/>
                </a:solidFill>
                <a:latin typeface="Arial MT"/>
                <a:cs typeface="Arial MT"/>
              </a:rPr>
              <a:t>and </a:t>
            </a:r>
            <a:r>
              <a:rPr dirty="0" sz="1100" spc="-20">
                <a:solidFill>
                  <a:srgbClr val="282828"/>
                </a:solidFill>
                <a:latin typeface="Arial MT"/>
                <a:cs typeface="Arial MT"/>
              </a:rPr>
              <a:t>Le,</a:t>
            </a:r>
            <a:r>
              <a:rPr dirty="0" sz="1100" spc="-55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313131"/>
                </a:solidFill>
                <a:latin typeface="Arial MT"/>
                <a:cs typeface="Arial MT"/>
              </a:rPr>
              <a:t>which</a:t>
            </a:r>
            <a:r>
              <a:rPr dirty="0" sz="1100" spc="-65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181818"/>
                </a:solidFill>
                <a:latin typeface="Arial MT"/>
                <a:cs typeface="Arial MT"/>
              </a:rPr>
              <a:t>utilizes</a:t>
            </a:r>
            <a:r>
              <a:rPr dirty="0" sz="1100" spc="-5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2B2B2B"/>
                </a:solidFill>
                <a:latin typeface="Arial MT"/>
                <a:cs typeface="Arial MT"/>
              </a:rPr>
              <a:t>a</a:t>
            </a:r>
            <a:r>
              <a:rPr dirty="0" sz="1100" spc="-55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313131"/>
                </a:solidFill>
                <a:latin typeface="Arial MT"/>
                <a:cs typeface="Arial MT"/>
              </a:rPr>
              <a:t>compound</a:t>
            </a:r>
            <a:r>
              <a:rPr dirty="0" sz="1100" spc="-25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dirty="0" sz="1100" spc="-25">
                <a:solidFill>
                  <a:srgbClr val="232323"/>
                </a:solidFill>
                <a:latin typeface="Arial MT"/>
                <a:cs typeface="Arial MT"/>
              </a:rPr>
              <a:t>scaling</a:t>
            </a:r>
            <a:r>
              <a:rPr dirty="0" sz="1100" spc="-4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100" spc="-20">
                <a:solidFill>
                  <a:srgbClr val="1A1A1A"/>
                </a:solidFill>
                <a:latin typeface="Arial MT"/>
                <a:cs typeface="Arial MT"/>
              </a:rPr>
              <a:t>technique</a:t>
            </a:r>
            <a:r>
              <a:rPr dirty="0" sz="1100" spc="-15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282828"/>
                </a:solidFill>
                <a:latin typeface="Arial MT"/>
                <a:cs typeface="Arial MT"/>
              </a:rPr>
              <a:t>to</a:t>
            </a:r>
            <a:r>
              <a:rPr dirty="0" sz="1100" spc="-75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1F1F1F"/>
                </a:solidFill>
                <a:latin typeface="Arial MT"/>
                <a:cs typeface="Arial MT"/>
              </a:rPr>
              <a:t>uniformly</a:t>
            </a:r>
            <a:r>
              <a:rPr dirty="0" sz="1100" spc="3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161616"/>
                </a:solidFill>
                <a:latin typeface="Arial MT"/>
                <a:cs typeface="Arial MT"/>
              </a:rPr>
              <a:t>scale </a:t>
            </a:r>
            <a:r>
              <a:rPr dirty="0" sz="1100">
                <a:solidFill>
                  <a:srgbClr val="1D1D1D"/>
                </a:solidFill>
                <a:latin typeface="Arial MT"/>
                <a:cs typeface="Arial MT"/>
              </a:rPr>
              <a:t>depth,</a:t>
            </a:r>
            <a:r>
              <a:rPr dirty="0" sz="1100" spc="-45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2D2D2D"/>
                </a:solidFill>
                <a:latin typeface="Arial MT"/>
                <a:cs typeface="Arial MT"/>
              </a:rPr>
              <a:t>width,</a:t>
            </a:r>
            <a:r>
              <a:rPr dirty="0" sz="1100" spc="-4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1100" spc="-25">
                <a:solidFill>
                  <a:srgbClr val="262626"/>
                </a:solidFill>
                <a:latin typeface="Arial MT"/>
                <a:cs typeface="Arial MT"/>
              </a:rPr>
              <a:t>and</a:t>
            </a:r>
            <a:r>
              <a:rPr dirty="0" sz="1100" spc="-95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151515"/>
                </a:solidFill>
                <a:latin typeface="Arial MT"/>
                <a:cs typeface="Arial MT"/>
              </a:rPr>
              <a:t>resolution.</a:t>
            </a:r>
            <a:endParaRPr sz="1100">
              <a:latin typeface="Arial MT"/>
              <a:cs typeface="Arial MT"/>
            </a:endParaRPr>
          </a:p>
          <a:p>
            <a:pPr marL="20955" marR="176530" indent="-635">
              <a:lnSpc>
                <a:spcPts val="1390"/>
              </a:lnSpc>
              <a:spcBef>
                <a:spcPts val="680"/>
              </a:spcBef>
            </a:pPr>
            <a:r>
              <a:rPr dirty="0" sz="1250" spc="-95">
                <a:solidFill>
                  <a:srgbClr val="0F0F0F"/>
                </a:solidFill>
                <a:latin typeface="Arial MT"/>
                <a:cs typeface="Arial MT"/>
              </a:rPr>
              <a:t>EfficientNetB5</a:t>
            </a:r>
            <a:r>
              <a:rPr dirty="0" sz="1250" spc="-7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250" spc="-75">
                <a:solidFill>
                  <a:srgbClr val="2A2A2A"/>
                </a:solidFill>
                <a:latin typeface="Arial MT"/>
                <a:cs typeface="Arial MT"/>
              </a:rPr>
              <a:t>offers</a:t>
            </a:r>
            <a:r>
              <a:rPr dirty="0" sz="1250" spc="-1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250" spc="-170">
                <a:solidFill>
                  <a:srgbClr val="262626"/>
                </a:solidFill>
                <a:latin typeface="Arial MT"/>
                <a:cs typeface="Arial MT"/>
              </a:rPr>
              <a:t>a</a:t>
            </a:r>
            <a:r>
              <a:rPr dirty="0" sz="1250" spc="-2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1250" spc="-105">
                <a:solidFill>
                  <a:srgbClr val="161616"/>
                </a:solidFill>
                <a:latin typeface="Arial MT"/>
                <a:cs typeface="Arial MT"/>
              </a:rPr>
              <a:t>favorable</a:t>
            </a:r>
            <a:r>
              <a:rPr dirty="0" sz="1250" spc="5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1250" spc="-85">
                <a:solidFill>
                  <a:srgbClr val="111111"/>
                </a:solidFill>
                <a:latin typeface="Arial MT"/>
                <a:cs typeface="Arial MT"/>
              </a:rPr>
              <a:t>trade-</a:t>
            </a:r>
            <a:r>
              <a:rPr dirty="0" sz="1250" spc="-25">
                <a:solidFill>
                  <a:srgbClr val="111111"/>
                </a:solidFill>
                <a:latin typeface="Arial MT"/>
                <a:cs typeface="Arial MT"/>
              </a:rPr>
              <a:t>off</a:t>
            </a:r>
            <a:r>
              <a:rPr dirty="0" sz="1250" spc="9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250" spc="-114">
                <a:solidFill>
                  <a:srgbClr val="0C0C0C"/>
                </a:solidFill>
                <a:latin typeface="Arial MT"/>
                <a:cs typeface="Arial MT"/>
              </a:rPr>
              <a:t>between</a:t>
            </a:r>
            <a:r>
              <a:rPr dirty="0" sz="1250" spc="20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250" spc="-100">
                <a:solidFill>
                  <a:srgbClr val="181818"/>
                </a:solidFill>
                <a:latin typeface="Arial MT"/>
                <a:cs typeface="Arial MT"/>
              </a:rPr>
              <a:t>accuracy</a:t>
            </a:r>
            <a:r>
              <a:rPr dirty="0" sz="1250" spc="9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1250" spc="-45">
                <a:solidFill>
                  <a:srgbClr val="1C1C1C"/>
                </a:solidFill>
                <a:latin typeface="Arial MT"/>
                <a:cs typeface="Arial MT"/>
              </a:rPr>
              <a:t>and </a:t>
            </a:r>
            <a:r>
              <a:rPr dirty="0" sz="1250" spc="-100">
                <a:solidFill>
                  <a:srgbClr val="2A2A2A"/>
                </a:solidFill>
                <a:latin typeface="Arial MT"/>
                <a:cs typeface="Arial MT"/>
              </a:rPr>
              <a:t>computational</a:t>
            </a:r>
            <a:r>
              <a:rPr dirty="0" sz="1250" spc="3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1F1F1F"/>
                </a:solidFill>
                <a:latin typeface="Arial MT"/>
                <a:cs typeface="Arial MT"/>
              </a:rPr>
              <a:t>efficiency.</a:t>
            </a:r>
            <a:endParaRPr sz="1250">
              <a:latin typeface="Arial MT"/>
              <a:cs typeface="Arial MT"/>
            </a:endParaRPr>
          </a:p>
          <a:p>
            <a:pPr marL="20320" marR="653415" indent="2540">
              <a:lnSpc>
                <a:spcPts val="1980"/>
              </a:lnSpc>
              <a:spcBef>
                <a:spcPts val="95"/>
              </a:spcBef>
            </a:pPr>
            <a:r>
              <a:rPr dirty="0" sz="1100" spc="-35">
                <a:solidFill>
                  <a:srgbClr val="2F2F2F"/>
                </a:solidFill>
                <a:latin typeface="Arial MT"/>
                <a:cs typeface="Arial MT"/>
              </a:rPr>
              <a:t>Backbone:</a:t>
            </a:r>
            <a:r>
              <a:rPr dirty="0" sz="1100" spc="-20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dirty="0" sz="1100" spc="-30">
                <a:solidFill>
                  <a:srgbClr val="242424"/>
                </a:solidFill>
                <a:latin typeface="Arial MT"/>
                <a:cs typeface="Arial MT"/>
              </a:rPr>
              <a:t>Pre-</a:t>
            </a:r>
            <a:r>
              <a:rPr dirty="0" sz="1100" spc="-10">
                <a:solidFill>
                  <a:srgbClr val="242424"/>
                </a:solidFill>
                <a:latin typeface="Arial MT"/>
                <a:cs typeface="Arial MT"/>
              </a:rPr>
              <a:t>trained</a:t>
            </a:r>
            <a:r>
              <a:rPr dirty="0" sz="1100" spc="2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1100" spc="-25">
                <a:solidFill>
                  <a:srgbClr val="212121"/>
                </a:solidFill>
                <a:latin typeface="Arial MT"/>
                <a:cs typeface="Arial MT"/>
              </a:rPr>
              <a:t>EfficientNetB5</a:t>
            </a:r>
            <a:r>
              <a:rPr dirty="0" sz="1100" spc="-2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100" spc="-35">
                <a:solidFill>
                  <a:srgbClr val="1F1F1F"/>
                </a:solidFill>
                <a:latin typeface="Arial MT"/>
                <a:cs typeface="Arial MT"/>
              </a:rPr>
              <a:t>(ImageNet</a:t>
            </a:r>
            <a:r>
              <a:rPr dirty="0" sz="1100" spc="114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2B2B2B"/>
                </a:solidFill>
                <a:latin typeface="Arial MT"/>
                <a:cs typeface="Arial MT"/>
              </a:rPr>
              <a:t>weights) </a:t>
            </a:r>
            <a:r>
              <a:rPr dirty="0" sz="1100" spc="-10">
                <a:solidFill>
                  <a:srgbClr val="313131"/>
                </a:solidFill>
                <a:latin typeface="Arial MT"/>
                <a:cs typeface="Arial MT"/>
              </a:rPr>
              <a:t>Input</a:t>
            </a:r>
            <a:r>
              <a:rPr dirty="0" sz="1100" spc="-4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dirty="0" sz="1100" spc="-30">
                <a:solidFill>
                  <a:srgbClr val="1A1A1A"/>
                </a:solidFill>
                <a:latin typeface="Arial MT"/>
                <a:cs typeface="Arial MT"/>
              </a:rPr>
              <a:t>Size:</a:t>
            </a:r>
            <a:r>
              <a:rPr dirty="0" sz="1100" spc="-45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181818"/>
                </a:solidFill>
                <a:latin typeface="Arial MT"/>
                <a:cs typeface="Arial MT"/>
              </a:rPr>
              <a:t>224</a:t>
            </a:r>
            <a:r>
              <a:rPr dirty="0" sz="1100" spc="2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232323"/>
                </a:solidFill>
                <a:latin typeface="Arial MT"/>
                <a:cs typeface="Arial MT"/>
              </a:rPr>
              <a:t>x</a:t>
            </a:r>
            <a:r>
              <a:rPr dirty="0" sz="1100" spc="3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161616"/>
                </a:solidFill>
                <a:latin typeface="Arial MT"/>
                <a:cs typeface="Arial MT"/>
              </a:rPr>
              <a:t>224</a:t>
            </a:r>
            <a:r>
              <a:rPr dirty="0" sz="1100" spc="25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2D2D2D"/>
                </a:solidFill>
                <a:latin typeface="Arial MT"/>
                <a:cs typeface="Arial MT"/>
              </a:rPr>
              <a:t>x</a:t>
            </a:r>
            <a:r>
              <a:rPr dirty="0" sz="1100" spc="-25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1100" spc="5">
                <a:solidFill>
                  <a:srgbClr val="424242"/>
                </a:solidFill>
                <a:latin typeface="Arial MT"/>
                <a:cs typeface="Arial MT"/>
              </a:rPr>
              <a:t>3</a:t>
            </a:r>
            <a:endParaRPr sz="1100">
              <a:latin typeface="Arial MT"/>
              <a:cs typeface="Arial MT"/>
            </a:endParaRPr>
          </a:p>
          <a:p>
            <a:pPr marL="12700" marR="67945" indent="14604">
              <a:lnSpc>
                <a:spcPct val="104099"/>
              </a:lnSpc>
              <a:spcBef>
                <a:spcPts val="484"/>
              </a:spcBef>
            </a:pPr>
            <a:r>
              <a:rPr dirty="0" sz="1100" spc="-20">
                <a:solidFill>
                  <a:srgbClr val="282828"/>
                </a:solidFill>
                <a:latin typeface="Arial MT"/>
                <a:cs typeface="Arial MT"/>
              </a:rPr>
              <a:t>Architecture</a:t>
            </a:r>
            <a:r>
              <a:rPr dirty="0" sz="1100" spc="2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1100" spc="-25">
                <a:solidFill>
                  <a:srgbClr val="242424"/>
                </a:solidFill>
                <a:latin typeface="Arial MT"/>
                <a:cs typeface="Arial MT"/>
              </a:rPr>
              <a:t>Additions:</a:t>
            </a:r>
            <a:r>
              <a:rPr dirty="0" sz="1100" spc="-5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1100" spc="-40">
                <a:solidFill>
                  <a:srgbClr val="1D1D1D"/>
                </a:solidFill>
                <a:latin typeface="Arial MT"/>
                <a:cs typeface="Arial MT"/>
              </a:rPr>
              <a:t>Global</a:t>
            </a:r>
            <a:r>
              <a:rPr dirty="0" sz="1100" spc="-35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dirty="0" sz="1100" spc="-20">
                <a:solidFill>
                  <a:srgbClr val="1C1C1C"/>
                </a:solidFill>
                <a:latin typeface="Arial MT"/>
                <a:cs typeface="Arial MT"/>
              </a:rPr>
              <a:t>Max</a:t>
            </a:r>
            <a:r>
              <a:rPr dirty="0" sz="1100" spc="-25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1100" spc="-25">
                <a:solidFill>
                  <a:srgbClr val="262626"/>
                </a:solidFill>
                <a:latin typeface="Arial MT"/>
                <a:cs typeface="Arial MT"/>
              </a:rPr>
              <a:t>Pooling</a:t>
            </a:r>
            <a:r>
              <a:rPr dirty="0" sz="1100" spc="15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1100" spc="-55">
                <a:solidFill>
                  <a:srgbClr val="232323"/>
                </a:solidFill>
                <a:latin typeface="Arial MT"/>
                <a:cs typeface="Arial MT"/>
              </a:rPr>
              <a:t>(GMP)</a:t>
            </a:r>
            <a:r>
              <a:rPr dirty="0" sz="1100" spc="3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100" spc="-50">
                <a:solidFill>
                  <a:srgbClr val="111111"/>
                </a:solidFill>
                <a:latin typeface="Arial MT"/>
                <a:cs typeface="Arial MT"/>
              </a:rPr>
              <a:t>layer,</a:t>
            </a:r>
            <a:r>
              <a:rPr dirty="0" sz="1100" spc="-2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1D1D1D"/>
                </a:solidFill>
                <a:latin typeface="Arial MT"/>
                <a:cs typeface="Arial MT"/>
              </a:rPr>
              <a:t>Fully </a:t>
            </a:r>
            <a:r>
              <a:rPr dirty="0" sz="1100" spc="-20">
                <a:solidFill>
                  <a:srgbClr val="2A2A2A"/>
                </a:solidFill>
                <a:latin typeface="Arial MT"/>
                <a:cs typeface="Arial MT"/>
              </a:rPr>
              <a:t>Connected</a:t>
            </a:r>
            <a:r>
              <a:rPr dirty="0" sz="1100" spc="-1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100" spc="-45">
                <a:solidFill>
                  <a:srgbClr val="212121"/>
                </a:solidFill>
                <a:latin typeface="Arial MT"/>
                <a:cs typeface="Arial MT"/>
              </a:rPr>
              <a:t>(Dense)</a:t>
            </a:r>
            <a:r>
              <a:rPr dirty="0" sz="1100" spc="7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282828"/>
                </a:solidFill>
                <a:latin typeface="Arial MT"/>
                <a:cs typeface="Arial MT"/>
              </a:rPr>
              <a:t>layer</a:t>
            </a:r>
            <a:r>
              <a:rPr dirty="0" sz="110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3B3B3B"/>
                </a:solidFill>
                <a:latin typeface="Arial MT"/>
                <a:cs typeface="Arial MT"/>
              </a:rPr>
              <a:t>with</a:t>
            </a:r>
            <a:r>
              <a:rPr dirty="0" sz="1100" spc="-6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100" spc="-95">
                <a:solidFill>
                  <a:srgbClr val="242424"/>
                </a:solidFill>
                <a:latin typeface="Arial MT"/>
                <a:cs typeface="Arial MT"/>
              </a:rPr>
              <a:t>ReLU</a:t>
            </a:r>
            <a:r>
              <a:rPr dirty="0" sz="1100" spc="2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1100" spc="-20">
                <a:solidFill>
                  <a:srgbClr val="1C1C1C"/>
                </a:solidFill>
                <a:latin typeface="Arial MT"/>
                <a:cs typeface="Arial MT"/>
              </a:rPr>
              <a:t>activation,</a:t>
            </a:r>
            <a:r>
              <a:rPr dirty="0" sz="1100" spc="1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1100" spc="-40">
                <a:solidFill>
                  <a:srgbClr val="161616"/>
                </a:solidFill>
                <a:latin typeface="Arial MT"/>
                <a:cs typeface="Arial MT"/>
              </a:rPr>
              <a:t>Batch</a:t>
            </a:r>
            <a:r>
              <a:rPr dirty="0" sz="1100" spc="-35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Normalization </a:t>
            </a:r>
            <a:r>
              <a:rPr dirty="0" sz="1100" spc="-25">
                <a:solidFill>
                  <a:srgbClr val="2F2F2F"/>
                </a:solidFill>
                <a:latin typeface="Arial MT"/>
                <a:cs typeface="Arial MT"/>
              </a:rPr>
              <a:t>layer,</a:t>
            </a:r>
            <a:r>
              <a:rPr dirty="0" sz="1100" spc="-45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dirty="0" sz="1100" spc="-25">
                <a:solidFill>
                  <a:srgbClr val="282828"/>
                </a:solidFill>
                <a:latin typeface="Arial MT"/>
                <a:cs typeface="Arial MT"/>
              </a:rPr>
              <a:t>9egufarization:</a:t>
            </a:r>
            <a:r>
              <a:rPr dirty="0" sz="1100" spc="-105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212121"/>
                </a:solidFill>
                <a:latin typeface="Arial MT"/>
                <a:cs typeface="Arial MT"/>
              </a:rPr>
              <a:t>L2</a:t>
            </a:r>
            <a:r>
              <a:rPr dirty="0" sz="1100" spc="-7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3A3A3A"/>
                </a:solidFill>
                <a:latin typeface="Arial MT"/>
                <a:cs typeface="Arial MT"/>
              </a:rPr>
              <a:t>on</a:t>
            </a:r>
            <a:r>
              <a:rPr dirty="0" sz="1100" spc="5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2D2D2D"/>
                </a:solidFill>
                <a:latin typeface="Arial MT"/>
                <a:cs typeface="Arial MT"/>
              </a:rPr>
              <a:t>weights</a:t>
            </a:r>
            <a:r>
              <a:rPr dirty="0" sz="1100" spc="5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1100" spc="-45">
                <a:solidFill>
                  <a:srgbClr val="242424"/>
                </a:solidFill>
                <a:latin typeface="Arial MT"/>
                <a:cs typeface="Arial MT"/>
              </a:rPr>
              <a:t>(0.016),</a:t>
            </a:r>
            <a:r>
              <a:rPr dirty="0" sz="110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1100" spc="-240">
                <a:solidFill>
                  <a:srgbClr val="383838"/>
                </a:solidFill>
                <a:latin typeface="Arial MT"/>
                <a:cs typeface="Arial MT"/>
              </a:rPr>
              <a:t>LV</a:t>
            </a:r>
            <a:r>
              <a:rPr dirty="0" sz="1100" spc="35">
                <a:solidFill>
                  <a:srgbClr val="383838"/>
                </a:solidFill>
                <a:latin typeface="Arial MT"/>
                <a:cs typeface="Arial MT"/>
              </a:rPr>
              <a:t> </a:t>
            </a:r>
            <a:r>
              <a:rPr dirty="0" sz="1100" spc="-30">
                <a:solidFill>
                  <a:srgbClr val="3B3B3B"/>
                </a:solidFill>
                <a:latin typeface="Arial MT"/>
                <a:cs typeface="Arial MT"/>
              </a:rPr>
              <a:t>on</a:t>
            </a:r>
            <a:r>
              <a:rPr dirty="0" sz="1100" spc="-4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100" spc="-30">
                <a:solidFill>
                  <a:srgbClr val="424242"/>
                </a:solidFill>
                <a:latin typeface="Arial MT"/>
                <a:cs typeface="Arial MT"/>
              </a:rPr>
              <a:t>bias</a:t>
            </a:r>
            <a:r>
              <a:rPr dirty="0" sz="1100" spc="-4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181818"/>
                </a:solidFill>
                <a:latin typeface="Arial MT"/>
                <a:cs typeface="Arial MT"/>
              </a:rPr>
              <a:t>and</a:t>
            </a:r>
            <a:r>
              <a:rPr dirty="0" sz="1100" spc="-7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activity </a:t>
            </a:r>
            <a:r>
              <a:rPr dirty="0" sz="1100" spc="-10">
                <a:solidFill>
                  <a:srgbClr val="333333"/>
                </a:solidFill>
                <a:latin typeface="Arial MT"/>
                <a:cs typeface="Arial MT"/>
              </a:rPr>
              <a:t>(0.006),</a:t>
            </a:r>
            <a:r>
              <a:rPr dirty="0" sz="1100" spc="-6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100" spc="-25">
                <a:solidFill>
                  <a:srgbClr val="1A1A1A"/>
                </a:solidFill>
                <a:latin typeface="Arial MT"/>
                <a:cs typeface="Arial MT"/>
              </a:rPr>
              <a:t>Dropout</a:t>
            </a:r>
            <a:r>
              <a:rPr dirty="0" sz="1100" spc="-5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212121"/>
                </a:solidFill>
                <a:latin typeface="Arial MT"/>
                <a:cs typeface="Arial MT"/>
              </a:rPr>
              <a:t>layer</a:t>
            </a:r>
            <a:r>
              <a:rPr dirty="0" sz="110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2D2D2D"/>
                </a:solidFill>
                <a:latin typeface="Arial MT"/>
                <a:cs typeface="Arial MT"/>
              </a:rPr>
              <a:t>(rate</a:t>
            </a:r>
            <a:r>
              <a:rPr dirty="0" sz="1100">
                <a:solidFill>
                  <a:srgbClr val="2D2D2D"/>
                </a:solidFill>
                <a:latin typeface="Arial MT"/>
                <a:cs typeface="Arial MT"/>
              </a:rPr>
              <a:t> =</a:t>
            </a:r>
            <a:r>
              <a:rPr dirty="0" sz="1100" spc="-65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111111"/>
                </a:solidFill>
                <a:latin typeface="Arial MT"/>
                <a:cs typeface="Arial MT"/>
              </a:rPr>
              <a:t>0.4),</a:t>
            </a:r>
            <a:r>
              <a:rPr dirty="0" sz="1100" spc="-7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100" spc="-45">
                <a:solidFill>
                  <a:srgbClr val="212121"/>
                </a:solidFill>
                <a:latin typeface="Arial MT"/>
                <a:cs typeface="Arial MT"/>
              </a:rPr>
              <a:t>Final</a:t>
            </a:r>
            <a:r>
              <a:rPr dirty="0" sz="1100" spc="-3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100" spc="-25">
                <a:solidFill>
                  <a:srgbClr val="1C1C1C"/>
                </a:solidFill>
                <a:latin typeface="Arial MT"/>
                <a:cs typeface="Arial MT"/>
              </a:rPr>
              <a:t>Softmax</a:t>
            </a:r>
            <a:r>
              <a:rPr dirty="0" sz="1100" spc="-15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1D1D1D"/>
                </a:solidFill>
                <a:latin typeface="Arial MT"/>
                <a:cs typeface="Arial MT"/>
              </a:rPr>
              <a:t>output </a:t>
            </a:r>
            <a:r>
              <a:rPr dirty="0" sz="1100" spc="-25">
                <a:solidFill>
                  <a:srgbClr val="1F1F1F"/>
                </a:solidFill>
                <a:latin typeface="Arial MT"/>
                <a:cs typeface="Arial MT"/>
              </a:rPr>
              <a:t>layer</a:t>
            </a:r>
            <a:r>
              <a:rPr dirty="0" sz="1100" spc="-3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151515"/>
                </a:solidFill>
                <a:latin typeface="Arial MT"/>
                <a:cs typeface="Arial MT"/>
              </a:rPr>
              <a:t>for</a:t>
            </a:r>
            <a:r>
              <a:rPr dirty="0" sz="1100" spc="-40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1100" spc="-25">
                <a:solidFill>
                  <a:srgbClr val="1A1A1A"/>
                </a:solidFill>
                <a:latin typeface="Arial MT"/>
                <a:cs typeface="Arial MT"/>
              </a:rPr>
              <a:t>5- </a:t>
            </a:r>
            <a:r>
              <a:rPr dirty="0" sz="1100" spc="-10">
                <a:solidFill>
                  <a:srgbClr val="242424"/>
                </a:solidFill>
                <a:latin typeface="Arial MT"/>
                <a:cs typeface="Arial MT"/>
              </a:rPr>
              <a:t>class</a:t>
            </a:r>
            <a:r>
              <a:rPr dirty="0" sz="1100" spc="-6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1F1F1F"/>
                </a:solidFill>
                <a:latin typeface="Arial MT"/>
                <a:cs typeface="Arial MT"/>
              </a:rPr>
              <a:t>classification</a:t>
            </a:r>
            <a:endParaRPr sz="1100">
              <a:latin typeface="Arial MT"/>
              <a:cs typeface="Arial MT"/>
            </a:endParaRPr>
          </a:p>
          <a:p>
            <a:pPr marL="17780" marR="1616710" indent="-3175">
              <a:lnSpc>
                <a:spcPct val="157500"/>
              </a:lnSpc>
              <a:spcBef>
                <a:spcPts val="15"/>
              </a:spcBef>
            </a:pPr>
            <a:r>
              <a:rPr dirty="0" sz="1050">
                <a:solidFill>
                  <a:srgbClr val="1C1C1C"/>
                </a:solidFill>
                <a:latin typeface="Arial MT"/>
                <a:cs typeface="Arial MT"/>
              </a:rPr>
              <a:t>Optimizer:</a:t>
            </a:r>
            <a:r>
              <a:rPr dirty="0" sz="1050" spc="4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232323"/>
                </a:solidFill>
                <a:latin typeface="Arial MT"/>
                <a:cs typeface="Arial MT"/>
              </a:rPr>
              <a:t>Adamax</a:t>
            </a:r>
            <a:r>
              <a:rPr dirty="0" sz="1050" spc="2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1D1D1D"/>
                </a:solidFill>
                <a:latin typeface="Arial MT"/>
                <a:cs typeface="Arial MT"/>
              </a:rPr>
              <a:t>(learning</a:t>
            </a:r>
            <a:r>
              <a:rPr dirty="0" sz="1050" spc="-15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1D1D1D"/>
                </a:solidFill>
                <a:latin typeface="Arial MT"/>
                <a:cs typeface="Arial MT"/>
              </a:rPr>
              <a:t>rate</a:t>
            </a:r>
            <a:r>
              <a:rPr dirty="0" sz="1050" spc="-35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333333"/>
                </a:solidFill>
                <a:latin typeface="Arial MT"/>
                <a:cs typeface="Arial MT"/>
              </a:rPr>
              <a:t>=</a:t>
            </a:r>
            <a:r>
              <a:rPr dirty="0" sz="1050" spc="-5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050" spc="-10">
                <a:solidFill>
                  <a:srgbClr val="1C1C1C"/>
                </a:solidFill>
                <a:latin typeface="Arial MT"/>
                <a:cs typeface="Arial MT"/>
              </a:rPr>
              <a:t>0.001) </a:t>
            </a:r>
            <a:r>
              <a:rPr dirty="0" sz="1050">
                <a:solidFill>
                  <a:srgbClr val="242424"/>
                </a:solidFill>
                <a:latin typeface="Arial MT"/>
                <a:cs typeface="Arial MT"/>
              </a:rPr>
              <a:t>Loss</a:t>
            </a:r>
            <a:r>
              <a:rPr dirty="0" sz="1050" spc="-35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151515"/>
                </a:solidFill>
                <a:latin typeface="Arial MT"/>
                <a:cs typeface="Arial MT"/>
              </a:rPr>
              <a:t>Function:</a:t>
            </a:r>
            <a:r>
              <a:rPr dirty="0" sz="1050" spc="-35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212121"/>
                </a:solidFill>
                <a:latin typeface="Arial MT"/>
                <a:cs typeface="Arial MT"/>
              </a:rPr>
              <a:t>Categorical</a:t>
            </a:r>
            <a:r>
              <a:rPr dirty="0" sz="1050" spc="2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050" spc="-10">
                <a:solidFill>
                  <a:srgbClr val="161616"/>
                </a:solidFill>
                <a:latin typeface="Arial MT"/>
                <a:cs typeface="Arial MT"/>
              </a:rPr>
              <a:t>Crossentropy </a:t>
            </a:r>
            <a:r>
              <a:rPr dirty="0" sz="1050" spc="-10">
                <a:solidFill>
                  <a:srgbClr val="363636"/>
                </a:solidFill>
                <a:latin typeface="Arial MT"/>
                <a:cs typeface="Arial MT"/>
              </a:rPr>
              <a:t>Test</a:t>
            </a:r>
            <a:r>
              <a:rPr dirty="0" sz="1050" spc="5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161616"/>
                </a:solidFill>
                <a:latin typeface="Arial MT"/>
                <a:cs typeface="Arial MT"/>
              </a:rPr>
              <a:t>Accuracy</a:t>
            </a:r>
            <a:r>
              <a:rPr dirty="0" sz="1050" spc="75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111111"/>
                </a:solidFill>
                <a:latin typeface="Arial MT"/>
                <a:cs typeface="Arial MT"/>
              </a:rPr>
              <a:t>Achieved:</a:t>
            </a:r>
            <a:r>
              <a:rPr dirty="0" sz="1050" spc="2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94.14</a:t>
            </a:r>
            <a:r>
              <a:rPr dirty="0" sz="600" spc="-10">
                <a:latin typeface="Arial MT"/>
                <a:cs typeface="Arial MT"/>
              </a:rPr>
              <a:t>”</a:t>
            </a:r>
            <a:r>
              <a:rPr dirty="0" sz="1050" spc="-10">
                <a:latin typeface="Arial MT"/>
                <a:cs typeface="Arial MT"/>
              </a:rPr>
              <a:t>7‹</a:t>
            </a:r>
            <a:endParaRPr sz="1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1825" y="972184"/>
            <a:ext cx="2392442" cy="3084671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14650" y="1008617"/>
            <a:ext cx="182165" cy="18216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14650" y="1688702"/>
            <a:ext cx="182165" cy="188237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14650" y="1943734"/>
            <a:ext cx="182165" cy="188237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14650" y="2374860"/>
            <a:ext cx="182165" cy="188237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920721" y="2799913"/>
            <a:ext cx="182165" cy="188237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920721" y="3054945"/>
            <a:ext cx="182165" cy="188237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920721" y="3309977"/>
            <a:ext cx="182165" cy="188237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920721" y="3826112"/>
            <a:ext cx="182165" cy="182165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914650" y="1433671"/>
            <a:ext cx="182165" cy="188237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920721" y="3565008"/>
            <a:ext cx="182165" cy="188237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905">
              <a:lnSpc>
                <a:spcPct val="100000"/>
              </a:lnSpc>
              <a:spcBef>
                <a:spcPts val="90"/>
              </a:spcBef>
            </a:pPr>
            <a:r>
              <a:rPr dirty="0" spc="-65"/>
              <a:t>InceptionV3</a:t>
            </a:r>
            <a:r>
              <a:rPr dirty="0" spc="-5"/>
              <a:t> </a:t>
            </a:r>
            <a:r>
              <a:rPr dirty="0" spc="-70">
                <a:solidFill>
                  <a:srgbClr val="0C0C0C"/>
                </a:solidFill>
              </a:rPr>
              <a:t>Model</a:t>
            </a:r>
            <a:r>
              <a:rPr dirty="0" spc="-85">
                <a:solidFill>
                  <a:srgbClr val="0C0C0C"/>
                </a:solidFill>
              </a:rPr>
              <a:t> </a:t>
            </a:r>
            <a:r>
              <a:rPr dirty="0" spc="-10"/>
              <a:t>Details</a:t>
            </a:r>
          </a:p>
        </p:txBody>
      </p:sp>
      <p:sp>
        <p:nvSpPr>
          <p:cNvPr id="14" name="object 14" descr=""/>
          <p:cNvSpPr txBox="1"/>
          <p:nvPr/>
        </p:nvSpPr>
        <p:spPr>
          <a:xfrm>
            <a:off x="3159953" y="993388"/>
            <a:ext cx="4261485" cy="300291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189230" indent="1905">
              <a:lnSpc>
                <a:spcPct val="101400"/>
              </a:lnSpc>
              <a:spcBef>
                <a:spcPts val="75"/>
              </a:spcBef>
            </a:pPr>
            <a:r>
              <a:rPr dirty="0" sz="1100" spc="-25">
                <a:solidFill>
                  <a:srgbClr val="262626"/>
                </a:solidFill>
                <a:latin typeface="Arial MT"/>
                <a:cs typeface="Arial MT"/>
              </a:rPr>
              <a:t>InceptionV3</a:t>
            </a:r>
            <a:r>
              <a:rPr dirty="0" sz="1100" spc="-5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1100" spc="-20">
                <a:solidFill>
                  <a:srgbClr val="313131"/>
                </a:solidFill>
                <a:latin typeface="Arial MT"/>
                <a:cs typeface="Arial MT"/>
              </a:rPr>
              <a:t>uses</a:t>
            </a:r>
            <a:r>
              <a:rPr dirty="0" sz="1100" spc="-45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dirty="0" sz="1100" spc="-20">
                <a:solidFill>
                  <a:srgbClr val="464646"/>
                </a:solidFill>
                <a:latin typeface="Arial MT"/>
                <a:cs typeface="Arial MT"/>
              </a:rPr>
              <a:t>a</a:t>
            </a:r>
            <a:r>
              <a:rPr dirty="0" sz="1100" spc="-85">
                <a:solidFill>
                  <a:srgbClr val="464646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232323"/>
                </a:solidFill>
                <a:latin typeface="Arial MT"/>
                <a:cs typeface="Arial MT"/>
              </a:rPr>
              <a:t>multi-</a:t>
            </a:r>
            <a:r>
              <a:rPr dirty="0" sz="1100">
                <a:solidFill>
                  <a:srgbClr val="232323"/>
                </a:solidFill>
                <a:latin typeface="Arial MT"/>
                <a:cs typeface="Arial MT"/>
              </a:rPr>
              <a:t>path</a:t>
            </a:r>
            <a:r>
              <a:rPr dirty="0" sz="1100" spc="-4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100" spc="-20">
                <a:solidFill>
                  <a:srgbClr val="111111"/>
                </a:solidFill>
                <a:latin typeface="Arial MT"/>
                <a:cs typeface="Arial MT"/>
              </a:rPr>
              <a:t>architecture</a:t>
            </a:r>
            <a:r>
              <a:rPr dirty="0" sz="1100" spc="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242424"/>
                </a:solidFill>
                <a:latin typeface="Arial MT"/>
                <a:cs typeface="Arial MT"/>
              </a:rPr>
              <a:t>that</a:t>
            </a:r>
            <a:r>
              <a:rPr dirty="0" sz="1100" spc="-65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181818"/>
                </a:solidFill>
                <a:latin typeface="Arial MT"/>
                <a:cs typeface="Arial MT"/>
              </a:rPr>
              <a:t>captures</a:t>
            </a:r>
            <a:r>
              <a:rPr dirty="0" sz="1100" spc="1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1100" spc="-20">
                <a:solidFill>
                  <a:srgbClr val="131313"/>
                </a:solidFill>
                <a:latin typeface="Arial MT"/>
                <a:cs typeface="Arial MT"/>
              </a:rPr>
              <a:t>features</a:t>
            </a:r>
            <a:r>
              <a:rPr dirty="0" sz="1100" spc="-1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100" spc="-25">
                <a:solidFill>
                  <a:srgbClr val="383838"/>
                </a:solidFill>
                <a:latin typeface="Arial MT"/>
                <a:cs typeface="Arial MT"/>
              </a:rPr>
              <a:t>at </a:t>
            </a:r>
            <a:r>
              <a:rPr dirty="0" sz="1100" spc="-10">
                <a:solidFill>
                  <a:srgbClr val="2F2F2F"/>
                </a:solidFill>
                <a:latin typeface="Arial MT"/>
                <a:cs typeface="Arial MT"/>
              </a:rPr>
              <a:t>multiple</a:t>
            </a:r>
            <a:r>
              <a:rPr dirty="0" sz="1100" spc="-35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dirty="0" sz="1100" spc="-20">
                <a:solidFill>
                  <a:srgbClr val="232323"/>
                </a:solidFill>
                <a:latin typeface="Arial MT"/>
                <a:cs typeface="Arial MT"/>
              </a:rPr>
              <a:t>scales</a:t>
            </a:r>
            <a:r>
              <a:rPr dirty="0" sz="110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100" spc="-30">
                <a:solidFill>
                  <a:srgbClr val="2D2D2D"/>
                </a:solidFill>
                <a:latin typeface="Arial MT"/>
                <a:cs typeface="Arial MT"/>
              </a:rPr>
              <a:t>via</a:t>
            </a:r>
            <a:r>
              <a:rPr dirty="0" sz="1100" spc="-4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1100" spc="-30">
                <a:solidFill>
                  <a:srgbClr val="181818"/>
                </a:solidFill>
                <a:latin typeface="Arial MT"/>
                <a:cs typeface="Arial MT"/>
              </a:rPr>
              <a:t>parallel</a:t>
            </a:r>
            <a:r>
              <a:rPr dirty="0" sz="1100" spc="-4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181818"/>
                </a:solidFill>
                <a:latin typeface="Arial MT"/>
                <a:cs typeface="Arial MT"/>
              </a:rPr>
              <a:t>convolutions</a:t>
            </a:r>
            <a:r>
              <a:rPr dirty="0" sz="1100" spc="1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3B3B3B"/>
                </a:solidFill>
                <a:latin typeface="Arial MT"/>
                <a:cs typeface="Arial MT"/>
              </a:rPr>
              <a:t>of</a:t>
            </a:r>
            <a:r>
              <a:rPr dirty="0" sz="1100" spc="-2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1F1F1F"/>
                </a:solidFill>
                <a:latin typeface="Arial MT"/>
                <a:cs typeface="Arial MT"/>
              </a:rPr>
              <a:t>different</a:t>
            </a:r>
            <a:r>
              <a:rPr dirty="0" sz="1100" spc="1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282828"/>
                </a:solidFill>
                <a:latin typeface="Arial MT"/>
                <a:cs typeface="Arial MT"/>
              </a:rPr>
              <a:t>kernel</a:t>
            </a:r>
            <a:r>
              <a:rPr dirty="0" sz="1100" spc="-2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111111"/>
                </a:solidFill>
                <a:latin typeface="Arial MT"/>
                <a:cs typeface="Arial MT"/>
              </a:rPr>
              <a:t>sizes.</a:t>
            </a:r>
            <a:endParaRPr sz="1100">
              <a:latin typeface="Arial MT"/>
              <a:cs typeface="Arial MT"/>
            </a:endParaRPr>
          </a:p>
          <a:p>
            <a:pPr marL="14604" marR="1260475" indent="2540">
              <a:lnSpc>
                <a:spcPct val="152100"/>
              </a:lnSpc>
            </a:pPr>
            <a:r>
              <a:rPr dirty="0" sz="1100" spc="-35">
                <a:solidFill>
                  <a:srgbClr val="242424"/>
                </a:solidFill>
                <a:latin typeface="Arial MT"/>
                <a:cs typeface="Arial MT"/>
              </a:rPr>
              <a:t>Backbone:</a:t>
            </a:r>
            <a:r>
              <a:rPr dirty="0" sz="1100" spc="-3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2A2A2A"/>
                </a:solidFill>
                <a:latin typeface="Arial MT"/>
                <a:cs typeface="Arial MT"/>
              </a:rPr>
              <a:t>lnceptionV3</a:t>
            </a:r>
            <a:r>
              <a:rPr dirty="0" sz="1100" spc="2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100" spc="-20">
                <a:solidFill>
                  <a:srgbClr val="2B2B2B"/>
                </a:solidFill>
                <a:latin typeface="Arial MT"/>
                <a:cs typeface="Arial MT"/>
              </a:rPr>
              <a:t>(pre-</a:t>
            </a:r>
            <a:r>
              <a:rPr dirty="0" sz="1100" spc="-10">
                <a:solidFill>
                  <a:srgbClr val="2B2B2B"/>
                </a:solidFill>
                <a:latin typeface="Arial MT"/>
                <a:cs typeface="Arial MT"/>
              </a:rPr>
              <a:t>trained</a:t>
            </a:r>
            <a:r>
              <a:rPr dirty="0" sz="1100" spc="-25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464646"/>
                </a:solidFill>
                <a:latin typeface="Arial MT"/>
                <a:cs typeface="Arial MT"/>
              </a:rPr>
              <a:t>on</a:t>
            </a:r>
            <a:r>
              <a:rPr dirty="0" sz="1100" spc="-55">
                <a:solidFill>
                  <a:srgbClr val="464646"/>
                </a:solidFill>
                <a:latin typeface="Arial MT"/>
                <a:cs typeface="Arial MT"/>
              </a:rPr>
              <a:t> </a:t>
            </a:r>
            <a:r>
              <a:rPr dirty="0" sz="1100" spc="-20">
                <a:solidFill>
                  <a:srgbClr val="1A1A1A"/>
                </a:solidFill>
                <a:latin typeface="Arial MT"/>
                <a:cs typeface="Arial MT"/>
              </a:rPr>
              <a:t>ImageNet) </a:t>
            </a:r>
            <a:r>
              <a:rPr dirty="0" sz="1100" spc="-10">
                <a:solidFill>
                  <a:srgbClr val="313131"/>
                </a:solidFill>
                <a:latin typeface="Arial MT"/>
                <a:cs typeface="Arial MT"/>
              </a:rPr>
              <a:t>Input</a:t>
            </a:r>
            <a:r>
              <a:rPr dirty="0" sz="1100" spc="-4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dirty="0" sz="1100" spc="-30">
                <a:solidFill>
                  <a:srgbClr val="232323"/>
                </a:solidFill>
                <a:latin typeface="Arial MT"/>
                <a:cs typeface="Arial MT"/>
              </a:rPr>
              <a:t>Size:</a:t>
            </a:r>
            <a:r>
              <a:rPr dirty="0" sz="1100" spc="-4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1D1D1D"/>
                </a:solidFill>
                <a:latin typeface="Arial MT"/>
                <a:cs typeface="Arial MT"/>
              </a:rPr>
              <a:t>224</a:t>
            </a:r>
            <a:r>
              <a:rPr dirty="0" sz="1100" spc="25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1F1F1F"/>
                </a:solidFill>
                <a:latin typeface="Arial MT"/>
                <a:cs typeface="Arial MT"/>
              </a:rPr>
              <a:t>x</a:t>
            </a:r>
            <a:r>
              <a:rPr dirty="0" sz="1100" spc="3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181818"/>
                </a:solidFill>
                <a:latin typeface="Arial MT"/>
                <a:cs typeface="Arial MT"/>
              </a:rPr>
              <a:t>224</a:t>
            </a:r>
            <a:r>
              <a:rPr dirty="0" sz="1100" spc="2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212121"/>
                </a:solidFill>
                <a:latin typeface="Arial MT"/>
                <a:cs typeface="Arial MT"/>
              </a:rPr>
              <a:t>x</a:t>
            </a:r>
            <a:r>
              <a:rPr dirty="0" sz="1100" spc="2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100" spc="-50">
                <a:solidFill>
                  <a:srgbClr val="424242"/>
                </a:solidFill>
                <a:latin typeface="Arial MT"/>
                <a:cs typeface="Arial MT"/>
              </a:rPr>
              <a:t>3</a:t>
            </a:r>
            <a:endParaRPr sz="1100">
              <a:latin typeface="Arial MT"/>
              <a:cs typeface="Arial MT"/>
            </a:endParaRPr>
          </a:p>
          <a:p>
            <a:pPr marL="16510" marR="5080" indent="-2540">
              <a:lnSpc>
                <a:spcPct val="103200"/>
              </a:lnSpc>
              <a:spcBef>
                <a:spcPts val="645"/>
              </a:spcBef>
            </a:pPr>
            <a:r>
              <a:rPr dirty="0" sz="1100" spc="-25">
                <a:solidFill>
                  <a:srgbClr val="1F1F1F"/>
                </a:solidFill>
                <a:latin typeface="Arial MT"/>
                <a:cs typeface="Arial MT"/>
              </a:rPr>
              <a:t>Custom</a:t>
            </a:r>
            <a:r>
              <a:rPr dirty="0" sz="1100" spc="-2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100" spc="-35">
                <a:solidFill>
                  <a:srgbClr val="212121"/>
                </a:solidFill>
                <a:latin typeface="Arial MT"/>
                <a:cs typeface="Arial MT"/>
              </a:rPr>
              <a:t>Layers:</a:t>
            </a:r>
            <a:r>
              <a:rPr dirty="0" sz="1100" spc="-3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100" spc="-70">
                <a:solidFill>
                  <a:srgbClr val="1D1D1D"/>
                </a:solidFill>
                <a:latin typeface="Arial MT"/>
                <a:cs typeface="Arial MT"/>
              </a:rPr>
              <a:t>GMP,</a:t>
            </a:r>
            <a:r>
              <a:rPr dirty="0" sz="1100" spc="5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dirty="0" sz="1100" spc="-40">
                <a:solidFill>
                  <a:srgbClr val="313131"/>
                </a:solidFill>
                <a:latin typeface="Arial MT"/>
                <a:cs typeface="Arial MT"/>
              </a:rPr>
              <a:t>Batch</a:t>
            </a:r>
            <a:r>
              <a:rPr dirty="0" sz="1100" spc="-35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dirty="0" sz="1100" spc="-25">
                <a:solidFill>
                  <a:srgbClr val="1D1D1D"/>
                </a:solidFill>
                <a:latin typeface="Arial MT"/>
                <a:cs typeface="Arial MT"/>
              </a:rPr>
              <a:t>Normalization,</a:t>
            </a:r>
            <a:r>
              <a:rPr dirty="0" sz="1100" spc="-50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dirty="0" sz="1100" spc="-35">
                <a:solidFill>
                  <a:srgbClr val="2F2F2F"/>
                </a:solidFill>
                <a:latin typeface="Arial MT"/>
                <a:cs typeface="Arial MT"/>
              </a:rPr>
              <a:t>Dense</a:t>
            </a:r>
            <a:r>
              <a:rPr dirty="0" sz="1100" spc="15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dirty="0" sz="1100" spc="-25">
                <a:solidFill>
                  <a:srgbClr val="313131"/>
                </a:solidFill>
                <a:latin typeface="Arial MT"/>
                <a:cs typeface="Arial MT"/>
              </a:rPr>
              <a:t>layer</a:t>
            </a:r>
            <a:r>
              <a:rPr dirty="0" sz="1100" spc="2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232323"/>
                </a:solidFill>
                <a:latin typeface="Arial MT"/>
                <a:cs typeface="Arial MT"/>
              </a:rPr>
              <a:t>with</a:t>
            </a:r>
            <a:r>
              <a:rPr dirty="0" sz="1100" spc="-1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256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1A1A1A"/>
                </a:solidFill>
                <a:latin typeface="Arial MT"/>
                <a:cs typeface="Arial MT"/>
              </a:rPr>
              <a:t>units, </a:t>
            </a:r>
            <a:r>
              <a:rPr dirty="0" sz="1100" spc="-95">
                <a:solidFill>
                  <a:srgbClr val="2D2D2D"/>
                </a:solidFill>
                <a:latin typeface="Arial MT"/>
                <a:cs typeface="Arial MT"/>
              </a:rPr>
              <a:t>ReLU</a:t>
            </a:r>
            <a:r>
              <a:rPr dirty="0" sz="1100" spc="45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282828"/>
                </a:solidFill>
                <a:latin typeface="Arial MT"/>
                <a:cs typeface="Arial MT"/>
              </a:rPr>
              <a:t>activation</a:t>
            </a:r>
            <a:endParaRPr sz="1100">
              <a:latin typeface="Arial MT"/>
              <a:cs typeface="Arial MT"/>
            </a:endParaRPr>
          </a:p>
          <a:p>
            <a:pPr marL="15875">
              <a:lnSpc>
                <a:spcPct val="100000"/>
              </a:lnSpc>
              <a:spcBef>
                <a:spcPts val="665"/>
              </a:spcBef>
            </a:pPr>
            <a:r>
              <a:rPr dirty="0" sz="1150" spc="-55">
                <a:solidFill>
                  <a:srgbClr val="2D2D2D"/>
                </a:solidFill>
                <a:latin typeface="Arial MT"/>
                <a:cs typeface="Arial MT"/>
              </a:rPr>
              <a:t>Regularization: </a:t>
            </a:r>
            <a:r>
              <a:rPr dirty="0" sz="1150" spc="-55">
                <a:solidFill>
                  <a:srgbClr val="494949"/>
                </a:solidFill>
                <a:latin typeface="Arial MT"/>
                <a:cs typeface="Arial MT"/>
              </a:rPr>
              <a:t>L2</a:t>
            </a:r>
            <a:r>
              <a:rPr dirty="0" sz="1150" spc="15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dirty="0" sz="1150" spc="-55">
                <a:solidFill>
                  <a:srgbClr val="444444"/>
                </a:solidFill>
                <a:latin typeface="Arial MT"/>
                <a:cs typeface="Arial MT"/>
              </a:rPr>
              <a:t>on</a:t>
            </a:r>
            <a:r>
              <a:rPr dirty="0" sz="1150" spc="-25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dirty="0" sz="1150" spc="-40">
                <a:solidFill>
                  <a:srgbClr val="212121"/>
                </a:solidFill>
                <a:latin typeface="Arial MT"/>
                <a:cs typeface="Arial MT"/>
              </a:rPr>
              <a:t>weights</a:t>
            </a:r>
            <a:r>
              <a:rPr dirty="0" sz="1150" spc="3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150" spc="-65">
                <a:solidFill>
                  <a:srgbClr val="262626"/>
                </a:solidFill>
                <a:latin typeface="Arial MT"/>
                <a:cs typeface="Arial MT"/>
              </a:rPr>
              <a:t>(Iambda=0.016),</a:t>
            </a:r>
            <a:r>
              <a:rPr dirty="0" sz="1150" spc="-15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1150" spc="-170">
                <a:solidFill>
                  <a:srgbClr val="181818"/>
                </a:solidFill>
                <a:latin typeface="Arial MT"/>
                <a:cs typeface="Arial MT"/>
              </a:rPr>
              <a:t>L1</a:t>
            </a:r>
            <a:r>
              <a:rPr dirty="0" sz="1150" spc="-8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1150" spc="-60">
                <a:solidFill>
                  <a:srgbClr val="2D2D2D"/>
                </a:solidFill>
                <a:latin typeface="Arial MT"/>
                <a:cs typeface="Arial MT"/>
              </a:rPr>
              <a:t>on</a:t>
            </a:r>
            <a:r>
              <a:rPr dirty="0" sz="1150" spc="-45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1150" spc="-45">
                <a:solidFill>
                  <a:srgbClr val="363636"/>
                </a:solidFill>
                <a:latin typeface="Arial MT"/>
                <a:cs typeface="Arial MT"/>
              </a:rPr>
              <a:t>bias</a:t>
            </a:r>
            <a:r>
              <a:rPr dirty="0" sz="1150" spc="-5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dirty="0" sz="1150" spc="-65">
                <a:solidFill>
                  <a:srgbClr val="2F2F2F"/>
                </a:solidFill>
                <a:latin typeface="Arial MT"/>
                <a:cs typeface="Arial MT"/>
              </a:rPr>
              <a:t>and</a:t>
            </a:r>
            <a:r>
              <a:rPr dirty="0" sz="1150" spc="-10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activity</a:t>
            </a:r>
            <a:endParaRPr sz="1150">
              <a:latin typeface="Arial MT"/>
              <a:cs typeface="Arial MT"/>
            </a:endParaRPr>
          </a:p>
          <a:p>
            <a:pPr marL="19050">
              <a:lnSpc>
                <a:spcPct val="100000"/>
              </a:lnSpc>
              <a:spcBef>
                <a:spcPts val="10"/>
              </a:spcBef>
            </a:pPr>
            <a:r>
              <a:rPr dirty="0" sz="1100" spc="-10">
                <a:solidFill>
                  <a:srgbClr val="282828"/>
                </a:solidFill>
                <a:latin typeface="Arial MT"/>
                <a:cs typeface="Arial MT"/>
              </a:rPr>
              <a:t>(Iambda=0.006)</a:t>
            </a:r>
            <a:endParaRPr sz="1100">
              <a:latin typeface="Arial MT"/>
              <a:cs typeface="Arial MT"/>
            </a:endParaRPr>
          </a:p>
          <a:p>
            <a:pPr marL="21590" marR="2992755" indent="1270">
              <a:lnSpc>
                <a:spcPts val="2010"/>
              </a:lnSpc>
              <a:spcBef>
                <a:spcPts val="180"/>
              </a:spcBef>
            </a:pPr>
            <a:r>
              <a:rPr dirty="0" sz="1050">
                <a:solidFill>
                  <a:srgbClr val="262626"/>
                </a:solidFill>
                <a:latin typeface="Arial MT"/>
                <a:cs typeface="Arial MT"/>
              </a:rPr>
              <a:t>Dropout</a:t>
            </a:r>
            <a:r>
              <a:rPr dirty="0" sz="1050" spc="3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232323"/>
                </a:solidFill>
                <a:latin typeface="Arial MT"/>
                <a:cs typeface="Arial MT"/>
              </a:rPr>
              <a:t>(rate</a:t>
            </a:r>
            <a:r>
              <a:rPr dirty="0" sz="1050" spc="3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2F2F2F"/>
                </a:solidFill>
                <a:latin typeface="Arial MT"/>
                <a:cs typeface="Arial MT"/>
              </a:rPr>
              <a:t>=</a:t>
            </a:r>
            <a:r>
              <a:rPr dirty="0" sz="1050" spc="-35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dirty="0" sz="1050" spc="-20">
                <a:solidFill>
                  <a:srgbClr val="131313"/>
                </a:solidFill>
                <a:latin typeface="Arial MT"/>
                <a:cs typeface="Arial MT"/>
              </a:rPr>
              <a:t>0.4) </a:t>
            </a:r>
            <a:r>
              <a:rPr dirty="0" sz="1050">
                <a:solidFill>
                  <a:srgbClr val="242424"/>
                </a:solidFill>
                <a:latin typeface="Arial MT"/>
                <a:cs typeface="Arial MT"/>
              </a:rPr>
              <a:t>Softmax</a:t>
            </a:r>
            <a:r>
              <a:rPr dirty="0" sz="1050" spc="55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2A2A2A"/>
                </a:solidFill>
                <a:latin typeface="Arial MT"/>
                <a:cs typeface="Arial MT"/>
              </a:rPr>
              <a:t>output</a:t>
            </a:r>
            <a:r>
              <a:rPr dirty="0" sz="1050" spc="1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050" spc="-10">
                <a:solidFill>
                  <a:srgbClr val="2F2F2F"/>
                </a:solidFill>
                <a:latin typeface="Arial MT"/>
                <a:cs typeface="Arial MT"/>
              </a:rPr>
              <a:t>layer</a:t>
            </a:r>
            <a:endParaRPr sz="1050">
              <a:latin typeface="Arial MT"/>
              <a:cs typeface="Arial MT"/>
            </a:endParaRPr>
          </a:p>
          <a:p>
            <a:pPr marL="20955">
              <a:lnSpc>
                <a:spcPct val="100000"/>
              </a:lnSpc>
              <a:spcBef>
                <a:spcPts val="550"/>
              </a:spcBef>
            </a:pPr>
            <a:r>
              <a:rPr dirty="0" sz="1050">
                <a:solidFill>
                  <a:srgbClr val="181818"/>
                </a:solidFill>
                <a:latin typeface="Arial MT"/>
                <a:cs typeface="Arial MT"/>
              </a:rPr>
              <a:t>Optimizer:</a:t>
            </a:r>
            <a:r>
              <a:rPr dirty="0" sz="1050" spc="3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1F1F1F"/>
                </a:solidFill>
                <a:latin typeface="Arial MT"/>
                <a:cs typeface="Arial MT"/>
              </a:rPr>
              <a:t>Adamax</a:t>
            </a:r>
            <a:r>
              <a:rPr dirty="0" sz="1050" spc="15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282828"/>
                </a:solidFill>
                <a:latin typeface="Arial MT"/>
                <a:cs typeface="Arial MT"/>
              </a:rPr>
              <a:t>(learning</a:t>
            </a:r>
            <a:r>
              <a:rPr dirty="0" sz="1050" spc="-25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1C1C1C"/>
                </a:solidFill>
                <a:latin typeface="Arial MT"/>
                <a:cs typeface="Arial MT"/>
              </a:rPr>
              <a:t>rate</a:t>
            </a:r>
            <a:r>
              <a:rPr dirty="0" sz="1050" spc="-5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4D4D4D"/>
                </a:solidFill>
                <a:latin typeface="Arial MT"/>
                <a:cs typeface="Arial MT"/>
              </a:rPr>
              <a:t>=</a:t>
            </a:r>
            <a:r>
              <a:rPr dirty="0" sz="1050" spc="-6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1050" spc="-10">
                <a:solidFill>
                  <a:srgbClr val="2A2A2A"/>
                </a:solidFill>
                <a:latin typeface="Arial MT"/>
                <a:cs typeface="Arial MT"/>
              </a:rPr>
              <a:t>0.001)</a:t>
            </a:r>
            <a:endParaRPr sz="1050">
              <a:latin typeface="Arial MT"/>
              <a:cs typeface="Arial MT"/>
            </a:endParaRPr>
          </a:p>
          <a:p>
            <a:pPr marL="24765" marR="1809114" indent="-635">
              <a:lnSpc>
                <a:spcPct val="159400"/>
              </a:lnSpc>
            </a:pPr>
            <a:r>
              <a:rPr dirty="0" sz="1050">
                <a:solidFill>
                  <a:srgbClr val="242424"/>
                </a:solidFill>
                <a:latin typeface="Arial MT"/>
                <a:cs typeface="Arial MT"/>
              </a:rPr>
              <a:t>Loss</a:t>
            </a:r>
            <a:r>
              <a:rPr dirty="0" sz="1050" spc="-35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151515"/>
                </a:solidFill>
                <a:latin typeface="Arial MT"/>
                <a:cs typeface="Arial MT"/>
              </a:rPr>
              <a:t>Function:</a:t>
            </a:r>
            <a:r>
              <a:rPr dirty="0" sz="1050" spc="-35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212121"/>
                </a:solidFill>
                <a:latin typeface="Arial MT"/>
                <a:cs typeface="Arial MT"/>
              </a:rPr>
              <a:t>Categorical</a:t>
            </a:r>
            <a:r>
              <a:rPr dirty="0" sz="1050" spc="2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050" spc="-10">
                <a:solidFill>
                  <a:srgbClr val="161616"/>
                </a:solidFill>
                <a:latin typeface="Arial MT"/>
                <a:cs typeface="Arial MT"/>
              </a:rPr>
              <a:t>Crossentropy </a:t>
            </a:r>
            <a:r>
              <a:rPr dirty="0" sz="1050" spc="-10">
                <a:solidFill>
                  <a:srgbClr val="363636"/>
                </a:solidFill>
                <a:latin typeface="Arial MT"/>
                <a:cs typeface="Arial MT"/>
              </a:rPr>
              <a:t>Test</a:t>
            </a:r>
            <a:r>
              <a:rPr dirty="0" sz="1050" spc="15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161616"/>
                </a:solidFill>
                <a:latin typeface="Arial MT"/>
                <a:cs typeface="Arial MT"/>
              </a:rPr>
              <a:t>Accuracy:</a:t>
            </a:r>
            <a:r>
              <a:rPr dirty="0" sz="1050" spc="-5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1050" spc="-10">
                <a:solidFill>
                  <a:srgbClr val="1F1F1F"/>
                </a:solidFill>
                <a:latin typeface="Arial MT"/>
                <a:cs typeface="Arial MT"/>
              </a:rPr>
              <a:t>94.08%</a:t>
            </a:r>
            <a:endParaRPr sz="1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1825" y="972184"/>
            <a:ext cx="2392442" cy="3084671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14650" y="1391165"/>
            <a:ext cx="182165" cy="18216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14650" y="1646197"/>
            <a:ext cx="182165" cy="188237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14650" y="1901229"/>
            <a:ext cx="182165" cy="188237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14650" y="2156261"/>
            <a:ext cx="182165" cy="182165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920721" y="2933501"/>
            <a:ext cx="182165" cy="188237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920721" y="3188533"/>
            <a:ext cx="182165" cy="182165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920721" y="3443565"/>
            <a:ext cx="182165" cy="18216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065">
              <a:lnSpc>
                <a:spcPct val="100000"/>
              </a:lnSpc>
              <a:spcBef>
                <a:spcPts val="90"/>
              </a:spcBef>
            </a:pPr>
            <a:r>
              <a:rPr dirty="0" spc="-75">
                <a:latin typeface="Times New Roman"/>
                <a:cs typeface="Times New Roman"/>
              </a:rPr>
              <a:t>MobileNetV2</a:t>
            </a:r>
            <a:r>
              <a:rPr dirty="0" spc="-5">
                <a:latin typeface="Times New Roman"/>
                <a:cs typeface="Times New Roman"/>
              </a:rPr>
              <a:t> </a:t>
            </a:r>
            <a:r>
              <a:rPr dirty="0" spc="-80">
                <a:latin typeface="Times New Roman"/>
                <a:cs typeface="Times New Roman"/>
              </a:rPr>
              <a:t>Model</a:t>
            </a:r>
            <a:r>
              <a:rPr dirty="0" spc="-50">
                <a:latin typeface="Times New Roman"/>
                <a:cs typeface="Times New Roman"/>
              </a:rPr>
              <a:t> </a:t>
            </a:r>
            <a:r>
              <a:rPr dirty="0" spc="-10">
                <a:solidFill>
                  <a:srgbClr val="0F0F0F"/>
                </a:solidFill>
                <a:latin typeface="Times New Roman"/>
                <a:cs typeface="Times New Roman"/>
              </a:rPr>
              <a:t>Detaüs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312485" y="599707"/>
            <a:ext cx="120459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>
                <a:solidFill>
                  <a:srgbClr val="797979"/>
                </a:solidFill>
                <a:latin typeface="Arial MT"/>
                <a:cs typeface="Arial MT"/>
              </a:rPr>
              <a:t>D.</a:t>
            </a:r>
            <a:r>
              <a:rPr dirty="0" sz="900" spc="-40">
                <a:solidFill>
                  <a:srgbClr val="797979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797979"/>
                </a:solidFill>
                <a:latin typeface="Arial MT"/>
                <a:cs typeface="Arial MT"/>
              </a:rPr>
              <a:t>MobîleNetV2</a:t>
            </a:r>
            <a:r>
              <a:rPr dirty="0" sz="900" spc="40">
                <a:solidFill>
                  <a:srgbClr val="797979"/>
                </a:solidFill>
                <a:latin typeface="Arial MT"/>
                <a:cs typeface="Arial MT"/>
              </a:rPr>
              <a:t> </a:t>
            </a:r>
            <a:r>
              <a:rPr dirty="0" sz="900" spc="-10">
                <a:solidFill>
                  <a:srgbClr val="858585"/>
                </a:solidFill>
                <a:latin typeface="Arial MT"/>
                <a:cs typeface="Arial MT"/>
              </a:rPr>
              <a:t>Model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162810" y="1375935"/>
            <a:ext cx="4288790" cy="2245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95"/>
              </a:spcBef>
            </a:pPr>
            <a:r>
              <a:rPr dirty="0" sz="1100" spc="-25">
                <a:solidFill>
                  <a:srgbClr val="181818"/>
                </a:solidFill>
                <a:latin typeface="Arial MT"/>
                <a:cs typeface="Arial MT"/>
              </a:rPr>
              <a:t>MobileNet</a:t>
            </a:r>
            <a:r>
              <a:rPr dirty="0" sz="1100" spc="2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3B3B3B"/>
                </a:solidFill>
                <a:latin typeface="Arial MT"/>
                <a:cs typeface="Arial MT"/>
              </a:rPr>
              <a:t>is</a:t>
            </a:r>
            <a:r>
              <a:rPr dirty="0" sz="1100" spc="-6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100" spc="-20">
                <a:solidFill>
                  <a:srgbClr val="212121"/>
                </a:solidFill>
                <a:latin typeface="Arial MT"/>
                <a:cs typeface="Arial MT"/>
              </a:rPr>
              <a:t>optimized</a:t>
            </a:r>
            <a:r>
              <a:rPr dirty="0" sz="1100" spc="-3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333333"/>
                </a:solidFill>
                <a:latin typeface="Arial MT"/>
                <a:cs typeface="Arial MT"/>
              </a:rPr>
              <a:t>for</a:t>
            </a:r>
            <a:r>
              <a:rPr dirty="0" sz="1100" spc="-3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100" spc="-25">
                <a:solidFill>
                  <a:srgbClr val="1A1A1A"/>
                </a:solidFill>
                <a:latin typeface="Arial MT"/>
                <a:cs typeface="Arial MT"/>
              </a:rPr>
              <a:t>real-</a:t>
            </a:r>
            <a:r>
              <a:rPr dirty="0" sz="1100">
                <a:solidFill>
                  <a:srgbClr val="1A1A1A"/>
                </a:solidFill>
                <a:latin typeface="Arial MT"/>
                <a:cs typeface="Arial MT"/>
              </a:rPr>
              <a:t>time</a:t>
            </a:r>
            <a:r>
              <a:rPr dirty="0" sz="1100" spc="-2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1100" spc="-20">
                <a:solidFill>
                  <a:srgbClr val="161616"/>
                </a:solidFill>
                <a:latin typeface="Arial MT"/>
                <a:cs typeface="Arial MT"/>
              </a:rPr>
              <a:t>inference</a:t>
            </a:r>
            <a:r>
              <a:rPr dirty="0" sz="1100" spc="1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282828"/>
                </a:solidFill>
                <a:latin typeface="Arial MT"/>
                <a:cs typeface="Arial MT"/>
              </a:rPr>
              <a:t>on</a:t>
            </a:r>
            <a:r>
              <a:rPr dirty="0" sz="1100" spc="-75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181818"/>
                </a:solidFill>
                <a:latin typeface="Arial MT"/>
                <a:cs typeface="Arial MT"/>
              </a:rPr>
              <a:t>edge </a:t>
            </a:r>
            <a:r>
              <a:rPr dirty="0" sz="1100" spc="-10">
                <a:latin typeface="Arial MT"/>
                <a:cs typeface="Arial MT"/>
              </a:rPr>
              <a:t>devices.</a:t>
            </a:r>
            <a:endParaRPr sz="1100">
              <a:latin typeface="Arial MT"/>
              <a:cs typeface="Arial MT"/>
            </a:endParaRPr>
          </a:p>
          <a:p>
            <a:pPr marL="12700" marR="1390015" indent="2540">
              <a:lnSpc>
                <a:spcPct val="157500"/>
              </a:lnSpc>
              <a:spcBef>
                <a:spcPts val="15"/>
              </a:spcBef>
            </a:pPr>
            <a:r>
              <a:rPr dirty="0" sz="1050">
                <a:solidFill>
                  <a:srgbClr val="1A1A1A"/>
                </a:solidFill>
                <a:latin typeface="Arial MT"/>
                <a:cs typeface="Arial MT"/>
              </a:rPr>
              <a:t>Backbone:</a:t>
            </a:r>
            <a:r>
              <a:rPr dirty="0" sz="1050" spc="2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1D1D1D"/>
                </a:solidFill>
                <a:latin typeface="Arial MT"/>
                <a:cs typeface="Arial MT"/>
              </a:rPr>
              <a:t>MobileNet</a:t>
            </a:r>
            <a:r>
              <a:rPr dirty="0" sz="1050" spc="85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1F1F1F"/>
                </a:solidFill>
                <a:latin typeface="Arial MT"/>
                <a:cs typeface="Arial MT"/>
              </a:rPr>
              <a:t>(pre-trained</a:t>
            </a:r>
            <a:r>
              <a:rPr dirty="0" sz="1050" spc="85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262626"/>
                </a:solidFill>
                <a:latin typeface="Arial MT"/>
                <a:cs typeface="Arial MT"/>
              </a:rPr>
              <a:t>on</a:t>
            </a:r>
            <a:r>
              <a:rPr dirty="0" sz="1050" spc="-65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1050" spc="-10">
                <a:solidFill>
                  <a:srgbClr val="0C0C0C"/>
                </a:solidFill>
                <a:latin typeface="Arial MT"/>
                <a:cs typeface="Arial MT"/>
              </a:rPr>
              <a:t>ImageNet) </a:t>
            </a:r>
            <a:r>
              <a:rPr dirty="0" sz="1050">
                <a:solidFill>
                  <a:srgbClr val="383838"/>
                </a:solidFill>
                <a:latin typeface="Arial MT"/>
                <a:cs typeface="Arial MT"/>
              </a:rPr>
              <a:t>Input</a:t>
            </a:r>
            <a:r>
              <a:rPr dirty="0" sz="1050" spc="10">
                <a:solidFill>
                  <a:srgbClr val="383838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212121"/>
                </a:solidFill>
                <a:latin typeface="Arial MT"/>
                <a:cs typeface="Arial MT"/>
              </a:rPr>
              <a:t>Size:</a:t>
            </a:r>
            <a:r>
              <a:rPr dirty="0" sz="1050" spc="-2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1A1A1A"/>
                </a:solidFill>
                <a:latin typeface="Arial MT"/>
                <a:cs typeface="Arial MT"/>
              </a:rPr>
              <a:t>224</a:t>
            </a:r>
            <a:r>
              <a:rPr dirty="0" sz="1050" spc="85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1A1A1A"/>
                </a:solidFill>
                <a:latin typeface="Arial MT"/>
                <a:cs typeface="Arial MT"/>
              </a:rPr>
              <a:t>x</a:t>
            </a:r>
            <a:r>
              <a:rPr dirty="0" sz="1050" spc="75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0F0F0F"/>
                </a:solidFill>
                <a:latin typeface="Arial MT"/>
                <a:cs typeface="Arial MT"/>
              </a:rPr>
              <a:t>224</a:t>
            </a:r>
            <a:r>
              <a:rPr dirty="0" sz="1050" spc="8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212121"/>
                </a:solidFill>
                <a:latin typeface="Arial MT"/>
                <a:cs typeface="Arial MT"/>
              </a:rPr>
              <a:t>x</a:t>
            </a:r>
            <a:r>
              <a:rPr dirty="0" sz="1050" spc="2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050" spc="-50">
                <a:solidFill>
                  <a:srgbClr val="3B3B3B"/>
                </a:solidFill>
                <a:latin typeface="Arial MT"/>
                <a:cs typeface="Arial MT"/>
              </a:rPr>
              <a:t>3</a:t>
            </a:r>
            <a:endParaRPr sz="1050">
              <a:latin typeface="Arial MT"/>
              <a:cs typeface="Arial MT"/>
            </a:endParaRPr>
          </a:p>
          <a:p>
            <a:pPr marL="13970" marR="5080" indent="4445">
              <a:lnSpc>
                <a:spcPct val="104200"/>
              </a:lnSpc>
              <a:spcBef>
                <a:spcPts val="715"/>
              </a:spcBef>
            </a:pPr>
            <a:r>
              <a:rPr dirty="0" sz="1050">
                <a:solidFill>
                  <a:srgbClr val="212121"/>
                </a:solidFill>
                <a:latin typeface="Arial MT"/>
                <a:cs typeface="Arial MT"/>
              </a:rPr>
              <a:t>Architecture</a:t>
            </a:r>
            <a:r>
              <a:rPr dirty="0" sz="1050" spc="6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242424"/>
                </a:solidFill>
                <a:latin typeface="Arial MT"/>
                <a:cs typeface="Arial MT"/>
              </a:rPr>
              <a:t>Additions:</a:t>
            </a:r>
            <a:r>
              <a:rPr dirty="0" sz="1050" spc="3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1050" spc="-50">
                <a:solidFill>
                  <a:srgbClr val="161616"/>
                </a:solidFill>
                <a:latin typeface="Arial MT"/>
                <a:cs typeface="Arial MT"/>
              </a:rPr>
              <a:t>GMP,</a:t>
            </a:r>
            <a:r>
              <a:rPr dirty="0" sz="1050" spc="-35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1C1C1C"/>
                </a:solidFill>
                <a:latin typeface="Arial MT"/>
                <a:cs typeface="Arial MT"/>
              </a:rPr>
              <a:t>Dense(256</a:t>
            </a:r>
            <a:r>
              <a:rPr dirty="0" sz="1050" spc="3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282828"/>
                </a:solidFill>
                <a:latin typeface="Arial MT"/>
                <a:cs typeface="Arial MT"/>
              </a:rPr>
              <a:t>units)</a:t>
            </a:r>
            <a:r>
              <a:rPr dirty="0" sz="1050" spc="85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464646"/>
                </a:solidFill>
                <a:latin typeface="Arial MT"/>
                <a:cs typeface="Arial MT"/>
              </a:rPr>
              <a:t>+</a:t>
            </a:r>
            <a:r>
              <a:rPr dirty="0" sz="1050" spc="-10">
                <a:solidFill>
                  <a:srgbClr val="464646"/>
                </a:solidFill>
                <a:latin typeface="Arial MT"/>
                <a:cs typeface="Arial MT"/>
              </a:rPr>
              <a:t> </a:t>
            </a:r>
            <a:r>
              <a:rPr dirty="0" sz="1050" spc="-60">
                <a:solidFill>
                  <a:srgbClr val="1C1C1C"/>
                </a:solidFill>
                <a:latin typeface="Arial MT"/>
                <a:cs typeface="Arial MT"/>
              </a:rPr>
              <a:t>ReLU,</a:t>
            </a:r>
            <a:r>
              <a:rPr dirty="0" sz="1050" spc="-10">
                <a:solidFill>
                  <a:srgbClr val="1C1C1C"/>
                </a:solidFill>
                <a:latin typeface="Arial MT"/>
                <a:cs typeface="Arial MT"/>
              </a:rPr>
              <a:t> Batch- </a:t>
            </a:r>
            <a:r>
              <a:rPr dirty="0" sz="1100" spc="-25">
                <a:solidFill>
                  <a:srgbClr val="111111"/>
                </a:solidFill>
                <a:latin typeface="Arial MT"/>
                <a:cs typeface="Arial MT"/>
              </a:rPr>
              <a:t>Normalization</a:t>
            </a:r>
            <a:r>
              <a:rPr dirty="0" sz="1100" spc="6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100" spc="-30">
                <a:solidFill>
                  <a:srgbClr val="363636"/>
                </a:solidFill>
                <a:latin typeface="Arial MT"/>
                <a:cs typeface="Arial MT"/>
              </a:rPr>
              <a:t>(momentum</a:t>
            </a:r>
            <a:r>
              <a:rPr dirty="0" sz="1100" spc="8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282828"/>
                </a:solidFill>
                <a:latin typeface="Arial MT"/>
                <a:cs typeface="Arial MT"/>
              </a:rPr>
              <a:t>=</a:t>
            </a:r>
            <a:r>
              <a:rPr dirty="0" sz="1100" spc="1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1100" spc="-25">
                <a:solidFill>
                  <a:srgbClr val="262626"/>
                </a:solidFill>
                <a:latin typeface="Arial MT"/>
                <a:cs typeface="Arial MT"/>
              </a:rPr>
              <a:t>0.99,</a:t>
            </a:r>
            <a:r>
              <a:rPr dirty="0" sz="1100" spc="-4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2A2A2A"/>
                </a:solidFill>
                <a:latin typeface="Arial MT"/>
                <a:cs typeface="Arial MT"/>
              </a:rPr>
              <a:t>epsilon</a:t>
            </a:r>
            <a:r>
              <a:rPr dirty="0" sz="1100" spc="1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282828"/>
                </a:solidFill>
                <a:latin typeface="Arial MT"/>
                <a:cs typeface="Arial MT"/>
              </a:rPr>
              <a:t>=</a:t>
            </a:r>
            <a:r>
              <a:rPr dirty="0" sz="1100" spc="-4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1100" spc="-50">
                <a:solidFill>
                  <a:srgbClr val="262626"/>
                </a:solidFill>
                <a:latin typeface="Arial MT"/>
                <a:cs typeface="Arial MT"/>
              </a:rPr>
              <a:t>0.001),</a:t>
            </a:r>
            <a:r>
              <a:rPr dirty="0" sz="1100" spc="-25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1100" spc="-30">
                <a:solidFill>
                  <a:srgbClr val="131313"/>
                </a:solidFill>
                <a:latin typeface="Arial MT"/>
                <a:cs typeface="Arial MT"/>
              </a:rPr>
              <a:t>Regularization:</a:t>
            </a:r>
            <a:r>
              <a:rPr dirty="0" sz="1100" spc="-11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100" spc="-25">
                <a:solidFill>
                  <a:srgbClr val="181818"/>
                </a:solidFill>
                <a:latin typeface="Arial MT"/>
                <a:cs typeface="Arial MT"/>
              </a:rPr>
              <a:t>L2 </a:t>
            </a:r>
            <a:r>
              <a:rPr dirty="0" sz="1100">
                <a:solidFill>
                  <a:srgbClr val="3D3D3D"/>
                </a:solidFill>
                <a:latin typeface="Arial MT"/>
                <a:cs typeface="Arial MT"/>
              </a:rPr>
              <a:t>on</a:t>
            </a:r>
            <a:r>
              <a:rPr dirty="0" sz="1100" spc="-75">
                <a:solidFill>
                  <a:srgbClr val="3D3D3D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363636"/>
                </a:solidFill>
                <a:latin typeface="Arial MT"/>
                <a:cs typeface="Arial MT"/>
              </a:rPr>
              <a:t>weights</a:t>
            </a:r>
            <a:r>
              <a:rPr dirty="0" sz="1100" spc="-25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dirty="0" sz="1100" spc="-45">
                <a:solidFill>
                  <a:srgbClr val="383838"/>
                </a:solidFill>
                <a:latin typeface="Arial MT"/>
                <a:cs typeface="Arial MT"/>
              </a:rPr>
              <a:t>(0.016),</a:t>
            </a:r>
            <a:r>
              <a:rPr dirty="0" sz="1100" spc="-25">
                <a:solidFill>
                  <a:srgbClr val="383838"/>
                </a:solidFill>
                <a:latin typeface="Arial MT"/>
                <a:cs typeface="Arial MT"/>
              </a:rPr>
              <a:t> </a:t>
            </a:r>
            <a:r>
              <a:rPr dirty="0" sz="1100" spc="-110">
                <a:solidFill>
                  <a:srgbClr val="1C1C1C"/>
                </a:solidFill>
                <a:latin typeface="Arial MT"/>
                <a:cs typeface="Arial MT"/>
              </a:rPr>
              <a:t>L1</a:t>
            </a:r>
            <a:r>
              <a:rPr dirty="0" sz="1100" spc="-15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313131"/>
                </a:solidFill>
                <a:latin typeface="Arial MT"/>
                <a:cs typeface="Arial MT"/>
              </a:rPr>
              <a:t>on</a:t>
            </a:r>
            <a:r>
              <a:rPr dirty="0" sz="1100" spc="-75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dirty="0" sz="1100" spc="-20">
                <a:solidFill>
                  <a:srgbClr val="2A2A2A"/>
                </a:solidFill>
                <a:latin typeface="Arial MT"/>
                <a:cs typeface="Arial MT"/>
              </a:rPr>
              <a:t>bias</a:t>
            </a:r>
            <a:r>
              <a:rPr dirty="0" sz="1100" spc="-4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100" spc="-35">
                <a:solidFill>
                  <a:srgbClr val="494949"/>
                </a:solidFill>
                <a:latin typeface="Arial MT"/>
                <a:cs typeface="Arial MT"/>
              </a:rPr>
              <a:t>and</a:t>
            </a:r>
            <a:r>
              <a:rPr dirty="0" sz="1100" spc="-55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1F1F1F"/>
                </a:solidFill>
                <a:latin typeface="Arial MT"/>
                <a:cs typeface="Arial MT"/>
              </a:rPr>
              <a:t>activity</a:t>
            </a:r>
            <a:r>
              <a:rPr dirty="0" sz="1100" spc="4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313131"/>
                </a:solidFill>
                <a:latin typeface="Arial MT"/>
                <a:cs typeface="Arial MT"/>
              </a:rPr>
              <a:t>(0.006),</a:t>
            </a:r>
            <a:r>
              <a:rPr dirty="0" sz="1100" spc="-15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dirty="0" sz="1100" spc="-20">
                <a:solidFill>
                  <a:srgbClr val="181818"/>
                </a:solidFill>
                <a:latin typeface="Arial MT"/>
                <a:cs typeface="Arial MT"/>
              </a:rPr>
              <a:t>Dropout</a:t>
            </a:r>
            <a:r>
              <a:rPr dirty="0" sz="1100" spc="3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1F1F1F"/>
                </a:solidFill>
                <a:latin typeface="Arial MT"/>
                <a:cs typeface="Arial MT"/>
              </a:rPr>
              <a:t>(rate</a:t>
            </a:r>
            <a:r>
              <a:rPr dirty="0" sz="1100" spc="15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1F1F1F"/>
                </a:solidFill>
                <a:latin typeface="Arial MT"/>
                <a:cs typeface="Arial MT"/>
              </a:rPr>
              <a:t>=</a:t>
            </a:r>
            <a:r>
              <a:rPr dirty="0" sz="1100" spc="-1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232323"/>
                </a:solidFill>
                <a:latin typeface="Arial MT"/>
                <a:cs typeface="Arial MT"/>
              </a:rPr>
              <a:t>0.4), </a:t>
            </a:r>
            <a:r>
              <a:rPr dirty="0" sz="1100" spc="-30">
                <a:solidFill>
                  <a:srgbClr val="1F1F1F"/>
                </a:solidFill>
                <a:latin typeface="Arial MT"/>
                <a:cs typeface="Arial MT"/>
              </a:rPr>
              <a:t>Softmax</a:t>
            </a:r>
            <a:r>
              <a:rPr dirty="0" sz="1100" spc="-45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383838"/>
                </a:solidFill>
                <a:latin typeface="Arial MT"/>
                <a:cs typeface="Arial MT"/>
              </a:rPr>
              <a:t>output</a:t>
            </a:r>
            <a:r>
              <a:rPr dirty="0" sz="1100" spc="-30">
                <a:solidFill>
                  <a:srgbClr val="383838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282828"/>
                </a:solidFill>
                <a:latin typeface="Arial MT"/>
                <a:cs typeface="Arial MT"/>
              </a:rPr>
              <a:t>tayer</a:t>
            </a:r>
            <a:endParaRPr sz="1100">
              <a:latin typeface="Arial MT"/>
              <a:cs typeface="Arial MT"/>
            </a:endParaRPr>
          </a:p>
          <a:p>
            <a:pPr marL="20955" marR="1774825" indent="-3175">
              <a:lnSpc>
                <a:spcPct val="152100"/>
              </a:lnSpc>
            </a:pPr>
            <a:r>
              <a:rPr dirty="0" sz="1100" spc="-25">
                <a:solidFill>
                  <a:srgbClr val="1F1F1F"/>
                </a:solidFill>
                <a:latin typeface="Arial MT"/>
                <a:cs typeface="Arial MT"/>
              </a:rPr>
              <a:t>Optimizer:</a:t>
            </a:r>
            <a:r>
              <a:rPr dirty="0" sz="1100" spc="5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100" spc="-40">
                <a:solidFill>
                  <a:srgbClr val="212121"/>
                </a:solidFill>
                <a:latin typeface="Arial MT"/>
                <a:cs typeface="Arial MT"/>
              </a:rPr>
              <a:t>Adamax</a:t>
            </a:r>
            <a:r>
              <a:rPr dirty="0" sz="1100" spc="2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100" spc="-20">
                <a:solidFill>
                  <a:srgbClr val="363636"/>
                </a:solidFill>
                <a:latin typeface="Arial MT"/>
                <a:cs typeface="Arial MT"/>
              </a:rPr>
              <a:t>(learning</a:t>
            </a:r>
            <a:r>
              <a:rPr dirty="0" sz="1100" spc="-55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151515"/>
                </a:solidFill>
                <a:latin typeface="Arial MT"/>
                <a:cs typeface="Arial MT"/>
              </a:rPr>
              <a:t>rate</a:t>
            </a:r>
            <a:r>
              <a:rPr dirty="0" sz="1100" spc="-5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363636"/>
                </a:solidFill>
                <a:latin typeface="Arial MT"/>
                <a:cs typeface="Arial MT"/>
              </a:rPr>
              <a:t>=</a:t>
            </a:r>
            <a:r>
              <a:rPr dirty="0" sz="1100" spc="-65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dirty="0" sz="1100" spc="-30">
                <a:solidFill>
                  <a:srgbClr val="383838"/>
                </a:solidFill>
                <a:latin typeface="Arial MT"/>
                <a:cs typeface="Arial MT"/>
              </a:rPr>
              <a:t>0.001) </a:t>
            </a:r>
            <a:r>
              <a:rPr dirty="0" sz="1100" spc="-40">
                <a:solidFill>
                  <a:srgbClr val="343434"/>
                </a:solidFill>
                <a:latin typeface="Arial MT"/>
                <a:cs typeface="Arial MT"/>
              </a:rPr>
              <a:t>Loss</a:t>
            </a:r>
            <a:r>
              <a:rPr dirty="0" sz="1100" spc="-1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dirty="0" sz="1100" spc="-30">
                <a:solidFill>
                  <a:srgbClr val="111111"/>
                </a:solidFill>
                <a:latin typeface="Arial MT"/>
                <a:cs typeface="Arial MT"/>
              </a:rPr>
              <a:t>Function:</a:t>
            </a:r>
            <a:r>
              <a:rPr dirty="0" sz="1100" spc="-4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100" spc="-20">
                <a:solidFill>
                  <a:srgbClr val="2A2A2A"/>
                </a:solidFill>
                <a:latin typeface="Arial MT"/>
                <a:cs typeface="Arial MT"/>
              </a:rPr>
              <a:t>Categorical</a:t>
            </a:r>
            <a:r>
              <a:rPr dirty="0" sz="1100" spc="5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1D1D1D"/>
                </a:solidFill>
                <a:latin typeface="Arial MT"/>
                <a:cs typeface="Arial MT"/>
              </a:rPr>
              <a:t>Crossentropy </a:t>
            </a:r>
            <a:r>
              <a:rPr dirty="0" sz="1100" spc="-50">
                <a:solidFill>
                  <a:srgbClr val="3B3B3B"/>
                </a:solidFill>
                <a:latin typeface="Arial MT"/>
                <a:cs typeface="Arial MT"/>
              </a:rPr>
              <a:t>Test</a:t>
            </a:r>
            <a:r>
              <a:rPr dirty="0" sz="110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100" spc="-20">
                <a:solidFill>
                  <a:srgbClr val="282828"/>
                </a:solidFill>
                <a:latin typeface="Arial MT"/>
                <a:cs typeface="Arial MT"/>
              </a:rPr>
              <a:t>Accuracy:</a:t>
            </a:r>
            <a:r>
              <a:rPr dirty="0" sz="110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212121"/>
                </a:solidFill>
                <a:latin typeface="Arial MT"/>
                <a:cs typeface="Arial MT"/>
              </a:rPr>
              <a:t>93.65%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880762"/>
            <a:ext cx="388620" cy="491847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57155" y="1518681"/>
            <a:ext cx="1870233" cy="1809511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25520" y="310316"/>
            <a:ext cx="625435" cy="55256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2540">
              <a:lnSpc>
                <a:spcPct val="100000"/>
              </a:lnSpc>
              <a:spcBef>
                <a:spcPts val="90"/>
              </a:spcBef>
            </a:pPr>
            <a:r>
              <a:rPr dirty="0" sz="1800">
                <a:solidFill>
                  <a:srgbClr val="111111"/>
                </a:solidFill>
              </a:rPr>
              <a:t>Ensemble</a:t>
            </a:r>
            <a:r>
              <a:rPr dirty="0" sz="1800" spc="5">
                <a:solidFill>
                  <a:srgbClr val="111111"/>
                </a:solidFill>
              </a:rPr>
              <a:t> </a:t>
            </a:r>
            <a:r>
              <a:rPr dirty="0" sz="1800" spc="-10">
                <a:solidFill>
                  <a:srgbClr val="0C0C0C"/>
                </a:solidFill>
              </a:rPr>
              <a:t>Model</a:t>
            </a:r>
            <a:r>
              <a:rPr dirty="0" sz="1800" spc="-55">
                <a:solidFill>
                  <a:srgbClr val="0C0C0C"/>
                </a:solidFill>
              </a:rPr>
              <a:t> </a:t>
            </a:r>
            <a:r>
              <a:rPr dirty="0" sz="1800" spc="-10"/>
              <a:t>I.oitstrliction</a:t>
            </a:r>
            <a:endParaRPr sz="1800"/>
          </a:p>
        </p:txBody>
      </p:sp>
      <p:sp>
        <p:nvSpPr>
          <p:cNvPr id="6" name="object 6" descr=""/>
          <p:cNvSpPr txBox="1"/>
          <p:nvPr/>
        </p:nvSpPr>
        <p:spPr>
          <a:xfrm>
            <a:off x="1651255" y="1352406"/>
            <a:ext cx="1145540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>
                <a:solidFill>
                  <a:srgbClr val="0C0C0C"/>
                </a:solidFill>
                <a:latin typeface="Arial MT"/>
                <a:cs typeface="Arial MT"/>
              </a:rPr>
              <a:t>Architecture</a:t>
            </a:r>
            <a:r>
              <a:rPr dirty="0" sz="950" spc="100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950" spc="-10">
                <a:solidFill>
                  <a:srgbClr val="1D1D1D"/>
                </a:solidFill>
                <a:latin typeface="Arial MT"/>
                <a:cs typeface="Arial MT"/>
              </a:rPr>
              <a:t>Design: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06104" y="2237428"/>
            <a:ext cx="2083435" cy="341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3050" marR="5080" indent="-260985">
              <a:lnSpc>
                <a:spcPct val="109000"/>
              </a:lnSpc>
              <a:spcBef>
                <a:spcPts val="100"/>
              </a:spcBef>
            </a:pPr>
            <a:r>
              <a:rPr dirty="0" sz="950">
                <a:solidFill>
                  <a:srgbClr val="161616"/>
                </a:solidFill>
                <a:latin typeface="Arial MT"/>
                <a:cs typeface="Arial MT"/>
              </a:rPr>
              <a:t>Final</a:t>
            </a:r>
            <a:r>
              <a:rPr dirty="0" sz="950" spc="-85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161616"/>
                </a:solidFill>
                <a:latin typeface="Arial MT"/>
                <a:cs typeface="Arial MT"/>
              </a:rPr>
              <a:t>Prediction:</a:t>
            </a:r>
            <a:r>
              <a:rPr dirty="0" sz="950" spc="3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950" spc="-20">
                <a:solidFill>
                  <a:srgbClr val="484848"/>
                </a:solidFill>
                <a:latin typeface="Arial MT"/>
                <a:cs typeface="Arial MT"/>
              </a:rPr>
              <a:t>Class</a:t>
            </a:r>
            <a:r>
              <a:rPr dirty="0" sz="950" spc="35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262626"/>
                </a:solidFill>
                <a:latin typeface="Arial MT"/>
                <a:cs typeface="Arial MT"/>
              </a:rPr>
              <a:t>with</a:t>
            </a:r>
            <a:r>
              <a:rPr dirty="0" sz="950" spc="-4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2A2A2A"/>
                </a:solidFill>
                <a:latin typeface="Arial MT"/>
                <a:cs typeface="Arial MT"/>
              </a:rPr>
              <a:t>the</a:t>
            </a:r>
            <a:r>
              <a:rPr dirty="0" sz="950" spc="-2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950" spc="-10">
                <a:solidFill>
                  <a:srgbClr val="343434"/>
                </a:solidFill>
                <a:latin typeface="Arial MT"/>
                <a:cs typeface="Arial MT"/>
              </a:rPr>
              <a:t>highest </a:t>
            </a:r>
            <a:r>
              <a:rPr dirty="0" sz="950" spc="-20">
                <a:solidFill>
                  <a:srgbClr val="1F1F1F"/>
                </a:solidFill>
                <a:latin typeface="Arial MT"/>
                <a:cs typeface="Arial MT"/>
              </a:rPr>
              <a:t>average</a:t>
            </a:r>
            <a:r>
              <a:rPr dirty="0" sz="95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232323"/>
                </a:solidFill>
                <a:latin typeface="Arial MT"/>
                <a:cs typeface="Arial MT"/>
              </a:rPr>
              <a:t>probability</a:t>
            </a:r>
            <a:r>
              <a:rPr dirty="0" sz="950" spc="3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950" spc="-10">
                <a:solidFill>
                  <a:srgbClr val="2A2A2A"/>
                </a:solidFill>
                <a:latin typeface="Arial MT"/>
                <a:cs typeface="Arial MT"/>
              </a:rPr>
              <a:t>across</a:t>
            </a:r>
            <a:r>
              <a:rPr dirty="0" sz="950" spc="-5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950" spc="-10">
                <a:solidFill>
                  <a:srgbClr val="2F2F2F"/>
                </a:solidFill>
                <a:latin typeface="Arial MT"/>
                <a:cs typeface="Arial MT"/>
              </a:rPr>
              <a:t>models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24289" y="3139147"/>
            <a:ext cx="2270760" cy="490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L="261620" marR="5080" indent="-249554">
              <a:lnSpc>
                <a:spcPct val="106900"/>
              </a:lnSpc>
              <a:spcBef>
                <a:spcPts val="100"/>
              </a:spcBef>
            </a:pPr>
            <a:r>
              <a:rPr dirty="0" sz="950">
                <a:solidFill>
                  <a:srgbClr val="0F0F0F"/>
                </a:solidFill>
                <a:latin typeface="Arial MT"/>
                <a:cs typeface="Arial MT"/>
              </a:rPr>
              <a:t>Ensembling</a:t>
            </a:r>
            <a:r>
              <a:rPr dirty="0" sz="950" spc="-5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131313"/>
                </a:solidFill>
                <a:latin typeface="Arial MT"/>
                <a:cs typeface="Arial MT"/>
              </a:rPr>
              <a:t>Strategy:</a:t>
            </a:r>
            <a:r>
              <a:rPr dirty="0" sz="950" spc="23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950" spc="-135">
                <a:solidFill>
                  <a:srgbClr val="7E7E90"/>
                </a:solidFill>
                <a:latin typeface="Arial MT"/>
                <a:cs typeface="Arial MT"/>
              </a:rPr>
              <a:t>P</a:t>
            </a:r>
            <a:r>
              <a:rPr dirty="0" sz="950" spc="25">
                <a:solidFill>
                  <a:srgbClr val="7E7E90"/>
                </a:solidFill>
                <a:latin typeface="Arial MT"/>
                <a:cs typeface="Arial MT"/>
              </a:rPr>
              <a:t> </a:t>
            </a:r>
            <a:r>
              <a:rPr dirty="0" sz="950" spc="-10">
                <a:solidFill>
                  <a:srgbClr val="2A2A2A"/>
                </a:solidFill>
                <a:latin typeface="Arial MT"/>
                <a:cs typeface="Arial MT"/>
              </a:rPr>
              <a:t>ensemble</a:t>
            </a:r>
            <a:r>
              <a:rPr dirty="0" sz="950" spc="7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950" spc="-95">
                <a:solidFill>
                  <a:srgbClr val="8C8C9E"/>
                </a:solidFill>
                <a:latin typeface="Arial MT"/>
                <a:cs typeface="Arial MT"/>
              </a:rPr>
              <a:t>=</a:t>
            </a:r>
            <a:r>
              <a:rPr dirty="0" sz="950" spc="-15">
                <a:solidFill>
                  <a:srgbClr val="8C8C9E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3D3D3D"/>
                </a:solidFill>
                <a:latin typeface="Arial MT"/>
                <a:cs typeface="Arial MT"/>
              </a:rPr>
              <a:t>1/4</a:t>
            </a:r>
            <a:r>
              <a:rPr dirty="0" sz="950" spc="25">
                <a:solidFill>
                  <a:srgbClr val="3D3D3D"/>
                </a:solidFill>
                <a:latin typeface="Arial MT"/>
                <a:cs typeface="Arial MT"/>
              </a:rPr>
              <a:t> </a:t>
            </a:r>
            <a:r>
              <a:rPr dirty="0" sz="950" spc="-50">
                <a:solidFill>
                  <a:srgbClr val="605E74"/>
                </a:solidFill>
                <a:latin typeface="Arial MT"/>
                <a:cs typeface="Arial MT"/>
              </a:rPr>
              <a:t>Z </a:t>
            </a:r>
            <a:r>
              <a:rPr dirty="0" sz="950">
                <a:solidFill>
                  <a:srgbClr val="545454"/>
                </a:solidFill>
                <a:latin typeface="Arial MT"/>
                <a:cs typeface="Arial MT"/>
              </a:rPr>
              <a:t>Pi</a:t>
            </a:r>
            <a:r>
              <a:rPr dirty="0" sz="950" spc="15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dirty="0" sz="950" spc="-20">
                <a:solidFill>
                  <a:srgbClr val="2D2D2D"/>
                </a:solidFill>
                <a:latin typeface="Arial MT"/>
                <a:cs typeface="Arial MT"/>
              </a:rPr>
              <a:t>where</a:t>
            </a:r>
            <a:r>
              <a:rPr dirty="0" sz="950" spc="-3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950" spc="-40">
                <a:solidFill>
                  <a:srgbClr val="5D5B70"/>
                </a:solidFill>
                <a:latin typeface="Arial MT"/>
                <a:cs typeface="Arial MT"/>
              </a:rPr>
              <a:t>Pi</a:t>
            </a:r>
            <a:r>
              <a:rPr dirty="0" sz="950" spc="-35">
                <a:solidFill>
                  <a:srgbClr val="5D5B70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3D3D3D"/>
                </a:solidFill>
                <a:latin typeface="Arial MT"/>
                <a:cs typeface="Arial MT"/>
              </a:rPr>
              <a:t>is</a:t>
            </a:r>
            <a:r>
              <a:rPr dirty="0" sz="950" spc="-10">
                <a:solidFill>
                  <a:srgbClr val="3D3D3D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262626"/>
                </a:solidFill>
                <a:latin typeface="Arial MT"/>
                <a:cs typeface="Arial MT"/>
              </a:rPr>
              <a:t>the</a:t>
            </a:r>
            <a:r>
              <a:rPr dirty="0" sz="950" spc="-15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363636"/>
                </a:solidFill>
                <a:latin typeface="Arial MT"/>
                <a:cs typeface="Arial MT"/>
              </a:rPr>
              <a:t>softmax</a:t>
            </a:r>
            <a:r>
              <a:rPr dirty="0" sz="950" spc="215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dirty="0" sz="950" spc="-10">
                <a:solidFill>
                  <a:srgbClr val="262626"/>
                </a:solidFill>
                <a:latin typeface="Arial MT"/>
                <a:cs typeface="Arial MT"/>
              </a:rPr>
              <a:t>probability</a:t>
            </a:r>
            <a:endParaRPr sz="950">
              <a:latin typeface="Arial MT"/>
              <a:cs typeface="Arial MT"/>
            </a:endParaRPr>
          </a:p>
          <a:p>
            <a:pPr algn="r" marR="10795">
              <a:lnSpc>
                <a:spcPct val="100000"/>
              </a:lnSpc>
              <a:spcBef>
                <a:spcPts val="80"/>
              </a:spcBef>
            </a:pPr>
            <a:r>
              <a:rPr dirty="0" sz="950">
                <a:solidFill>
                  <a:srgbClr val="363636"/>
                </a:solidFill>
                <a:latin typeface="Arial MT"/>
                <a:cs typeface="Arial MT"/>
              </a:rPr>
              <a:t>vector</a:t>
            </a:r>
            <a:r>
              <a:rPr dirty="0" sz="950" spc="35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605D7B"/>
                </a:solidFill>
                <a:latin typeface="Arial MT"/>
                <a:cs typeface="Arial MT"/>
              </a:rPr>
              <a:t>from</a:t>
            </a:r>
            <a:r>
              <a:rPr dirty="0" sz="950" spc="45">
                <a:solidFill>
                  <a:srgbClr val="605D7B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424242"/>
                </a:solidFill>
                <a:latin typeface="Arial MT"/>
                <a:cs typeface="Arial MT"/>
              </a:rPr>
              <a:t>the</a:t>
            </a:r>
            <a:r>
              <a:rPr dirty="0" sz="950" spc="-6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484848"/>
                </a:solidFill>
                <a:latin typeface="Arial MT"/>
                <a:cs typeface="Arial MT"/>
              </a:rPr>
              <a:t>i-th</a:t>
            </a:r>
            <a:r>
              <a:rPr dirty="0" sz="950" spc="5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dirty="0" sz="950" spc="-10">
                <a:solidFill>
                  <a:srgbClr val="343434"/>
                </a:solidFill>
                <a:latin typeface="Arial MT"/>
                <a:cs typeface="Arial MT"/>
              </a:rPr>
              <a:t>model.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973501" y="1505728"/>
            <a:ext cx="2271395" cy="335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590" marR="5080" indent="-9525">
              <a:lnSpc>
                <a:spcPct val="106900"/>
              </a:lnSpc>
              <a:spcBef>
                <a:spcPts val="100"/>
              </a:spcBef>
            </a:pPr>
            <a:r>
              <a:rPr dirty="0" sz="950">
                <a:solidFill>
                  <a:srgbClr val="181818"/>
                </a:solidFill>
                <a:latin typeface="Arial MT"/>
                <a:cs typeface="Arial MT"/>
              </a:rPr>
              <a:t>Inputs:</a:t>
            </a:r>
            <a:r>
              <a:rPr dirty="0" sz="950" spc="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950" spc="-20">
                <a:solidFill>
                  <a:srgbClr val="242424"/>
                </a:solidFill>
                <a:latin typeface="Arial MT"/>
                <a:cs typeface="Arial MT"/>
              </a:rPr>
              <a:t>Standardized</a:t>
            </a:r>
            <a:r>
              <a:rPr dirty="0" sz="950" spc="105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282828"/>
                </a:solidFill>
                <a:latin typeface="Arial MT"/>
                <a:cs typeface="Arial MT"/>
              </a:rPr>
              <a:t>224</a:t>
            </a:r>
            <a:r>
              <a:rPr dirty="0" sz="950" spc="85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2A2A2A"/>
                </a:solidFill>
                <a:latin typeface="Arial MT"/>
                <a:cs typeface="Arial MT"/>
              </a:rPr>
              <a:t>x</a:t>
            </a:r>
            <a:r>
              <a:rPr dirty="0" sz="950" spc="7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181818"/>
                </a:solidFill>
                <a:latin typeface="Arial MT"/>
                <a:cs typeface="Arial MT"/>
              </a:rPr>
              <a:t>224</a:t>
            </a:r>
            <a:r>
              <a:rPr dirty="0" sz="950" spc="6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1D1D1D"/>
                </a:solidFill>
                <a:latin typeface="Arial MT"/>
                <a:cs typeface="Arial MT"/>
              </a:rPr>
              <a:t>x</a:t>
            </a:r>
            <a:r>
              <a:rPr dirty="0" sz="950" spc="65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4D4D4D"/>
                </a:solidFill>
                <a:latin typeface="Arial MT"/>
                <a:cs typeface="Arial MT"/>
              </a:rPr>
              <a:t>3</a:t>
            </a:r>
            <a:r>
              <a:rPr dirty="0" sz="950" spc="1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950" spc="-10">
                <a:solidFill>
                  <a:srgbClr val="111111"/>
                </a:solidFill>
                <a:latin typeface="Arial MT"/>
                <a:cs typeface="Arial MT"/>
              </a:rPr>
              <a:t>image </a:t>
            </a:r>
            <a:r>
              <a:rPr dirty="0" sz="950" spc="-10">
                <a:solidFill>
                  <a:srgbClr val="2A2A2A"/>
                </a:solidFill>
                <a:latin typeface="Arial MT"/>
                <a:cs typeface="Arial MT"/>
              </a:rPr>
              <a:t>input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978724" y="2893224"/>
            <a:ext cx="2221230" cy="49339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5240" marR="5080" indent="-3175">
              <a:lnSpc>
                <a:spcPct val="106900"/>
              </a:lnSpc>
              <a:spcBef>
                <a:spcPts val="125"/>
              </a:spcBef>
            </a:pPr>
            <a:r>
              <a:rPr dirty="0" sz="950">
                <a:solidFill>
                  <a:srgbClr val="0F0F0F"/>
                </a:solidFill>
                <a:latin typeface="Arial MT"/>
                <a:cs typeface="Arial MT"/>
              </a:rPr>
              <a:t>Componems:</a:t>
            </a:r>
            <a:r>
              <a:rPr dirty="0" sz="950" spc="3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950" spc="-10">
                <a:solidFill>
                  <a:srgbClr val="151515"/>
                </a:solidFill>
                <a:latin typeface="Arial MT"/>
                <a:cs typeface="Arial MT"/>
              </a:rPr>
              <a:t>Fine-</a:t>
            </a:r>
            <a:r>
              <a:rPr dirty="0" sz="950">
                <a:solidFill>
                  <a:srgbClr val="151515"/>
                </a:solidFill>
                <a:latin typeface="Arial MT"/>
                <a:cs typeface="Arial MT"/>
              </a:rPr>
              <a:t>tuned</a:t>
            </a:r>
            <a:r>
              <a:rPr dirty="0" sz="950" spc="45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950" spc="-10">
                <a:solidFill>
                  <a:srgbClr val="232323"/>
                </a:solidFill>
                <a:latin typeface="Arial MT"/>
                <a:cs typeface="Arial MT"/>
              </a:rPr>
              <a:t>versions</a:t>
            </a:r>
            <a:r>
              <a:rPr dirty="0" sz="950" spc="1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950" spc="-25">
                <a:solidFill>
                  <a:srgbClr val="59576E"/>
                </a:solidFill>
                <a:latin typeface="Arial MT"/>
                <a:cs typeface="Arial MT"/>
              </a:rPr>
              <a:t>of: </a:t>
            </a:r>
            <a:r>
              <a:rPr dirty="0" sz="950" spc="-20">
                <a:solidFill>
                  <a:srgbClr val="212121"/>
                </a:solidFill>
                <a:latin typeface="Arial MT"/>
                <a:cs typeface="Arial MT"/>
              </a:rPr>
              <a:t>EfficientNetB5,</a:t>
            </a:r>
            <a:r>
              <a:rPr dirty="0" sz="95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950" spc="-55">
                <a:solidFill>
                  <a:srgbClr val="282828"/>
                </a:solidFill>
                <a:latin typeface="Arial MT"/>
                <a:cs typeface="Arial MT"/>
              </a:rPr>
              <a:t>OenseNet121,</a:t>
            </a:r>
            <a:r>
              <a:rPr dirty="0" sz="950" spc="13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950" spc="-10">
                <a:solidFill>
                  <a:srgbClr val="2A2A2A"/>
                </a:solidFill>
                <a:latin typeface="Arial MT"/>
                <a:cs typeface="Arial MT"/>
              </a:rPr>
              <a:t>InceptionV3, </a:t>
            </a:r>
            <a:r>
              <a:rPr dirty="0" sz="950" spc="-10">
                <a:solidFill>
                  <a:srgbClr val="212121"/>
                </a:solidFill>
                <a:latin typeface="Arial MT"/>
                <a:cs typeface="Arial MT"/>
              </a:rPr>
              <a:t>MobileNetV2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08617"/>
            <a:ext cx="7772400" cy="336399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6514" y="263713"/>
            <a:ext cx="3830954" cy="40513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500" spc="-100">
                <a:solidFill>
                  <a:srgbClr val="0F0F0F"/>
                </a:solidFill>
              </a:rPr>
              <a:t>Ensemble</a:t>
            </a:r>
            <a:r>
              <a:rPr dirty="0" sz="2500">
                <a:solidFill>
                  <a:srgbClr val="0F0F0F"/>
                </a:solidFill>
              </a:rPr>
              <a:t> </a:t>
            </a:r>
            <a:r>
              <a:rPr dirty="0" sz="2500" spc="-125">
                <a:solidFill>
                  <a:srgbClr val="0F0F0F"/>
                </a:solidFill>
              </a:rPr>
              <a:t>Modeì</a:t>
            </a:r>
            <a:r>
              <a:rPr dirty="0" sz="2500" spc="-85">
                <a:solidFill>
                  <a:srgbClr val="0F0F0F"/>
                </a:solidFill>
              </a:rPr>
              <a:t> </a:t>
            </a:r>
            <a:r>
              <a:rPr dirty="0" sz="2500" spc="-55">
                <a:solidFill>
                  <a:srgbClr val="0F0F0F"/>
                </a:solidFill>
              </a:rPr>
              <a:t>Construction</a:t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880762"/>
            <a:ext cx="388620" cy="491847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5775" y="1166494"/>
            <a:ext cx="182165" cy="188237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5775" y="1591548"/>
            <a:ext cx="188237" cy="188237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5775" y="2022673"/>
            <a:ext cx="182165" cy="188237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5775" y="2453798"/>
            <a:ext cx="182165" cy="188237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5775" y="2878851"/>
            <a:ext cx="182165" cy="188237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85775" y="3309977"/>
            <a:ext cx="182165" cy="188237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031594" y="358894"/>
            <a:ext cx="236815" cy="364331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0160">
              <a:lnSpc>
                <a:spcPct val="100000"/>
              </a:lnSpc>
              <a:spcBef>
                <a:spcPts val="90"/>
              </a:spcBef>
            </a:pPr>
            <a:r>
              <a:rPr dirty="0">
                <a:latin typeface="Times New Roman"/>
                <a:cs typeface="Times New Roman"/>
              </a:rPr>
              <a:t>Introduction</a:t>
            </a:r>
            <a:r>
              <a:rPr dirty="0" spc="250">
                <a:latin typeface="Times New Roman"/>
                <a:cs typeface="Times New Roman"/>
              </a:rPr>
              <a:t> </a:t>
            </a:r>
            <a:r>
              <a:rPr dirty="0" spc="50">
                <a:solidFill>
                  <a:srgbClr val="161616"/>
                </a:solidFill>
                <a:latin typeface="Times New Roman"/>
                <a:cs typeface="Times New Roman"/>
              </a:rPr>
              <a:t>to</a:t>
            </a:r>
            <a:r>
              <a:rPr dirty="0" spc="-114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pc="-20">
                <a:latin typeface="Times New Roman"/>
                <a:cs typeface="Times New Roman"/>
              </a:rPr>
              <a:t>Knee</a:t>
            </a:r>
            <a:r>
              <a:rPr dirty="0" spc="35">
                <a:latin typeface="Times New Roman"/>
                <a:cs typeface="Times New Roman"/>
              </a:rPr>
              <a:t> </a:t>
            </a:r>
            <a:r>
              <a:rPr dirty="0" spc="-10">
                <a:solidFill>
                  <a:srgbClr val="0C0C0C"/>
                </a:solidFill>
                <a:latin typeface="Times New Roman"/>
                <a:cs typeface="Times New Roman"/>
              </a:rPr>
              <a:t>Dsteoarthritis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726683" y="1144939"/>
            <a:ext cx="6543675" cy="2519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4604" marR="59690" indent="635">
              <a:lnSpc>
                <a:spcPct val="100000"/>
              </a:lnSpc>
              <a:spcBef>
                <a:spcPts val="95"/>
              </a:spcBef>
            </a:pPr>
            <a:r>
              <a:rPr dirty="0" sz="1150" spc="-60">
                <a:solidFill>
                  <a:srgbClr val="1F1F1F"/>
                </a:solidFill>
                <a:latin typeface="Arial MT"/>
                <a:cs typeface="Arial MT"/>
              </a:rPr>
              <a:t>Knee</a:t>
            </a:r>
            <a:r>
              <a:rPr dirty="0" sz="1150" spc="-55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150" spc="-30">
                <a:solidFill>
                  <a:srgbClr val="262626"/>
                </a:solidFill>
                <a:latin typeface="Arial MT"/>
                <a:cs typeface="Arial MT"/>
              </a:rPr>
              <a:t>osteoarthritis</a:t>
            </a:r>
            <a:r>
              <a:rPr dirty="0" sz="1150" spc="-9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1150" spc="-105">
                <a:solidFill>
                  <a:srgbClr val="2A2A2A"/>
                </a:solidFill>
                <a:latin typeface="Arial MT"/>
                <a:cs typeface="Arial MT"/>
              </a:rPr>
              <a:t>(OA)</a:t>
            </a:r>
            <a:r>
              <a:rPr dirty="0" sz="1150" spc="2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333333"/>
                </a:solidFill>
                <a:latin typeface="Arial MT"/>
                <a:cs typeface="Arial MT"/>
              </a:rPr>
              <a:t>is</a:t>
            </a:r>
            <a:r>
              <a:rPr dirty="0" sz="1150" spc="-4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150" spc="-110">
                <a:solidFill>
                  <a:srgbClr val="4D4D4D"/>
                </a:solidFill>
                <a:latin typeface="Arial MT"/>
                <a:cs typeface="Arial MT"/>
              </a:rPr>
              <a:t>a</a:t>
            </a:r>
            <a:r>
              <a:rPr dirty="0" sz="1150" spc="-45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1150" spc="-30">
                <a:solidFill>
                  <a:srgbClr val="262626"/>
                </a:solidFill>
                <a:latin typeface="Arial MT"/>
                <a:cs typeface="Arial MT"/>
              </a:rPr>
              <a:t>chronic</a:t>
            </a:r>
            <a:r>
              <a:rPr dirty="0" sz="1150" spc="45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1150" spc="-50">
                <a:solidFill>
                  <a:srgbClr val="1C1C1C"/>
                </a:solidFill>
                <a:latin typeface="Arial MT"/>
                <a:cs typeface="Arial MT"/>
              </a:rPr>
              <a:t>degenerative</a:t>
            </a:r>
            <a:r>
              <a:rPr dirty="0" sz="1150" spc="10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1150" spc="-30">
                <a:solidFill>
                  <a:srgbClr val="1D1D1D"/>
                </a:solidFill>
                <a:latin typeface="Arial MT"/>
                <a:cs typeface="Arial MT"/>
              </a:rPr>
              <a:t>joint</a:t>
            </a:r>
            <a:r>
              <a:rPr dirty="0" sz="1150" spc="-35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dirty="0" sz="1150" spc="-65">
                <a:solidFill>
                  <a:srgbClr val="2A2A2A"/>
                </a:solidFill>
                <a:latin typeface="Arial MT"/>
                <a:cs typeface="Arial MT"/>
              </a:rPr>
              <a:t>disease</a:t>
            </a:r>
            <a:r>
              <a:rPr dirty="0" sz="1150" spc="-3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150" spc="-45">
                <a:solidFill>
                  <a:srgbClr val="1C1C1C"/>
                </a:solidFill>
                <a:latin typeface="Arial MT"/>
                <a:cs typeface="Arial MT"/>
              </a:rPr>
              <a:t>characterized</a:t>
            </a:r>
            <a:r>
              <a:rPr dirty="0" sz="1150" spc="-15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1150" spc="-20">
                <a:solidFill>
                  <a:srgbClr val="242424"/>
                </a:solidFill>
                <a:latin typeface="Arial MT"/>
                <a:cs typeface="Arial MT"/>
              </a:rPr>
              <a:t>by</a:t>
            </a:r>
            <a:r>
              <a:rPr dirty="0" sz="1150" spc="-3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1150" spc="-25">
                <a:solidFill>
                  <a:srgbClr val="282828"/>
                </a:solidFill>
                <a:latin typeface="Arial MT"/>
                <a:cs typeface="Arial MT"/>
              </a:rPr>
              <a:t>the</a:t>
            </a:r>
            <a:r>
              <a:rPr dirty="0" sz="1150" spc="-65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1150" spc="-60">
                <a:solidFill>
                  <a:srgbClr val="1D1D1D"/>
                </a:solidFill>
                <a:latin typeface="Arial MT"/>
                <a:cs typeface="Arial MT"/>
              </a:rPr>
              <a:t>breakdown</a:t>
            </a:r>
            <a:r>
              <a:rPr dirty="0" sz="1150" spc="20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2D2D2D"/>
                </a:solidFill>
                <a:latin typeface="Arial MT"/>
                <a:cs typeface="Arial MT"/>
              </a:rPr>
              <a:t>of</a:t>
            </a:r>
            <a:r>
              <a:rPr dirty="0" sz="1150" spc="-1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212121"/>
                </a:solidFill>
                <a:latin typeface="Arial MT"/>
                <a:cs typeface="Arial MT"/>
              </a:rPr>
              <a:t>cartilage </a:t>
            </a:r>
            <a:r>
              <a:rPr dirty="0" sz="1150" spc="-55">
                <a:solidFill>
                  <a:srgbClr val="282828"/>
                </a:solidFill>
                <a:latin typeface="Arial MT"/>
                <a:cs typeface="Arial MT"/>
              </a:rPr>
              <a:t>and</a:t>
            </a:r>
            <a:r>
              <a:rPr dirty="0" sz="1150" spc="-35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1150" spc="-40">
                <a:solidFill>
                  <a:srgbClr val="282828"/>
                </a:solidFill>
                <a:latin typeface="Arial MT"/>
                <a:cs typeface="Arial MT"/>
              </a:rPr>
              <a:t>underlying</a:t>
            </a:r>
            <a:r>
              <a:rPr dirty="0" sz="1150" spc="25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1150" spc="-50">
                <a:solidFill>
                  <a:srgbClr val="2B2B2B"/>
                </a:solidFill>
                <a:latin typeface="Arial MT"/>
                <a:cs typeface="Arial MT"/>
              </a:rPr>
              <a:t>bone</a:t>
            </a:r>
            <a:r>
              <a:rPr dirty="0" sz="1150" spc="-105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2D2D2D"/>
                </a:solidFill>
                <a:latin typeface="Arial MT"/>
                <a:cs typeface="Arial MT"/>
              </a:rPr>
              <a:t>in</a:t>
            </a:r>
            <a:r>
              <a:rPr dirty="0" sz="1150" spc="-12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1150" spc="-25">
                <a:solidFill>
                  <a:srgbClr val="3F3F3F"/>
                </a:solidFill>
                <a:latin typeface="Arial MT"/>
                <a:cs typeface="Arial MT"/>
              </a:rPr>
              <a:t>the</a:t>
            </a:r>
            <a:r>
              <a:rPr dirty="0" sz="1150" spc="-6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1150" spc="-55">
                <a:solidFill>
                  <a:srgbClr val="2D2D2D"/>
                </a:solidFill>
                <a:latin typeface="Arial MT"/>
                <a:cs typeface="Arial MT"/>
              </a:rPr>
              <a:t>knee</a:t>
            </a:r>
            <a:r>
              <a:rPr dirty="0" sz="1150" spc="-5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1150" spc="-40">
                <a:solidFill>
                  <a:srgbClr val="3D3D3D"/>
                </a:solidFill>
                <a:latin typeface="Arial MT"/>
                <a:cs typeface="Arial MT"/>
              </a:rPr>
              <a:t>joint,</a:t>
            </a:r>
            <a:r>
              <a:rPr dirty="0" sz="1150" spc="-55">
                <a:solidFill>
                  <a:srgbClr val="3D3D3D"/>
                </a:solidFill>
                <a:latin typeface="Arial MT"/>
                <a:cs typeface="Arial MT"/>
              </a:rPr>
              <a:t> </a:t>
            </a:r>
            <a:r>
              <a:rPr dirty="0" sz="1150" spc="-35">
                <a:solidFill>
                  <a:srgbClr val="1A1A1A"/>
                </a:solidFill>
                <a:latin typeface="Arial MT"/>
                <a:cs typeface="Arial MT"/>
              </a:rPr>
              <a:t>resultlng</a:t>
            </a:r>
            <a:r>
              <a:rPr dirty="0" sz="1150" spc="2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1150" spc="-25">
                <a:solidFill>
                  <a:srgbClr val="343434"/>
                </a:solidFill>
                <a:latin typeface="Arial MT"/>
                <a:cs typeface="Arial MT"/>
              </a:rPr>
              <a:t>in</a:t>
            </a:r>
            <a:r>
              <a:rPr dirty="0" sz="1150" spc="-65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dirty="0" sz="1150" spc="-45">
                <a:solidFill>
                  <a:srgbClr val="262626"/>
                </a:solidFill>
                <a:latin typeface="Arial MT"/>
                <a:cs typeface="Arial MT"/>
              </a:rPr>
              <a:t>pain,</a:t>
            </a:r>
            <a:r>
              <a:rPr dirty="0" sz="1150" spc="1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1150" spc="-40">
                <a:solidFill>
                  <a:srgbClr val="313131"/>
                </a:solidFill>
                <a:latin typeface="Arial MT"/>
                <a:cs typeface="Arial MT"/>
              </a:rPr>
              <a:t>stiffness,</a:t>
            </a:r>
            <a:r>
              <a:rPr dirty="0" sz="1150" spc="-15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dirty="0" sz="1150" spc="-55">
                <a:solidFill>
                  <a:srgbClr val="313131"/>
                </a:solidFill>
                <a:latin typeface="Arial MT"/>
                <a:cs typeface="Arial MT"/>
              </a:rPr>
              <a:t>and</a:t>
            </a:r>
            <a:r>
              <a:rPr dirty="0" sz="1150" spc="-85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dirty="0" sz="1150" spc="-40">
                <a:solidFill>
                  <a:srgbClr val="2B2B2B"/>
                </a:solidFill>
                <a:latin typeface="Arial MT"/>
                <a:cs typeface="Arial MT"/>
              </a:rPr>
              <a:t>reduced</a:t>
            </a:r>
            <a:r>
              <a:rPr dirty="0" sz="1150" spc="-35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2D2D2D"/>
                </a:solidFill>
                <a:latin typeface="Arial MT"/>
                <a:cs typeface="Arial MT"/>
              </a:rPr>
              <a:t>mobility.</a:t>
            </a:r>
            <a:endParaRPr sz="1150">
              <a:latin typeface="Arial MT"/>
              <a:cs typeface="Arial MT"/>
            </a:endParaRPr>
          </a:p>
          <a:p>
            <a:pPr marL="20320" marR="589280" indent="-8255">
              <a:lnSpc>
                <a:spcPct val="100000"/>
              </a:lnSpc>
              <a:spcBef>
                <a:spcPts val="635"/>
              </a:spcBef>
            </a:pPr>
            <a:r>
              <a:rPr dirty="0" sz="1150">
                <a:solidFill>
                  <a:srgbClr val="383838"/>
                </a:solidFill>
                <a:latin typeface="Arial MT"/>
                <a:cs typeface="Arial MT"/>
              </a:rPr>
              <a:t>It</a:t>
            </a:r>
            <a:r>
              <a:rPr dirty="0" sz="1150" spc="-114">
                <a:solidFill>
                  <a:srgbClr val="383838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444444"/>
                </a:solidFill>
                <a:latin typeface="Arial MT"/>
                <a:cs typeface="Arial MT"/>
              </a:rPr>
              <a:t>is</a:t>
            </a:r>
            <a:r>
              <a:rPr dirty="0" sz="1150" spc="-85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dirty="0" sz="1150" spc="-65">
                <a:solidFill>
                  <a:srgbClr val="262626"/>
                </a:solidFill>
                <a:latin typeface="Arial MT"/>
                <a:cs typeface="Arial MT"/>
              </a:rPr>
              <a:t>one</a:t>
            </a:r>
            <a:r>
              <a:rPr dirty="0" sz="1150" spc="-25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343434"/>
                </a:solidFill>
                <a:latin typeface="Arial MT"/>
                <a:cs typeface="Arial MT"/>
              </a:rPr>
              <a:t>ot</a:t>
            </a:r>
            <a:r>
              <a:rPr dirty="0" sz="1150" spc="-9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dirty="0" sz="1150" spc="-40">
                <a:solidFill>
                  <a:srgbClr val="262626"/>
                </a:solidFill>
                <a:latin typeface="Arial MT"/>
                <a:cs typeface="Arial MT"/>
              </a:rPr>
              <a:t>the</a:t>
            </a:r>
            <a:r>
              <a:rPr dirty="0" sz="1150" spc="-7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1150" spc="-35">
                <a:solidFill>
                  <a:srgbClr val="232323"/>
                </a:solidFill>
                <a:latin typeface="Arial MT"/>
                <a:cs typeface="Arial MT"/>
              </a:rPr>
              <a:t>leading</a:t>
            </a:r>
            <a:r>
              <a:rPr dirty="0" sz="1150" spc="-45">
                <a:solidFill>
                  <a:srgbClr val="232323"/>
                </a:solidFill>
                <a:latin typeface="Arial MT"/>
                <a:cs typeface="Arial MT"/>
              </a:rPr>
              <a:t> causes</a:t>
            </a:r>
            <a:r>
              <a:rPr dirty="0" sz="1150" spc="-3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484848"/>
                </a:solidFill>
                <a:latin typeface="Arial MT"/>
                <a:cs typeface="Arial MT"/>
              </a:rPr>
              <a:t>of</a:t>
            </a:r>
            <a:r>
              <a:rPr dirty="0" sz="1150" spc="2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dirty="0" sz="1150" spc="-25">
                <a:solidFill>
                  <a:srgbClr val="212121"/>
                </a:solidFill>
                <a:latin typeface="Arial MT"/>
                <a:cs typeface="Arial MT"/>
              </a:rPr>
              <a:t>disability</a:t>
            </a:r>
            <a:r>
              <a:rPr dirty="0" sz="1150" spc="6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150" spc="-35">
                <a:solidFill>
                  <a:srgbClr val="212121"/>
                </a:solidFill>
                <a:latin typeface="Arial MT"/>
                <a:cs typeface="Arial MT"/>
              </a:rPr>
              <a:t>worldwide</a:t>
            </a:r>
            <a:r>
              <a:rPr dirty="0" sz="1150" spc="-2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150" spc="-30">
                <a:solidFill>
                  <a:srgbClr val="282828"/>
                </a:solidFill>
                <a:latin typeface="Arial MT"/>
                <a:cs typeface="Arial MT"/>
              </a:rPr>
              <a:t>(nearly</a:t>
            </a:r>
            <a:r>
              <a:rPr dirty="0" sz="1150" spc="2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1150" spc="50">
                <a:solidFill>
                  <a:srgbClr val="383838"/>
                </a:solidFill>
                <a:latin typeface="Arial MT"/>
                <a:cs typeface="Arial MT"/>
              </a:rPr>
              <a:t>5•/,</a:t>
            </a:r>
            <a:r>
              <a:rPr dirty="0" sz="1150" spc="-145">
                <a:solidFill>
                  <a:srgbClr val="383838"/>
                </a:solidFill>
                <a:latin typeface="Arial MT"/>
                <a:cs typeface="Arial MT"/>
              </a:rPr>
              <a:t> </a:t>
            </a:r>
            <a:r>
              <a:rPr dirty="0" sz="1150" spc="-40">
                <a:solidFill>
                  <a:srgbClr val="131313"/>
                </a:solidFill>
                <a:latin typeface="Arial MT"/>
                <a:cs typeface="Arial MT"/>
              </a:rPr>
              <a:t>translating </a:t>
            </a:r>
            <a:r>
              <a:rPr dirty="0" sz="1150">
                <a:solidFill>
                  <a:srgbClr val="1F1F1F"/>
                </a:solidFill>
                <a:latin typeface="Arial MT"/>
                <a:cs typeface="Arial MT"/>
              </a:rPr>
              <a:t>to</a:t>
            </a:r>
            <a:r>
              <a:rPr dirty="0" sz="1150" spc="-65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150" spc="-35">
                <a:solidFill>
                  <a:srgbClr val="343434"/>
                </a:solidFill>
                <a:latin typeface="Arial MT"/>
                <a:cs typeface="Arial MT"/>
              </a:rPr>
              <a:t>350</a:t>
            </a:r>
            <a:r>
              <a:rPr dirty="0" sz="1150" spc="-4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dirty="0" sz="1150" spc="-45">
                <a:solidFill>
                  <a:srgbClr val="262626"/>
                </a:solidFill>
                <a:latin typeface="Arial MT"/>
                <a:cs typeface="Arial MT"/>
              </a:rPr>
              <a:t>million</a:t>
            </a:r>
            <a:r>
              <a:rPr dirty="0" sz="1150" spc="-55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212121"/>
                </a:solidFill>
                <a:latin typeface="Arial MT"/>
                <a:cs typeface="Arial MT"/>
              </a:rPr>
              <a:t>people), </a:t>
            </a:r>
            <a:r>
              <a:rPr dirty="0" sz="1150" spc="-35">
                <a:solidFill>
                  <a:srgbClr val="181818"/>
                </a:solidFill>
                <a:latin typeface="Arial MT"/>
                <a:cs typeface="Arial MT"/>
              </a:rPr>
              <a:t>especially</a:t>
            </a:r>
            <a:r>
              <a:rPr dirty="0" sz="1150" spc="1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1150" spc="-65">
                <a:solidFill>
                  <a:srgbClr val="282828"/>
                </a:solidFill>
                <a:latin typeface="Arial MT"/>
                <a:cs typeface="Arial MT"/>
              </a:rPr>
              <a:t>among </a:t>
            </a:r>
            <a:r>
              <a:rPr dirty="0" sz="1150" spc="-25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dirty="0" sz="1150" spc="-8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150" spc="-30">
                <a:solidFill>
                  <a:srgbClr val="1A1A1A"/>
                </a:solidFill>
                <a:latin typeface="Arial MT"/>
                <a:cs typeface="Arial MT"/>
              </a:rPr>
              <a:t>elderly</a:t>
            </a:r>
            <a:r>
              <a:rPr dirty="0" sz="1150" spc="1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1150" spc="-40">
                <a:solidFill>
                  <a:srgbClr val="262626"/>
                </a:solidFill>
                <a:latin typeface="Arial MT"/>
                <a:cs typeface="Arial MT"/>
              </a:rPr>
              <a:t>population,</a:t>
            </a:r>
            <a:r>
              <a:rPr dirty="0" sz="1150" spc="55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1150" spc="-35">
                <a:solidFill>
                  <a:srgbClr val="2D2D2D"/>
                </a:solidFill>
                <a:latin typeface="Arial MT"/>
                <a:cs typeface="Arial MT"/>
              </a:rPr>
              <a:t>significantly</a:t>
            </a:r>
            <a:r>
              <a:rPr dirty="0" sz="115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1150" spc="-40">
                <a:solidFill>
                  <a:srgbClr val="1F1F1F"/>
                </a:solidFill>
                <a:latin typeface="Arial MT"/>
                <a:cs typeface="Arial MT"/>
              </a:rPr>
              <a:t>impacting</a:t>
            </a:r>
            <a:r>
              <a:rPr dirty="0" sz="1150" spc="-45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150" spc="-25">
                <a:solidFill>
                  <a:srgbClr val="1F1F1F"/>
                </a:solidFill>
                <a:latin typeface="Arial MT"/>
                <a:cs typeface="Arial MT"/>
              </a:rPr>
              <a:t>the</a:t>
            </a:r>
            <a:r>
              <a:rPr dirty="0" sz="1150" spc="-85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150" spc="-30">
                <a:solidFill>
                  <a:srgbClr val="232323"/>
                </a:solidFill>
                <a:latin typeface="Arial MT"/>
                <a:cs typeface="Arial MT"/>
              </a:rPr>
              <a:t>quality</a:t>
            </a:r>
            <a:r>
              <a:rPr dirty="0" sz="1150" spc="-2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242424"/>
                </a:solidFill>
                <a:latin typeface="Arial MT"/>
                <a:cs typeface="Arial MT"/>
              </a:rPr>
              <a:t>of</a:t>
            </a:r>
            <a:r>
              <a:rPr dirty="0" sz="1150" spc="-55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212121"/>
                </a:solidFill>
                <a:latin typeface="Arial MT"/>
                <a:cs typeface="Arial MT"/>
              </a:rPr>
              <a:t>life.</a:t>
            </a:r>
            <a:endParaRPr sz="1150">
              <a:latin typeface="Arial MT"/>
              <a:cs typeface="Arial MT"/>
            </a:endParaRPr>
          </a:p>
          <a:p>
            <a:pPr marL="16510" marR="244475" indent="-2540">
              <a:lnSpc>
                <a:spcPts val="1340"/>
              </a:lnSpc>
              <a:spcBef>
                <a:spcPts val="710"/>
              </a:spcBef>
            </a:pPr>
            <a:r>
              <a:rPr dirty="0" sz="1150" spc="-55">
                <a:solidFill>
                  <a:srgbClr val="242424"/>
                </a:solidFill>
                <a:latin typeface="Arial MT"/>
                <a:cs typeface="Arial MT"/>
              </a:rPr>
              <a:t>Early</a:t>
            </a:r>
            <a:r>
              <a:rPr dirty="0" sz="1150" spc="15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1150" spc="-65">
                <a:solidFill>
                  <a:srgbClr val="232323"/>
                </a:solidFill>
                <a:latin typeface="Arial MT"/>
                <a:cs typeface="Arial MT"/>
              </a:rPr>
              <a:t>and </a:t>
            </a:r>
            <a:r>
              <a:rPr dirty="0" sz="1150" spc="-40">
                <a:solidFill>
                  <a:srgbClr val="383838"/>
                </a:solidFill>
                <a:latin typeface="Arial MT"/>
                <a:cs typeface="Arial MT"/>
              </a:rPr>
              <a:t>accurate</a:t>
            </a:r>
            <a:r>
              <a:rPr dirty="0" sz="1150" spc="5">
                <a:solidFill>
                  <a:srgbClr val="383838"/>
                </a:solidFill>
                <a:latin typeface="Arial MT"/>
                <a:cs typeface="Arial MT"/>
              </a:rPr>
              <a:t> </a:t>
            </a:r>
            <a:r>
              <a:rPr dirty="0" sz="1150" spc="-40">
                <a:solidFill>
                  <a:srgbClr val="232323"/>
                </a:solidFill>
                <a:latin typeface="Arial MT"/>
                <a:cs typeface="Arial MT"/>
              </a:rPr>
              <a:t>diagnosis</a:t>
            </a:r>
            <a:r>
              <a:rPr dirty="0" sz="1150" spc="-3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383838"/>
                </a:solidFill>
                <a:latin typeface="Arial MT"/>
                <a:cs typeface="Arial MT"/>
              </a:rPr>
              <a:t>of</a:t>
            </a:r>
            <a:r>
              <a:rPr dirty="0" sz="1150" spc="-20">
                <a:solidFill>
                  <a:srgbClr val="383838"/>
                </a:solidFill>
                <a:latin typeface="Arial MT"/>
                <a:cs typeface="Arial MT"/>
              </a:rPr>
              <a:t> </a:t>
            </a:r>
            <a:r>
              <a:rPr dirty="0" sz="1150" spc="-145">
                <a:solidFill>
                  <a:srgbClr val="2D2D2D"/>
                </a:solidFill>
                <a:latin typeface="Arial MT"/>
                <a:cs typeface="Arial MT"/>
              </a:rPr>
              <a:t>OA</a:t>
            </a:r>
            <a:r>
              <a:rPr dirty="0" sz="1150" spc="2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1150" spc="-75">
                <a:solidFill>
                  <a:srgbClr val="1F1F1F"/>
                </a:solidFill>
                <a:latin typeface="Arial MT"/>
                <a:cs typeface="Arial MT"/>
              </a:rPr>
              <a:t>sever“ity</a:t>
            </a:r>
            <a:r>
              <a:rPr dirty="0" sz="1150" spc="3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150" spc="-55">
                <a:solidFill>
                  <a:srgbClr val="313131"/>
                </a:solidFill>
                <a:latin typeface="Arial MT"/>
                <a:cs typeface="Arial MT"/>
              </a:rPr>
              <a:t>plays</a:t>
            </a:r>
            <a:r>
              <a:rPr dirty="0" sz="1150" spc="-15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dirty="0" sz="1150" spc="-50">
                <a:solidFill>
                  <a:srgbClr val="363636"/>
                </a:solidFill>
                <a:latin typeface="Arial MT"/>
                <a:cs typeface="Arial MT"/>
              </a:rPr>
              <a:t>a</a:t>
            </a:r>
            <a:r>
              <a:rPr dirty="0" sz="1150" spc="-105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dirty="0" sz="1150" spc="-60">
                <a:solidFill>
                  <a:srgbClr val="2B2B2B"/>
                </a:solidFill>
                <a:latin typeface="Arial MT"/>
                <a:cs typeface="Arial MT"/>
              </a:rPr>
              <a:t>cr‘iticaI</a:t>
            </a:r>
            <a:r>
              <a:rPr dirty="0" sz="1150" spc="-70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dirty="0" sz="1150" spc="-30">
                <a:solidFill>
                  <a:srgbClr val="3B3B3B"/>
                </a:solidFill>
                <a:latin typeface="Arial MT"/>
                <a:cs typeface="Arial MT"/>
              </a:rPr>
              <a:t>role</a:t>
            </a:r>
            <a:r>
              <a:rPr dirty="0" sz="1150" spc="-12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3B3B3B"/>
                </a:solidFill>
                <a:latin typeface="Arial MT"/>
                <a:cs typeface="Arial MT"/>
              </a:rPr>
              <a:t>in</a:t>
            </a:r>
            <a:r>
              <a:rPr dirty="0" sz="1150" spc="-12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150" spc="-55">
                <a:solidFill>
                  <a:srgbClr val="212121"/>
                </a:solidFill>
                <a:latin typeface="Arial MT"/>
                <a:cs typeface="Arial MT"/>
              </a:rPr>
              <a:t>managing</a:t>
            </a:r>
            <a:r>
              <a:rPr dirty="0" sz="1150" spc="4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150" spc="-35">
                <a:solidFill>
                  <a:srgbClr val="232323"/>
                </a:solidFill>
                <a:latin typeface="Arial MT"/>
                <a:cs typeface="Arial MT"/>
              </a:rPr>
              <a:t>the</a:t>
            </a:r>
            <a:r>
              <a:rPr dirty="0" sz="1150" spc="-3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150" spc="-70">
                <a:solidFill>
                  <a:srgbClr val="232323"/>
                </a:solidFill>
                <a:latin typeface="Arial MT"/>
                <a:cs typeface="Arial MT"/>
              </a:rPr>
              <a:t>disease</a:t>
            </a:r>
            <a:r>
              <a:rPr dirty="0" sz="1150" spc="-2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150" spc="-45">
                <a:solidFill>
                  <a:srgbClr val="282828"/>
                </a:solidFill>
                <a:latin typeface="Arial MT"/>
                <a:cs typeface="Arial MT"/>
              </a:rPr>
              <a:t>progression</a:t>
            </a:r>
            <a:r>
              <a:rPr dirty="0" sz="1150" spc="35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1150" spc="-25">
                <a:solidFill>
                  <a:srgbClr val="1F1F1F"/>
                </a:solidFill>
                <a:latin typeface="Arial MT"/>
                <a:cs typeface="Arial MT"/>
              </a:rPr>
              <a:t>and </a:t>
            </a:r>
            <a:r>
              <a:rPr dirty="0" sz="1150" spc="-40">
                <a:solidFill>
                  <a:srgbClr val="1C1C1C"/>
                </a:solidFill>
                <a:latin typeface="Arial MT"/>
                <a:cs typeface="Arial MT"/>
              </a:rPr>
              <a:t>planning</a:t>
            </a:r>
            <a:r>
              <a:rPr dirty="0" sz="1150" spc="-45">
                <a:solidFill>
                  <a:srgbClr val="1C1C1C"/>
                </a:solidFill>
                <a:latin typeface="Arial MT"/>
                <a:cs typeface="Arial MT"/>
              </a:rPr>
              <a:t> appropriate</a:t>
            </a:r>
            <a:r>
              <a:rPr dirty="0" sz="1150" spc="-35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1150" spc="-40">
                <a:solidFill>
                  <a:srgbClr val="1F1F1F"/>
                </a:solidFill>
                <a:latin typeface="Arial MT"/>
                <a:cs typeface="Arial MT"/>
              </a:rPr>
              <a:t>treatment</a:t>
            </a:r>
            <a:r>
              <a:rPr dirty="0" sz="1150" spc="5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1F1F1F"/>
                </a:solidFill>
                <a:latin typeface="Arial MT"/>
                <a:cs typeface="Arial MT"/>
              </a:rPr>
              <a:t>strategies.</a:t>
            </a:r>
            <a:endParaRPr sz="1150">
              <a:latin typeface="Arial MT"/>
              <a:cs typeface="Arial MT"/>
            </a:endParaRPr>
          </a:p>
          <a:p>
            <a:pPr marL="16510" marR="50800" indent="-1270">
              <a:lnSpc>
                <a:spcPts val="1340"/>
              </a:lnSpc>
              <a:spcBef>
                <a:spcPts val="670"/>
              </a:spcBef>
            </a:pPr>
            <a:r>
              <a:rPr dirty="0" sz="1150" spc="-40">
                <a:solidFill>
                  <a:srgbClr val="111111"/>
                </a:solidFill>
                <a:latin typeface="Arial MT"/>
                <a:cs typeface="Arial MT"/>
              </a:rPr>
              <a:t>Medical</a:t>
            </a:r>
            <a:r>
              <a:rPr dirty="0" sz="1150" spc="-4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150" spc="-50">
                <a:solidFill>
                  <a:srgbClr val="181818"/>
                </a:solidFill>
                <a:latin typeface="Arial MT"/>
                <a:cs typeface="Arial MT"/>
              </a:rPr>
              <a:t>imaging,</a:t>
            </a:r>
            <a:r>
              <a:rPr dirty="0" sz="1150" spc="-3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1150" spc="-30">
                <a:solidFill>
                  <a:srgbClr val="1D1D1D"/>
                </a:solidFill>
                <a:latin typeface="Arial MT"/>
                <a:cs typeface="Arial MT"/>
              </a:rPr>
              <a:t>particularly</a:t>
            </a:r>
            <a:r>
              <a:rPr dirty="0" sz="1150" spc="75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dirty="0" sz="1150" spc="-55">
                <a:solidFill>
                  <a:srgbClr val="1F1F1F"/>
                </a:solidFill>
                <a:latin typeface="Arial MT"/>
                <a:cs typeface="Arial MT"/>
              </a:rPr>
              <a:t>X-</a:t>
            </a:r>
            <a:r>
              <a:rPr dirty="0" sz="1150" spc="-45">
                <a:solidFill>
                  <a:srgbClr val="1F1F1F"/>
                </a:solidFill>
                <a:latin typeface="Arial MT"/>
                <a:cs typeface="Arial MT"/>
              </a:rPr>
              <a:t>ray</a:t>
            </a:r>
            <a:r>
              <a:rPr dirty="0" sz="1150" spc="-7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150" spc="-45">
                <a:solidFill>
                  <a:srgbClr val="282828"/>
                </a:solidFill>
                <a:latin typeface="Arial MT"/>
                <a:cs typeface="Arial MT"/>
              </a:rPr>
              <a:t>imaging,</a:t>
            </a:r>
            <a:r>
              <a:rPr dirty="0" sz="1150" spc="-35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1150" spc="-65">
                <a:solidFill>
                  <a:srgbClr val="383838"/>
                </a:solidFill>
                <a:latin typeface="Arial MT"/>
                <a:cs typeface="Arial MT"/>
              </a:rPr>
              <a:t>remains</a:t>
            </a:r>
            <a:r>
              <a:rPr dirty="0" sz="1150" spc="-60">
                <a:solidFill>
                  <a:srgbClr val="383838"/>
                </a:solidFill>
                <a:latin typeface="Arial MT"/>
                <a:cs typeface="Arial MT"/>
              </a:rPr>
              <a:t> </a:t>
            </a:r>
            <a:r>
              <a:rPr dirty="0" sz="1150" spc="-25">
                <a:solidFill>
                  <a:srgbClr val="414141"/>
                </a:solidFill>
                <a:latin typeface="Arial MT"/>
                <a:cs typeface="Arial MT"/>
              </a:rPr>
              <a:t>me</a:t>
            </a:r>
            <a:r>
              <a:rPr dirty="0" sz="1150" spc="-80">
                <a:solidFill>
                  <a:srgbClr val="414141"/>
                </a:solidFill>
                <a:latin typeface="Arial MT"/>
                <a:cs typeface="Arial MT"/>
              </a:rPr>
              <a:t> </a:t>
            </a:r>
            <a:r>
              <a:rPr dirty="0" sz="1150" spc="-35">
                <a:solidFill>
                  <a:srgbClr val="494949"/>
                </a:solidFill>
                <a:latin typeface="Arial MT"/>
                <a:cs typeface="Arial MT"/>
              </a:rPr>
              <a:t>most</a:t>
            </a:r>
            <a:r>
              <a:rPr dirty="0" sz="1150" spc="-90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dirty="0" sz="1150" spc="-45">
                <a:solidFill>
                  <a:srgbClr val="232323"/>
                </a:solidFill>
                <a:latin typeface="Arial MT"/>
                <a:cs typeface="Arial MT"/>
              </a:rPr>
              <a:t>commonly</a:t>
            </a:r>
            <a:r>
              <a:rPr dirty="0" sz="1150" spc="4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150" spc="-45">
                <a:solidFill>
                  <a:srgbClr val="343434"/>
                </a:solidFill>
                <a:latin typeface="Arial MT"/>
                <a:cs typeface="Arial MT"/>
              </a:rPr>
              <a:t>used</a:t>
            </a:r>
            <a:r>
              <a:rPr dirty="0" sz="1150" spc="-65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dirty="0" sz="1150" spc="-40">
                <a:solidFill>
                  <a:srgbClr val="212121"/>
                </a:solidFill>
                <a:latin typeface="Arial MT"/>
                <a:cs typeface="Arial MT"/>
              </a:rPr>
              <a:t>diagnostic</a:t>
            </a:r>
            <a:r>
              <a:rPr dirty="0" sz="1150" spc="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150" spc="-20">
                <a:solidFill>
                  <a:srgbClr val="232323"/>
                </a:solidFill>
                <a:latin typeface="Arial MT"/>
                <a:cs typeface="Arial MT"/>
              </a:rPr>
              <a:t>tool</a:t>
            </a:r>
            <a:r>
              <a:rPr dirty="0" sz="1150" spc="-5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232323"/>
                </a:solidFill>
                <a:latin typeface="Arial MT"/>
                <a:cs typeface="Arial MT"/>
              </a:rPr>
              <a:t>for</a:t>
            </a:r>
            <a:r>
              <a:rPr dirty="0" sz="1150" spc="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1A1A1A"/>
                </a:solidFill>
                <a:latin typeface="Arial MT"/>
                <a:cs typeface="Arial MT"/>
              </a:rPr>
              <a:t>evaluating </a:t>
            </a:r>
            <a:r>
              <a:rPr dirty="0" sz="1150" spc="-60">
                <a:solidFill>
                  <a:srgbClr val="1F1F1F"/>
                </a:solidFill>
                <a:latin typeface="Arial MT"/>
                <a:cs typeface="Arial MT"/>
              </a:rPr>
              <a:t>knee</a:t>
            </a:r>
            <a:r>
              <a:rPr dirty="0" sz="1150" spc="-5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150" spc="-25">
                <a:solidFill>
                  <a:srgbClr val="2F2F2F"/>
                </a:solidFill>
                <a:latin typeface="Arial MT"/>
                <a:cs typeface="Arial MT"/>
              </a:rPr>
              <a:t>OA.</a:t>
            </a:r>
            <a:endParaRPr sz="1150">
              <a:latin typeface="Arial MT"/>
              <a:cs typeface="Arial MT"/>
            </a:endParaRPr>
          </a:p>
          <a:p>
            <a:pPr marL="18415" marR="5080" indent="-4445">
              <a:lnSpc>
                <a:spcPts val="1360"/>
              </a:lnSpc>
              <a:spcBef>
                <a:spcPts val="675"/>
              </a:spcBef>
            </a:pPr>
            <a:r>
              <a:rPr dirty="0" sz="1150" spc="-50">
                <a:solidFill>
                  <a:srgbClr val="181818"/>
                </a:solidFill>
                <a:latin typeface="Arial MT"/>
                <a:cs typeface="Arial MT"/>
              </a:rPr>
              <a:t>Radiographic</a:t>
            </a:r>
            <a:r>
              <a:rPr dirty="0" sz="1150" spc="-3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1150" spc="-55">
                <a:solidFill>
                  <a:srgbClr val="161616"/>
                </a:solidFill>
                <a:latin typeface="Arial MT"/>
                <a:cs typeface="Arial MT"/>
              </a:rPr>
              <a:t>assessments</a:t>
            </a:r>
            <a:r>
              <a:rPr dirty="0" sz="1150" spc="45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1150" spc="-30">
                <a:solidFill>
                  <a:srgbClr val="363636"/>
                </a:solidFill>
                <a:latin typeface="Arial MT"/>
                <a:cs typeface="Arial MT"/>
              </a:rPr>
              <a:t>help</a:t>
            </a:r>
            <a:r>
              <a:rPr dirty="0" sz="1150" spc="-4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dirty="0" sz="1150" spc="-55">
                <a:solidFill>
                  <a:srgbClr val="212121"/>
                </a:solidFill>
                <a:latin typeface="Arial MT"/>
                <a:cs typeface="Arial MT"/>
              </a:rPr>
              <a:t>determine</a:t>
            </a:r>
            <a:r>
              <a:rPr dirty="0" sz="1150" spc="-6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2D2D2D"/>
                </a:solidFill>
                <a:latin typeface="Arial MT"/>
                <a:cs typeface="Arial MT"/>
              </a:rPr>
              <a:t>the</a:t>
            </a:r>
            <a:r>
              <a:rPr dirty="0" sz="1150" spc="-45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1150" spc="-80">
                <a:solidFill>
                  <a:srgbClr val="282828"/>
                </a:solidFill>
                <a:latin typeface="Arial MT"/>
                <a:cs typeface="Arial MT"/>
              </a:rPr>
              <a:t>sever'ay</a:t>
            </a:r>
            <a:r>
              <a:rPr dirty="0" sz="1150" spc="-5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3D3D3D"/>
                </a:solidFill>
                <a:latin typeface="Arial MT"/>
                <a:cs typeface="Arial MT"/>
              </a:rPr>
              <a:t>of</a:t>
            </a:r>
            <a:r>
              <a:rPr dirty="0" sz="1150" spc="-45">
                <a:solidFill>
                  <a:srgbClr val="3D3D3D"/>
                </a:solidFill>
                <a:latin typeface="Arial MT"/>
                <a:cs typeface="Arial MT"/>
              </a:rPr>
              <a:t> </a:t>
            </a:r>
            <a:r>
              <a:rPr dirty="0" sz="1150" spc="-145">
                <a:solidFill>
                  <a:srgbClr val="262626"/>
                </a:solidFill>
                <a:latin typeface="Arial MT"/>
                <a:cs typeface="Arial MT"/>
              </a:rPr>
              <a:t>OA</a:t>
            </a:r>
            <a:r>
              <a:rPr dirty="0" sz="1150" spc="-25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1150" spc="-40">
                <a:solidFill>
                  <a:srgbClr val="363636"/>
                </a:solidFill>
                <a:latin typeface="Arial MT"/>
                <a:cs typeface="Arial MT"/>
              </a:rPr>
              <a:t>by</a:t>
            </a:r>
            <a:r>
              <a:rPr dirty="0" sz="1150" spc="-65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dirty="0" sz="1150" spc="-35">
                <a:solidFill>
                  <a:srgbClr val="232323"/>
                </a:solidFill>
                <a:latin typeface="Arial MT"/>
                <a:cs typeface="Arial MT"/>
              </a:rPr>
              <a:t>analyzing</a:t>
            </a:r>
            <a:r>
              <a:rPr dirty="0" sz="1150" spc="4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150" spc="-30">
                <a:solidFill>
                  <a:srgbClr val="363636"/>
                </a:solidFill>
                <a:latin typeface="Arial MT"/>
                <a:cs typeface="Arial MT"/>
              </a:rPr>
              <a:t>joint</a:t>
            </a:r>
            <a:r>
              <a:rPr dirty="0" sz="1150" spc="-1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dirty="0" sz="1150" spc="-55">
                <a:solidFill>
                  <a:srgbClr val="232323"/>
                </a:solidFill>
                <a:latin typeface="Arial MT"/>
                <a:cs typeface="Arial MT"/>
              </a:rPr>
              <a:t>space</a:t>
            </a:r>
            <a:r>
              <a:rPr dirty="0" sz="1150" spc="-5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150" spc="-40">
                <a:solidFill>
                  <a:srgbClr val="282828"/>
                </a:solidFill>
                <a:latin typeface="Arial MT"/>
                <a:cs typeface="Arial MT"/>
              </a:rPr>
              <a:t>narrowing,</a:t>
            </a:r>
            <a:r>
              <a:rPr dirty="0" sz="1150" spc="35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1150" spc="-20">
                <a:solidFill>
                  <a:srgbClr val="262626"/>
                </a:solidFill>
                <a:latin typeface="Arial MT"/>
                <a:cs typeface="Arial MT"/>
              </a:rPr>
              <a:t>osteophyte </a:t>
            </a:r>
            <a:r>
              <a:rPr dirty="0" sz="1150" spc="-40">
                <a:solidFill>
                  <a:srgbClr val="111111"/>
                </a:solidFill>
                <a:latin typeface="Arial MT"/>
                <a:cs typeface="Arial MT"/>
              </a:rPr>
              <a:t>formation,</a:t>
            </a:r>
            <a:r>
              <a:rPr dirty="0" sz="1150" spc="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150" spc="-50">
                <a:solidFill>
                  <a:srgbClr val="232323"/>
                </a:solidFill>
                <a:latin typeface="Arial MT"/>
                <a:cs typeface="Arial MT"/>
              </a:rPr>
              <a:t>and</a:t>
            </a:r>
            <a:r>
              <a:rPr dirty="0" sz="1150" spc="-6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150" spc="-30">
                <a:solidFill>
                  <a:srgbClr val="232323"/>
                </a:solidFill>
                <a:latin typeface="Arial MT"/>
                <a:cs typeface="Arial MT"/>
              </a:rPr>
              <a:t>other</a:t>
            </a:r>
            <a:r>
              <a:rPr dirty="0" sz="1150" spc="-1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150" spc="-40">
                <a:solidFill>
                  <a:srgbClr val="1C1C1C"/>
                </a:solidFill>
                <a:latin typeface="Arial MT"/>
                <a:cs typeface="Arial MT"/>
              </a:rPr>
              <a:t>structural </a:t>
            </a:r>
            <a:r>
              <a:rPr dirty="0" sz="1150" spc="-10">
                <a:solidFill>
                  <a:srgbClr val="282828"/>
                </a:solidFill>
                <a:latin typeface="Arial MT"/>
                <a:cs typeface="Arial MT"/>
              </a:rPr>
              <a:t>changes.</a:t>
            </a:r>
            <a:endParaRPr sz="1150">
              <a:latin typeface="Arial MT"/>
              <a:cs typeface="Arial MT"/>
            </a:endParaRPr>
          </a:p>
          <a:p>
            <a:pPr marL="16510" marR="275590">
              <a:lnSpc>
                <a:spcPct val="100000"/>
              </a:lnSpc>
              <a:spcBef>
                <a:spcPts val="585"/>
              </a:spcBef>
            </a:pPr>
            <a:r>
              <a:rPr dirty="0" sz="1150" spc="-50">
                <a:solidFill>
                  <a:srgbClr val="232323"/>
                </a:solidFill>
                <a:latin typeface="Arial MT"/>
                <a:cs typeface="Arial MT"/>
              </a:rPr>
              <a:t>Traditional</a:t>
            </a:r>
            <a:r>
              <a:rPr dirty="0" sz="1150" spc="3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150" spc="-75">
                <a:solidFill>
                  <a:srgbClr val="363636"/>
                </a:solidFill>
                <a:latin typeface="Arial MT"/>
                <a:cs typeface="Arial MT"/>
              </a:rPr>
              <a:t>manual</a:t>
            </a:r>
            <a:r>
              <a:rPr dirty="0" sz="1150" spc="-1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dirty="0" sz="1150" spc="-50">
                <a:solidFill>
                  <a:srgbClr val="161616"/>
                </a:solidFill>
                <a:latin typeface="Arial MT"/>
                <a:cs typeface="Arial MT"/>
              </a:rPr>
              <a:t>evaluation</a:t>
            </a:r>
            <a:r>
              <a:rPr dirty="0" sz="1150" spc="5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1A1A1A"/>
                </a:solidFill>
                <a:latin typeface="Arial MT"/>
                <a:cs typeface="Arial MT"/>
              </a:rPr>
              <a:t>of</a:t>
            </a:r>
            <a:r>
              <a:rPr dirty="0" sz="1150" spc="-4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1150" spc="-45">
                <a:solidFill>
                  <a:srgbClr val="232323"/>
                </a:solidFill>
                <a:latin typeface="Arial MT"/>
                <a:cs typeface="Arial MT"/>
              </a:rPr>
              <a:t>knee</a:t>
            </a:r>
            <a:r>
              <a:rPr dirty="0" sz="1150" spc="-1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150" spc="-55">
                <a:solidFill>
                  <a:srgbClr val="1D1D1D"/>
                </a:solidFill>
                <a:latin typeface="Arial MT"/>
                <a:cs typeface="Arial MT"/>
              </a:rPr>
              <a:t>X-</a:t>
            </a:r>
            <a:r>
              <a:rPr dirty="0" sz="1150" spc="-45">
                <a:solidFill>
                  <a:srgbClr val="1D1D1D"/>
                </a:solidFill>
                <a:latin typeface="Arial MT"/>
                <a:cs typeface="Arial MT"/>
              </a:rPr>
              <a:t>rays</a:t>
            </a:r>
            <a:r>
              <a:rPr dirty="0" sz="1150" spc="-15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dirty="0" sz="1150" spc="-30">
                <a:solidFill>
                  <a:srgbClr val="2D2D2D"/>
                </a:solidFill>
                <a:latin typeface="Arial MT"/>
                <a:cs typeface="Arial MT"/>
              </a:rPr>
              <a:t>by</a:t>
            </a:r>
            <a:r>
              <a:rPr dirty="0" sz="1150" spc="-4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1150" spc="-35">
                <a:solidFill>
                  <a:srgbClr val="262626"/>
                </a:solidFill>
                <a:latin typeface="Arial MT"/>
                <a:cs typeface="Arial MT"/>
              </a:rPr>
              <a:t>radiologists</a:t>
            </a:r>
            <a:r>
              <a:rPr dirty="0" sz="1150" spc="4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383838"/>
                </a:solidFill>
                <a:latin typeface="Arial MT"/>
                <a:cs typeface="Arial MT"/>
              </a:rPr>
              <a:t>is</a:t>
            </a:r>
            <a:r>
              <a:rPr dirty="0" sz="1150" spc="-120">
                <a:solidFill>
                  <a:srgbClr val="383838"/>
                </a:solidFill>
                <a:latin typeface="Arial MT"/>
                <a:cs typeface="Arial MT"/>
              </a:rPr>
              <a:t> </a:t>
            </a:r>
            <a:r>
              <a:rPr dirty="0" sz="1150" spc="-40">
                <a:solidFill>
                  <a:srgbClr val="1A1A1A"/>
                </a:solidFill>
                <a:latin typeface="Arial MT"/>
                <a:cs typeface="Arial MT"/>
              </a:rPr>
              <a:t>time-consuming,</a:t>
            </a:r>
            <a:r>
              <a:rPr dirty="0" sz="1150" spc="-6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1150" spc="-45">
                <a:solidFill>
                  <a:srgbClr val="212121"/>
                </a:solidFill>
                <a:latin typeface="Arial MT"/>
                <a:cs typeface="Arial MT"/>
              </a:rPr>
              <a:t>subjective,</a:t>
            </a:r>
            <a:r>
              <a:rPr dirty="0" sz="1150" spc="1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150" spc="-55">
                <a:solidFill>
                  <a:srgbClr val="1A1A1A"/>
                </a:solidFill>
                <a:latin typeface="Arial MT"/>
                <a:cs typeface="Arial MT"/>
              </a:rPr>
              <a:t>and</a:t>
            </a:r>
            <a:r>
              <a:rPr dirty="0" sz="1150" spc="-4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1150" spc="-55">
                <a:solidFill>
                  <a:srgbClr val="1D1D1D"/>
                </a:solidFill>
                <a:latin typeface="Arial MT"/>
                <a:cs typeface="Arial MT"/>
              </a:rPr>
              <a:t>prone</a:t>
            </a:r>
            <a:r>
              <a:rPr dirty="0" sz="1150" spc="-10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dirty="0" sz="1150" spc="-25">
                <a:solidFill>
                  <a:srgbClr val="232323"/>
                </a:solidFill>
                <a:latin typeface="Arial MT"/>
                <a:cs typeface="Arial MT"/>
              </a:rPr>
              <a:t>to </a:t>
            </a:r>
            <a:r>
              <a:rPr dirty="0" sz="1150" spc="-30">
                <a:solidFill>
                  <a:srgbClr val="1C1C1C"/>
                </a:solidFill>
                <a:latin typeface="Arial MT"/>
                <a:cs typeface="Arial MT"/>
              </a:rPr>
              <a:t>inter-</a:t>
            </a:r>
            <a:r>
              <a:rPr dirty="0" sz="1150" spc="-35">
                <a:solidFill>
                  <a:srgbClr val="1C1C1C"/>
                </a:solidFill>
                <a:latin typeface="Arial MT"/>
                <a:cs typeface="Arial MT"/>
              </a:rPr>
              <a:t>observer</a:t>
            </a:r>
            <a:r>
              <a:rPr dirty="0" sz="1150" spc="-55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1150" spc="-40">
                <a:solidFill>
                  <a:srgbClr val="232323"/>
                </a:solidFill>
                <a:latin typeface="Arial MT"/>
                <a:cs typeface="Arial MT"/>
              </a:rPr>
              <a:t>variability,</a:t>
            </a:r>
            <a:r>
              <a:rPr dirty="0" sz="1150" spc="10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150" spc="-40">
                <a:solidFill>
                  <a:srgbClr val="242424"/>
                </a:solidFill>
                <a:latin typeface="Arial MT"/>
                <a:cs typeface="Arial MT"/>
              </a:rPr>
              <a:t>which</a:t>
            </a:r>
            <a:r>
              <a:rPr dirty="0" sz="1150" spc="-6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1150" spc="-65">
                <a:solidFill>
                  <a:srgbClr val="262626"/>
                </a:solidFill>
                <a:latin typeface="Arial MT"/>
                <a:cs typeface="Arial MT"/>
              </a:rPr>
              <a:t>may</a:t>
            </a:r>
            <a:r>
              <a:rPr dirty="0" sz="1150" spc="5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1150" spc="-50">
                <a:solidFill>
                  <a:srgbClr val="282828"/>
                </a:solidFill>
                <a:latin typeface="Arial MT"/>
                <a:cs typeface="Arial MT"/>
              </a:rPr>
              <a:t>lead</a:t>
            </a:r>
            <a:r>
              <a:rPr dirty="0" sz="1150" spc="-75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363636"/>
                </a:solidFill>
                <a:latin typeface="Arial MT"/>
                <a:cs typeface="Arial MT"/>
              </a:rPr>
              <a:t>to</a:t>
            </a:r>
            <a:r>
              <a:rPr dirty="0" sz="1150" spc="-13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dirty="0" sz="1150" spc="-40">
                <a:solidFill>
                  <a:srgbClr val="383838"/>
                </a:solidFill>
                <a:latin typeface="Arial MT"/>
                <a:cs typeface="Arial MT"/>
              </a:rPr>
              <a:t>inconsistent</a:t>
            </a:r>
            <a:r>
              <a:rPr dirty="0" sz="1150" spc="100">
                <a:solidFill>
                  <a:srgbClr val="383838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282828"/>
                </a:solidFill>
                <a:latin typeface="Arial MT"/>
                <a:cs typeface="Arial MT"/>
              </a:rPr>
              <a:t>diagnoses.</a:t>
            </a:r>
            <a:endParaRPr sz="1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880762"/>
            <a:ext cx="388620" cy="491847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52781" y="2550953"/>
            <a:ext cx="309681" cy="315753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25860" y="1530826"/>
            <a:ext cx="297537" cy="273248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86794" y="1518681"/>
            <a:ext cx="309681" cy="30360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025520" y="310316"/>
            <a:ext cx="625435" cy="552569"/>
          </a:xfrm>
          <a:prstGeom prst="rect">
            <a:avLst/>
          </a:prstGeom>
        </p:spPr>
      </p:pic>
      <p:grpSp>
        <p:nvGrpSpPr>
          <p:cNvPr id="7" name="object 7" descr=""/>
          <p:cNvGrpSpPr/>
          <p:nvPr/>
        </p:nvGrpSpPr>
        <p:grpSpPr>
          <a:xfrm>
            <a:off x="485775" y="3012439"/>
            <a:ext cx="1311910" cy="109855"/>
            <a:chOff x="485775" y="3012439"/>
            <a:chExt cx="1311910" cy="109855"/>
          </a:xfrm>
        </p:grpSpPr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5775" y="3012439"/>
              <a:ext cx="722590" cy="109299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20509" y="3012439"/>
              <a:ext cx="576857" cy="91082"/>
            </a:xfrm>
            <a:prstGeom prst="rect">
              <a:avLst/>
            </a:prstGeom>
          </p:spPr>
        </p:pic>
      </p:grpSp>
      <p:pic>
        <p:nvPicPr>
          <p:cNvPr id="10" name="object 10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246708" y="3012439"/>
            <a:ext cx="1056560" cy="97155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44798" y="3103522"/>
            <a:ext cx="163949" cy="103227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246708" y="1968023"/>
            <a:ext cx="1433036" cy="218598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007643" y="1968023"/>
            <a:ext cx="850106" cy="115371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995499" y="3012439"/>
            <a:ext cx="1141571" cy="97155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780722" y="1968023"/>
            <a:ext cx="1445179" cy="315753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786794" y="3012439"/>
            <a:ext cx="904755" cy="97155"/>
          </a:xfrm>
          <a:prstGeom prst="rect">
            <a:avLst/>
          </a:prstGeom>
        </p:spPr>
      </p:pic>
      <p:sp>
        <p:nvSpPr>
          <p:cNvPr id="17" name="object 17" descr=""/>
          <p:cNvSpPr txBox="1"/>
          <p:nvPr/>
        </p:nvSpPr>
        <p:spPr>
          <a:xfrm>
            <a:off x="307654" y="282183"/>
            <a:ext cx="2954020" cy="3067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850" spc="-25">
                <a:latin typeface="Cambria"/>
                <a:cs typeface="Cambria"/>
              </a:rPr>
              <a:t>Training</a:t>
            </a:r>
            <a:r>
              <a:rPr dirty="0" sz="1850" spc="-80">
                <a:latin typeface="Cambria"/>
                <a:cs typeface="Cambria"/>
              </a:rPr>
              <a:t> </a:t>
            </a:r>
            <a:r>
              <a:rPr dirty="0" sz="1850">
                <a:solidFill>
                  <a:srgbClr val="0C0C0C"/>
                </a:solidFill>
                <a:latin typeface="Cambria"/>
                <a:cs typeface="Cambria"/>
              </a:rPr>
              <a:t>Strategy</a:t>
            </a:r>
            <a:r>
              <a:rPr dirty="0" sz="1850" spc="75">
                <a:solidFill>
                  <a:srgbClr val="0C0C0C"/>
                </a:solidFill>
                <a:latin typeface="Cambria"/>
                <a:cs typeface="Cambria"/>
              </a:rPr>
              <a:t> </a:t>
            </a:r>
            <a:r>
              <a:rPr dirty="0" sz="1850" spc="-20">
                <a:latin typeface="Cambria"/>
                <a:cs typeface="Cambria"/>
              </a:rPr>
              <a:t>and</a:t>
            </a:r>
            <a:r>
              <a:rPr dirty="0" sz="1850" spc="-95">
                <a:latin typeface="Cambria"/>
                <a:cs typeface="Cambria"/>
              </a:rPr>
              <a:t> </a:t>
            </a:r>
            <a:r>
              <a:rPr dirty="0" sz="1850" spc="-10">
                <a:latin typeface="Cambria"/>
                <a:cs typeface="Cambria"/>
              </a:rPr>
              <a:t>Results</a:t>
            </a:r>
            <a:endParaRPr sz="1850">
              <a:latin typeface="Cambria"/>
              <a:cs typeface="Cambri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66403" y="1936348"/>
            <a:ext cx="1144270" cy="139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50" spc="-25">
                <a:solidFill>
                  <a:srgbClr val="282828"/>
                </a:solidFill>
                <a:latin typeface="Cambria"/>
                <a:cs typeface="Cambria"/>
              </a:rPr>
              <a:t>3łalnțng</a:t>
            </a:r>
            <a:r>
              <a:rPr dirty="0" sz="750" spc="20">
                <a:solidFill>
                  <a:srgbClr val="282828"/>
                </a:solidFill>
                <a:latin typeface="Cambria"/>
                <a:cs typeface="Cambria"/>
              </a:rPr>
              <a:t> </a:t>
            </a:r>
            <a:r>
              <a:rPr dirty="0" sz="750" spc="-30">
                <a:solidFill>
                  <a:srgbClr val="313131"/>
                </a:solidFill>
                <a:latin typeface="Cambria"/>
                <a:cs typeface="Cambria"/>
              </a:rPr>
              <a:t>Ö+astten:</a:t>
            </a:r>
            <a:r>
              <a:rPr dirty="0" sz="750">
                <a:solidFill>
                  <a:srgbClr val="313131"/>
                </a:solidFill>
                <a:latin typeface="Cambria"/>
                <a:cs typeface="Cambria"/>
              </a:rPr>
              <a:t> </a:t>
            </a:r>
            <a:r>
              <a:rPr dirty="0" sz="750" spc="-10">
                <a:solidFill>
                  <a:srgbClr val="424242"/>
                </a:solidFill>
                <a:latin typeface="Cambria"/>
                <a:cs typeface="Cambria"/>
              </a:rPr>
              <a:t>20:epochg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476923" y="3090063"/>
            <a:ext cx="743585" cy="139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50" spc="-45">
                <a:solidFill>
                  <a:srgbClr val="282828"/>
                </a:solidFill>
                <a:latin typeface="Cambria"/>
                <a:cs typeface="Cambria"/>
              </a:rPr>
              <a:t>based.an.</a:t>
            </a:r>
            <a:r>
              <a:rPr dirty="0" sz="750" spc="35">
                <a:solidFill>
                  <a:srgbClr val="282828"/>
                </a:solidFill>
                <a:latin typeface="Cambria"/>
                <a:cs typeface="Cambria"/>
              </a:rPr>
              <a:t> </a:t>
            </a:r>
            <a:r>
              <a:rPr dirty="0" sz="750" spc="-45">
                <a:solidFill>
                  <a:srgbClr val="262626"/>
                </a:solidFill>
                <a:latin typeface="Cambria"/>
                <a:cs typeface="Cambria"/>
              </a:rPr>
              <a:t>.validation</a:t>
            </a:r>
            <a:endParaRPr sz="7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8047" y="3704669"/>
            <a:ext cx="534352" cy="66794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40085" y="310316"/>
            <a:ext cx="837961" cy="194310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3667601" y="169137"/>
            <a:ext cx="841375" cy="0"/>
          </a:xfrm>
          <a:custGeom>
            <a:avLst/>
            <a:gdLst/>
            <a:ahLst/>
            <a:cxnLst/>
            <a:rect l="l" t="t" r="r" b="b"/>
            <a:pathLst>
              <a:path w="841375" h="0">
                <a:moveTo>
                  <a:pt x="0" y="0"/>
                </a:moveTo>
                <a:lnTo>
                  <a:pt x="840998" y="0"/>
                </a:lnTo>
              </a:path>
            </a:pathLst>
          </a:custGeom>
          <a:ln w="15180">
            <a:solidFill>
              <a:srgbClr val="00AFB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83354" y="966112"/>
            <a:ext cx="188237" cy="18216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83354" y="2690614"/>
            <a:ext cx="188237" cy="182165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337139" y="1997322"/>
            <a:ext cx="3037205" cy="3143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900">
                <a:solidFill>
                  <a:srgbClr val="111111"/>
                </a:solidFill>
                <a:latin typeface="Times New Roman"/>
                <a:cs typeface="Times New Roman"/>
              </a:rPr>
              <a:t>tlvatuation</a:t>
            </a:r>
            <a:r>
              <a:rPr dirty="0" sz="1900" spc="14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dirty="0" sz="1900" spc="-30">
                <a:latin typeface="Times New Roman"/>
                <a:cs typeface="Times New Roman"/>
              </a:rPr>
              <a:t>Metrics</a:t>
            </a:r>
            <a:r>
              <a:rPr dirty="0" sz="1900" spc="-60"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131313"/>
                </a:solidFill>
                <a:latin typeface="Times New Roman"/>
                <a:cs typeface="Times New Roman"/>
              </a:rPr>
              <a:t>and</a:t>
            </a:r>
            <a:r>
              <a:rPr dirty="0" sz="1900" spc="35">
                <a:solidFill>
                  <a:srgbClr val="131313"/>
                </a:solidFill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Ilesults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227823" y="938232"/>
            <a:ext cx="3013075" cy="90170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 marR="5080">
              <a:lnSpc>
                <a:spcPct val="97900"/>
              </a:lnSpc>
              <a:spcBef>
                <a:spcPts val="125"/>
              </a:spcBef>
            </a:pPr>
            <a:r>
              <a:rPr dirty="0" sz="1200" spc="-120">
                <a:solidFill>
                  <a:srgbClr val="383838"/>
                </a:solidFill>
                <a:latin typeface="Arial MT"/>
                <a:cs typeface="Arial MT"/>
              </a:rPr>
              <a:t>To</a:t>
            </a:r>
            <a:r>
              <a:rPr dirty="0" sz="1200" spc="-45">
                <a:solidFill>
                  <a:srgbClr val="383838"/>
                </a:solidFill>
                <a:latin typeface="Arial MT"/>
                <a:cs typeface="Arial MT"/>
              </a:rPr>
              <a:t> </a:t>
            </a:r>
            <a:r>
              <a:rPr dirty="0" sz="1200" spc="-90">
                <a:solidFill>
                  <a:srgbClr val="282828"/>
                </a:solidFill>
                <a:latin typeface="Arial MT"/>
                <a:cs typeface="Arial MT"/>
              </a:rPr>
              <a:t>assess</a:t>
            </a:r>
            <a:r>
              <a:rPr dirty="0" sz="1200" spc="-85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1200" spc="-50">
                <a:solidFill>
                  <a:srgbClr val="262626"/>
                </a:solidFill>
                <a:latin typeface="Arial MT"/>
                <a:cs typeface="Arial MT"/>
              </a:rPr>
              <a:t>the</a:t>
            </a:r>
            <a:r>
              <a:rPr dirty="0" sz="1200" spc="-75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1200" spc="-70">
                <a:solidFill>
                  <a:srgbClr val="1F1F1F"/>
                </a:solidFill>
                <a:latin typeface="Arial MT"/>
                <a:cs typeface="Arial MT"/>
              </a:rPr>
              <a:t>performance</a:t>
            </a:r>
            <a:r>
              <a:rPr dirty="0" sz="1200" spc="4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200" spc="-30">
                <a:solidFill>
                  <a:srgbClr val="343434"/>
                </a:solidFill>
                <a:latin typeface="Arial MT"/>
                <a:cs typeface="Arial MT"/>
              </a:rPr>
              <a:t>of</a:t>
            </a:r>
            <a:r>
              <a:rPr dirty="0" sz="1200" spc="-15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dirty="0" sz="1200" spc="-60">
                <a:solidFill>
                  <a:srgbClr val="313131"/>
                </a:solidFill>
                <a:latin typeface="Arial MT"/>
                <a:cs typeface="Arial MT"/>
              </a:rPr>
              <a:t>our</a:t>
            </a:r>
            <a:r>
              <a:rPr dirty="0" sz="1200" spc="-3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dirty="0" sz="1200" spc="-80">
                <a:solidFill>
                  <a:srgbClr val="282828"/>
                </a:solidFill>
                <a:latin typeface="Arial MT"/>
                <a:cs typeface="Arial MT"/>
              </a:rPr>
              <a:t>deep</a:t>
            </a:r>
            <a:r>
              <a:rPr dirty="0" sz="1200" spc="-45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1A1A1A"/>
                </a:solidFill>
                <a:latin typeface="Arial MT"/>
                <a:cs typeface="Arial MT"/>
              </a:rPr>
              <a:t>learning </a:t>
            </a:r>
            <a:r>
              <a:rPr dirty="0" sz="1200" spc="-75">
                <a:solidFill>
                  <a:srgbClr val="1A1A1A"/>
                </a:solidFill>
                <a:latin typeface="Arial MT"/>
                <a:cs typeface="Arial MT"/>
              </a:rPr>
              <a:t>models</a:t>
            </a:r>
            <a:r>
              <a:rPr dirty="0" sz="1200" spc="6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1200" spc="-55">
                <a:solidFill>
                  <a:srgbClr val="565656"/>
                </a:solidFill>
                <a:latin typeface="Arial MT"/>
                <a:cs typeface="Arial MT"/>
              </a:rPr>
              <a:t>on</a:t>
            </a:r>
            <a:r>
              <a:rPr dirty="0" sz="1200" spc="-95">
                <a:solidFill>
                  <a:srgbClr val="565656"/>
                </a:solidFill>
                <a:latin typeface="Arial MT"/>
                <a:cs typeface="Arial MT"/>
              </a:rPr>
              <a:t> </a:t>
            </a:r>
            <a:r>
              <a:rPr dirty="0" sz="1200" spc="-80">
                <a:solidFill>
                  <a:srgbClr val="1F1F1F"/>
                </a:solidFill>
                <a:latin typeface="Arial MT"/>
                <a:cs typeface="Arial MT"/>
              </a:rPr>
              <a:t>knee</a:t>
            </a:r>
            <a:r>
              <a:rPr dirty="0" sz="1200" spc="3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200" spc="-70">
                <a:solidFill>
                  <a:srgbClr val="2F2F2F"/>
                </a:solidFill>
                <a:latin typeface="Arial MT"/>
                <a:cs typeface="Arial MT"/>
              </a:rPr>
              <a:t>osteoarthr'8is </a:t>
            </a:r>
            <a:r>
              <a:rPr dirty="0" sz="1200" spc="-10">
                <a:solidFill>
                  <a:srgbClr val="2F2F2F"/>
                </a:solidFill>
                <a:latin typeface="Arial MT"/>
                <a:cs typeface="Arial MT"/>
              </a:rPr>
              <a:t>sevent’</a:t>
            </a:r>
            <a:r>
              <a:rPr dirty="0" sz="1200" spc="-10">
                <a:solidFill>
                  <a:srgbClr val="232323"/>
                </a:solidFill>
                <a:latin typeface="Arial MT"/>
                <a:cs typeface="Arial MT"/>
              </a:rPr>
              <a:t>y </a:t>
            </a:r>
            <a:r>
              <a:rPr dirty="0" sz="1150" spc="-50">
                <a:solidFill>
                  <a:srgbClr val="2B2B2B"/>
                </a:solidFill>
                <a:latin typeface="Arial MT"/>
                <a:cs typeface="Arial MT"/>
              </a:rPr>
              <a:t>classPication,</a:t>
            </a:r>
            <a:r>
              <a:rPr dirty="0" sz="1150" spc="-30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dirty="0" sz="1150" spc="-60">
                <a:solidFill>
                  <a:srgbClr val="2D2D2D"/>
                </a:solidFill>
                <a:latin typeface="Arial MT"/>
                <a:cs typeface="Arial MT"/>
              </a:rPr>
              <a:t>we</a:t>
            </a:r>
            <a:r>
              <a:rPr dirty="0" sz="1150" spc="-4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1150" spc="-60">
                <a:solidFill>
                  <a:srgbClr val="2A2A2A"/>
                </a:solidFill>
                <a:latin typeface="Arial MT"/>
                <a:cs typeface="Arial MT"/>
              </a:rPr>
              <a:t>employed</a:t>
            </a:r>
            <a:r>
              <a:rPr dirty="0" sz="1150" spc="-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150" spc="-50">
                <a:solidFill>
                  <a:srgbClr val="262626"/>
                </a:solidFill>
                <a:latin typeface="Arial MT"/>
                <a:cs typeface="Arial MT"/>
              </a:rPr>
              <a:t>a</a:t>
            </a:r>
            <a:r>
              <a:rPr dirty="0" sz="1150" spc="-55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1150" spc="-50">
                <a:solidFill>
                  <a:srgbClr val="151515"/>
                </a:solidFill>
                <a:latin typeface="Arial MT"/>
                <a:cs typeface="Arial MT"/>
              </a:rPr>
              <a:t>comprehensive</a:t>
            </a:r>
            <a:r>
              <a:rPr dirty="0" sz="1150" spc="80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1150" spc="-25">
                <a:solidFill>
                  <a:srgbClr val="444444"/>
                </a:solidFill>
                <a:latin typeface="Arial MT"/>
                <a:cs typeface="Arial MT"/>
              </a:rPr>
              <a:t>set </a:t>
            </a:r>
            <a:r>
              <a:rPr dirty="0" sz="1150">
                <a:solidFill>
                  <a:srgbClr val="3B3B3B"/>
                </a:solidFill>
                <a:latin typeface="Arial MT"/>
                <a:cs typeface="Arial MT"/>
              </a:rPr>
              <a:t>of</a:t>
            </a:r>
            <a:r>
              <a:rPr dirty="0" sz="1150" spc="-5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150" spc="-55">
                <a:solidFill>
                  <a:srgbClr val="1C1C1C"/>
                </a:solidFill>
                <a:latin typeface="Arial MT"/>
                <a:cs typeface="Arial MT"/>
              </a:rPr>
              <a:t>evaluation</a:t>
            </a:r>
            <a:r>
              <a:rPr dirty="0" sz="1150" spc="-45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1150" spc="-30">
                <a:solidFill>
                  <a:srgbClr val="181818"/>
                </a:solidFill>
                <a:latin typeface="Arial MT"/>
                <a:cs typeface="Arial MT"/>
              </a:rPr>
              <a:t>metrics</a:t>
            </a:r>
            <a:r>
              <a:rPr dirty="0" sz="1150" spc="-5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1150" spc="-25">
                <a:solidFill>
                  <a:srgbClr val="212121"/>
                </a:solidFill>
                <a:latin typeface="Arial MT"/>
                <a:cs typeface="Arial MT"/>
              </a:rPr>
              <a:t>including</a:t>
            </a:r>
            <a:r>
              <a:rPr dirty="0" sz="1150" spc="3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1F1F1F"/>
                </a:solidFill>
                <a:latin typeface="Arial MT"/>
                <a:cs typeface="Arial MT"/>
              </a:rPr>
              <a:t>Accuracy, </a:t>
            </a:r>
            <a:r>
              <a:rPr dirty="0" sz="1150" spc="-55">
                <a:solidFill>
                  <a:srgbClr val="3A3A3A"/>
                </a:solidFill>
                <a:latin typeface="Arial MT"/>
                <a:cs typeface="Arial MT"/>
              </a:rPr>
              <a:t>Precision,</a:t>
            </a:r>
            <a:r>
              <a:rPr dirty="0" sz="1150" spc="5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1150" spc="-60">
                <a:solidFill>
                  <a:srgbClr val="363636"/>
                </a:solidFill>
                <a:latin typeface="Arial MT"/>
                <a:cs typeface="Arial MT"/>
              </a:rPr>
              <a:t>Recall,</a:t>
            </a:r>
            <a:r>
              <a:rPr dirty="0" sz="1150" spc="-2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dirty="0" sz="1150" spc="-80">
                <a:solidFill>
                  <a:srgbClr val="2D2D2D"/>
                </a:solidFill>
                <a:latin typeface="Arial MT"/>
                <a:cs typeface="Arial MT"/>
              </a:rPr>
              <a:t>F1-</a:t>
            </a:r>
            <a:r>
              <a:rPr dirty="0" sz="1150" spc="-65">
                <a:solidFill>
                  <a:srgbClr val="2D2D2D"/>
                </a:solidFill>
                <a:latin typeface="Arial MT"/>
                <a:cs typeface="Arial MT"/>
              </a:rPr>
              <a:t>Score,</a:t>
            </a:r>
            <a:r>
              <a:rPr dirty="0" sz="1150" spc="7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1150" spc="-70">
                <a:solidFill>
                  <a:srgbClr val="363636"/>
                </a:solidFill>
                <a:latin typeface="Arial MT"/>
                <a:cs typeface="Arial MT"/>
              </a:rPr>
              <a:t>and</a:t>
            </a:r>
            <a:r>
              <a:rPr dirty="0" sz="1150" spc="-2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dirty="0" sz="1150" spc="-60">
                <a:solidFill>
                  <a:srgbClr val="2B2B2B"/>
                </a:solidFill>
                <a:latin typeface="Arial MT"/>
                <a:cs typeface="Arial MT"/>
              </a:rPr>
              <a:t>Confusion</a:t>
            </a:r>
            <a:r>
              <a:rPr dirty="0" sz="1150" spc="-10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161616"/>
                </a:solidFill>
                <a:latin typeface="Arial MT"/>
                <a:cs typeface="Arial MT"/>
              </a:rPr>
              <a:t>Matrix.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227750" y="1891818"/>
            <a:ext cx="3071495" cy="15011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5875" marR="5080" indent="2540">
              <a:lnSpc>
                <a:spcPct val="99300"/>
              </a:lnSpc>
              <a:spcBef>
                <a:spcPts val="105"/>
              </a:spcBef>
            </a:pPr>
            <a:r>
              <a:rPr dirty="0" sz="1150" spc="-65">
                <a:solidFill>
                  <a:srgbClr val="212121"/>
                </a:solidFill>
                <a:latin typeface="Arial MT"/>
                <a:cs typeface="Arial MT"/>
              </a:rPr>
              <a:t>These</a:t>
            </a:r>
            <a:r>
              <a:rPr dirty="0" sz="1150" spc="-4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150" spc="-30">
                <a:solidFill>
                  <a:srgbClr val="363636"/>
                </a:solidFill>
                <a:latin typeface="Arial MT"/>
                <a:cs typeface="Arial MT"/>
              </a:rPr>
              <a:t>metrics</a:t>
            </a:r>
            <a:r>
              <a:rPr dirty="0" sz="1150" spc="15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dirty="0" sz="1150" spc="-50">
                <a:solidFill>
                  <a:srgbClr val="232323"/>
                </a:solidFill>
                <a:latin typeface="Arial MT"/>
                <a:cs typeface="Arial MT"/>
              </a:rPr>
              <a:t>were</a:t>
            </a:r>
            <a:r>
              <a:rPr dirty="0" sz="1150" spc="-6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150" spc="-45">
                <a:solidFill>
                  <a:srgbClr val="262626"/>
                </a:solidFill>
                <a:latin typeface="Arial MT"/>
                <a:cs typeface="Arial MT"/>
              </a:rPr>
              <a:t>computed</a:t>
            </a:r>
            <a:r>
              <a:rPr dirty="0" sz="1150" spc="-2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1150" spc="-35">
                <a:solidFill>
                  <a:srgbClr val="2D2D2D"/>
                </a:solidFill>
                <a:latin typeface="Arial MT"/>
                <a:cs typeface="Arial MT"/>
              </a:rPr>
              <a:t>on</a:t>
            </a:r>
            <a:r>
              <a:rPr dirty="0" sz="1150" spc="-10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1150" spc="-45">
                <a:solidFill>
                  <a:srgbClr val="131313"/>
                </a:solidFill>
                <a:latin typeface="Arial MT"/>
                <a:cs typeface="Arial MT"/>
              </a:rPr>
              <a:t>the</a:t>
            </a:r>
            <a:r>
              <a:rPr dirty="0" sz="1150" spc="-6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150" spc="-30">
                <a:solidFill>
                  <a:srgbClr val="313131"/>
                </a:solidFill>
                <a:latin typeface="Arial MT"/>
                <a:cs typeface="Arial MT"/>
              </a:rPr>
              <a:t>test </a:t>
            </a:r>
            <a:r>
              <a:rPr dirty="0" sz="1150" spc="-10">
                <a:solidFill>
                  <a:srgbClr val="262626"/>
                </a:solidFill>
                <a:latin typeface="Arial MT"/>
                <a:cs typeface="Arial MT"/>
              </a:rPr>
              <a:t>dataset </a:t>
            </a:r>
            <a:r>
              <a:rPr dirty="0" sz="1150" spc="-50">
                <a:solidFill>
                  <a:srgbClr val="2D2D2D"/>
                </a:solidFill>
                <a:latin typeface="Arial MT"/>
                <a:cs typeface="Arial MT"/>
              </a:rPr>
              <a:t>comprising</a:t>
            </a:r>
            <a:r>
              <a:rPr dirty="0" sz="1150" spc="-4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1150" spc="-75">
                <a:solidFill>
                  <a:srgbClr val="242424"/>
                </a:solidFill>
                <a:latin typeface="Arial MT"/>
                <a:cs typeface="Arial MT"/>
              </a:rPr>
              <a:t>1,656</a:t>
            </a:r>
            <a:r>
              <a:rPr dirty="0" sz="1150" spc="-3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1150" spc="-50">
                <a:solidFill>
                  <a:srgbClr val="363636"/>
                </a:solidFill>
                <a:latin typeface="Arial MT"/>
                <a:cs typeface="Arial MT"/>
              </a:rPr>
              <a:t>images</a:t>
            </a:r>
            <a:r>
              <a:rPr dirty="0" sz="1150" spc="-2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dirty="0" sz="1150" spc="-45">
                <a:solidFill>
                  <a:srgbClr val="282828"/>
                </a:solidFill>
                <a:latin typeface="Arial MT"/>
                <a:cs typeface="Arial MT"/>
              </a:rPr>
              <a:t>across</a:t>
            </a:r>
            <a:r>
              <a:rPr dirty="0" sz="1150" spc="-1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151515"/>
                </a:solidFill>
                <a:latin typeface="Arial MT"/>
                <a:cs typeface="Arial MT"/>
              </a:rPr>
              <a:t>five</a:t>
            </a:r>
            <a:r>
              <a:rPr dirty="0" sz="1150" spc="-75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232323"/>
                </a:solidFill>
                <a:latin typeface="Arial MT"/>
                <a:cs typeface="Arial MT"/>
              </a:rPr>
              <a:t>severity </a:t>
            </a:r>
            <a:r>
              <a:rPr dirty="0" sz="1150" spc="-50">
                <a:solidFill>
                  <a:srgbClr val="262626"/>
                </a:solidFill>
                <a:latin typeface="Arial MT"/>
                <a:cs typeface="Arial MT"/>
              </a:rPr>
              <a:t>classes: </a:t>
            </a:r>
            <a:r>
              <a:rPr dirty="0" sz="1150" spc="-60">
                <a:solidFill>
                  <a:srgbClr val="1D1D1D"/>
                </a:solidFill>
                <a:latin typeface="Arial MT"/>
                <a:cs typeface="Arial MT"/>
              </a:rPr>
              <a:t>Healthy,</a:t>
            </a:r>
            <a:r>
              <a:rPr dirty="0" sz="1150" spc="-20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dirty="0" sz="1150" spc="-40">
                <a:solidFill>
                  <a:srgbClr val="2D2D2D"/>
                </a:solidFill>
                <a:latin typeface="Arial MT"/>
                <a:cs typeface="Arial MT"/>
              </a:rPr>
              <a:t>Doubtful,</a:t>
            </a:r>
            <a:r>
              <a:rPr dirty="0" sz="1150" spc="-25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1150" spc="-55">
                <a:solidFill>
                  <a:srgbClr val="232323"/>
                </a:solidFill>
                <a:latin typeface="Arial MT"/>
                <a:cs typeface="Arial MT"/>
              </a:rPr>
              <a:t>Minimal,</a:t>
            </a:r>
            <a:r>
              <a:rPr dirty="0" sz="1150" spc="-2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150" spc="-45">
                <a:solidFill>
                  <a:srgbClr val="242424"/>
                </a:solidFill>
                <a:latin typeface="Arial MT"/>
                <a:cs typeface="Arial MT"/>
              </a:rPr>
              <a:t>Moderate,</a:t>
            </a:r>
            <a:r>
              <a:rPr dirty="0" sz="1150" spc="6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1150" spc="-25">
                <a:solidFill>
                  <a:srgbClr val="262626"/>
                </a:solidFill>
                <a:latin typeface="Arial MT"/>
                <a:cs typeface="Arial MT"/>
              </a:rPr>
              <a:t>and </a:t>
            </a:r>
            <a:r>
              <a:rPr dirty="0" sz="1150" spc="-10">
                <a:solidFill>
                  <a:srgbClr val="313131"/>
                </a:solidFill>
                <a:latin typeface="Arial MT"/>
                <a:cs typeface="Arial MT"/>
              </a:rPr>
              <a:t>Severe.</a:t>
            </a:r>
            <a:endParaRPr sz="1150">
              <a:latin typeface="Arial MT"/>
              <a:cs typeface="Arial MT"/>
            </a:endParaRPr>
          </a:p>
          <a:p>
            <a:pPr marL="12700" marR="429895" indent="6350">
              <a:lnSpc>
                <a:spcPct val="95200"/>
              </a:lnSpc>
              <a:spcBef>
                <a:spcPts val="645"/>
              </a:spcBef>
            </a:pPr>
            <a:r>
              <a:rPr dirty="0" sz="1200" spc="-105">
                <a:solidFill>
                  <a:srgbClr val="282828"/>
                </a:solidFill>
                <a:latin typeface="Arial MT"/>
                <a:cs typeface="Arial MT"/>
              </a:rPr>
              <a:t>The</a:t>
            </a:r>
            <a:r>
              <a:rPr dirty="0" sz="1200" spc="-25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1200" spc="-90">
                <a:solidFill>
                  <a:srgbClr val="212121"/>
                </a:solidFill>
                <a:latin typeface="Arial MT"/>
                <a:cs typeface="Arial MT"/>
              </a:rPr>
              <a:t>ensemble</a:t>
            </a:r>
            <a:r>
              <a:rPr dirty="0" sz="1200" spc="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200" spc="-75">
                <a:solidFill>
                  <a:srgbClr val="1A1A1A"/>
                </a:solidFill>
                <a:latin typeface="Arial MT"/>
                <a:cs typeface="Arial MT"/>
              </a:rPr>
              <a:t>model</a:t>
            </a:r>
            <a:r>
              <a:rPr dirty="0" sz="1200" spc="2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1200" spc="-85">
                <a:solidFill>
                  <a:srgbClr val="282828"/>
                </a:solidFill>
                <a:latin typeface="Arial MT"/>
                <a:cs typeface="Arial MT"/>
              </a:rPr>
              <a:t>was</a:t>
            </a:r>
            <a:r>
              <a:rPr dirty="0" sz="1200" spc="-45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1200" spc="-40">
                <a:solidFill>
                  <a:srgbClr val="262626"/>
                </a:solidFill>
                <a:latin typeface="Arial MT"/>
                <a:cs typeface="Arial MT"/>
              </a:rPr>
              <a:t>further</a:t>
            </a:r>
            <a:r>
              <a:rPr dirty="0" sz="1200" spc="-3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1200" spc="-70">
                <a:solidFill>
                  <a:srgbClr val="212121"/>
                </a:solidFill>
                <a:latin typeface="Arial MT"/>
                <a:cs typeface="Arial MT"/>
              </a:rPr>
              <a:t>compared </a:t>
            </a:r>
            <a:r>
              <a:rPr dirty="0" sz="1200" spc="-85">
                <a:solidFill>
                  <a:srgbClr val="2A2A2A"/>
                </a:solidFill>
                <a:latin typeface="Arial MT"/>
                <a:cs typeface="Arial MT"/>
              </a:rPr>
              <a:t>agalnst</a:t>
            </a:r>
            <a:r>
              <a:rPr dirty="0" sz="1200" spc="1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200" spc="-50">
                <a:solidFill>
                  <a:srgbClr val="3D3D3D"/>
                </a:solidFill>
                <a:latin typeface="Arial MT"/>
                <a:cs typeface="Arial MT"/>
              </a:rPr>
              <a:t>the</a:t>
            </a:r>
            <a:r>
              <a:rPr dirty="0" sz="1200" spc="-55">
                <a:solidFill>
                  <a:srgbClr val="3D3D3D"/>
                </a:solidFill>
                <a:latin typeface="Arial MT"/>
                <a:cs typeface="Arial MT"/>
              </a:rPr>
              <a:t> </a:t>
            </a:r>
            <a:r>
              <a:rPr dirty="0" sz="1200" spc="-65">
                <a:solidFill>
                  <a:srgbClr val="2A2A2A"/>
                </a:solidFill>
                <a:latin typeface="Arial MT"/>
                <a:cs typeface="Arial MT"/>
              </a:rPr>
              <a:t>individual</a:t>
            </a:r>
            <a:r>
              <a:rPr dirty="0" sz="1200" spc="6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200" spc="-80">
                <a:solidFill>
                  <a:srgbClr val="333333"/>
                </a:solidFill>
                <a:latin typeface="Arial MT"/>
                <a:cs typeface="Arial MT"/>
              </a:rPr>
              <a:t>models</a:t>
            </a:r>
            <a:r>
              <a:rPr dirty="0" sz="1200" spc="2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200" spc="-35">
                <a:solidFill>
                  <a:srgbClr val="3F3F3F"/>
                </a:solidFill>
                <a:latin typeface="Arial MT"/>
                <a:cs typeface="Arial MT"/>
              </a:rPr>
              <a:t>to</a:t>
            </a:r>
            <a:r>
              <a:rPr dirty="0" sz="1200" spc="-9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131313"/>
                </a:solidFill>
                <a:latin typeface="Arial MT"/>
                <a:cs typeface="Arial MT"/>
              </a:rPr>
              <a:t>quantify </a:t>
            </a:r>
            <a:r>
              <a:rPr dirty="0" sz="1200" spc="-90">
                <a:solidFill>
                  <a:srgbClr val="2A2A2A"/>
                </a:solidFill>
                <a:latin typeface="Arial MT"/>
                <a:cs typeface="Arial MT"/>
              </a:rPr>
              <a:t>improvement</a:t>
            </a:r>
            <a:r>
              <a:rPr dirty="0" sz="1200" spc="10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200" spc="-20">
                <a:solidFill>
                  <a:srgbClr val="2D2D2D"/>
                </a:solidFill>
                <a:latin typeface="Arial MT"/>
                <a:cs typeface="Arial MT"/>
              </a:rPr>
              <a:t>in</a:t>
            </a:r>
            <a:r>
              <a:rPr dirty="0" sz="1200" spc="-7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1200" spc="-55">
                <a:solidFill>
                  <a:srgbClr val="232323"/>
                </a:solidFill>
                <a:latin typeface="Arial MT"/>
                <a:cs typeface="Arial MT"/>
              </a:rPr>
              <a:t>multi-</a:t>
            </a:r>
            <a:r>
              <a:rPr dirty="0" sz="1200" spc="-60">
                <a:solidFill>
                  <a:srgbClr val="232323"/>
                </a:solidFill>
                <a:latin typeface="Arial MT"/>
                <a:cs typeface="Arial MT"/>
              </a:rPr>
              <a:t>class</a:t>
            </a:r>
            <a:r>
              <a:rPr dirty="0" sz="1200" spc="1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181818"/>
                </a:solidFill>
                <a:latin typeface="Arial MT"/>
                <a:cs typeface="Arial MT"/>
              </a:rPr>
              <a:t>discrimination </a:t>
            </a:r>
            <a:r>
              <a:rPr dirty="0" sz="1200" spc="-10">
                <a:solidFill>
                  <a:srgbClr val="2D2D2D"/>
                </a:solidFill>
                <a:latin typeface="Arial MT"/>
                <a:cs typeface="Arial MT"/>
              </a:rPr>
              <a:t>performance.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880762"/>
            <a:ext cx="388620" cy="491847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25520" y="310316"/>
            <a:ext cx="625435" cy="55256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5775" y="1864796"/>
            <a:ext cx="3315413" cy="12751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5775" y="2089467"/>
            <a:ext cx="3303270" cy="145732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5775" y="2344498"/>
            <a:ext cx="3303270" cy="133588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5775" y="2617747"/>
            <a:ext cx="3303270" cy="103227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85775" y="2860635"/>
            <a:ext cx="3200043" cy="103227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308471" y="285218"/>
            <a:ext cx="2661285" cy="3067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850" spc="65">
                <a:latin typeface="Cambria"/>
                <a:cs typeface="Cambria"/>
              </a:rPr>
              <a:t>Stimmvy</a:t>
            </a:r>
            <a:r>
              <a:rPr dirty="0" sz="1850" spc="60">
                <a:latin typeface="Cambria"/>
                <a:cs typeface="Cambria"/>
              </a:rPr>
              <a:t> </a:t>
            </a:r>
            <a:r>
              <a:rPr dirty="0" sz="1850" spc="55">
                <a:latin typeface="Cambria"/>
                <a:cs typeface="Cambria"/>
              </a:rPr>
              <a:t>of</a:t>
            </a:r>
            <a:r>
              <a:rPr dirty="0" sz="1850" spc="-80">
                <a:latin typeface="Cambria"/>
                <a:cs typeface="Cambria"/>
              </a:rPr>
              <a:t> Nlodcl</a:t>
            </a:r>
            <a:r>
              <a:rPr dirty="0" sz="1850">
                <a:latin typeface="Cambria"/>
                <a:cs typeface="Cambria"/>
              </a:rPr>
              <a:t> </a:t>
            </a:r>
            <a:r>
              <a:rPr dirty="0" sz="1850" spc="-10">
                <a:latin typeface="Cambria"/>
                <a:cs typeface="Cambria"/>
              </a:rPr>
              <a:t>Results</a:t>
            </a:r>
            <a:endParaRPr sz="18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880762"/>
            <a:ext cx="388620" cy="491847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19787" y="2963862"/>
            <a:ext cx="388620" cy="394692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7919" y="2326283"/>
            <a:ext cx="370403" cy="370403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25860" y="2326283"/>
            <a:ext cx="376475" cy="382547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5775" y="1670486"/>
            <a:ext cx="388619" cy="394692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019787" y="1670486"/>
            <a:ext cx="388620" cy="394692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025520" y="310316"/>
            <a:ext cx="619363" cy="55256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541996" y="3188533"/>
            <a:ext cx="491847" cy="115371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06511" y="278893"/>
            <a:ext cx="2609215" cy="31432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10">
                <a:solidFill>
                  <a:srgbClr val="080808"/>
                </a:solidFill>
                <a:latin typeface="Times New Roman"/>
                <a:cs typeface="Times New Roman"/>
              </a:rPr>
              <a:t>Confusion</a:t>
            </a:r>
            <a:r>
              <a:rPr dirty="0" spc="-4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31313"/>
                </a:solidFill>
                <a:latin typeface="Times New Roman"/>
                <a:cs typeface="Times New Roman"/>
              </a:rPr>
              <a:t>Matrix</a:t>
            </a:r>
            <a:r>
              <a:rPr dirty="0" spc="-75">
                <a:solidFill>
                  <a:srgbClr val="131313"/>
                </a:solidFill>
                <a:latin typeface="Times New Roman"/>
                <a:cs typeface="Times New Roman"/>
              </a:rPr>
              <a:t> </a:t>
            </a:r>
            <a:r>
              <a:rPr dirty="0" spc="-10">
                <a:latin typeface="Times New Roman"/>
                <a:cs typeface="Times New Roman"/>
              </a:rPr>
              <a:t>Analysis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315283" y="593381"/>
            <a:ext cx="1995170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50">
                <a:solidFill>
                  <a:srgbClr val="828282"/>
                </a:solidFill>
                <a:latin typeface="Arial MT"/>
                <a:cs typeface="Arial MT"/>
              </a:rPr>
              <a:t>C.</a:t>
            </a:r>
            <a:r>
              <a:rPr dirty="0" sz="950" spc="-35">
                <a:solidFill>
                  <a:srgbClr val="828282"/>
                </a:solidFill>
                <a:latin typeface="Arial MT"/>
                <a:cs typeface="Arial MT"/>
              </a:rPr>
              <a:t> </a:t>
            </a:r>
            <a:r>
              <a:rPr dirty="0" sz="950" spc="-10">
                <a:solidFill>
                  <a:srgbClr val="898989"/>
                </a:solidFill>
                <a:latin typeface="Arial MT"/>
                <a:cs typeface="Arial MT"/>
              </a:rPr>
              <a:t>Confusion</a:t>
            </a:r>
            <a:r>
              <a:rPr dirty="0" sz="950" spc="10">
                <a:solidFill>
                  <a:srgbClr val="898989"/>
                </a:solidFill>
                <a:latin typeface="Arial MT"/>
                <a:cs typeface="Arial MT"/>
              </a:rPr>
              <a:t> </a:t>
            </a:r>
            <a:r>
              <a:rPr dirty="0" sz="950" spc="-10">
                <a:solidFill>
                  <a:srgbClr val="7C7C7C"/>
                </a:solidFill>
                <a:latin typeface="Arial MT"/>
                <a:cs typeface="Arial MT"/>
              </a:rPr>
              <a:t>Matrix:</a:t>
            </a:r>
            <a:r>
              <a:rPr dirty="0" sz="950" spc="-20">
                <a:solidFill>
                  <a:srgbClr val="7C7C7C"/>
                </a:solidFill>
                <a:latin typeface="Arial MT"/>
                <a:cs typeface="Arial MT"/>
              </a:rPr>
              <a:t> </a:t>
            </a:r>
            <a:r>
              <a:rPr dirty="0" sz="950" spc="-30">
                <a:solidFill>
                  <a:srgbClr val="777777"/>
                </a:solidFill>
                <a:latin typeface="Arial MT"/>
                <a:cs typeface="Arial MT"/>
              </a:rPr>
              <a:t>Ensemble</a:t>
            </a:r>
            <a:r>
              <a:rPr dirty="0" sz="950" spc="10">
                <a:solidFill>
                  <a:srgbClr val="777777"/>
                </a:solidFill>
                <a:latin typeface="Arial MT"/>
                <a:cs typeface="Arial MT"/>
              </a:rPr>
              <a:t> </a:t>
            </a:r>
            <a:r>
              <a:rPr dirty="0" sz="950" spc="-20">
                <a:solidFill>
                  <a:srgbClr val="858585"/>
                </a:solidFill>
                <a:latin typeface="Arial MT"/>
                <a:cs typeface="Arial MT"/>
              </a:rPr>
              <a:t>Model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90482" y="1673473"/>
            <a:ext cx="2783840" cy="349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970">
              <a:lnSpc>
                <a:spcPts val="1305"/>
              </a:lnSpc>
              <a:spcBef>
                <a:spcPts val="95"/>
              </a:spcBef>
            </a:pPr>
            <a:r>
              <a:rPr dirty="0" sz="1100" spc="-110">
                <a:solidFill>
                  <a:srgbClr val="313131"/>
                </a:solidFill>
                <a:latin typeface="Arial MT"/>
                <a:cs typeface="Arial MT"/>
              </a:rPr>
              <a:t>The</a:t>
            </a:r>
            <a:r>
              <a:rPr dirty="0" sz="1100" spc="-65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dirty="0" sz="1100" spc="-85">
                <a:solidFill>
                  <a:srgbClr val="1F1F1F"/>
                </a:solidFill>
                <a:latin typeface="Arial MT"/>
                <a:cs typeface="Arial MT"/>
              </a:rPr>
              <a:t>confusion</a:t>
            </a:r>
            <a:r>
              <a:rPr dirty="0" sz="1100" spc="-65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100" spc="-80">
                <a:solidFill>
                  <a:srgbClr val="2D2D2D"/>
                </a:solidFill>
                <a:latin typeface="Arial MT"/>
                <a:cs typeface="Arial MT"/>
              </a:rPr>
              <a:t>matrix</a:t>
            </a:r>
            <a:r>
              <a:rPr dirty="0" sz="1100" spc="-35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1100" spc="-45">
                <a:solidFill>
                  <a:srgbClr val="1F1F1F"/>
                </a:solidFill>
                <a:latin typeface="Arial MT"/>
                <a:cs typeface="Arial MT"/>
              </a:rPr>
              <a:t>of</a:t>
            </a:r>
            <a:r>
              <a:rPr dirty="0" sz="1100" spc="-8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100" spc="-65">
                <a:solidFill>
                  <a:srgbClr val="242424"/>
                </a:solidFill>
                <a:latin typeface="Arial MT"/>
                <a:cs typeface="Arial MT"/>
              </a:rPr>
              <a:t>the</a:t>
            </a:r>
            <a:r>
              <a:rPr dirty="0" sz="1100" spc="-12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1100" spc="-50">
                <a:solidFill>
                  <a:srgbClr val="161616"/>
                </a:solidFill>
                <a:latin typeface="Arial MT"/>
                <a:cs typeface="Arial MT"/>
              </a:rPr>
              <a:t>enaambtsmoa</a:t>
            </a:r>
            <a:r>
              <a:rPr dirty="0" sz="1100" spc="295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161616"/>
                </a:solidFill>
                <a:latin typeface="Arial MT"/>
                <a:cs typeface="Arial MT"/>
              </a:rPr>
              <a:t>,</a:t>
            </a:r>
            <a:r>
              <a:rPr dirty="0" sz="1100" spc="15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282828"/>
                </a:solidFill>
                <a:latin typeface="Arial MT"/>
                <a:cs typeface="Arial MT"/>
              </a:rPr>
              <a:t>which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ts val="1245"/>
              </a:lnSpc>
            </a:pPr>
            <a:r>
              <a:rPr dirty="0" sz="1050" spc="-80">
                <a:solidFill>
                  <a:srgbClr val="2F2F2F"/>
                </a:solidFill>
                <a:latin typeface="Arial MT"/>
                <a:cs typeface="Arial MT"/>
              </a:rPr>
              <a:t>achieved</a:t>
            </a:r>
            <a:r>
              <a:rPr dirty="0" sz="1050" spc="70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dirty="0" sz="1050" spc="-45">
                <a:solidFill>
                  <a:srgbClr val="363636"/>
                </a:solidFill>
                <a:latin typeface="Arial MT"/>
                <a:cs typeface="Arial MT"/>
              </a:rPr>
              <a:t>the</a:t>
            </a:r>
            <a:r>
              <a:rPr dirty="0" sz="1050" spc="-10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dirty="0" sz="1050" spc="-25">
                <a:solidFill>
                  <a:srgbClr val="212121"/>
                </a:solidFill>
                <a:latin typeface="Arial MT"/>
                <a:cs typeface="Arial MT"/>
              </a:rPr>
              <a:t>highesttestaccuracy</a:t>
            </a:r>
            <a:r>
              <a:rPr dirty="0" sz="1050" spc="-1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050" spc="-20">
                <a:solidFill>
                  <a:srgbClr val="1C1C1C"/>
                </a:solidFill>
                <a:latin typeface="Arial MT"/>
                <a:cs typeface="Arial MT"/>
              </a:rPr>
              <a:t>of</a:t>
            </a:r>
            <a:r>
              <a:rPr dirty="0" sz="1050" spc="5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1050" spc="-10">
                <a:solidFill>
                  <a:srgbClr val="212121"/>
                </a:solidFill>
                <a:latin typeface="Arial MT"/>
                <a:cs typeface="Arial MT"/>
              </a:rPr>
              <a:t>90.083t.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986657" y="2329521"/>
            <a:ext cx="2713990" cy="342900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marL="12700" marR="5080" indent="1905">
              <a:lnSpc>
                <a:spcPts val="1240"/>
              </a:lnSpc>
              <a:spcBef>
                <a:spcPts val="150"/>
              </a:spcBef>
              <a:tabLst>
                <a:tab pos="1449705" algn="l"/>
              </a:tabLst>
            </a:pPr>
            <a:r>
              <a:rPr dirty="0" sz="1050" spc="-75">
                <a:solidFill>
                  <a:srgbClr val="3F3F3F"/>
                </a:solidFill>
                <a:latin typeface="Arial MT"/>
                <a:cs typeface="Arial MT"/>
              </a:rPr>
              <a:t>Only</a:t>
            </a:r>
            <a:r>
              <a:rPr dirty="0" sz="10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1050" spc="-25">
                <a:solidFill>
                  <a:srgbClr val="212121"/>
                </a:solidFill>
                <a:latin typeface="Arial MT"/>
                <a:cs typeface="Arial MT"/>
              </a:rPr>
              <a:t>te</a:t>
            </a:r>
            <a:r>
              <a:rPr dirty="0" sz="1050">
                <a:solidFill>
                  <a:srgbClr val="212121"/>
                </a:solidFill>
                <a:latin typeface="Arial MT"/>
                <a:cs typeface="Arial MT"/>
              </a:rPr>
              <a:t>	</a:t>
            </a:r>
            <a:r>
              <a:rPr dirty="0" sz="1050" spc="-50">
                <a:solidFill>
                  <a:srgbClr val="59566D"/>
                </a:solidFill>
                <a:latin typeface="Arial MT"/>
                <a:cs typeface="Arial MT"/>
              </a:rPr>
              <a:t>out</a:t>
            </a:r>
            <a:r>
              <a:rPr dirty="0" sz="1050" spc="-40">
                <a:solidFill>
                  <a:srgbClr val="59566D"/>
                </a:solidFill>
                <a:latin typeface="Arial MT"/>
                <a:cs typeface="Arial MT"/>
              </a:rPr>
              <a:t> </a:t>
            </a:r>
            <a:r>
              <a:rPr dirty="0" sz="1050" spc="-20">
                <a:solidFill>
                  <a:srgbClr val="545267"/>
                </a:solidFill>
                <a:latin typeface="Arial MT"/>
                <a:cs typeface="Arial MT"/>
              </a:rPr>
              <a:t>of</a:t>
            </a:r>
            <a:r>
              <a:rPr dirty="0" sz="1050" spc="-150">
                <a:solidFill>
                  <a:srgbClr val="545267"/>
                </a:solidFill>
                <a:latin typeface="Arial MT"/>
                <a:cs typeface="Arial MT"/>
              </a:rPr>
              <a:t> </a:t>
            </a:r>
            <a:r>
              <a:rPr dirty="0" sz="1050" spc="-80">
                <a:solidFill>
                  <a:srgbClr val="2D2D2D"/>
                </a:solidFill>
                <a:latin typeface="Arial MT"/>
                <a:cs typeface="Arial MT"/>
              </a:rPr>
              <a:t>1,858</a:t>
            </a:r>
            <a:r>
              <a:rPr dirty="0" sz="1050" spc="-4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1050" spc="-45">
                <a:solidFill>
                  <a:srgbClr val="666479"/>
                </a:solidFill>
                <a:latin typeface="Arial MT"/>
                <a:cs typeface="Arial MT"/>
              </a:rPr>
              <a:t>test</a:t>
            </a:r>
            <a:r>
              <a:rPr dirty="0" sz="1050" spc="-70">
                <a:solidFill>
                  <a:srgbClr val="666479"/>
                </a:solidFill>
                <a:latin typeface="Arial MT"/>
                <a:cs typeface="Arial MT"/>
              </a:rPr>
              <a:t> </a:t>
            </a:r>
            <a:r>
              <a:rPr dirty="0" sz="1050" spc="-60">
                <a:solidFill>
                  <a:srgbClr val="363636"/>
                </a:solidFill>
                <a:latin typeface="Arial MT"/>
                <a:cs typeface="Arial MT"/>
              </a:rPr>
              <a:t>images </a:t>
            </a:r>
            <a:r>
              <a:rPr dirty="0" sz="1050" spc="-35">
                <a:solidFill>
                  <a:srgbClr val="212121"/>
                </a:solidFill>
                <a:latin typeface="Arial MT"/>
                <a:cs typeface="Arial MT"/>
              </a:rPr>
              <a:t>reflect</a:t>
            </a:r>
            <a:r>
              <a:rPr dirty="0" sz="1050" spc="-6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050" spc="-50">
                <a:solidFill>
                  <a:srgbClr val="5E5D72"/>
                </a:solidFill>
                <a:latin typeface="Arial MT"/>
                <a:cs typeface="Arial MT"/>
              </a:rPr>
              <a:t>a</a:t>
            </a:r>
            <a:r>
              <a:rPr dirty="0" sz="1050" spc="-70">
                <a:solidFill>
                  <a:srgbClr val="5E5D72"/>
                </a:solidFill>
                <a:latin typeface="Arial MT"/>
                <a:cs typeface="Arial MT"/>
              </a:rPr>
              <a:t> </a:t>
            </a:r>
            <a:r>
              <a:rPr dirty="0" sz="1050" spc="-50">
                <a:solidFill>
                  <a:srgbClr val="212121"/>
                </a:solidFill>
                <a:latin typeface="Arial MT"/>
                <a:cs typeface="Arial MT"/>
              </a:rPr>
              <a:t>highly</a:t>
            </a:r>
            <a:r>
              <a:rPr dirty="0" sz="1050" spc="-4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050" spc="-60">
                <a:solidFill>
                  <a:srgbClr val="343434"/>
                </a:solidFill>
                <a:latin typeface="Arial MT"/>
                <a:cs typeface="Arial MT"/>
              </a:rPr>
              <a:t>robu6t</a:t>
            </a:r>
            <a:r>
              <a:rPr dirty="0" sz="1050" spc="-4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dirty="0" sz="1050" spc="-10">
                <a:solidFill>
                  <a:srgbClr val="333333"/>
                </a:solidFill>
                <a:latin typeface="Arial MT"/>
                <a:cs typeface="Arial MT"/>
              </a:rPr>
              <a:t>model.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981788" y="2979246"/>
            <a:ext cx="2569845" cy="345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225">
              <a:lnSpc>
                <a:spcPts val="1200"/>
              </a:lnSpc>
              <a:spcBef>
                <a:spcPts val="95"/>
              </a:spcBef>
            </a:pPr>
            <a:r>
              <a:rPr dirty="0" sz="1050" spc="-65">
                <a:solidFill>
                  <a:srgbClr val="282828"/>
                </a:solidFill>
                <a:latin typeface="Arial MT"/>
                <a:cs typeface="Arial MT"/>
              </a:rPr>
              <a:t>Moderate:</a:t>
            </a:r>
            <a:r>
              <a:rPr dirty="0" sz="1050" spc="-2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59566D"/>
                </a:solidFill>
                <a:latin typeface="Arial MT"/>
                <a:cs typeface="Arial MT"/>
              </a:rPr>
              <a:t>0</a:t>
            </a:r>
            <a:r>
              <a:rPr dirty="0" sz="1050" spc="-90">
                <a:solidFill>
                  <a:srgbClr val="59566D"/>
                </a:solidFill>
                <a:latin typeface="Arial MT"/>
                <a:cs typeface="Arial MT"/>
              </a:rPr>
              <a:t> </a:t>
            </a:r>
            <a:r>
              <a:rPr dirty="0" sz="1050" spc="-50">
                <a:solidFill>
                  <a:srgbClr val="363636"/>
                </a:solidFill>
                <a:latin typeface="Arial MT"/>
                <a:cs typeface="Arial MT"/>
              </a:rPr>
              <a:t>falcs</a:t>
            </a:r>
            <a:r>
              <a:rPr dirty="0" sz="1050" spc="-35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dirty="0" sz="1050" spc="-55">
                <a:solidFill>
                  <a:srgbClr val="383838"/>
                </a:solidFill>
                <a:latin typeface="Arial MT"/>
                <a:cs typeface="Arial MT"/>
              </a:rPr>
              <a:t>positives,</a:t>
            </a:r>
            <a:r>
              <a:rPr dirty="0" sz="1050" spc="15">
                <a:solidFill>
                  <a:srgbClr val="383838"/>
                </a:solidFill>
                <a:latin typeface="Arial MT"/>
                <a:cs typeface="Arial MT"/>
              </a:rPr>
              <a:t> </a:t>
            </a:r>
            <a:r>
              <a:rPr dirty="0" sz="1050" spc="-130">
                <a:solidFill>
                  <a:srgbClr val="313131"/>
                </a:solidFill>
                <a:latin typeface="Arial MT"/>
                <a:cs typeface="Arial MT"/>
              </a:rPr>
              <a:t>218</a:t>
            </a:r>
            <a:r>
              <a:rPr dirty="0" sz="1050" spc="-11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dirty="0" sz="1050" spc="-75">
                <a:solidFill>
                  <a:srgbClr val="333333"/>
                </a:solidFill>
                <a:latin typeface="Arial MT"/>
                <a:cs typeface="Arial MT"/>
              </a:rPr>
              <a:t>Due</a:t>
            </a:r>
            <a:r>
              <a:rPr dirty="0" sz="1050" spc="-4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050" spc="-60">
                <a:solidFill>
                  <a:srgbClr val="444444"/>
                </a:solidFill>
                <a:latin typeface="Arial MT"/>
                <a:cs typeface="Arial MT"/>
              </a:rPr>
              <a:t>positives,</a:t>
            </a:r>
            <a:r>
              <a:rPr dirty="0" sz="105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dirty="0" sz="1050" spc="-50">
                <a:solidFill>
                  <a:srgbClr val="444444"/>
                </a:solidFill>
                <a:latin typeface="Arial MT"/>
                <a:cs typeface="Arial MT"/>
              </a:rPr>
              <a:t>5</a:t>
            </a:r>
            <a:endParaRPr sz="1050">
              <a:latin typeface="Arial MT"/>
              <a:cs typeface="Arial MT"/>
            </a:endParaRPr>
          </a:p>
          <a:p>
            <a:pPr marL="12700">
              <a:lnSpc>
                <a:spcPts val="1320"/>
              </a:lnSpc>
            </a:pPr>
            <a:r>
              <a:rPr dirty="0" sz="1150" spc="-90">
                <a:solidFill>
                  <a:srgbClr val="2B2B2B"/>
                </a:solidFill>
                <a:latin typeface="Arial MT"/>
                <a:cs typeface="Arial MT"/>
              </a:rPr>
              <a:t>felse</a:t>
            </a:r>
            <a:r>
              <a:rPr dirty="0" sz="1150" spc="-60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dirty="0" sz="1150" spc="-25">
                <a:solidFill>
                  <a:srgbClr val="2D2D2D"/>
                </a:solidFill>
                <a:latin typeface="Arial MT"/>
                <a:cs typeface="Arial MT"/>
              </a:rPr>
              <a:t>negaaves.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518559" y="1673473"/>
            <a:ext cx="2777490" cy="349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305"/>
              </a:lnSpc>
              <a:spcBef>
                <a:spcPts val="95"/>
              </a:spcBef>
            </a:pPr>
            <a:r>
              <a:rPr dirty="0" sz="1100" spc="-105">
                <a:solidFill>
                  <a:srgbClr val="313131"/>
                </a:solidFill>
                <a:latin typeface="Arial MT"/>
                <a:cs typeface="Arial MT"/>
              </a:rPr>
              <a:t>Diagonal</a:t>
            </a:r>
            <a:r>
              <a:rPr dirty="0" sz="1100" spc="-35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dirty="0" sz="1100" spc="-105">
                <a:solidFill>
                  <a:srgbClr val="3B3B3B"/>
                </a:solidFill>
                <a:latin typeface="Arial MT"/>
                <a:cs typeface="Arial MT"/>
              </a:rPr>
              <a:t>dominance</a:t>
            </a:r>
            <a:r>
              <a:rPr dirty="0" sz="1100" spc="-1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100" spc="-60">
                <a:solidFill>
                  <a:srgbClr val="383838"/>
                </a:solidFill>
                <a:latin typeface="Arial MT"/>
                <a:cs typeface="Arial MT"/>
              </a:rPr>
              <a:t>In</a:t>
            </a:r>
            <a:r>
              <a:rPr dirty="0" sz="1100" spc="-105">
                <a:solidFill>
                  <a:srgbClr val="383838"/>
                </a:solidFill>
                <a:latin typeface="Arial MT"/>
                <a:cs typeface="Arial MT"/>
              </a:rPr>
              <a:t> </a:t>
            </a:r>
            <a:r>
              <a:rPr dirty="0" sz="1100" spc="-65">
                <a:solidFill>
                  <a:srgbClr val="2F2F2F"/>
                </a:solidFill>
                <a:latin typeface="Arial MT"/>
                <a:cs typeface="Arial MT"/>
              </a:rPr>
              <a:t>the</a:t>
            </a:r>
            <a:r>
              <a:rPr dirty="0" sz="1100" spc="-75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dirty="0" sz="1100" spc="-85">
                <a:solidFill>
                  <a:srgbClr val="2B2B2B"/>
                </a:solidFill>
                <a:latin typeface="Arial MT"/>
                <a:cs typeface="Arial MT"/>
              </a:rPr>
              <a:t>matrix</a:t>
            </a:r>
            <a:r>
              <a:rPr dirty="0" sz="1100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dirty="0" sz="1100" spc="-75">
                <a:solidFill>
                  <a:srgbClr val="2D2D2D"/>
                </a:solidFill>
                <a:latin typeface="Arial MT"/>
                <a:cs typeface="Arial MT"/>
              </a:rPr>
              <a:t>indicates</a:t>
            </a:r>
            <a:r>
              <a:rPr dirty="0" sz="1100" spc="-5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1100" spc="-40">
                <a:solidFill>
                  <a:srgbClr val="111111"/>
                </a:solidFill>
                <a:latin typeface="Arial MT"/>
                <a:cs typeface="Arial MT"/>
              </a:rPr>
              <a:t>•xcaIIent</a:t>
            </a:r>
            <a:endParaRPr sz="1100">
              <a:latin typeface="Arial MT"/>
              <a:cs typeface="Arial MT"/>
            </a:endParaRPr>
          </a:p>
          <a:p>
            <a:pPr marL="14604">
              <a:lnSpc>
                <a:spcPts val="1245"/>
              </a:lnSpc>
            </a:pPr>
            <a:r>
              <a:rPr dirty="0" sz="1050" spc="-50">
                <a:solidFill>
                  <a:srgbClr val="414141"/>
                </a:solidFill>
                <a:latin typeface="Arial MT"/>
                <a:cs typeface="Arial MT"/>
              </a:rPr>
              <a:t>prediction</a:t>
            </a:r>
            <a:r>
              <a:rPr dirty="0" sz="1050" spc="-25">
                <a:solidFill>
                  <a:srgbClr val="414141"/>
                </a:solidFill>
                <a:latin typeface="Arial MT"/>
                <a:cs typeface="Arial MT"/>
              </a:rPr>
              <a:t> </a:t>
            </a:r>
            <a:r>
              <a:rPr dirty="0" sz="1050" spc="-35">
                <a:solidFill>
                  <a:srgbClr val="262626"/>
                </a:solidFill>
                <a:latin typeface="Arial MT"/>
                <a:cs typeface="Arial MT"/>
              </a:rPr>
              <a:t>fidellty</a:t>
            </a:r>
            <a:r>
              <a:rPr dirty="0" sz="1050" spc="-5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1050" spc="-60">
                <a:solidFill>
                  <a:srgbClr val="4F4F4F"/>
                </a:solidFill>
                <a:latin typeface="Arial MT"/>
                <a:cs typeface="Arial MT"/>
              </a:rPr>
              <a:t>across</a:t>
            </a:r>
            <a:r>
              <a:rPr dirty="0" sz="1050" spc="-25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dirty="0" sz="1050" spc="-35">
                <a:solidFill>
                  <a:srgbClr val="282828"/>
                </a:solidFill>
                <a:latin typeface="Arial MT"/>
                <a:cs typeface="Arial MT"/>
              </a:rPr>
              <a:t>all</a:t>
            </a:r>
            <a:r>
              <a:rPr dirty="0" sz="1050" spc="-105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1050" spc="-70">
                <a:solidFill>
                  <a:srgbClr val="262626"/>
                </a:solidFill>
                <a:latin typeface="Arial MT"/>
                <a:cs typeface="Arial MT"/>
              </a:rPr>
              <a:t>mentioned</a:t>
            </a:r>
            <a:r>
              <a:rPr dirty="0" sz="1050" spc="-4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1050" spc="-10">
                <a:solidFill>
                  <a:srgbClr val="4B4B4B"/>
                </a:solidFill>
                <a:latin typeface="Arial MT"/>
                <a:cs typeface="Arial MT"/>
              </a:rPr>
              <a:t>classes.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518659" y="2329521"/>
            <a:ext cx="2707005" cy="33718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3970" marR="5080" indent="-1905">
              <a:lnSpc>
                <a:spcPts val="1200"/>
              </a:lnSpc>
              <a:spcBef>
                <a:spcPts val="185"/>
              </a:spcBef>
            </a:pPr>
            <a:r>
              <a:rPr dirty="0" sz="1050" spc="-55">
                <a:solidFill>
                  <a:srgbClr val="313131"/>
                </a:solidFill>
                <a:latin typeface="Arial MT"/>
                <a:cs typeface="Arial MT"/>
              </a:rPr>
              <a:t>Heahhy:1381true</a:t>
            </a:r>
            <a:r>
              <a:rPr dirty="0" sz="1050" spc="-105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dirty="0" sz="1050" spc="-70">
                <a:solidFill>
                  <a:srgbClr val="2A2A2A"/>
                </a:solidFill>
                <a:latin typeface="Arial MT"/>
                <a:cs typeface="Arial MT"/>
              </a:rPr>
              <a:t>positlvae, </a:t>
            </a:r>
            <a:r>
              <a:rPr dirty="0" sz="1050" spc="-45">
                <a:solidFill>
                  <a:srgbClr val="343434"/>
                </a:solidFill>
                <a:latin typeface="Arial MT"/>
                <a:cs typeface="Arial MT"/>
              </a:rPr>
              <a:t>1faIse</a:t>
            </a:r>
            <a:r>
              <a:rPr dirty="0" sz="1050" spc="-5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dirty="0" sz="1050" spc="-55">
                <a:solidFill>
                  <a:srgbClr val="262626"/>
                </a:solidFill>
                <a:latin typeface="Arial MT"/>
                <a:cs typeface="Arial MT"/>
              </a:rPr>
              <a:t>positive,</a:t>
            </a:r>
            <a:r>
              <a:rPr dirty="0" sz="1050" spc="75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525252"/>
                </a:solidFill>
                <a:latin typeface="Arial MT"/>
                <a:cs typeface="Arial MT"/>
              </a:rPr>
              <a:t>0</a:t>
            </a:r>
            <a:r>
              <a:rPr dirty="0" sz="1050" spc="-7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dirty="0" sz="1050" spc="-10">
                <a:solidFill>
                  <a:srgbClr val="262626"/>
                </a:solidFill>
                <a:latin typeface="Arial MT"/>
                <a:cs typeface="Arial MT"/>
              </a:rPr>
              <a:t>false </a:t>
            </a:r>
            <a:r>
              <a:rPr dirty="0" sz="1050" spc="-10">
                <a:solidFill>
                  <a:srgbClr val="2B2B2B"/>
                </a:solidFill>
                <a:latin typeface="Arial MT"/>
                <a:cs typeface="Arial MT"/>
              </a:rPr>
              <a:t>negatives.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523329" y="2979246"/>
            <a:ext cx="2718435" cy="1854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50" spc="-85">
                <a:solidFill>
                  <a:srgbClr val="3F3F3F"/>
                </a:solidFill>
                <a:latin typeface="Arial MT"/>
                <a:cs typeface="Arial MT"/>
              </a:rPr>
              <a:t>Seyere:</a:t>
            </a:r>
            <a:r>
              <a:rPr dirty="0" sz="1050" spc="-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1050">
                <a:solidFill>
                  <a:srgbClr val="3F3F3F"/>
                </a:solidFill>
                <a:latin typeface="Arial MT"/>
                <a:cs typeface="Arial MT"/>
              </a:rPr>
              <a:t>0</a:t>
            </a:r>
            <a:r>
              <a:rPr dirty="0" sz="1050" spc="-8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1050" spc="-55">
                <a:solidFill>
                  <a:srgbClr val="262626"/>
                </a:solidFill>
                <a:latin typeface="Arial MT"/>
                <a:cs typeface="Arial MT"/>
              </a:rPr>
              <a:t>false</a:t>
            </a:r>
            <a:r>
              <a:rPr dirty="0" sz="1050" spc="-95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1050" spc="-60">
                <a:solidFill>
                  <a:srgbClr val="1C1C1C"/>
                </a:solidFill>
                <a:latin typeface="Arial MT"/>
                <a:cs typeface="Arial MT"/>
              </a:rPr>
              <a:t>positives,</a:t>
            </a:r>
            <a:r>
              <a:rPr dirty="0" sz="1050" spc="-75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1050" spc="-80">
                <a:solidFill>
                  <a:srgbClr val="313131"/>
                </a:solidFill>
                <a:latin typeface="Arial MT"/>
                <a:cs typeface="Arial MT"/>
              </a:rPr>
              <a:t>10</a:t>
            </a:r>
            <a:r>
              <a:rPr dirty="0" sz="1050" spc="-55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dirty="0" sz="1050" spc="-55">
                <a:solidFill>
                  <a:srgbClr val="1F1F1F"/>
                </a:solidFill>
                <a:latin typeface="Arial MT"/>
                <a:cs typeface="Arial MT"/>
              </a:rPr>
              <a:t>false</a:t>
            </a:r>
            <a:r>
              <a:rPr dirty="0" sz="1050" spc="-95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050" spc="-60">
                <a:solidFill>
                  <a:srgbClr val="232323"/>
                </a:solidFill>
                <a:latin typeface="Arial MT"/>
                <a:cs typeface="Arial MT"/>
              </a:rPr>
              <a:t>negatives,</a:t>
            </a:r>
            <a:r>
              <a:rPr dirty="0" sz="1050" spc="6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050" spc="-10">
                <a:solidFill>
                  <a:srgbClr val="282828"/>
                </a:solidFill>
                <a:latin typeface="Arial MT"/>
                <a:cs typeface="Arial MT"/>
              </a:rPr>
              <a:t>41bue</a:t>
            </a:r>
            <a:endParaRPr sz="1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880762"/>
            <a:ext cx="388620" cy="49184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6985">
              <a:lnSpc>
                <a:spcPct val="100000"/>
              </a:lnSpc>
              <a:spcBef>
                <a:spcPts val="90"/>
              </a:spcBef>
            </a:pPr>
            <a:r>
              <a:rPr dirty="0" spc="-95" b="1">
                <a:latin typeface="Times New Roman"/>
                <a:cs typeface="Times New Roman"/>
              </a:rPr>
              <a:t>Class-</a:t>
            </a:r>
            <a:r>
              <a:rPr dirty="0" spc="-70" b="1">
                <a:latin typeface="Times New Roman"/>
                <a:cs typeface="Times New Roman"/>
              </a:rPr>
              <a:t>Wise</a:t>
            </a:r>
            <a:r>
              <a:rPr dirty="0" spc="175" b="1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Performance</a:t>
            </a:r>
            <a:r>
              <a:rPr dirty="0" spc="120">
                <a:latin typeface="Times New Roman"/>
                <a:cs typeface="Times New Roman"/>
              </a:rPr>
              <a:t> </a:t>
            </a:r>
            <a:r>
              <a:rPr dirty="0" spc="-10">
                <a:latin typeface="Times New Roman"/>
                <a:cs typeface="Times New Roman"/>
              </a:rPr>
              <a:t>Metrics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467746" y="1904215"/>
            <a:ext cx="6589395" cy="10560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0975" indent="-167640">
              <a:lnSpc>
                <a:spcPct val="100000"/>
              </a:lnSpc>
              <a:spcBef>
                <a:spcPts val="95"/>
              </a:spcBef>
              <a:buClr>
                <a:srgbClr val="0F01B5"/>
              </a:buClr>
              <a:buChar char="o"/>
              <a:tabLst>
                <a:tab pos="180975" algn="l"/>
              </a:tabLst>
            </a:pPr>
            <a:r>
              <a:rPr dirty="0" sz="1100" spc="-30">
                <a:solidFill>
                  <a:srgbClr val="1A1A1A"/>
                </a:solidFill>
                <a:latin typeface="Arial MT"/>
                <a:cs typeface="Arial MT"/>
              </a:rPr>
              <a:t>Dataset</a:t>
            </a:r>
            <a:r>
              <a:rPr dirty="0" sz="1100" spc="5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1100" spc="-50">
                <a:solidFill>
                  <a:srgbClr val="181818"/>
                </a:solidFill>
                <a:latin typeface="Arial MT"/>
                <a:cs typeface="Arial MT"/>
              </a:rPr>
              <a:t>Bias:</a:t>
            </a:r>
            <a:r>
              <a:rPr dirty="0" sz="1100" spc="-3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1F1F1F"/>
                </a:solidFill>
                <a:latin typeface="Arial MT"/>
                <a:cs typeface="Arial MT"/>
              </a:rPr>
              <a:t>The</a:t>
            </a:r>
            <a:r>
              <a:rPr dirty="0" sz="1100" spc="-3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100" spc="-35">
                <a:solidFill>
                  <a:srgbClr val="262626"/>
                </a:solidFill>
                <a:latin typeface="Arial MT"/>
                <a:cs typeface="Arial MT"/>
              </a:rPr>
              <a:t>dataset</a:t>
            </a:r>
            <a:r>
              <a:rPr dirty="0" sz="1100" spc="-1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343434"/>
                </a:solidFill>
                <a:latin typeface="Arial MT"/>
                <a:cs typeface="Arial MT"/>
              </a:rPr>
              <a:t>Is</a:t>
            </a:r>
            <a:r>
              <a:rPr dirty="0" sz="1100" spc="-35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dirty="0" sz="1100" spc="-25">
                <a:solidFill>
                  <a:srgbClr val="2B2B2B"/>
                </a:solidFill>
                <a:latin typeface="Arial MT"/>
                <a:cs typeface="Arial MT"/>
              </a:rPr>
              <a:t>sourced</a:t>
            </a:r>
            <a:r>
              <a:rPr dirty="0" sz="1100" spc="-50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2B2B2B"/>
                </a:solidFill>
                <a:latin typeface="Arial MT"/>
                <a:cs typeface="Arial MT"/>
              </a:rPr>
              <a:t>from</a:t>
            </a:r>
            <a:r>
              <a:rPr dirty="0" sz="1100" spc="-45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dirty="0" sz="1100" spc="-5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dirty="0" sz="1100" spc="-25">
                <a:solidFill>
                  <a:srgbClr val="2D2D2D"/>
                </a:solidFill>
                <a:latin typeface="Arial MT"/>
                <a:cs typeface="Arial MT"/>
              </a:rPr>
              <a:t>single</a:t>
            </a:r>
            <a:r>
              <a:rPr dirty="0" sz="1100" spc="-55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1100" spc="-20">
                <a:solidFill>
                  <a:srgbClr val="313131"/>
                </a:solidFill>
                <a:latin typeface="Arial MT"/>
                <a:cs typeface="Arial MT"/>
              </a:rPr>
              <a:t>source</a:t>
            </a:r>
            <a:r>
              <a:rPr dirty="0" sz="1100" spc="-35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dirty="0" sz="1100" spc="-25">
                <a:solidFill>
                  <a:srgbClr val="262626"/>
                </a:solidFill>
                <a:latin typeface="Arial MT"/>
                <a:cs typeface="Arial MT"/>
              </a:rPr>
              <a:t>(Kaggle),</a:t>
            </a:r>
            <a:r>
              <a:rPr dirty="0" sz="1100" spc="65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1100" spc="-20">
                <a:solidFill>
                  <a:srgbClr val="1F1F1F"/>
                </a:solidFill>
                <a:latin typeface="Arial MT"/>
                <a:cs typeface="Arial MT"/>
              </a:rPr>
              <a:t>which </a:t>
            </a:r>
            <a:r>
              <a:rPr dirty="0" sz="1100" spc="-35">
                <a:solidFill>
                  <a:srgbClr val="232323"/>
                </a:solidFill>
                <a:latin typeface="Arial MT"/>
                <a:cs typeface="Arial MT"/>
              </a:rPr>
              <a:t>may</a:t>
            </a:r>
            <a:r>
              <a:rPr dirty="0" sz="1100" spc="-7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212121"/>
                </a:solidFill>
                <a:latin typeface="Arial MT"/>
                <a:cs typeface="Arial MT"/>
              </a:rPr>
              <a:t>not</a:t>
            </a:r>
            <a:r>
              <a:rPr dirty="0" sz="1100" spc="-3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100" spc="-20">
                <a:solidFill>
                  <a:srgbClr val="212121"/>
                </a:solidFill>
                <a:latin typeface="Arial MT"/>
                <a:cs typeface="Arial MT"/>
              </a:rPr>
              <a:t>represent</a:t>
            </a:r>
            <a:r>
              <a:rPr dirty="0" sz="1100" spc="2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1C1C1C"/>
                </a:solidFill>
                <a:latin typeface="Arial MT"/>
                <a:cs typeface="Arial MT"/>
              </a:rPr>
              <a:t>global</a:t>
            </a:r>
            <a:r>
              <a:rPr dirty="0" sz="1100" spc="-15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1100" spc="-20">
                <a:solidFill>
                  <a:srgbClr val="232323"/>
                </a:solidFill>
                <a:latin typeface="Arial MT"/>
                <a:cs typeface="Arial MT"/>
              </a:rPr>
              <a:t>popu</a:t>
            </a:r>
            <a:endParaRPr sz="1100">
              <a:latin typeface="Arial MT"/>
              <a:cs typeface="Arial MT"/>
            </a:endParaRPr>
          </a:p>
          <a:p>
            <a:pPr marL="184785">
              <a:lnSpc>
                <a:spcPct val="100000"/>
              </a:lnSpc>
              <a:spcBef>
                <a:spcPts val="15"/>
              </a:spcBef>
            </a:pPr>
            <a:r>
              <a:rPr dirty="0" sz="1150" spc="-30">
                <a:solidFill>
                  <a:srgbClr val="161616"/>
                </a:solidFill>
                <a:latin typeface="Arial MT"/>
                <a:cs typeface="Arial MT"/>
              </a:rPr>
              <a:t>lation</a:t>
            </a:r>
            <a:r>
              <a:rPr dirty="0" sz="1150" spc="-5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262626"/>
                </a:solidFill>
                <a:latin typeface="Arial MT"/>
                <a:cs typeface="Arial MT"/>
              </a:rPr>
              <a:t>diversity.</a:t>
            </a:r>
            <a:endParaRPr sz="1150">
              <a:latin typeface="Arial MT"/>
              <a:cs typeface="Arial MT"/>
            </a:endParaRPr>
          </a:p>
          <a:p>
            <a:pPr marL="12700" marR="5080" indent="167640">
              <a:lnSpc>
                <a:spcPct val="145500"/>
              </a:lnSpc>
              <a:buClr>
                <a:srgbClr val="1100BF"/>
              </a:buClr>
              <a:buChar char="o"/>
              <a:tabLst>
                <a:tab pos="180340" algn="l"/>
              </a:tabLst>
            </a:pPr>
            <a:r>
              <a:rPr dirty="0" sz="1150" spc="-60">
                <a:solidFill>
                  <a:srgbClr val="232323"/>
                </a:solidFill>
                <a:latin typeface="Arial MT"/>
                <a:cs typeface="Arial MT"/>
              </a:rPr>
              <a:t>ImageResolution</a:t>
            </a:r>
            <a:r>
              <a:rPr dirty="0" sz="1150" spc="-13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150" spc="-45">
                <a:solidFill>
                  <a:srgbClr val="232323"/>
                </a:solidFill>
                <a:latin typeface="Arial MT"/>
                <a:cs typeface="Arial MT"/>
              </a:rPr>
              <a:t>Constraints:</a:t>
            </a:r>
            <a:r>
              <a:rPr dirty="0" sz="1150" spc="5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150" spc="-35">
                <a:solidFill>
                  <a:srgbClr val="212121"/>
                </a:solidFill>
                <a:latin typeface="Arial MT"/>
                <a:cs typeface="Arial MT"/>
              </a:rPr>
              <a:t>All</a:t>
            </a:r>
            <a:r>
              <a:rPr dirty="0" sz="1150" spc="-16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150" spc="-35">
                <a:solidFill>
                  <a:srgbClr val="1D1D1D"/>
                </a:solidFill>
                <a:latin typeface="Arial MT"/>
                <a:cs typeface="Arial MT"/>
              </a:rPr>
              <a:t>images</a:t>
            </a:r>
            <a:r>
              <a:rPr dirty="0" sz="1150" spc="45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dirty="0" sz="1150" spc="-65">
                <a:solidFill>
                  <a:srgbClr val="343434"/>
                </a:solidFill>
                <a:latin typeface="Arial MT"/>
                <a:cs typeface="Arial MT"/>
              </a:rPr>
              <a:t>were</a:t>
            </a:r>
            <a:r>
              <a:rPr dirty="0" sz="1150" spc="-95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dirty="0" sz="1150" spc="-45">
                <a:solidFill>
                  <a:srgbClr val="1F1F1F"/>
                </a:solidFill>
                <a:latin typeface="Arial MT"/>
                <a:cs typeface="Arial MT"/>
              </a:rPr>
              <a:t>resized</a:t>
            </a:r>
            <a:r>
              <a:rPr dirty="0" sz="1150" spc="-55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2D2D2D"/>
                </a:solidFill>
                <a:latin typeface="Arial MT"/>
                <a:cs typeface="Arial MT"/>
              </a:rPr>
              <a:t>to</a:t>
            </a:r>
            <a:r>
              <a:rPr dirty="0" sz="1150" spc="-5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1D1D1D"/>
                </a:solidFill>
                <a:latin typeface="Arial MT"/>
                <a:cs typeface="Arial MT"/>
              </a:rPr>
              <a:t>224</a:t>
            </a:r>
            <a:r>
              <a:rPr dirty="0" baseline="2415" sz="1725" spc="-15">
                <a:solidFill>
                  <a:srgbClr val="1D1D1D"/>
                </a:solidFill>
                <a:latin typeface="Arial MT"/>
                <a:cs typeface="Arial MT"/>
              </a:rPr>
              <a:t>x</a:t>
            </a:r>
            <a:r>
              <a:rPr dirty="0" sz="1150" spc="-10">
                <a:solidFill>
                  <a:srgbClr val="1D1D1D"/>
                </a:solidFill>
                <a:latin typeface="Arial MT"/>
                <a:cs typeface="Arial MT"/>
              </a:rPr>
              <a:t>224,</a:t>
            </a:r>
            <a:r>
              <a:rPr dirty="0" sz="1150" spc="-170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dirty="0" sz="1150" spc="-45">
                <a:solidFill>
                  <a:srgbClr val="262626"/>
                </a:solidFill>
                <a:latin typeface="Arial MT"/>
                <a:cs typeface="Arial MT"/>
              </a:rPr>
              <a:t>potendally</a:t>
            </a:r>
            <a:r>
              <a:rPr dirty="0" sz="1150" spc="25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1150" spc="-35">
                <a:solidFill>
                  <a:srgbClr val="151515"/>
                </a:solidFill>
                <a:latin typeface="Arial MT"/>
                <a:cs typeface="Arial MT"/>
              </a:rPr>
              <a:t>omitting</a:t>
            </a:r>
            <a:r>
              <a:rPr dirty="0" sz="1150" spc="-40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1150" spc="-40">
                <a:solidFill>
                  <a:srgbClr val="242424"/>
                </a:solidFill>
                <a:latin typeface="Arial MT"/>
                <a:cs typeface="Arial MT"/>
              </a:rPr>
              <a:t>fine-</a:t>
            </a:r>
            <a:r>
              <a:rPr dirty="0" sz="1150" spc="-25">
                <a:solidFill>
                  <a:srgbClr val="242424"/>
                </a:solidFill>
                <a:latin typeface="Arial MT"/>
                <a:cs typeface="Arial MT"/>
              </a:rPr>
              <a:t>grained</a:t>
            </a:r>
            <a:r>
              <a:rPr dirty="0" sz="1150" spc="7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1A1A1A"/>
                </a:solidFill>
                <a:latin typeface="Arial MT"/>
                <a:cs typeface="Arial MT"/>
              </a:rPr>
              <a:t>details. </a:t>
            </a:r>
            <a:r>
              <a:rPr dirty="0" sz="1150">
                <a:solidFill>
                  <a:srgbClr val="1303BC"/>
                </a:solidFill>
                <a:latin typeface="Arial MT"/>
                <a:cs typeface="Arial MT"/>
              </a:rPr>
              <a:t>e</a:t>
            </a:r>
            <a:r>
              <a:rPr dirty="0" sz="1150" spc="445">
                <a:solidFill>
                  <a:srgbClr val="1303BC"/>
                </a:solidFill>
                <a:latin typeface="Arial MT"/>
                <a:cs typeface="Arial MT"/>
              </a:rPr>
              <a:t> </a:t>
            </a:r>
            <a:r>
              <a:rPr dirty="0" sz="1150" spc="-60">
                <a:solidFill>
                  <a:srgbClr val="282828"/>
                </a:solidFill>
                <a:latin typeface="Arial MT"/>
                <a:cs typeface="Arial MT"/>
              </a:rPr>
              <a:t>Relabellng</a:t>
            </a:r>
            <a:r>
              <a:rPr dirty="0" sz="1150" spc="55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1150" spc="-45">
                <a:solidFill>
                  <a:srgbClr val="242424"/>
                </a:solidFill>
                <a:latin typeface="Arial MT"/>
                <a:cs typeface="Arial MT"/>
              </a:rPr>
              <a:t>Ambiguity:</a:t>
            </a:r>
            <a:r>
              <a:rPr dirty="0" sz="1150" spc="-4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1150" spc="-65">
                <a:solidFill>
                  <a:srgbClr val="1F1F1F"/>
                </a:solidFill>
                <a:latin typeface="Arial MT"/>
                <a:cs typeface="Arial MT"/>
              </a:rPr>
              <a:t>Relabeling</a:t>
            </a:r>
            <a:r>
              <a:rPr dirty="0" sz="1150" spc="-15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150" spc="-35">
                <a:solidFill>
                  <a:srgbClr val="313131"/>
                </a:solidFill>
                <a:latin typeface="Arial MT"/>
                <a:cs typeface="Arial MT"/>
              </a:rPr>
              <a:t>inherently</a:t>
            </a:r>
            <a:r>
              <a:rPr dirty="0" sz="1150" spc="2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dirty="0" sz="1150" spc="-35">
                <a:solidFill>
                  <a:srgbClr val="262626"/>
                </a:solidFill>
                <a:latin typeface="Arial MT"/>
                <a:cs typeface="Arial MT"/>
              </a:rPr>
              <a:t>involves </a:t>
            </a:r>
            <a:r>
              <a:rPr dirty="0" sz="1150" spc="-60">
                <a:solidFill>
                  <a:srgbClr val="3F3F3F"/>
                </a:solidFill>
                <a:latin typeface="Arial MT"/>
                <a:cs typeface="Arial MT"/>
              </a:rPr>
              <a:t>some</a:t>
            </a:r>
            <a:r>
              <a:rPr dirty="0" sz="1150" spc="-2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1150" spc="-40">
                <a:solidFill>
                  <a:srgbClr val="212121"/>
                </a:solidFill>
                <a:latin typeface="Arial MT"/>
                <a:cs typeface="Arial MT"/>
              </a:rPr>
              <a:t>subjectivity,</a:t>
            </a:r>
            <a:r>
              <a:rPr dirty="0" sz="1150" spc="1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150" spc="-35">
                <a:solidFill>
                  <a:srgbClr val="232323"/>
                </a:solidFill>
                <a:latin typeface="Arial MT"/>
                <a:cs typeface="Arial MT"/>
              </a:rPr>
              <a:t>though</a:t>
            </a:r>
            <a:r>
              <a:rPr dirty="0" sz="1150" spc="-1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150" spc="-40">
                <a:solidFill>
                  <a:srgbClr val="262626"/>
                </a:solidFill>
                <a:latin typeface="Arial MT"/>
                <a:cs typeface="Arial MT"/>
              </a:rPr>
              <a:t>we</a:t>
            </a:r>
            <a:r>
              <a:rPr dirty="0" sz="1150" spc="-11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1150" spc="-30">
                <a:solidFill>
                  <a:srgbClr val="212121"/>
                </a:solidFill>
                <a:latin typeface="Arial MT"/>
                <a:cs typeface="Arial MT"/>
              </a:rPr>
              <a:t>followed</a:t>
            </a:r>
            <a:r>
              <a:rPr dirty="0" sz="1150" spc="-3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2D2D2D"/>
                </a:solidFill>
                <a:latin typeface="Arial MT"/>
                <a:cs typeface="Arial MT"/>
              </a:rPr>
              <a:t>radiological</a:t>
            </a:r>
            <a:endParaRPr sz="1150">
              <a:latin typeface="Arial MT"/>
              <a:cs typeface="Arial MT"/>
            </a:endParaRPr>
          </a:p>
          <a:p>
            <a:pPr marL="189230">
              <a:lnSpc>
                <a:spcPct val="100000"/>
              </a:lnSpc>
              <a:spcBef>
                <a:spcPts val="10"/>
              </a:spcBef>
            </a:pPr>
            <a:r>
              <a:rPr dirty="0" sz="1150" spc="-10">
                <a:solidFill>
                  <a:srgbClr val="1A1A1A"/>
                </a:solidFill>
                <a:latin typeface="Arial MT"/>
                <a:cs typeface="Arial MT"/>
              </a:rPr>
              <a:t>guidelines.</a:t>
            </a:r>
            <a:endParaRPr sz="1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880762"/>
            <a:ext cx="388620" cy="491847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31594" y="358894"/>
            <a:ext cx="176093" cy="29753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065">
              <a:lnSpc>
                <a:spcPct val="100000"/>
              </a:lnSpc>
              <a:spcBef>
                <a:spcPts val="90"/>
              </a:spcBef>
            </a:pPr>
            <a:r>
              <a:rPr dirty="0" sz="1950" spc="-130">
                <a:latin typeface="Times New Roman"/>
                <a:cs typeface="Times New Roman"/>
              </a:rPr>
              <a:t>Key</a:t>
            </a:r>
            <a:r>
              <a:rPr dirty="0" sz="1950" spc="-25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contributions</a:t>
            </a:r>
            <a:r>
              <a:rPr dirty="0" sz="1950" spc="40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of</a:t>
            </a:r>
            <a:r>
              <a:rPr dirty="0" sz="1950" spc="5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tms</a:t>
            </a:r>
            <a:r>
              <a:rPr dirty="0" sz="1950" spc="-114"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111111"/>
                </a:solidFill>
                <a:latin typeface="Times New Roman"/>
                <a:cs typeface="Times New Roman"/>
              </a:rPr>
              <a:t>u'ork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67037" y="1600353"/>
            <a:ext cx="6744334" cy="16573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4785" marR="11430" indent="-171450">
              <a:lnSpc>
                <a:spcPct val="100000"/>
              </a:lnSpc>
              <a:spcBef>
                <a:spcPts val="95"/>
              </a:spcBef>
            </a:pPr>
            <a:r>
              <a:rPr dirty="0" sz="1150">
                <a:solidFill>
                  <a:srgbClr val="1503C3"/>
                </a:solidFill>
                <a:latin typeface="Arial MT"/>
                <a:cs typeface="Arial MT"/>
              </a:rPr>
              <a:t>o</a:t>
            </a:r>
            <a:r>
              <a:rPr dirty="0" sz="1150" spc="375">
                <a:solidFill>
                  <a:srgbClr val="1503C3"/>
                </a:solidFill>
                <a:latin typeface="Arial MT"/>
                <a:cs typeface="Arial MT"/>
              </a:rPr>
              <a:t> </a:t>
            </a:r>
            <a:r>
              <a:rPr dirty="0" sz="1150" spc="-55">
                <a:solidFill>
                  <a:srgbClr val="1F1F1F"/>
                </a:solidFill>
                <a:latin typeface="Arial MT"/>
                <a:cs typeface="Arial MT"/>
              </a:rPr>
              <a:t>Extensive</a:t>
            </a:r>
            <a:r>
              <a:rPr dirty="0" sz="1150" spc="5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150" spc="-50">
                <a:solidFill>
                  <a:srgbClr val="282828"/>
                </a:solidFill>
                <a:latin typeface="Arial MT"/>
                <a:cs typeface="Arial MT"/>
              </a:rPr>
              <a:t>preprocessing</a:t>
            </a:r>
            <a:r>
              <a:rPr dirty="0" sz="1150" spc="1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1150" spc="-35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dirty="0" sz="1150" spc="-7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150" spc="-55">
                <a:solidFill>
                  <a:srgbClr val="181818"/>
                </a:solidFill>
                <a:latin typeface="Arial MT"/>
                <a:cs typeface="Arial MT"/>
              </a:rPr>
              <a:t>augmentation:</a:t>
            </a:r>
            <a:r>
              <a:rPr dirty="0" sz="1150" spc="-1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1150" spc="-70">
                <a:solidFill>
                  <a:srgbClr val="1F1F1F"/>
                </a:solidFill>
                <a:latin typeface="Arial MT"/>
                <a:cs typeface="Arial MT"/>
              </a:rPr>
              <a:t>Enhanced</a:t>
            </a:r>
            <a:r>
              <a:rPr dirty="0" sz="1150" spc="-25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150" spc="-50">
                <a:solidFill>
                  <a:srgbClr val="181818"/>
                </a:solidFill>
                <a:latin typeface="Arial MT"/>
                <a:cs typeface="Arial MT"/>
              </a:rPr>
              <a:t>image</a:t>
            </a:r>
            <a:r>
              <a:rPr dirty="0" sz="1150" spc="-6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1150" spc="-30">
                <a:solidFill>
                  <a:srgbClr val="2B2B2B"/>
                </a:solidFill>
                <a:latin typeface="Arial MT"/>
                <a:cs typeface="Arial MT"/>
              </a:rPr>
              <a:t>quality</a:t>
            </a:r>
            <a:r>
              <a:rPr dirty="0" sz="1150" spc="-20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dirty="0" sz="1150" spc="-50">
                <a:solidFill>
                  <a:srgbClr val="262626"/>
                </a:solidFill>
                <a:latin typeface="Arial MT"/>
                <a:cs typeface="Arial MT"/>
              </a:rPr>
              <a:t>and</a:t>
            </a:r>
            <a:r>
              <a:rPr dirty="0" sz="1150" spc="-6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1150" spc="-55">
                <a:solidFill>
                  <a:srgbClr val="232323"/>
                </a:solidFill>
                <a:latin typeface="Arial MT"/>
                <a:cs typeface="Arial MT"/>
              </a:rPr>
              <a:t>dataset</a:t>
            </a:r>
            <a:r>
              <a:rPr dirty="0" sz="1150" spc="-2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150" spc="-45">
                <a:solidFill>
                  <a:srgbClr val="1A1A1A"/>
                </a:solidFill>
                <a:latin typeface="Arial MT"/>
                <a:cs typeface="Arial MT"/>
              </a:rPr>
              <a:t>balance</a:t>
            </a:r>
            <a:r>
              <a:rPr dirty="0" sz="1150" spc="-3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2F2F2F"/>
                </a:solidFill>
                <a:latin typeface="Arial MT"/>
                <a:cs typeface="Arial MT"/>
              </a:rPr>
              <a:t>to</a:t>
            </a:r>
            <a:r>
              <a:rPr dirty="0" sz="1150" spc="-90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dirty="0" sz="1150" spc="-35">
                <a:solidFill>
                  <a:srgbClr val="1A1A1A"/>
                </a:solidFill>
                <a:latin typeface="Arial MT"/>
                <a:cs typeface="Arial MT"/>
              </a:rPr>
              <a:t>mitigate</a:t>
            </a:r>
            <a:r>
              <a:rPr dirty="0" sz="1150" spc="1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1150" spc="-55">
                <a:solidFill>
                  <a:srgbClr val="1D1D1D"/>
                </a:solidFill>
                <a:latin typeface="Arial MT"/>
                <a:cs typeface="Arial MT"/>
              </a:rPr>
              <a:t>class</a:t>
            </a:r>
            <a:r>
              <a:rPr dirty="0" sz="1150" spc="-50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dirty="0" sz="1150" spc="-25">
                <a:solidFill>
                  <a:srgbClr val="242424"/>
                </a:solidFill>
                <a:latin typeface="Arial MT"/>
                <a:cs typeface="Arial MT"/>
              </a:rPr>
              <a:t>inn </a:t>
            </a:r>
            <a:r>
              <a:rPr dirty="0" sz="1150" spc="-40">
                <a:solidFill>
                  <a:srgbClr val="232323"/>
                </a:solidFill>
                <a:latin typeface="Arial MT"/>
                <a:cs typeface="Arial MT"/>
              </a:rPr>
              <a:t>balance</a:t>
            </a:r>
            <a:r>
              <a:rPr dirty="0" sz="1150" spc="-2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150" spc="-65">
                <a:solidFill>
                  <a:srgbClr val="1C1C1C"/>
                </a:solidFill>
                <a:latin typeface="Arial MT"/>
                <a:cs typeface="Arial MT"/>
              </a:rPr>
              <a:t>and</a:t>
            </a:r>
            <a:r>
              <a:rPr dirty="0" sz="1150" spc="-7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131313"/>
                </a:solidFill>
                <a:latin typeface="Arial MT"/>
                <a:cs typeface="Arial MT"/>
              </a:rPr>
              <a:t>overf'ctlng.</a:t>
            </a:r>
            <a:endParaRPr sz="1150">
              <a:latin typeface="Arial MT"/>
              <a:cs typeface="Arial MT"/>
            </a:endParaRPr>
          </a:p>
          <a:p>
            <a:pPr marL="189230" marR="5080" indent="-177165">
              <a:lnSpc>
                <a:spcPts val="1340"/>
              </a:lnSpc>
              <a:spcBef>
                <a:spcPts val="710"/>
              </a:spcBef>
              <a:tabLst>
                <a:tab pos="220345" algn="l"/>
              </a:tabLst>
            </a:pPr>
            <a:r>
              <a:rPr dirty="0" sz="1150" spc="-50">
                <a:solidFill>
                  <a:srgbClr val="1803B5"/>
                </a:solidFill>
                <a:latin typeface="Arial MT"/>
                <a:cs typeface="Arial MT"/>
              </a:rPr>
              <a:t>0</a:t>
            </a:r>
            <a:r>
              <a:rPr dirty="0" sz="1150">
                <a:solidFill>
                  <a:srgbClr val="1803B5"/>
                </a:solidFill>
                <a:latin typeface="Arial MT"/>
                <a:cs typeface="Arial MT"/>
              </a:rPr>
              <a:t>		</a:t>
            </a:r>
            <a:r>
              <a:rPr dirty="0" sz="1150" spc="-50">
                <a:solidFill>
                  <a:srgbClr val="1A1A1A"/>
                </a:solidFill>
                <a:latin typeface="Arial MT"/>
                <a:cs typeface="Arial MT"/>
              </a:rPr>
              <a:t>Model</a:t>
            </a:r>
            <a:r>
              <a:rPr dirty="0" sz="1150" spc="-3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1150" spc="-40">
                <a:solidFill>
                  <a:srgbClr val="1A1A1A"/>
                </a:solidFill>
                <a:latin typeface="Arial MT"/>
                <a:cs typeface="Arial MT"/>
              </a:rPr>
              <a:t>architecture</a:t>
            </a:r>
            <a:r>
              <a:rPr dirty="0" sz="115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1150" spc="-45">
                <a:solidFill>
                  <a:srgbClr val="1F1F1F"/>
                </a:solidFill>
                <a:latin typeface="Arial MT"/>
                <a:cs typeface="Arial MT"/>
              </a:rPr>
              <a:t>optimization:</a:t>
            </a:r>
            <a:r>
              <a:rPr dirty="0" sz="1150" spc="-4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150" spc="-50">
                <a:solidFill>
                  <a:srgbClr val="1A1A1A"/>
                </a:solidFill>
                <a:latin typeface="Arial MT"/>
                <a:cs typeface="Arial MT"/>
              </a:rPr>
              <a:t>Fine-</a:t>
            </a:r>
            <a:r>
              <a:rPr dirty="0" sz="1150" spc="-30">
                <a:solidFill>
                  <a:srgbClr val="1A1A1A"/>
                </a:solidFill>
                <a:latin typeface="Arial MT"/>
                <a:cs typeface="Arial MT"/>
              </a:rPr>
              <a:t>tuning</a:t>
            </a:r>
            <a:r>
              <a:rPr dirty="0" sz="1150" spc="55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282828"/>
                </a:solidFill>
                <a:latin typeface="Arial MT"/>
                <a:cs typeface="Arial MT"/>
              </a:rPr>
              <a:t>of</a:t>
            </a:r>
            <a:r>
              <a:rPr dirty="0" sz="1150" spc="-35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1150" spc="-20">
                <a:solidFill>
                  <a:srgbClr val="383838"/>
                </a:solidFill>
                <a:latin typeface="Arial MT"/>
                <a:cs typeface="Arial MT"/>
              </a:rPr>
              <a:t>pre</a:t>
            </a:r>
            <a:r>
              <a:rPr dirty="0" sz="1150" spc="-110">
                <a:solidFill>
                  <a:srgbClr val="383838"/>
                </a:solidFill>
                <a:latin typeface="Arial MT"/>
                <a:cs typeface="Arial MT"/>
              </a:rPr>
              <a:t> </a:t>
            </a:r>
            <a:r>
              <a:rPr dirty="0" sz="1150" spc="-35">
                <a:solidFill>
                  <a:srgbClr val="212121"/>
                </a:solidFill>
                <a:latin typeface="Arial MT"/>
                <a:cs typeface="Arial MT"/>
              </a:rPr>
              <a:t>trained</a:t>
            </a:r>
            <a:r>
              <a:rPr dirty="0" sz="1150" spc="-4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150" spc="-75">
                <a:solidFill>
                  <a:srgbClr val="1F1F1F"/>
                </a:solidFill>
                <a:latin typeface="Arial MT"/>
                <a:cs typeface="Arial MT"/>
              </a:rPr>
              <a:t>CNN </a:t>
            </a:r>
            <a:r>
              <a:rPr dirty="0" sz="1150" spc="-35">
                <a:solidFill>
                  <a:srgbClr val="2A2A2A"/>
                </a:solidFill>
                <a:latin typeface="Arial MT"/>
                <a:cs typeface="Arial MT"/>
              </a:rPr>
              <a:t>backbones</a:t>
            </a:r>
            <a:r>
              <a:rPr dirty="0" sz="1150" spc="5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150" spc="-30">
                <a:solidFill>
                  <a:srgbClr val="181818"/>
                </a:solidFill>
                <a:latin typeface="Arial MT"/>
                <a:cs typeface="Arial MT"/>
              </a:rPr>
              <a:t>with </a:t>
            </a:r>
            <a:r>
              <a:rPr dirty="0" sz="1150" spc="-40">
                <a:solidFill>
                  <a:srgbClr val="1D1D1D"/>
                </a:solidFill>
                <a:latin typeface="Arial MT"/>
                <a:cs typeface="Arial MT"/>
              </a:rPr>
              <a:t>tailored classification</a:t>
            </a:r>
            <a:r>
              <a:rPr dirty="0" sz="1150" spc="-50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262626"/>
                </a:solidFill>
                <a:latin typeface="Arial MT"/>
                <a:cs typeface="Arial MT"/>
              </a:rPr>
              <a:t>heads </a:t>
            </a:r>
            <a:r>
              <a:rPr dirty="0" sz="1150" spc="-70">
                <a:solidFill>
                  <a:srgbClr val="2A2A2A"/>
                </a:solidFill>
                <a:latin typeface="Arial MT"/>
                <a:cs typeface="Arial MT"/>
              </a:rPr>
              <a:t>and</a:t>
            </a:r>
            <a:r>
              <a:rPr dirty="0" sz="115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150" spc="-40">
                <a:solidFill>
                  <a:srgbClr val="232323"/>
                </a:solidFill>
                <a:latin typeface="Arial MT"/>
                <a:cs typeface="Arial MT"/>
              </a:rPr>
              <a:t>regularizatlon</a:t>
            </a:r>
            <a:r>
              <a:rPr dirty="0" sz="1150" spc="-2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1A1A1A"/>
                </a:solidFill>
                <a:latin typeface="Arial MT"/>
                <a:cs typeface="Arial MT"/>
              </a:rPr>
              <a:t>strategies.</a:t>
            </a:r>
            <a:endParaRPr sz="1150">
              <a:latin typeface="Arial MT"/>
              <a:cs typeface="Arial MT"/>
            </a:endParaRPr>
          </a:p>
          <a:p>
            <a:pPr marL="183515" marR="109220" indent="-170180">
              <a:lnSpc>
                <a:spcPts val="1360"/>
              </a:lnSpc>
              <a:spcBef>
                <a:spcPts val="655"/>
              </a:spcBef>
              <a:buClr>
                <a:srgbClr val="1305B3"/>
              </a:buClr>
              <a:buChar char="o"/>
              <a:tabLst>
                <a:tab pos="192405" algn="l"/>
              </a:tabLst>
            </a:pPr>
            <a:r>
              <a:rPr dirty="0" sz="1150" spc="-75">
                <a:solidFill>
                  <a:srgbClr val="262626"/>
                </a:solidFill>
                <a:latin typeface="Arial MT"/>
                <a:cs typeface="Arial MT"/>
              </a:rPr>
              <a:t>Ensemble</a:t>
            </a:r>
            <a:r>
              <a:rPr dirty="0" sz="1150" spc="-15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1150" spc="-40">
                <a:solidFill>
                  <a:srgbClr val="1C1C1C"/>
                </a:solidFill>
                <a:latin typeface="Arial MT"/>
                <a:cs typeface="Arial MT"/>
              </a:rPr>
              <a:t>learning:</a:t>
            </a:r>
            <a:r>
              <a:rPr dirty="0" sz="1150" spc="2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1150" spc="-40">
                <a:solidFill>
                  <a:srgbClr val="2F2F2F"/>
                </a:solidFill>
                <a:latin typeface="Arial MT"/>
                <a:cs typeface="Arial MT"/>
              </a:rPr>
              <a:t>Successfully</a:t>
            </a:r>
            <a:r>
              <a:rPr dirty="0" sz="1150" spc="30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dirty="0" sz="1150" spc="-55">
                <a:solidFill>
                  <a:srgbClr val="1F1F1F"/>
                </a:solidFill>
                <a:latin typeface="Arial MT"/>
                <a:cs typeface="Arial MT"/>
              </a:rPr>
              <a:t>combined</a:t>
            </a:r>
            <a:r>
              <a:rPr dirty="0" sz="1150" spc="-15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150" spc="-65">
                <a:solidFill>
                  <a:srgbClr val="282828"/>
                </a:solidFill>
                <a:latin typeface="Arial MT"/>
                <a:cs typeface="Arial MT"/>
              </a:rPr>
              <a:t>complemen</a:t>
            </a:r>
            <a:r>
              <a:rPr dirty="0" sz="1150" spc="-15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2D2D2D"/>
                </a:solidFill>
                <a:latin typeface="Arial MT"/>
                <a:cs typeface="Arial MT"/>
              </a:rPr>
              <a:t>tary</a:t>
            </a:r>
            <a:r>
              <a:rPr dirty="0" sz="1150" spc="1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1150" spc="-40">
                <a:solidFill>
                  <a:srgbClr val="2F2F2F"/>
                </a:solidFill>
                <a:latin typeface="Arial MT"/>
                <a:cs typeface="Arial MT"/>
              </a:rPr>
              <a:t>strengths</a:t>
            </a:r>
            <a:r>
              <a:rPr dirty="0" sz="1150" spc="25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262626"/>
                </a:solidFill>
                <a:latin typeface="Arial MT"/>
                <a:cs typeface="Arial MT"/>
              </a:rPr>
              <a:t>of</a:t>
            </a:r>
            <a:r>
              <a:rPr dirty="0" sz="115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1150" spc="-40">
                <a:solidFill>
                  <a:srgbClr val="212121"/>
                </a:solidFill>
                <a:latin typeface="Arial MT"/>
                <a:cs typeface="Arial MT"/>
              </a:rPr>
              <a:t>multiple</a:t>
            </a:r>
            <a:r>
              <a:rPr dirty="0" sz="1150" spc="-3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150" spc="-75">
                <a:solidFill>
                  <a:srgbClr val="1C1C1C"/>
                </a:solidFill>
                <a:latin typeface="Arial MT"/>
                <a:cs typeface="Arial MT"/>
              </a:rPr>
              <a:t>arch”aectures</a:t>
            </a:r>
            <a:r>
              <a:rPr dirty="0" sz="1150" spc="6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1150" spc="-50">
                <a:solidFill>
                  <a:srgbClr val="282828"/>
                </a:solidFill>
                <a:latin typeface="Arial MT"/>
                <a:cs typeface="Arial MT"/>
              </a:rPr>
              <a:t>through</a:t>
            </a:r>
            <a:r>
              <a:rPr dirty="0" sz="1150" spc="-2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1150" spc="-20">
                <a:solidFill>
                  <a:srgbClr val="2A2A2A"/>
                </a:solidFill>
                <a:latin typeface="Arial MT"/>
                <a:cs typeface="Arial MT"/>
              </a:rPr>
              <a:t>soft </a:t>
            </a:r>
            <a:r>
              <a:rPr dirty="0" sz="1150" spc="-20">
                <a:solidFill>
                  <a:srgbClr val="2A2A2A"/>
                </a:solidFill>
                <a:latin typeface="Arial MT"/>
                <a:cs typeface="Arial MT"/>
              </a:rPr>
              <a:t>	</a:t>
            </a:r>
            <a:r>
              <a:rPr dirty="0" sz="1150" spc="-45">
                <a:solidFill>
                  <a:srgbClr val="2D2D2D"/>
                </a:solidFill>
                <a:latin typeface="Arial MT"/>
                <a:cs typeface="Arial MT"/>
              </a:rPr>
              <a:t>voting,</a:t>
            </a:r>
            <a:r>
              <a:rPr dirty="0" sz="1150" spc="-5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1150" spc="-50">
                <a:solidFill>
                  <a:srgbClr val="262626"/>
                </a:solidFill>
                <a:latin typeface="Arial MT"/>
                <a:cs typeface="Arial MT"/>
              </a:rPr>
              <a:t>resutting</a:t>
            </a:r>
            <a:r>
              <a:rPr dirty="0" sz="1150" spc="-35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333333"/>
                </a:solidFill>
                <a:latin typeface="Arial MT"/>
                <a:cs typeface="Arial MT"/>
              </a:rPr>
              <a:t>in</a:t>
            </a:r>
            <a:r>
              <a:rPr dirty="0" sz="1150" spc="-7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150" spc="-35">
                <a:solidFill>
                  <a:srgbClr val="2A2A2A"/>
                </a:solidFill>
                <a:latin typeface="Arial MT"/>
                <a:cs typeface="Arial MT"/>
              </a:rPr>
              <a:t>significant</a:t>
            </a:r>
            <a:r>
              <a:rPr dirty="0" sz="1150" spc="-1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150" spc="-45">
                <a:solidFill>
                  <a:srgbClr val="2A2A2A"/>
                </a:solidFill>
                <a:latin typeface="Arial MT"/>
                <a:cs typeface="Arial MT"/>
              </a:rPr>
              <a:t>performance</a:t>
            </a:r>
            <a:r>
              <a:rPr dirty="0" sz="1150" spc="6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363636"/>
                </a:solidFill>
                <a:latin typeface="Arial MT"/>
                <a:cs typeface="Arial MT"/>
              </a:rPr>
              <a:t>gains.</a:t>
            </a:r>
            <a:endParaRPr sz="1150">
              <a:latin typeface="Arial MT"/>
              <a:cs typeface="Arial MT"/>
            </a:endParaRPr>
          </a:p>
          <a:p>
            <a:pPr marL="183515" marR="89535" indent="-170180">
              <a:lnSpc>
                <a:spcPts val="1360"/>
              </a:lnSpc>
              <a:spcBef>
                <a:spcPts val="650"/>
              </a:spcBef>
              <a:buClr>
                <a:srgbClr val="1303C1"/>
              </a:buClr>
              <a:buChar char="o"/>
              <a:tabLst>
                <a:tab pos="188595" algn="l"/>
              </a:tabLst>
            </a:pPr>
            <a:r>
              <a:rPr dirty="0" sz="1150" spc="-65">
                <a:solidFill>
                  <a:srgbClr val="1A1A1A"/>
                </a:solidFill>
                <a:latin typeface="Arial MT"/>
                <a:cs typeface="Arial MT"/>
              </a:rPr>
              <a:t>Robust</a:t>
            </a:r>
            <a:r>
              <a:rPr dirty="0" sz="1150" spc="35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1150" spc="-55">
                <a:solidFill>
                  <a:srgbClr val="212121"/>
                </a:solidFill>
                <a:latin typeface="Arial MT"/>
                <a:cs typeface="Arial MT"/>
              </a:rPr>
              <a:t>evaluation:</a:t>
            </a:r>
            <a:r>
              <a:rPr dirty="0" sz="1150" spc="-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150" spc="-35">
                <a:solidFill>
                  <a:srgbClr val="1A1A1A"/>
                </a:solidFill>
                <a:latin typeface="Arial MT"/>
                <a:cs typeface="Arial MT"/>
              </a:rPr>
              <a:t>Utilized</a:t>
            </a:r>
            <a:r>
              <a:rPr dirty="0" sz="1150" spc="-6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1150" spc="-40">
                <a:solidFill>
                  <a:srgbClr val="333333"/>
                </a:solidFill>
                <a:latin typeface="Arial MT"/>
                <a:cs typeface="Arial MT"/>
              </a:rPr>
              <a:t>multiple</a:t>
            </a:r>
            <a:r>
              <a:rPr dirty="0" sz="1150" spc="-2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150" spc="-25">
                <a:solidFill>
                  <a:srgbClr val="363636"/>
                </a:solidFill>
                <a:latin typeface="Arial MT"/>
                <a:cs typeface="Arial MT"/>
              </a:rPr>
              <a:t>metrics</a:t>
            </a:r>
            <a:r>
              <a:rPr dirty="0" sz="1150" spc="35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dirty="0" sz="1150" spc="-50">
                <a:solidFill>
                  <a:srgbClr val="2A2A2A"/>
                </a:solidFill>
                <a:latin typeface="Arial MT"/>
                <a:cs typeface="Arial MT"/>
              </a:rPr>
              <a:t>(accuracy,</a:t>
            </a:r>
            <a:r>
              <a:rPr dirty="0" sz="1150" spc="2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150" spc="-45">
                <a:solidFill>
                  <a:srgbClr val="262626"/>
                </a:solidFill>
                <a:latin typeface="Arial MT"/>
                <a:cs typeface="Arial MT"/>
              </a:rPr>
              <a:t>precision,</a:t>
            </a:r>
            <a:r>
              <a:rPr dirty="0" sz="1150" spc="5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1150" spc="-45">
                <a:solidFill>
                  <a:srgbClr val="2A2A2A"/>
                </a:solidFill>
                <a:latin typeface="Arial MT"/>
                <a:cs typeface="Arial MT"/>
              </a:rPr>
              <a:t>recall,</a:t>
            </a:r>
            <a:r>
              <a:rPr dirty="0" sz="1150" spc="-7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150" spc="-80">
                <a:solidFill>
                  <a:srgbClr val="262626"/>
                </a:solidFill>
                <a:latin typeface="Arial MT"/>
                <a:cs typeface="Arial MT"/>
              </a:rPr>
              <a:t>F1-</a:t>
            </a:r>
            <a:r>
              <a:rPr dirty="0" sz="1150" spc="-65">
                <a:solidFill>
                  <a:srgbClr val="262626"/>
                </a:solidFill>
                <a:latin typeface="Arial MT"/>
                <a:cs typeface="Arial MT"/>
              </a:rPr>
              <a:t>score)</a:t>
            </a:r>
            <a:r>
              <a:rPr dirty="0" sz="1150" spc="5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1150" spc="-35">
                <a:solidFill>
                  <a:srgbClr val="232323"/>
                </a:solidFill>
                <a:latin typeface="Arial MT"/>
                <a:cs typeface="Arial MT"/>
              </a:rPr>
              <a:t>and</a:t>
            </a:r>
            <a:r>
              <a:rPr dirty="0" sz="1150" spc="-12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150" spc="-35">
                <a:solidFill>
                  <a:srgbClr val="212121"/>
                </a:solidFill>
                <a:latin typeface="Arial MT"/>
                <a:cs typeface="Arial MT"/>
              </a:rPr>
              <a:t>confusion</a:t>
            </a:r>
            <a:r>
              <a:rPr dirty="0" sz="1150" spc="-4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150" spc="-40">
                <a:solidFill>
                  <a:srgbClr val="1A1A1A"/>
                </a:solidFill>
                <a:latin typeface="Arial MT"/>
                <a:cs typeface="Arial MT"/>
              </a:rPr>
              <a:t>matrices</a:t>
            </a:r>
            <a:r>
              <a:rPr dirty="0" sz="1150" spc="5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1150" spc="-25">
                <a:solidFill>
                  <a:srgbClr val="1F1F1F"/>
                </a:solidFill>
                <a:latin typeface="Arial MT"/>
                <a:cs typeface="Arial MT"/>
              </a:rPr>
              <a:t>to </a:t>
            </a:r>
            <a:r>
              <a:rPr dirty="0" sz="1150" spc="-25">
                <a:solidFill>
                  <a:srgbClr val="1F1F1F"/>
                </a:solidFill>
                <a:latin typeface="Arial MT"/>
                <a:cs typeface="Arial MT"/>
              </a:rPr>
              <a:t>	</a:t>
            </a:r>
            <a:r>
              <a:rPr dirty="0" sz="1150" spc="-45">
                <a:solidFill>
                  <a:srgbClr val="161616"/>
                </a:solidFill>
                <a:latin typeface="Arial MT"/>
                <a:cs typeface="Arial MT"/>
              </a:rPr>
              <a:t>comprehensively</a:t>
            </a:r>
            <a:r>
              <a:rPr dirty="0" sz="1150" spc="-5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1150" spc="-75">
                <a:solidFill>
                  <a:srgbClr val="2B2B2B"/>
                </a:solidFill>
                <a:latin typeface="Arial MT"/>
                <a:cs typeface="Arial MT"/>
              </a:rPr>
              <a:t>assess</a:t>
            </a:r>
            <a:r>
              <a:rPr dirty="0" sz="1150" spc="5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dirty="0" sz="1150" spc="-50">
                <a:solidFill>
                  <a:srgbClr val="3A3A3A"/>
                </a:solidFill>
                <a:latin typeface="Arial MT"/>
                <a:cs typeface="Arial MT"/>
              </a:rPr>
              <a:t>model</a:t>
            </a:r>
            <a:r>
              <a:rPr dirty="0" sz="1150" spc="-55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1150" spc="-25">
                <a:solidFill>
                  <a:srgbClr val="2A2A2A"/>
                </a:solidFill>
                <a:latin typeface="Arial MT"/>
                <a:cs typeface="Arial MT"/>
              </a:rPr>
              <a:t>reliability</a:t>
            </a:r>
            <a:r>
              <a:rPr dirty="0" sz="1150" spc="10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150" spc="-55">
                <a:solidFill>
                  <a:srgbClr val="2B2B2B"/>
                </a:solidFill>
                <a:latin typeface="Arial MT"/>
                <a:cs typeface="Arial MT"/>
              </a:rPr>
              <a:t>and</a:t>
            </a:r>
            <a:r>
              <a:rPr dirty="0" sz="1150" spc="-95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dirty="0" sz="1150" spc="-30">
                <a:solidFill>
                  <a:srgbClr val="242424"/>
                </a:solidFill>
                <a:latin typeface="Arial MT"/>
                <a:cs typeface="Arial MT"/>
              </a:rPr>
              <a:t>class-</a:t>
            </a:r>
            <a:r>
              <a:rPr dirty="0" sz="1150" spc="-35">
                <a:solidFill>
                  <a:srgbClr val="242424"/>
                </a:solidFill>
                <a:latin typeface="Arial MT"/>
                <a:cs typeface="Arial MT"/>
              </a:rPr>
              <a:t>wise</a:t>
            </a:r>
            <a:r>
              <a:rPr dirty="0" sz="1150" spc="-45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1C1C1C"/>
                </a:solidFill>
                <a:latin typeface="Arial MT"/>
                <a:cs typeface="Arial MT"/>
              </a:rPr>
              <a:t>performance.</a:t>
            </a:r>
            <a:endParaRPr sz="1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6367"/>
            <a:ext cx="7772400" cy="422624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880762"/>
            <a:ext cx="388620" cy="491847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31594" y="358894"/>
            <a:ext cx="139660" cy="25503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65">
                <a:latin typeface="Times New Roman"/>
                <a:cs typeface="Times New Roman"/>
              </a:rPr>
              <a:t>Fin&amp;</a:t>
            </a:r>
            <a:r>
              <a:rPr dirty="0" spc="-90">
                <a:latin typeface="Times New Roman"/>
                <a:cs typeface="Times New Roman"/>
              </a:rPr>
              <a:t> </a:t>
            </a:r>
            <a:r>
              <a:rPr dirty="0" spc="-10">
                <a:latin typeface="Times New Roman"/>
                <a:cs typeface="Times New Roman"/>
              </a:rPr>
              <a:t>Thoughts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467037" y="2067911"/>
            <a:ext cx="6715759" cy="7226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4785" marR="5080" indent="-172720">
              <a:lnSpc>
                <a:spcPct val="99300"/>
              </a:lnSpc>
              <a:spcBef>
                <a:spcPts val="105"/>
              </a:spcBef>
            </a:pPr>
            <a:r>
              <a:rPr dirty="0" sz="1150">
                <a:solidFill>
                  <a:srgbClr val="0F00B8"/>
                </a:solidFill>
                <a:latin typeface="Arial MT"/>
                <a:cs typeface="Arial MT"/>
              </a:rPr>
              <a:t>0</a:t>
            </a:r>
            <a:r>
              <a:rPr dirty="0" sz="1150" spc="360">
                <a:solidFill>
                  <a:srgbClr val="0F00B8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262626"/>
                </a:solidFill>
                <a:latin typeface="Arial MT"/>
                <a:cs typeface="Arial MT"/>
              </a:rPr>
              <a:t>In</a:t>
            </a:r>
            <a:r>
              <a:rPr dirty="0" sz="1150" spc="-45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1150" spc="-45">
                <a:solidFill>
                  <a:srgbClr val="282828"/>
                </a:solidFill>
                <a:latin typeface="Arial MT"/>
                <a:cs typeface="Arial MT"/>
              </a:rPr>
              <a:t>conclusion,</a:t>
            </a:r>
            <a:r>
              <a:rPr dirty="0" sz="1150" spc="3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1150" spc="-30">
                <a:solidFill>
                  <a:srgbClr val="1F1F1F"/>
                </a:solidFill>
                <a:latin typeface="Arial MT"/>
                <a:cs typeface="Arial MT"/>
              </a:rPr>
              <a:t>this</a:t>
            </a:r>
            <a:r>
              <a:rPr dirty="0" sz="1150" spc="-55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150" spc="-50">
                <a:solidFill>
                  <a:srgbClr val="2F2F2F"/>
                </a:solidFill>
                <a:latin typeface="Arial MT"/>
                <a:cs typeface="Arial MT"/>
              </a:rPr>
              <a:t>research</a:t>
            </a:r>
            <a:r>
              <a:rPr dirty="0" sz="1150" spc="30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dirty="0" sz="1150" spc="-45">
                <a:solidFill>
                  <a:srgbClr val="282828"/>
                </a:solidFill>
                <a:latin typeface="Arial MT"/>
                <a:cs typeface="Arial MT"/>
              </a:rPr>
              <a:t>underscores</a:t>
            </a:r>
            <a:r>
              <a:rPr dirty="0" sz="1150" spc="-5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1150" spc="-20">
                <a:solidFill>
                  <a:srgbClr val="363636"/>
                </a:solidFill>
                <a:latin typeface="Arial MT"/>
                <a:cs typeface="Arial MT"/>
              </a:rPr>
              <a:t>the</a:t>
            </a:r>
            <a:r>
              <a:rPr dirty="0" sz="1150" spc="-6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dirty="0" sz="1150" spc="-45">
                <a:solidFill>
                  <a:srgbClr val="1F1F1F"/>
                </a:solidFill>
                <a:latin typeface="Arial MT"/>
                <a:cs typeface="Arial MT"/>
              </a:rPr>
              <a:t>transformative</a:t>
            </a:r>
            <a:r>
              <a:rPr dirty="0" sz="1150" spc="-95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150" spc="-45">
                <a:solidFill>
                  <a:srgbClr val="1C1C1C"/>
                </a:solidFill>
                <a:latin typeface="Arial MT"/>
                <a:cs typeface="Arial MT"/>
              </a:rPr>
              <a:t>potential</a:t>
            </a:r>
            <a:r>
              <a:rPr dirty="0" sz="1150" spc="-5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161616"/>
                </a:solidFill>
                <a:latin typeface="Arial MT"/>
                <a:cs typeface="Arial MT"/>
              </a:rPr>
              <a:t>of</a:t>
            </a:r>
            <a:r>
              <a:rPr dirty="0" sz="1150" spc="-1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1150" spc="-50">
                <a:solidFill>
                  <a:srgbClr val="232323"/>
                </a:solidFill>
                <a:latin typeface="Arial MT"/>
                <a:cs typeface="Arial MT"/>
              </a:rPr>
              <a:t>deep</a:t>
            </a:r>
            <a:r>
              <a:rPr dirty="0" sz="1150" spc="-4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150" spc="-35">
                <a:solidFill>
                  <a:srgbClr val="2D2D2D"/>
                </a:solidFill>
                <a:latin typeface="Arial MT"/>
                <a:cs typeface="Arial MT"/>
              </a:rPr>
              <a:t>learning</a:t>
            </a:r>
            <a:r>
              <a:rPr dirty="0" sz="1150" spc="1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151515"/>
                </a:solidFill>
                <a:latin typeface="Arial MT"/>
                <a:cs typeface="Arial MT"/>
              </a:rPr>
              <a:t>to</a:t>
            </a:r>
            <a:r>
              <a:rPr dirty="0" sz="1150" spc="-135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1150" spc="-45">
                <a:solidFill>
                  <a:srgbClr val="282828"/>
                </a:solidFill>
                <a:latin typeface="Arial MT"/>
                <a:cs typeface="Arial MT"/>
              </a:rPr>
              <a:t>revolutlonize</a:t>
            </a:r>
            <a:r>
              <a:rPr dirty="0" sz="1150" spc="2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1150" spc="-20">
                <a:solidFill>
                  <a:srgbClr val="262626"/>
                </a:solidFill>
                <a:latin typeface="Arial MT"/>
                <a:cs typeface="Arial MT"/>
              </a:rPr>
              <a:t>knee </a:t>
            </a:r>
            <a:r>
              <a:rPr dirty="0" sz="1150" spc="-35">
                <a:solidFill>
                  <a:srgbClr val="282828"/>
                </a:solidFill>
                <a:latin typeface="Arial MT"/>
                <a:cs typeface="Arial MT"/>
              </a:rPr>
              <a:t>osteoarthritis</a:t>
            </a:r>
            <a:r>
              <a:rPr dirty="0" sz="1150" spc="-4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1150" spc="-45">
                <a:solidFill>
                  <a:srgbClr val="2B2B2B"/>
                </a:solidFill>
                <a:latin typeface="Arial MT"/>
                <a:cs typeface="Arial MT"/>
              </a:rPr>
              <a:t>diagnosis</a:t>
            </a:r>
            <a:r>
              <a:rPr dirty="0" sz="1150" spc="-15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dirty="0" sz="1150" spc="-30">
                <a:solidFill>
                  <a:srgbClr val="2F2F2F"/>
                </a:solidFill>
                <a:latin typeface="Arial MT"/>
                <a:cs typeface="Arial MT"/>
              </a:rPr>
              <a:t>by</a:t>
            </a:r>
            <a:r>
              <a:rPr dirty="0" sz="1150" spc="-40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dirty="0" sz="1150" spc="-35">
                <a:solidFill>
                  <a:srgbClr val="282828"/>
                </a:solidFill>
                <a:latin typeface="Arial MT"/>
                <a:cs typeface="Arial MT"/>
              </a:rPr>
              <a:t>providing</a:t>
            </a:r>
            <a:r>
              <a:rPr dirty="0" sz="115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1150" spc="-45">
                <a:solidFill>
                  <a:srgbClr val="2A2A2A"/>
                </a:solidFill>
                <a:latin typeface="Arial MT"/>
                <a:cs typeface="Arial MT"/>
              </a:rPr>
              <a:t>accurate,</a:t>
            </a:r>
            <a:r>
              <a:rPr dirty="0" sz="1150" spc="3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150" spc="-40">
                <a:solidFill>
                  <a:srgbClr val="484848"/>
                </a:solidFill>
                <a:latin typeface="Arial MT"/>
                <a:cs typeface="Arial MT"/>
              </a:rPr>
              <a:t>fast,</a:t>
            </a:r>
            <a:r>
              <a:rPr dirty="0" sz="1150" spc="-75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dirty="0" sz="1150" spc="-55">
                <a:solidFill>
                  <a:srgbClr val="343434"/>
                </a:solidFill>
                <a:latin typeface="Arial MT"/>
                <a:cs typeface="Arial MT"/>
              </a:rPr>
              <a:t>and</a:t>
            </a:r>
            <a:r>
              <a:rPr dirty="0" sz="1150" spc="-85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dirty="0" sz="1150" spc="-35">
                <a:solidFill>
                  <a:srgbClr val="1F1F1F"/>
                </a:solidFill>
                <a:latin typeface="Arial MT"/>
                <a:cs typeface="Arial MT"/>
              </a:rPr>
              <a:t>interpretable</a:t>
            </a:r>
            <a:r>
              <a:rPr dirty="0" sz="1150" spc="65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150" spc="-35">
                <a:solidFill>
                  <a:srgbClr val="262626"/>
                </a:solidFill>
                <a:latin typeface="Arial MT"/>
                <a:cs typeface="Arial MT"/>
              </a:rPr>
              <a:t>severity</a:t>
            </a:r>
            <a:r>
              <a:rPr dirty="0" sz="1150" spc="7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1150" spc="-40">
                <a:solidFill>
                  <a:srgbClr val="1C1C1C"/>
                </a:solidFill>
                <a:latin typeface="Arial MT"/>
                <a:cs typeface="Arial MT"/>
              </a:rPr>
              <a:t>classification.</a:t>
            </a:r>
            <a:r>
              <a:rPr dirty="0" sz="1150" spc="-7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1150" spc="-55">
                <a:solidFill>
                  <a:srgbClr val="262626"/>
                </a:solidFill>
                <a:latin typeface="Arial MT"/>
                <a:cs typeface="Arial MT"/>
              </a:rPr>
              <a:t>By</a:t>
            </a:r>
            <a:r>
              <a:rPr dirty="0" sz="1150" spc="-4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1150" spc="-40">
                <a:solidFill>
                  <a:srgbClr val="1C1C1C"/>
                </a:solidFill>
                <a:latin typeface="Arial MT"/>
                <a:cs typeface="Arial MT"/>
              </a:rPr>
              <a:t>continuing</a:t>
            </a:r>
            <a:r>
              <a:rPr dirty="0" sz="1150" spc="2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1150" spc="-25">
                <a:solidFill>
                  <a:srgbClr val="383838"/>
                </a:solidFill>
                <a:latin typeface="Arial MT"/>
                <a:cs typeface="Arial MT"/>
              </a:rPr>
              <a:t>to </a:t>
            </a:r>
            <a:r>
              <a:rPr dirty="0" sz="1150" spc="-50">
                <a:solidFill>
                  <a:srgbClr val="1C1C1C"/>
                </a:solidFill>
                <a:latin typeface="Arial MT"/>
                <a:cs typeface="Arial MT"/>
              </a:rPr>
              <a:t>address</a:t>
            </a:r>
            <a:r>
              <a:rPr dirty="0" sz="1150" spc="-35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1150" spc="-30">
                <a:solidFill>
                  <a:srgbClr val="181818"/>
                </a:solidFill>
                <a:latin typeface="Arial MT"/>
                <a:cs typeface="Arial MT"/>
              </a:rPr>
              <a:t>current </a:t>
            </a:r>
            <a:r>
              <a:rPr dirty="0" sz="1150" spc="-40">
                <a:solidFill>
                  <a:srgbClr val="2F2F2F"/>
                </a:solidFill>
                <a:latin typeface="Arial MT"/>
                <a:cs typeface="Arial MT"/>
              </a:rPr>
              <a:t>limitations</a:t>
            </a:r>
            <a:r>
              <a:rPr dirty="0" sz="1150" spc="30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dirty="0" sz="1150" spc="-55">
                <a:solidFill>
                  <a:srgbClr val="232323"/>
                </a:solidFill>
                <a:latin typeface="Arial MT"/>
                <a:cs typeface="Arial MT"/>
              </a:rPr>
              <a:t>and</a:t>
            </a:r>
            <a:r>
              <a:rPr dirty="0" sz="1150" spc="-11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150" spc="-40">
                <a:solidFill>
                  <a:srgbClr val="232323"/>
                </a:solidFill>
                <a:latin typeface="Arial MT"/>
                <a:cs typeface="Arial MT"/>
              </a:rPr>
              <a:t>exploring</a:t>
            </a:r>
            <a:r>
              <a:rPr dirty="0" sz="1150" spc="-2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150" spc="-50">
                <a:solidFill>
                  <a:srgbClr val="212121"/>
                </a:solidFill>
                <a:latin typeface="Arial MT"/>
                <a:cs typeface="Arial MT"/>
              </a:rPr>
              <a:t>advanced </a:t>
            </a:r>
            <a:r>
              <a:rPr dirty="0" sz="1150" spc="-45">
                <a:solidFill>
                  <a:srgbClr val="262626"/>
                </a:solidFill>
                <a:latin typeface="Arial MT"/>
                <a:cs typeface="Arial MT"/>
              </a:rPr>
              <a:t>modeling</a:t>
            </a:r>
            <a:r>
              <a:rPr dirty="0" sz="1150" spc="-35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1150" spc="-50">
                <a:solidFill>
                  <a:srgbClr val="242424"/>
                </a:solidFill>
                <a:latin typeface="Arial MT"/>
                <a:cs typeface="Arial MT"/>
              </a:rPr>
              <a:t>and</a:t>
            </a:r>
            <a:r>
              <a:rPr dirty="0" sz="1150" spc="-6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1150" spc="-50">
                <a:solidFill>
                  <a:srgbClr val="2A2A2A"/>
                </a:solidFill>
                <a:latin typeface="Arial MT"/>
                <a:cs typeface="Arial MT"/>
              </a:rPr>
              <a:t>deployment</a:t>
            </a:r>
            <a:r>
              <a:rPr dirty="0" sz="1150" spc="6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150" spc="-45">
                <a:solidFill>
                  <a:srgbClr val="1F1F1F"/>
                </a:solidFill>
                <a:latin typeface="Arial MT"/>
                <a:cs typeface="Arial MT"/>
              </a:rPr>
              <a:t>strategies,</a:t>
            </a:r>
            <a:r>
              <a:rPr dirty="0" sz="1150" spc="4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150" spc="-30">
                <a:solidFill>
                  <a:srgbClr val="333333"/>
                </a:solidFill>
                <a:latin typeface="Arial MT"/>
                <a:cs typeface="Arial MT"/>
              </a:rPr>
              <a:t>future</a:t>
            </a:r>
            <a:r>
              <a:rPr dirty="0" sz="1150" spc="-5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150" spc="-50">
                <a:solidFill>
                  <a:srgbClr val="1C1C1C"/>
                </a:solidFill>
                <a:latin typeface="Arial MT"/>
                <a:cs typeface="Arial MT"/>
              </a:rPr>
              <a:t>systems</a:t>
            </a:r>
            <a:r>
              <a:rPr dirty="0" sz="1150" spc="-3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1150" spc="-25">
                <a:solidFill>
                  <a:srgbClr val="313131"/>
                </a:solidFill>
                <a:latin typeface="Arial MT"/>
                <a:cs typeface="Arial MT"/>
              </a:rPr>
              <a:t>can </a:t>
            </a:r>
            <a:r>
              <a:rPr dirty="0" sz="1150" spc="-25">
                <a:solidFill>
                  <a:srgbClr val="282828"/>
                </a:solidFill>
                <a:latin typeface="Arial MT"/>
                <a:cs typeface="Arial MT"/>
              </a:rPr>
              <a:t>better</a:t>
            </a:r>
            <a:r>
              <a:rPr dirty="0" sz="1150" spc="2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1150" spc="-30">
                <a:solidFill>
                  <a:srgbClr val="212121"/>
                </a:solidFill>
                <a:latin typeface="Arial MT"/>
                <a:cs typeface="Arial MT"/>
              </a:rPr>
              <a:t>support</a:t>
            </a:r>
            <a:r>
              <a:rPr dirty="0" sz="1150" spc="4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150" spc="-40">
                <a:solidFill>
                  <a:srgbClr val="2A2A2A"/>
                </a:solidFill>
                <a:latin typeface="Arial MT"/>
                <a:cs typeface="Arial MT"/>
              </a:rPr>
              <a:t>clinicians,</a:t>
            </a:r>
            <a:r>
              <a:rPr dirty="0" sz="1150" spc="4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150" spc="-55">
                <a:solidFill>
                  <a:srgbClr val="242424"/>
                </a:solidFill>
                <a:latin typeface="Arial MT"/>
                <a:cs typeface="Arial MT"/>
              </a:rPr>
              <a:t>improve</a:t>
            </a:r>
            <a:r>
              <a:rPr dirty="0" sz="1150" spc="-2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1150" spc="-40">
                <a:solidFill>
                  <a:srgbClr val="262626"/>
                </a:solidFill>
                <a:latin typeface="Arial MT"/>
                <a:cs typeface="Arial MT"/>
              </a:rPr>
              <a:t>patient</a:t>
            </a:r>
            <a:r>
              <a:rPr dirty="0" sz="1150" spc="5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1150" spc="-60">
                <a:solidFill>
                  <a:srgbClr val="383838"/>
                </a:solidFill>
                <a:latin typeface="Arial MT"/>
                <a:cs typeface="Arial MT"/>
              </a:rPr>
              <a:t>outcomes,</a:t>
            </a:r>
            <a:r>
              <a:rPr dirty="0" sz="1150" spc="5">
                <a:solidFill>
                  <a:srgbClr val="383838"/>
                </a:solidFill>
                <a:latin typeface="Arial MT"/>
                <a:cs typeface="Arial MT"/>
              </a:rPr>
              <a:t> </a:t>
            </a:r>
            <a:r>
              <a:rPr dirty="0" sz="1150" spc="-55">
                <a:solidFill>
                  <a:srgbClr val="2F2F2F"/>
                </a:solidFill>
                <a:latin typeface="Arial MT"/>
                <a:cs typeface="Arial MT"/>
              </a:rPr>
              <a:t>and</a:t>
            </a:r>
            <a:r>
              <a:rPr dirty="0" sz="1150" spc="-60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dirty="0" sz="1150" spc="-60">
                <a:solidFill>
                  <a:srgbClr val="2D2D2D"/>
                </a:solidFill>
                <a:latin typeface="Arial MT"/>
                <a:cs typeface="Arial MT"/>
              </a:rPr>
              <a:t>faciI‘itate</a:t>
            </a:r>
            <a:r>
              <a:rPr dirty="0" sz="1150" spc="2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1150" spc="-45">
                <a:solidFill>
                  <a:srgbClr val="262626"/>
                </a:solidFill>
                <a:latin typeface="Arial MT"/>
                <a:cs typeface="Arial MT"/>
              </a:rPr>
              <a:t>large-</a:t>
            </a:r>
            <a:r>
              <a:rPr dirty="0" sz="1150" spc="-35">
                <a:solidFill>
                  <a:srgbClr val="262626"/>
                </a:solidFill>
                <a:latin typeface="Arial MT"/>
                <a:cs typeface="Arial MT"/>
              </a:rPr>
              <a:t>scale</a:t>
            </a:r>
            <a:r>
              <a:rPr dirty="0" sz="1150" spc="15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1150" spc="-40">
                <a:solidFill>
                  <a:srgbClr val="262626"/>
                </a:solidFill>
                <a:latin typeface="Arial MT"/>
                <a:cs typeface="Arial MT"/>
              </a:rPr>
              <a:t>epidemiological</a:t>
            </a:r>
            <a:r>
              <a:rPr dirty="0" sz="1150" spc="-5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181818"/>
                </a:solidFill>
                <a:latin typeface="Arial MT"/>
                <a:cs typeface="Arial MT"/>
              </a:rPr>
              <a:t>studies.</a:t>
            </a:r>
            <a:endParaRPr sz="1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880762"/>
            <a:ext cx="388620" cy="491847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31594" y="364966"/>
            <a:ext cx="224670" cy="34611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90"/>
              </a:spcBef>
            </a:pPr>
            <a:r>
              <a:rPr dirty="0" spc="-50"/>
              <a:t>Acknowledgement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417234" y="1636534"/>
            <a:ext cx="6917055" cy="15817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3204" indent="-179705">
              <a:lnSpc>
                <a:spcPts val="1415"/>
              </a:lnSpc>
              <a:spcBef>
                <a:spcPts val="95"/>
              </a:spcBef>
              <a:buClr>
                <a:srgbClr val="1300B8"/>
              </a:buClr>
              <a:buChar char="o"/>
              <a:tabLst>
                <a:tab pos="243204" algn="l"/>
              </a:tabLst>
            </a:pPr>
            <a:r>
              <a:rPr dirty="0" sz="1200" spc="-165">
                <a:solidFill>
                  <a:srgbClr val="333333"/>
                </a:solidFill>
                <a:latin typeface="Arial MT"/>
                <a:cs typeface="Arial MT"/>
              </a:rPr>
              <a:t>We</a:t>
            </a:r>
            <a:r>
              <a:rPr dirty="0" sz="1200" spc="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200" spc="-80">
                <a:solidFill>
                  <a:srgbClr val="282828"/>
                </a:solidFill>
                <a:latin typeface="Arial MT"/>
                <a:cs typeface="Arial MT"/>
              </a:rPr>
              <a:t>would</a:t>
            </a:r>
            <a:r>
              <a:rPr dirty="0" sz="1200" spc="-1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1200" spc="-55">
                <a:solidFill>
                  <a:srgbClr val="2A2A2A"/>
                </a:solidFill>
                <a:latin typeface="Arial MT"/>
                <a:cs typeface="Arial MT"/>
              </a:rPr>
              <a:t>like</a:t>
            </a:r>
            <a:r>
              <a:rPr dirty="0" sz="1200" spc="-11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200" spc="-30">
                <a:solidFill>
                  <a:srgbClr val="1F1F1F"/>
                </a:solidFill>
                <a:latin typeface="Arial MT"/>
                <a:cs typeface="Arial MT"/>
              </a:rPr>
              <a:t>to</a:t>
            </a:r>
            <a:r>
              <a:rPr dirty="0" sz="1200" spc="-5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200" spc="-85">
                <a:solidFill>
                  <a:srgbClr val="2F2F2F"/>
                </a:solidFill>
                <a:latin typeface="Arial MT"/>
                <a:cs typeface="Arial MT"/>
              </a:rPr>
              <a:t>express</a:t>
            </a:r>
            <a:r>
              <a:rPr dirty="0" sz="1200" spc="20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dirty="0" sz="1200" spc="-65">
                <a:solidFill>
                  <a:srgbClr val="383838"/>
                </a:solidFill>
                <a:latin typeface="Arial MT"/>
                <a:cs typeface="Arial MT"/>
              </a:rPr>
              <a:t>our</a:t>
            </a:r>
            <a:r>
              <a:rPr dirty="0" sz="1200" spc="35">
                <a:solidFill>
                  <a:srgbClr val="383838"/>
                </a:solidFill>
                <a:latin typeface="Arial MT"/>
                <a:cs typeface="Arial MT"/>
              </a:rPr>
              <a:t> </a:t>
            </a:r>
            <a:r>
              <a:rPr dirty="0" sz="1200" spc="-80">
                <a:solidFill>
                  <a:srgbClr val="313131"/>
                </a:solidFill>
                <a:latin typeface="Arial MT"/>
                <a:cs typeface="Arial MT"/>
              </a:rPr>
              <a:t>sincere</a:t>
            </a:r>
            <a:r>
              <a:rPr dirty="0" sz="1200" spc="-25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dirty="0" sz="1200" spc="-60">
                <a:solidFill>
                  <a:srgbClr val="282828"/>
                </a:solidFill>
                <a:latin typeface="Arial MT"/>
                <a:cs typeface="Arial MT"/>
              </a:rPr>
              <a:t>gratitude</a:t>
            </a:r>
            <a:r>
              <a:rPr dirty="0" sz="1200" spc="-35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444444"/>
                </a:solidFill>
                <a:latin typeface="Arial MT"/>
                <a:cs typeface="Arial MT"/>
              </a:rPr>
              <a:t>to</a:t>
            </a:r>
            <a:r>
              <a:rPr dirty="0" sz="1200" spc="-114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dirty="0" sz="1200" spc="-70">
                <a:solidFill>
                  <a:srgbClr val="131313"/>
                </a:solidFill>
                <a:latin typeface="Arial MT"/>
                <a:cs typeface="Arial MT"/>
              </a:rPr>
              <a:t>Dr.</a:t>
            </a:r>
            <a:r>
              <a:rPr dirty="0" sz="1200" spc="-14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200" spc="-80">
                <a:solidFill>
                  <a:srgbClr val="0F0F0F"/>
                </a:solidFill>
                <a:latin typeface="Arial MT"/>
                <a:cs typeface="Arial MT"/>
              </a:rPr>
              <a:t>Gaurav</a:t>
            </a:r>
            <a:r>
              <a:rPr dirty="0" sz="1200" spc="-11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200" spc="-45">
                <a:solidFill>
                  <a:srgbClr val="131313"/>
                </a:solidFill>
                <a:latin typeface="Arial MT"/>
                <a:cs typeface="Arial MT"/>
              </a:rPr>
              <a:t>Singal</a:t>
            </a:r>
            <a:r>
              <a:rPr dirty="0" sz="1200" spc="-3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200" spc="-75">
                <a:solidFill>
                  <a:srgbClr val="161616"/>
                </a:solidFill>
                <a:latin typeface="Arial MT"/>
                <a:cs typeface="Arial MT"/>
              </a:rPr>
              <a:t>(Assistant</a:t>
            </a:r>
            <a:r>
              <a:rPr dirty="0" sz="1200" spc="-2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1200" spc="-90">
                <a:solidFill>
                  <a:srgbClr val="363636"/>
                </a:solidFill>
                <a:latin typeface="Arial MT"/>
                <a:cs typeface="Arial MT"/>
              </a:rPr>
              <a:t>Professor,</a:t>
            </a:r>
            <a:r>
              <a:rPr dirty="0" sz="1200" spc="2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dirty="0" sz="1200" spc="-80">
                <a:solidFill>
                  <a:srgbClr val="1A1A1A"/>
                </a:solidFill>
                <a:latin typeface="Arial MT"/>
                <a:cs typeface="Arial MT"/>
              </a:rPr>
              <a:t>Department</a:t>
            </a:r>
            <a:r>
              <a:rPr dirty="0" sz="1200" spc="9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151515"/>
                </a:solidFill>
                <a:latin typeface="Arial MT"/>
                <a:cs typeface="Arial MT"/>
              </a:rPr>
              <a:t>of</a:t>
            </a:r>
            <a:r>
              <a:rPr dirty="0" sz="1200" spc="20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1200" spc="-20">
                <a:solidFill>
                  <a:srgbClr val="3D3D3D"/>
                </a:solidFill>
                <a:latin typeface="Arial MT"/>
                <a:cs typeface="Arial MT"/>
              </a:rPr>
              <a:t>CSE,</a:t>
            </a:r>
            <a:endParaRPr sz="1200">
              <a:latin typeface="Arial MT"/>
              <a:cs typeface="Arial MT"/>
            </a:endParaRPr>
          </a:p>
          <a:p>
            <a:pPr marL="233045">
              <a:lnSpc>
                <a:spcPts val="1355"/>
              </a:lnSpc>
            </a:pPr>
            <a:r>
              <a:rPr dirty="0" sz="1150" spc="-90">
                <a:solidFill>
                  <a:srgbClr val="1F1F1F"/>
                </a:solidFill>
                <a:latin typeface="Arial MT"/>
                <a:cs typeface="Arial MT"/>
              </a:rPr>
              <a:t>NSUT</a:t>
            </a:r>
            <a:r>
              <a:rPr dirty="0" sz="1150" spc="5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150" spc="-60">
                <a:solidFill>
                  <a:srgbClr val="1F1F1F"/>
                </a:solidFill>
                <a:latin typeface="Arial MT"/>
                <a:cs typeface="Arial MT"/>
              </a:rPr>
              <a:t>Delhi)</a:t>
            </a:r>
            <a:r>
              <a:rPr dirty="0" sz="1150" spc="35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363636"/>
                </a:solidFill>
                <a:latin typeface="Arial MT"/>
                <a:cs typeface="Arial MT"/>
              </a:rPr>
              <a:t>,</a:t>
            </a:r>
            <a:r>
              <a:rPr dirty="0" sz="1150" spc="5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dirty="0" sz="1150" spc="-20">
                <a:solidFill>
                  <a:srgbClr val="181818"/>
                </a:solidFill>
                <a:latin typeface="Arial MT"/>
                <a:cs typeface="Arial MT"/>
              </a:rPr>
              <a:t>for</a:t>
            </a:r>
            <a:r>
              <a:rPr dirty="0" sz="1150" spc="-11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1150" spc="-25">
                <a:solidFill>
                  <a:srgbClr val="313131"/>
                </a:solidFill>
                <a:latin typeface="Arial MT"/>
                <a:cs typeface="Arial MT"/>
              </a:rPr>
              <a:t>their </a:t>
            </a:r>
            <a:r>
              <a:rPr dirty="0" sz="1150" spc="-20">
                <a:solidFill>
                  <a:srgbClr val="131313"/>
                </a:solidFill>
                <a:latin typeface="Arial MT"/>
                <a:cs typeface="Arial MT"/>
              </a:rPr>
              <a:t>continuou</a:t>
            </a:r>
            <a:r>
              <a:rPr dirty="0" baseline="-9661" sz="1725" spc="-30">
                <a:solidFill>
                  <a:srgbClr val="131313"/>
                </a:solidFill>
                <a:latin typeface="Arial MT"/>
                <a:cs typeface="Arial MT"/>
              </a:rPr>
              <a:t>•</a:t>
            </a:r>
            <a:r>
              <a:rPr dirty="0" baseline="-9661" sz="1725" spc="7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baseline="-9661" sz="1725" spc="-37">
                <a:solidFill>
                  <a:srgbClr val="2A2A2A"/>
                </a:solidFill>
                <a:latin typeface="Arial MT"/>
                <a:cs typeface="Arial MT"/>
              </a:rPr>
              <a:t>e</a:t>
            </a:r>
            <a:r>
              <a:rPr dirty="0" sz="1150" spc="-25">
                <a:solidFill>
                  <a:srgbClr val="2A2A2A"/>
                </a:solidFill>
                <a:latin typeface="Arial MT"/>
                <a:cs typeface="Arial MT"/>
              </a:rPr>
              <a:t>uldanceand</a:t>
            </a:r>
            <a:r>
              <a:rPr dirty="0" sz="1150" spc="-6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150" spc="-40">
                <a:solidFill>
                  <a:srgbClr val="262626"/>
                </a:solidFill>
                <a:latin typeface="Arial MT"/>
                <a:cs typeface="Arial MT"/>
              </a:rPr>
              <a:t>support</a:t>
            </a:r>
            <a:r>
              <a:rPr dirty="0" sz="1150" spc="-2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1150" spc="-40">
                <a:solidFill>
                  <a:srgbClr val="313131"/>
                </a:solidFill>
                <a:latin typeface="Arial MT"/>
                <a:cs typeface="Arial MT"/>
              </a:rPr>
              <a:t>throughout</a:t>
            </a:r>
            <a:r>
              <a:rPr dirty="0" sz="1150" spc="-25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dirty="0" sz="1150" spc="-25">
                <a:solidFill>
                  <a:srgbClr val="2D2D2D"/>
                </a:solidFill>
                <a:latin typeface="Arial MT"/>
                <a:cs typeface="Arial MT"/>
              </a:rPr>
              <a:t>the</a:t>
            </a:r>
            <a:r>
              <a:rPr dirty="0" sz="1150" spc="-12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2D2D2D"/>
                </a:solidFill>
                <a:latin typeface="Arial MT"/>
                <a:cs typeface="Arial MT"/>
              </a:rPr>
              <a:t>project.</a:t>
            </a:r>
            <a:endParaRPr sz="1150">
              <a:latin typeface="Arial MT"/>
              <a:cs typeface="Arial MT"/>
            </a:endParaRPr>
          </a:p>
          <a:p>
            <a:pPr marL="234315" marR="68580" indent="-171450">
              <a:lnSpc>
                <a:spcPts val="1390"/>
              </a:lnSpc>
              <a:spcBef>
                <a:spcPts val="665"/>
              </a:spcBef>
              <a:buChar char="o"/>
              <a:tabLst>
                <a:tab pos="234315" algn="l"/>
                <a:tab pos="240665" algn="l"/>
              </a:tabLst>
            </a:pPr>
            <a:r>
              <a:rPr dirty="0" sz="1200">
                <a:solidFill>
                  <a:srgbClr val="180AB8"/>
                </a:solidFill>
                <a:latin typeface="Arial MT"/>
                <a:cs typeface="Arial MT"/>
              </a:rPr>
              <a:t>	</a:t>
            </a:r>
            <a:r>
              <a:rPr dirty="0" sz="1200" spc="-75">
                <a:solidFill>
                  <a:srgbClr val="262626"/>
                </a:solidFill>
                <a:latin typeface="Arial MT"/>
                <a:cs typeface="Arial MT"/>
              </a:rPr>
              <a:t>Their</a:t>
            </a:r>
            <a:r>
              <a:rPr dirty="0" sz="1200" spc="-7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1200" spc="-65">
                <a:solidFill>
                  <a:srgbClr val="282828"/>
                </a:solidFill>
                <a:latin typeface="Arial MT"/>
                <a:cs typeface="Arial MT"/>
              </a:rPr>
              <a:t>expert</a:t>
            </a:r>
            <a:r>
              <a:rPr dirty="0" sz="1200" spc="15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1200" spc="-65">
                <a:solidFill>
                  <a:srgbClr val="1F1F1F"/>
                </a:solidFill>
                <a:latin typeface="Arial MT"/>
                <a:cs typeface="Arial MT"/>
              </a:rPr>
              <a:t>advice</a:t>
            </a:r>
            <a:r>
              <a:rPr dirty="0" sz="1200" spc="-5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200" spc="-75">
                <a:solidFill>
                  <a:srgbClr val="232323"/>
                </a:solidFill>
                <a:latin typeface="Arial MT"/>
                <a:cs typeface="Arial MT"/>
              </a:rPr>
              <a:t>and</a:t>
            </a:r>
            <a:r>
              <a:rPr dirty="0" sz="1200" spc="-9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200" spc="-55">
                <a:solidFill>
                  <a:srgbClr val="1C1C1C"/>
                </a:solidFill>
                <a:latin typeface="Arial MT"/>
                <a:cs typeface="Arial MT"/>
              </a:rPr>
              <a:t>feedback</a:t>
            </a:r>
            <a:r>
              <a:rPr dirty="0" sz="1200" spc="85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1200" spc="-85">
                <a:solidFill>
                  <a:srgbClr val="282828"/>
                </a:solidFill>
                <a:latin typeface="Arial MT"/>
                <a:cs typeface="Arial MT"/>
              </a:rPr>
              <a:t>were</a:t>
            </a:r>
            <a:r>
              <a:rPr dirty="0" sz="1200" spc="-6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1200" spc="-70">
                <a:solidFill>
                  <a:srgbClr val="282828"/>
                </a:solidFill>
                <a:latin typeface="Arial MT"/>
                <a:cs typeface="Arial MT"/>
              </a:rPr>
              <a:t>invaluable</a:t>
            </a:r>
            <a:r>
              <a:rPr dirty="0" sz="1200" spc="-5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1200" spc="-20">
                <a:solidFill>
                  <a:srgbClr val="313131"/>
                </a:solidFill>
                <a:latin typeface="Arial MT"/>
                <a:cs typeface="Arial MT"/>
              </a:rPr>
              <a:t>in</a:t>
            </a:r>
            <a:r>
              <a:rPr dirty="0" sz="1200" spc="-145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dirty="0" sz="1200" spc="-50">
                <a:solidFill>
                  <a:srgbClr val="1C1C1C"/>
                </a:solidFill>
                <a:latin typeface="Arial MT"/>
                <a:cs typeface="Arial MT"/>
              </a:rPr>
              <a:t>refining</a:t>
            </a:r>
            <a:r>
              <a:rPr dirty="0" sz="1200" spc="-2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1200" spc="-65">
                <a:solidFill>
                  <a:srgbClr val="1F1F1F"/>
                </a:solidFill>
                <a:latin typeface="Arial MT"/>
                <a:cs typeface="Arial MT"/>
              </a:rPr>
              <a:t>the</a:t>
            </a:r>
            <a:r>
              <a:rPr dirty="0" sz="1200" spc="-9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200" spc="-65">
                <a:solidFill>
                  <a:srgbClr val="2D2D2D"/>
                </a:solidFill>
                <a:latin typeface="Arial MT"/>
                <a:cs typeface="Arial MT"/>
              </a:rPr>
              <a:t>methodology</a:t>
            </a:r>
            <a:r>
              <a:rPr dirty="0" sz="1200" spc="65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1200" spc="-75">
                <a:solidFill>
                  <a:srgbClr val="212121"/>
                </a:solidFill>
                <a:latin typeface="Arial MT"/>
                <a:cs typeface="Arial MT"/>
              </a:rPr>
              <a:t>and </a:t>
            </a:r>
            <a:r>
              <a:rPr dirty="0" sz="1200" spc="-70">
                <a:solidFill>
                  <a:srgbClr val="232323"/>
                </a:solidFill>
                <a:latin typeface="Arial MT"/>
                <a:cs typeface="Arial MT"/>
              </a:rPr>
              <a:t>experimental</a:t>
            </a:r>
            <a:r>
              <a:rPr dirty="0" sz="1200" spc="10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200" spc="-70">
                <a:solidFill>
                  <a:srgbClr val="242424"/>
                </a:solidFill>
                <a:latin typeface="Arial MT"/>
                <a:cs typeface="Arial MT"/>
              </a:rPr>
              <a:t>setup.</a:t>
            </a:r>
            <a:r>
              <a:rPr dirty="0" sz="1200" spc="-35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1200" spc="-25">
                <a:solidFill>
                  <a:srgbClr val="212121"/>
                </a:solidFill>
                <a:latin typeface="Arial MT"/>
                <a:cs typeface="Arial MT"/>
              </a:rPr>
              <a:t>And </a:t>
            </a:r>
            <a:r>
              <a:rPr dirty="0" sz="1200" spc="-60">
                <a:solidFill>
                  <a:srgbClr val="1F1F1F"/>
                </a:solidFill>
                <a:latin typeface="Arial MT"/>
                <a:cs typeface="Arial MT"/>
              </a:rPr>
              <a:t>peer</a:t>
            </a:r>
            <a:r>
              <a:rPr dirty="0" sz="1200" spc="1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200" spc="-65">
                <a:solidFill>
                  <a:srgbClr val="151515"/>
                </a:solidFill>
                <a:latin typeface="Arial MT"/>
                <a:cs typeface="Arial MT"/>
              </a:rPr>
              <a:t>support</a:t>
            </a:r>
            <a:r>
              <a:rPr dirty="0" sz="1200" spc="60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1200" spc="-85">
                <a:solidFill>
                  <a:srgbClr val="2A2A2A"/>
                </a:solidFill>
                <a:latin typeface="Arial MT"/>
                <a:cs typeface="Arial MT"/>
              </a:rPr>
              <a:t>whose</a:t>
            </a:r>
            <a:r>
              <a:rPr dirty="0" sz="1200" spc="1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200" spc="-85">
                <a:solidFill>
                  <a:srgbClr val="333333"/>
                </a:solidFill>
                <a:latin typeface="Arial MT"/>
                <a:cs typeface="Arial MT"/>
              </a:rPr>
              <a:t>comments</a:t>
            </a:r>
            <a:r>
              <a:rPr dirty="0" sz="1200" spc="-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200" spc="-70">
                <a:solidFill>
                  <a:srgbClr val="2A2A2A"/>
                </a:solidFill>
                <a:latin typeface="Arial MT"/>
                <a:cs typeface="Arial MT"/>
              </a:rPr>
              <a:t>and</a:t>
            </a:r>
            <a:r>
              <a:rPr dirty="0" sz="1200" spc="-5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200" spc="-65">
                <a:solidFill>
                  <a:srgbClr val="2D2D2D"/>
                </a:solidFill>
                <a:latin typeface="Arial MT"/>
                <a:cs typeface="Arial MT"/>
              </a:rPr>
              <a:t>suggestions</a:t>
            </a:r>
            <a:r>
              <a:rPr dirty="0" sz="1200" spc="3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1200" spc="-55">
                <a:solidFill>
                  <a:srgbClr val="2D2D2D"/>
                </a:solidFill>
                <a:latin typeface="Arial MT"/>
                <a:cs typeface="Arial MT"/>
              </a:rPr>
              <a:t>during</a:t>
            </a:r>
            <a:r>
              <a:rPr dirty="0" sz="1200" spc="-105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1200" spc="-50">
                <a:solidFill>
                  <a:srgbClr val="1F1F1F"/>
                </a:solidFill>
                <a:latin typeface="Arial MT"/>
                <a:cs typeface="Arial MT"/>
              </a:rPr>
              <a:t>the</a:t>
            </a:r>
            <a:r>
              <a:rPr dirty="0" sz="1200" spc="-75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200" spc="-75">
                <a:solidFill>
                  <a:srgbClr val="313131"/>
                </a:solidFill>
                <a:latin typeface="Arial MT"/>
                <a:cs typeface="Arial MT"/>
              </a:rPr>
              <a:t>review</a:t>
            </a:r>
            <a:r>
              <a:rPr dirty="0" sz="1200" spc="5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dirty="0" sz="1200" spc="-65">
                <a:solidFill>
                  <a:srgbClr val="282828"/>
                </a:solidFill>
                <a:latin typeface="Arial MT"/>
                <a:cs typeface="Arial MT"/>
              </a:rPr>
              <a:t>process</a:t>
            </a:r>
            <a:r>
              <a:rPr dirty="0" sz="1200" spc="1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1200" spc="-75">
                <a:solidFill>
                  <a:srgbClr val="242424"/>
                </a:solidFill>
                <a:latin typeface="Arial MT"/>
                <a:cs typeface="Arial MT"/>
              </a:rPr>
              <a:t>were</a:t>
            </a:r>
            <a:r>
              <a:rPr dirty="0" sz="1200" spc="-10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1200" spc="-70">
                <a:solidFill>
                  <a:srgbClr val="1A1A1A"/>
                </a:solidFill>
                <a:latin typeface="Arial MT"/>
                <a:cs typeface="Arial MT"/>
              </a:rPr>
              <a:t>instrumental</a:t>
            </a:r>
            <a:r>
              <a:rPr dirty="0" sz="1200" spc="1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1200" spc="-20">
                <a:solidFill>
                  <a:srgbClr val="2A2A2A"/>
                </a:solidFill>
                <a:latin typeface="Arial MT"/>
                <a:cs typeface="Arial MT"/>
              </a:rPr>
              <a:t>in</a:t>
            </a:r>
            <a:r>
              <a:rPr dirty="0" sz="1200" spc="-13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200" spc="-70">
                <a:solidFill>
                  <a:srgbClr val="1C1C1C"/>
                </a:solidFill>
                <a:latin typeface="Arial MT"/>
                <a:cs typeface="Arial MT"/>
              </a:rPr>
              <a:t>improving</a:t>
            </a:r>
            <a:r>
              <a:rPr dirty="0" sz="1200" spc="5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1200" spc="-25">
                <a:solidFill>
                  <a:srgbClr val="282828"/>
                </a:solidFill>
                <a:latin typeface="Arial MT"/>
                <a:cs typeface="Arial MT"/>
              </a:rPr>
              <a:t>the </a:t>
            </a:r>
            <a:r>
              <a:rPr dirty="0" sz="1200" spc="-45">
                <a:solidFill>
                  <a:srgbClr val="212121"/>
                </a:solidFill>
                <a:latin typeface="Arial MT"/>
                <a:cs typeface="Arial MT"/>
              </a:rPr>
              <a:t>quality</a:t>
            </a:r>
            <a:r>
              <a:rPr dirty="0" sz="1200" spc="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200" spc="-70">
                <a:solidFill>
                  <a:srgbClr val="282828"/>
                </a:solidFill>
                <a:latin typeface="Arial MT"/>
                <a:cs typeface="Arial MT"/>
              </a:rPr>
              <a:t>of</a:t>
            </a:r>
            <a:r>
              <a:rPr dirty="0" sz="1200" spc="-55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1200" spc="-50">
                <a:solidFill>
                  <a:srgbClr val="282828"/>
                </a:solidFill>
                <a:latin typeface="Arial MT"/>
                <a:cs typeface="Arial MT"/>
              </a:rPr>
              <a:t>the</a:t>
            </a:r>
            <a:r>
              <a:rPr dirty="0" sz="1200" spc="-9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2F2F2F"/>
                </a:solidFill>
                <a:latin typeface="Arial MT"/>
                <a:cs typeface="Arial MT"/>
              </a:rPr>
              <a:t>paper.</a:t>
            </a:r>
            <a:endParaRPr sz="1200">
              <a:latin typeface="Arial MT"/>
              <a:cs typeface="Arial MT"/>
            </a:endParaRPr>
          </a:p>
          <a:p>
            <a:pPr marL="234950" marR="297180" indent="-171450">
              <a:lnSpc>
                <a:spcPct val="99600"/>
              </a:lnSpc>
              <a:spcBef>
                <a:spcPts val="530"/>
              </a:spcBef>
              <a:buChar char="o"/>
              <a:tabLst>
                <a:tab pos="234950" algn="l"/>
                <a:tab pos="243840" algn="l"/>
              </a:tabLst>
            </a:pPr>
            <a:r>
              <a:rPr dirty="0" sz="1150">
                <a:solidFill>
                  <a:srgbClr val="0F00BC"/>
                </a:solidFill>
                <a:latin typeface="Arial MT"/>
                <a:cs typeface="Arial MT"/>
              </a:rPr>
              <a:t>	</a:t>
            </a:r>
            <a:r>
              <a:rPr dirty="0" sz="1150" spc="-120">
                <a:solidFill>
                  <a:srgbClr val="2D2D2D"/>
                </a:solidFill>
                <a:latin typeface="Arial MT"/>
                <a:cs typeface="Arial MT"/>
              </a:rPr>
              <a:t>We</a:t>
            </a:r>
            <a:r>
              <a:rPr dirty="0" sz="1150" spc="-4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1150" spc="-45">
                <a:solidFill>
                  <a:srgbClr val="2A2A2A"/>
                </a:solidFill>
                <a:latin typeface="Arial MT"/>
                <a:cs typeface="Arial MT"/>
              </a:rPr>
              <a:t>also</a:t>
            </a:r>
            <a:r>
              <a:rPr dirty="0" sz="1150" spc="4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150" spc="-50">
                <a:solidFill>
                  <a:srgbClr val="2B2B2B"/>
                </a:solidFill>
                <a:latin typeface="Arial MT"/>
                <a:cs typeface="Arial MT"/>
              </a:rPr>
              <a:t>wish</a:t>
            </a:r>
            <a:r>
              <a:rPr dirty="0" sz="1150" spc="-70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2B2B2B"/>
                </a:solidFill>
                <a:latin typeface="Arial MT"/>
                <a:cs typeface="Arial MT"/>
              </a:rPr>
              <a:t>to</a:t>
            </a:r>
            <a:r>
              <a:rPr dirty="0" sz="1150" spc="-50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dirty="0" sz="1150" spc="-50">
                <a:solidFill>
                  <a:srgbClr val="242424"/>
                </a:solidFill>
                <a:latin typeface="Arial MT"/>
                <a:cs typeface="Arial MT"/>
              </a:rPr>
              <a:t>acknowledge</a:t>
            </a:r>
            <a:r>
              <a:rPr dirty="0" sz="1150" spc="-2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1150" spc="-25">
                <a:solidFill>
                  <a:srgbClr val="2D2D2D"/>
                </a:solidFill>
                <a:latin typeface="Arial MT"/>
                <a:cs typeface="Arial MT"/>
              </a:rPr>
              <a:t>the</a:t>
            </a:r>
            <a:r>
              <a:rPr dirty="0" sz="1150" spc="-8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1150" spc="-35">
                <a:solidFill>
                  <a:srgbClr val="262626"/>
                </a:solidFill>
                <a:latin typeface="Arial MT"/>
                <a:cs typeface="Arial MT"/>
              </a:rPr>
              <a:t>ongoing</a:t>
            </a:r>
            <a:r>
              <a:rPr dirty="0" sz="1150" spc="-3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1150" spc="-25">
                <a:solidFill>
                  <a:srgbClr val="313131"/>
                </a:solidFill>
                <a:latin typeface="Arial MT"/>
                <a:cs typeface="Arial MT"/>
              </a:rPr>
              <a:t>efforts</a:t>
            </a:r>
            <a:r>
              <a:rPr dirty="0" sz="1150" spc="-5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363636"/>
                </a:solidFill>
                <a:latin typeface="Arial MT"/>
                <a:cs typeface="Arial MT"/>
              </a:rPr>
              <a:t>of</a:t>
            </a:r>
            <a:r>
              <a:rPr dirty="0" sz="1150" spc="15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dirty="0" sz="1150" spc="-40">
                <a:solidFill>
                  <a:srgbClr val="262626"/>
                </a:solidFill>
                <a:latin typeface="Arial MT"/>
                <a:cs typeface="Arial MT"/>
              </a:rPr>
              <a:t>the</a:t>
            </a:r>
            <a:r>
              <a:rPr dirty="0" sz="1150" spc="-65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1150" spc="-50">
                <a:solidFill>
                  <a:srgbClr val="2F2F2F"/>
                </a:solidFill>
                <a:latin typeface="Arial MT"/>
                <a:cs typeface="Arial MT"/>
              </a:rPr>
              <a:t>medical </a:t>
            </a:r>
            <a:r>
              <a:rPr dirty="0" sz="1150" spc="-60">
                <a:solidFill>
                  <a:srgbClr val="282828"/>
                </a:solidFill>
                <a:latin typeface="Arial MT"/>
                <a:cs typeface="Arial MT"/>
              </a:rPr>
              <a:t>research</a:t>
            </a:r>
            <a:r>
              <a:rPr dirty="0" sz="1150" spc="15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1150" spc="-40">
                <a:solidFill>
                  <a:srgbClr val="212121"/>
                </a:solidFill>
                <a:latin typeface="Arial MT"/>
                <a:cs typeface="Arial MT"/>
              </a:rPr>
              <a:t>community</a:t>
            </a:r>
            <a:r>
              <a:rPr dirty="0" sz="1150" spc="3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150" spc="-55">
                <a:solidFill>
                  <a:srgbClr val="181818"/>
                </a:solidFill>
                <a:latin typeface="Arial MT"/>
                <a:cs typeface="Arial MT"/>
              </a:rPr>
              <a:t>and</a:t>
            </a:r>
            <a:r>
              <a:rPr dirty="0" sz="1150" spc="-4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2A2A2A"/>
                </a:solidFill>
                <a:latin typeface="Arial MT"/>
                <a:cs typeface="Arial MT"/>
              </a:rPr>
              <a:t>healthcare </a:t>
            </a:r>
            <a:r>
              <a:rPr dirty="0" sz="1150" spc="-40">
                <a:solidFill>
                  <a:srgbClr val="2D2D2D"/>
                </a:solidFill>
                <a:latin typeface="Arial MT"/>
                <a:cs typeface="Arial MT"/>
              </a:rPr>
              <a:t>professionals</a:t>
            </a:r>
            <a:r>
              <a:rPr dirty="0" sz="1150" spc="85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1150" spc="-50">
                <a:solidFill>
                  <a:srgbClr val="2B2B2B"/>
                </a:solidFill>
                <a:latin typeface="Arial MT"/>
                <a:cs typeface="Arial MT"/>
              </a:rPr>
              <a:t>who</a:t>
            </a:r>
            <a:r>
              <a:rPr dirty="0" sz="1150" spc="-10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dirty="0" sz="1150" spc="-50">
                <a:solidFill>
                  <a:srgbClr val="161616"/>
                </a:solidFill>
                <a:latin typeface="Arial MT"/>
                <a:cs typeface="Arial MT"/>
              </a:rPr>
              <a:t>continue</a:t>
            </a:r>
            <a:r>
              <a:rPr dirty="0" sz="1150" spc="-55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3F3F3F"/>
                </a:solidFill>
                <a:latin typeface="Arial MT"/>
                <a:cs typeface="Arial MT"/>
              </a:rPr>
              <a:t>to</a:t>
            </a:r>
            <a:r>
              <a:rPr dirty="0" sz="1150" spc="-5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1150" spc="-45">
                <a:solidFill>
                  <a:srgbClr val="212121"/>
                </a:solidFill>
                <a:latin typeface="Arial MT"/>
                <a:cs typeface="Arial MT"/>
              </a:rPr>
              <a:t>work </a:t>
            </a:r>
            <a:r>
              <a:rPr dirty="0" sz="1150" spc="-40">
                <a:solidFill>
                  <a:srgbClr val="2F2F2F"/>
                </a:solidFill>
                <a:latin typeface="Arial MT"/>
                <a:cs typeface="Arial MT"/>
              </a:rPr>
              <a:t>towards</a:t>
            </a:r>
            <a:r>
              <a:rPr dirty="0" sz="1150" spc="-25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dirty="0" sz="1150" spc="-45">
                <a:solidFill>
                  <a:srgbClr val="212121"/>
                </a:solidFill>
                <a:latin typeface="Arial MT"/>
                <a:cs typeface="Arial MT"/>
              </a:rPr>
              <a:t>improving</a:t>
            </a:r>
            <a:r>
              <a:rPr dirty="0" sz="1150" spc="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150" spc="-25">
                <a:solidFill>
                  <a:srgbClr val="0F0F0F"/>
                </a:solidFill>
                <a:latin typeface="Arial MT"/>
                <a:cs typeface="Arial MT"/>
              </a:rPr>
              <a:t>the</a:t>
            </a:r>
            <a:r>
              <a:rPr dirty="0" sz="1150" spc="-7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150" spc="-40">
                <a:solidFill>
                  <a:srgbClr val="2F2F2F"/>
                </a:solidFill>
                <a:latin typeface="Arial MT"/>
                <a:cs typeface="Arial MT"/>
              </a:rPr>
              <a:t>diagnosis</a:t>
            </a:r>
            <a:r>
              <a:rPr dirty="0" sz="1150" spc="-35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dirty="0" sz="1150" spc="-55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dirty="0" sz="1150" spc="-8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150" spc="-25">
                <a:solidFill>
                  <a:srgbClr val="1C1C1C"/>
                </a:solidFill>
                <a:latin typeface="Arial MT"/>
                <a:cs typeface="Arial MT"/>
              </a:rPr>
              <a:t>treat</a:t>
            </a:r>
            <a:r>
              <a:rPr dirty="0" sz="1150" spc="-5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1150" spc="-50">
                <a:solidFill>
                  <a:srgbClr val="3B3B3B"/>
                </a:solidFill>
                <a:latin typeface="Arial MT"/>
                <a:cs typeface="Arial MT"/>
              </a:rPr>
              <a:t>mem</a:t>
            </a:r>
            <a:r>
              <a:rPr dirty="0" sz="1150" spc="-9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383838"/>
                </a:solidFill>
                <a:latin typeface="Arial MT"/>
                <a:cs typeface="Arial MT"/>
              </a:rPr>
              <a:t>of</a:t>
            </a:r>
            <a:r>
              <a:rPr dirty="0" sz="1150" spc="-40">
                <a:solidFill>
                  <a:srgbClr val="383838"/>
                </a:solidFill>
                <a:latin typeface="Arial MT"/>
                <a:cs typeface="Arial MT"/>
              </a:rPr>
              <a:t> </a:t>
            </a:r>
            <a:r>
              <a:rPr dirty="0" sz="1150" spc="-55">
                <a:solidFill>
                  <a:srgbClr val="161616"/>
                </a:solidFill>
                <a:latin typeface="Arial MT"/>
                <a:cs typeface="Arial MT"/>
              </a:rPr>
              <a:t>knee</a:t>
            </a:r>
            <a:r>
              <a:rPr dirty="0" sz="1150" spc="5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1A1A1A"/>
                </a:solidFill>
                <a:latin typeface="Arial MT"/>
                <a:cs typeface="Arial MT"/>
              </a:rPr>
              <a:t>osteoarthritis, </a:t>
            </a:r>
            <a:r>
              <a:rPr dirty="0" sz="1150" spc="-30">
                <a:solidFill>
                  <a:srgbClr val="1A1A1A"/>
                </a:solidFill>
                <a:latin typeface="Arial MT"/>
                <a:cs typeface="Arial MT"/>
              </a:rPr>
              <a:t>which</a:t>
            </a:r>
            <a:r>
              <a:rPr dirty="0" sz="1150" spc="-15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1150" spc="-60">
                <a:solidFill>
                  <a:srgbClr val="2F2F2F"/>
                </a:solidFill>
                <a:latin typeface="Arial MT"/>
                <a:cs typeface="Arial MT"/>
              </a:rPr>
              <a:t>serves</a:t>
            </a:r>
            <a:r>
              <a:rPr dirty="0" sz="1150" spc="-35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dirty="0" sz="1150" spc="-60">
                <a:solidFill>
                  <a:srgbClr val="181818"/>
                </a:solidFill>
                <a:latin typeface="Arial MT"/>
                <a:cs typeface="Arial MT"/>
              </a:rPr>
              <a:t>as</a:t>
            </a:r>
            <a:r>
              <a:rPr dirty="0" sz="1150" spc="-7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1150" spc="-25">
                <a:solidFill>
                  <a:srgbClr val="2D2D2D"/>
                </a:solidFill>
                <a:latin typeface="Arial MT"/>
                <a:cs typeface="Arial MT"/>
              </a:rPr>
              <a:t>the </a:t>
            </a:r>
            <a:r>
              <a:rPr dirty="0" sz="1150" spc="-45">
                <a:solidFill>
                  <a:srgbClr val="1C1C1C"/>
                </a:solidFill>
                <a:latin typeface="Arial MT"/>
                <a:cs typeface="Arial MT"/>
              </a:rPr>
              <a:t>motivation</a:t>
            </a:r>
            <a:r>
              <a:rPr dirty="0" sz="115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1150" spc="-20">
                <a:solidFill>
                  <a:srgbClr val="1C1C1C"/>
                </a:solidFill>
                <a:latin typeface="Arial MT"/>
                <a:cs typeface="Arial MT"/>
              </a:rPr>
              <a:t>for</a:t>
            </a:r>
            <a:r>
              <a:rPr dirty="0" sz="1150" spc="-65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1F1F1F"/>
                </a:solidFill>
                <a:latin typeface="Arial MT"/>
                <a:cs typeface="Arial MT"/>
              </a:rPr>
              <a:t>this</a:t>
            </a:r>
            <a:r>
              <a:rPr dirty="0" sz="1150" spc="-3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212121"/>
                </a:solidFill>
                <a:latin typeface="Arial MT"/>
                <a:cs typeface="Arial MT"/>
              </a:rPr>
              <a:t>study.</a:t>
            </a:r>
            <a:endParaRPr sz="1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880762"/>
            <a:ext cx="388620" cy="491847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25520" y="310316"/>
            <a:ext cx="637579" cy="55256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5775" y="3206749"/>
            <a:ext cx="2094904" cy="12751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3810">
              <a:lnSpc>
                <a:spcPct val="100000"/>
              </a:lnSpc>
              <a:spcBef>
                <a:spcPts val="90"/>
              </a:spcBef>
            </a:pPr>
            <a:r>
              <a:rPr dirty="0" sz="1850" spc="-30"/>
              <a:t>.4dxancentcnts</a:t>
            </a:r>
            <a:r>
              <a:rPr dirty="0" sz="1850" spc="-145"/>
              <a:t> </a:t>
            </a:r>
            <a:r>
              <a:rPr dirty="0" sz="1850"/>
              <a:t>in</a:t>
            </a:r>
            <a:r>
              <a:rPr dirty="0" sz="1850" spc="130"/>
              <a:t> </a:t>
            </a:r>
            <a:r>
              <a:rPr dirty="0" sz="1850" spc="-35"/>
              <a:t>4I</a:t>
            </a:r>
            <a:r>
              <a:rPr dirty="0" sz="1850" spc="-114"/>
              <a:t> </a:t>
            </a:r>
            <a:r>
              <a:rPr dirty="0" sz="1850"/>
              <a:t>and</a:t>
            </a:r>
            <a:r>
              <a:rPr dirty="0" sz="1850" spc="-20"/>
              <a:t> </a:t>
            </a:r>
            <a:r>
              <a:rPr dirty="0" sz="1850" spc="-20">
                <a:solidFill>
                  <a:srgbClr val="131313"/>
                </a:solidFill>
              </a:rPr>
              <a:t>Deep</a:t>
            </a:r>
            <a:r>
              <a:rPr dirty="0" sz="1850" spc="-40">
                <a:solidFill>
                  <a:srgbClr val="131313"/>
                </a:solidFill>
              </a:rPr>
              <a:t> </a:t>
            </a:r>
            <a:r>
              <a:rPr dirty="0" sz="1850" spc="80"/>
              <a:t>Lcvning</a:t>
            </a:r>
            <a:endParaRPr sz="1850"/>
          </a:p>
        </p:txBody>
      </p:sp>
      <p:sp>
        <p:nvSpPr>
          <p:cNvPr id="6" name="object 6" descr=""/>
          <p:cNvSpPr txBox="1"/>
          <p:nvPr/>
        </p:nvSpPr>
        <p:spPr>
          <a:xfrm>
            <a:off x="467932" y="1499403"/>
            <a:ext cx="3318510" cy="15938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54940">
              <a:lnSpc>
                <a:spcPct val="100000"/>
              </a:lnSpc>
              <a:spcBef>
                <a:spcPts val="95"/>
              </a:spcBef>
            </a:pPr>
            <a:r>
              <a:rPr dirty="0" sz="700">
                <a:solidFill>
                  <a:srgbClr val="3D3D3D"/>
                </a:solidFill>
                <a:latin typeface="Arial MT"/>
                <a:cs typeface="Arial MT"/>
              </a:rPr>
              <a:t>.</a:t>
            </a:r>
            <a:r>
              <a:rPr dirty="0" sz="700" spc="-85">
                <a:solidFill>
                  <a:srgbClr val="3D3D3D"/>
                </a:solidFill>
                <a:latin typeface="Arial MT"/>
                <a:cs typeface="Arial MT"/>
              </a:rPr>
              <a:t> </a:t>
            </a:r>
            <a:r>
              <a:rPr dirty="0" sz="700" spc="-30">
                <a:solidFill>
                  <a:srgbClr val="3D3D3D"/>
                </a:solidFill>
                <a:latin typeface="Arial MT"/>
                <a:cs typeface="Arial MT"/>
              </a:rPr>
              <a:t>Recent.advances</a:t>
            </a:r>
            <a:r>
              <a:rPr dirty="0" sz="700" spc="35">
                <a:solidFill>
                  <a:srgbClr val="3D3D3D"/>
                </a:solidFill>
                <a:latin typeface="Arial MT"/>
                <a:cs typeface="Arial MT"/>
              </a:rPr>
              <a:t> </a:t>
            </a:r>
            <a:r>
              <a:rPr dirty="0" sz="700" spc="-10">
                <a:solidFill>
                  <a:srgbClr val="3D3D3D"/>
                </a:solidFill>
                <a:latin typeface="Arial MT"/>
                <a:cs typeface="Arial MT"/>
              </a:rPr>
              <a:t>in’Al</a:t>
            </a:r>
            <a:r>
              <a:rPr dirty="0" sz="700" spc="5">
                <a:solidFill>
                  <a:srgbClr val="3D3D3D"/>
                </a:solidFill>
                <a:latin typeface="Arial MT"/>
                <a:cs typeface="Arial MT"/>
              </a:rPr>
              <a:t> </a:t>
            </a:r>
            <a:r>
              <a:rPr dirty="0" sz="700" spc="-25">
                <a:solidFill>
                  <a:srgbClr val="9C9AB3"/>
                </a:solidFill>
                <a:latin typeface="Arial MT"/>
                <a:cs typeface="Arial MT"/>
              </a:rPr>
              <a:t>and</a:t>
            </a:r>
            <a:r>
              <a:rPr dirty="0" sz="700" spc="-25">
                <a:solidFill>
                  <a:srgbClr val="D8D8D8"/>
                </a:solidFill>
                <a:latin typeface="Arial MT"/>
                <a:cs typeface="Arial MT"/>
              </a:rPr>
              <a:t>”DL</a:t>
            </a:r>
            <a:r>
              <a:rPr dirty="0" sz="700" spc="-25">
                <a:solidFill>
                  <a:srgbClr val="9593A8"/>
                </a:solidFill>
                <a:latin typeface="Arial MT"/>
                <a:cs typeface="Arial MT"/>
              </a:rPr>
              <a:t>have</a:t>
            </a:r>
            <a:r>
              <a:rPr dirty="0" sz="700" spc="110">
                <a:solidFill>
                  <a:srgbClr val="9593A8"/>
                </a:solidFill>
                <a:latin typeface="Arial MT"/>
                <a:cs typeface="Arial MT"/>
              </a:rPr>
              <a:t> </a:t>
            </a:r>
            <a:r>
              <a:rPr dirty="0" sz="700" spc="-30">
                <a:solidFill>
                  <a:srgbClr val="383838"/>
                </a:solidFill>
                <a:latin typeface="Arial MT"/>
                <a:cs typeface="Arial MT"/>
              </a:rPr>
              <a:t>revolutionized</a:t>
            </a:r>
            <a:r>
              <a:rPr dirty="0" sz="700" spc="-30">
                <a:solidFill>
                  <a:srgbClr val="DFDFDF"/>
                </a:solidFill>
                <a:latin typeface="Arial MT"/>
                <a:cs typeface="Arial MT"/>
              </a:rPr>
              <a:t>’medičal</a:t>
            </a:r>
            <a:r>
              <a:rPr dirty="0" sz="700" spc="-30">
                <a:solidFill>
                  <a:srgbClr val="A1A1A1"/>
                </a:solidFill>
                <a:latin typeface="Arial MT"/>
                <a:cs typeface="Arial MT"/>
              </a:rPr>
              <a:t>image</a:t>
            </a:r>
            <a:r>
              <a:rPr dirty="0" sz="700" spc="65">
                <a:solidFill>
                  <a:srgbClr val="A1A1A1"/>
                </a:solidFill>
                <a:latin typeface="Arial MT"/>
                <a:cs typeface="Arial MT"/>
              </a:rPr>
              <a:t> </a:t>
            </a:r>
            <a:r>
              <a:rPr dirty="0" sz="700" spc="-10">
                <a:solidFill>
                  <a:srgbClr val="A1A1A1"/>
                </a:solidFill>
                <a:latin typeface="Arial MT"/>
                <a:cs typeface="Arial MT"/>
              </a:rPr>
              <a:t>analysis:</a:t>
            </a:r>
            <a:endParaRPr sz="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700">
              <a:latin typeface="Arial MT"/>
              <a:cs typeface="Arial MT"/>
            </a:endParaRPr>
          </a:p>
          <a:p>
            <a:pPr marL="179705">
              <a:lnSpc>
                <a:spcPct val="100000"/>
              </a:lnSpc>
              <a:spcBef>
                <a:spcPts val="5"/>
              </a:spcBef>
            </a:pPr>
            <a:r>
              <a:rPr dirty="0" sz="700" spc="-65">
                <a:solidFill>
                  <a:srgbClr val="2B2B2B"/>
                </a:solidFill>
                <a:latin typeface="Arial MT"/>
                <a:cs typeface="Arial MT"/>
              </a:rPr>
              <a:t>.CNNs.aÙÎomailčaIIy.</a:t>
            </a:r>
            <a:r>
              <a:rPr dirty="0" sz="700" spc="-90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3D3D3D"/>
                </a:solidFill>
                <a:latin typeface="Arial MT"/>
                <a:cs typeface="Arial MT"/>
              </a:rPr>
              <a:t>exiiact</a:t>
            </a:r>
            <a:r>
              <a:rPr dirty="0" sz="700" spc="70">
                <a:solidFill>
                  <a:srgbClr val="3D3D3D"/>
                </a:solidFill>
                <a:latin typeface="Arial MT"/>
                <a:cs typeface="Arial MT"/>
              </a:rPr>
              <a:t> </a:t>
            </a:r>
            <a:r>
              <a:rPr dirty="0" sz="700" spc="-95">
                <a:solidFill>
                  <a:srgbClr val="3D3D3D"/>
                </a:solidFill>
                <a:latin typeface="Arial MT"/>
                <a:cs typeface="Arial MT"/>
              </a:rPr>
              <a:t>hlèrarćhicaİ</a:t>
            </a:r>
            <a:r>
              <a:rPr dirty="0" sz="700" spc="-5">
                <a:solidFill>
                  <a:srgbClr val="3D3D3D"/>
                </a:solidFill>
                <a:latin typeface="Arial MT"/>
                <a:cs typeface="Arial MT"/>
              </a:rPr>
              <a:t> </a:t>
            </a:r>
            <a:r>
              <a:rPr dirty="0" sz="700" spc="-10">
                <a:solidFill>
                  <a:srgbClr val="313131"/>
                </a:solidFill>
                <a:latin typeface="Arial MT"/>
                <a:cs typeface="Arial MT"/>
              </a:rPr>
              <a:t>features</a:t>
            </a:r>
            <a:r>
              <a:rPr dirty="0" sz="700" spc="45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dirty="0" sz="700" spc="-20">
                <a:solidFill>
                  <a:srgbClr val="313131"/>
                </a:solidFill>
                <a:latin typeface="Arial MT"/>
                <a:cs typeface="Arial MT"/>
              </a:rPr>
              <a:t>from</a:t>
            </a:r>
            <a:r>
              <a:rPr dirty="0" sz="70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dirty="0" sz="700" spc="-20">
                <a:solidFill>
                  <a:srgbClr val="313131"/>
                </a:solidFill>
                <a:latin typeface="Arial MT"/>
                <a:cs typeface="Arial MT"/>
              </a:rPr>
              <a:t>raw</a:t>
            </a:r>
            <a:r>
              <a:rPr dirty="0" sz="700" spc="25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dirty="0" sz="700" spc="-10">
                <a:solidFill>
                  <a:srgbClr val="85839A"/>
                </a:solidFill>
                <a:latin typeface="Arial MT"/>
                <a:cs typeface="Arial MT"/>
              </a:rPr>
              <a:t>Images.</a:t>
            </a:r>
            <a:endParaRPr sz="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700">
              <a:latin typeface="Arial MT"/>
              <a:cs typeface="Arial MT"/>
            </a:endParaRPr>
          </a:p>
          <a:p>
            <a:pPr marL="152400">
              <a:lnSpc>
                <a:spcPct val="100000"/>
              </a:lnSpc>
            </a:pPr>
            <a:r>
              <a:rPr dirty="0" sz="700" spc="-20">
                <a:solidFill>
                  <a:srgbClr val="414141"/>
                </a:solidFill>
                <a:latin typeface="Arial MT"/>
                <a:cs typeface="Arial MT"/>
              </a:rPr>
              <a:t>’</a:t>
            </a:r>
            <a:r>
              <a:rPr dirty="0" sz="700" spc="55">
                <a:solidFill>
                  <a:srgbClr val="414141"/>
                </a:solidFill>
                <a:latin typeface="Arial MT"/>
                <a:cs typeface="Arial MT"/>
              </a:rPr>
              <a:t> </a:t>
            </a:r>
            <a:r>
              <a:rPr dirty="0" sz="700" spc="-30">
                <a:solidFill>
                  <a:srgbClr val="414141"/>
                </a:solidFill>
                <a:latin typeface="Arial MT"/>
                <a:cs typeface="Arial MT"/>
              </a:rPr>
              <a:t>Focus</a:t>
            </a:r>
            <a:r>
              <a:rPr dirty="0" sz="700" spc="-20">
                <a:solidFill>
                  <a:srgbClr val="414141"/>
                </a:solidFill>
                <a:latin typeface="Arial MT"/>
                <a:cs typeface="Arial MT"/>
              </a:rPr>
              <a:t> </a:t>
            </a:r>
            <a:r>
              <a:rPr dirty="0" sz="700" spc="-10">
                <a:solidFill>
                  <a:srgbClr val="605E77"/>
                </a:solidFill>
                <a:latin typeface="Arial MT"/>
                <a:cs typeface="Arial MT"/>
              </a:rPr>
              <a:t>on</a:t>
            </a:r>
            <a:r>
              <a:rPr dirty="0" sz="700" spc="-70">
                <a:solidFill>
                  <a:srgbClr val="605E77"/>
                </a:solidFill>
                <a:latin typeface="Arial MT"/>
                <a:cs typeface="Arial MT"/>
              </a:rPr>
              <a:t> </a:t>
            </a:r>
            <a:r>
              <a:rPr dirty="0" sz="700" spc="-35">
                <a:solidFill>
                  <a:srgbClr val="494949"/>
                </a:solidFill>
                <a:latin typeface="Arial MT"/>
                <a:cs typeface="Arial MT"/>
              </a:rPr>
              <a:t>classVÿÏng</a:t>
            </a:r>
            <a:r>
              <a:rPr dirty="0" sz="700" spc="20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dirty="0" sz="700" spc="-20">
                <a:solidFill>
                  <a:srgbClr val="494949"/>
                </a:solidFill>
                <a:latin typeface="Arial MT"/>
                <a:cs typeface="Arial MT"/>
              </a:rPr>
              <a:t>knee</a:t>
            </a:r>
            <a:r>
              <a:rPr dirty="0" sz="700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dirty="0" sz="700" spc="-60">
                <a:solidFill>
                  <a:srgbClr val="494949"/>
                </a:solidFill>
                <a:latin typeface="Arial MT"/>
                <a:cs typeface="Arial MT"/>
              </a:rPr>
              <a:t>ÒA</a:t>
            </a:r>
            <a:r>
              <a:rPr dirty="0" sz="700" spc="100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dirty="0" sz="700" spc="-40">
                <a:solidFill>
                  <a:srgbClr val="DBDBDB"/>
                </a:solidFill>
                <a:latin typeface="Arial MT"/>
                <a:cs typeface="Arial MT"/>
              </a:rPr>
              <a:t>severhy..using.deep</a:t>
            </a:r>
            <a:r>
              <a:rPr dirty="0" sz="700" spc="-95">
                <a:solidFill>
                  <a:srgbClr val="DBDBDB"/>
                </a:solidFill>
                <a:latin typeface="Arial MT"/>
                <a:cs typeface="Arial MT"/>
              </a:rPr>
              <a:t> </a:t>
            </a:r>
            <a:r>
              <a:rPr dirty="0" sz="700" spc="-55">
                <a:solidFill>
                  <a:srgbClr val="7C7990"/>
                </a:solidFill>
                <a:latin typeface="Arial MT"/>
                <a:cs typeface="Arial MT"/>
              </a:rPr>
              <a:t>leamińg</a:t>
            </a:r>
            <a:r>
              <a:rPr dirty="0" sz="700" spc="25">
                <a:solidFill>
                  <a:srgbClr val="7C7990"/>
                </a:solidFill>
                <a:latin typeface="Arial MT"/>
                <a:cs typeface="Arial MT"/>
              </a:rPr>
              <a:t> </a:t>
            </a:r>
            <a:r>
              <a:rPr dirty="0" sz="700" spc="-10">
                <a:solidFill>
                  <a:srgbClr val="444444"/>
                </a:solidFill>
                <a:latin typeface="Arial MT"/>
                <a:cs typeface="Arial MT"/>
              </a:rPr>
              <a:t>archhectures.</a:t>
            </a:r>
            <a:endParaRPr sz="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70"/>
              </a:spcBef>
            </a:pPr>
            <a:endParaRPr sz="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700" i="1">
                <a:solidFill>
                  <a:srgbClr val="1807BA"/>
                </a:solidFill>
                <a:latin typeface="Arial"/>
                <a:cs typeface="Arial"/>
              </a:rPr>
              <a:t>@</a:t>
            </a:r>
            <a:r>
              <a:rPr dirty="0" sz="700" spc="315" i="1">
                <a:solidFill>
                  <a:srgbClr val="1807BA"/>
                </a:solidFill>
                <a:latin typeface="Arial"/>
                <a:cs typeface="Arial"/>
              </a:rPr>
              <a:t> </a:t>
            </a:r>
            <a:r>
              <a:rPr dirty="0" sz="700" spc="-110">
                <a:solidFill>
                  <a:srgbClr val="383838"/>
                </a:solidFill>
                <a:latin typeface="Arial MT"/>
                <a:cs typeface="Arial MT"/>
              </a:rPr>
              <a:t>.’</a:t>
            </a:r>
            <a:r>
              <a:rPr dirty="0" sz="700" spc="-30">
                <a:solidFill>
                  <a:srgbClr val="383838"/>
                </a:solidFill>
                <a:latin typeface="Arial MT"/>
                <a:cs typeface="Arial MT"/>
              </a:rPr>
              <a:t> </a:t>
            </a:r>
            <a:r>
              <a:rPr dirty="0" sz="700" spc="-35">
                <a:solidFill>
                  <a:srgbClr val="383838"/>
                </a:solidFill>
                <a:latin typeface="Arial MT"/>
                <a:cs typeface="Arial MT"/>
              </a:rPr>
              <a:t>Fòur</a:t>
            </a:r>
            <a:r>
              <a:rPr dirty="0" sz="700" spc="60">
                <a:solidFill>
                  <a:srgbClr val="383838"/>
                </a:solidFill>
                <a:latin typeface="Arial MT"/>
                <a:cs typeface="Arial MT"/>
              </a:rPr>
              <a:t> </a:t>
            </a:r>
            <a:r>
              <a:rPr dirty="0" sz="700" spc="-35">
                <a:solidFill>
                  <a:srgbClr val="383838"/>
                </a:solidFill>
                <a:latin typeface="Arial MT"/>
                <a:cs typeface="Arial MT"/>
              </a:rPr>
              <a:t>models:’</a:t>
            </a:r>
            <a:r>
              <a:rPr dirty="0" sz="700" spc="-100">
                <a:solidFill>
                  <a:srgbClr val="383838"/>
                </a:solidFill>
                <a:latin typeface="Arial MT"/>
                <a:cs typeface="Arial MT"/>
              </a:rPr>
              <a:t> </a:t>
            </a:r>
            <a:r>
              <a:rPr dirty="0" sz="700" spc="-50">
                <a:solidFill>
                  <a:srgbClr val="161616"/>
                </a:solidFill>
                <a:latin typeface="Arial MT"/>
                <a:cs typeface="Arial MT"/>
              </a:rPr>
              <a:t>EÎfičientNetB5;</a:t>
            </a:r>
            <a:r>
              <a:rPr dirty="0" sz="700" spc="-35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700" spc="-35">
                <a:solidFill>
                  <a:srgbClr val="4D4D4D"/>
                </a:solidFill>
                <a:latin typeface="Arial MT"/>
                <a:cs typeface="Arial MT"/>
              </a:rPr>
              <a:t>DenseNet;</a:t>
            </a:r>
            <a:r>
              <a:rPr dirty="0" sz="700" spc="35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700" spc="-60">
                <a:solidFill>
                  <a:srgbClr val="4D4D4D"/>
                </a:solidFill>
                <a:latin typeface="Arial MT"/>
                <a:cs typeface="Arial MT"/>
              </a:rPr>
              <a:t>İnceptionV3,:and</a:t>
            </a:r>
            <a:r>
              <a:rPr dirty="0" sz="700" spc="-35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700" spc="-10">
                <a:solidFill>
                  <a:srgbClr val="343434"/>
                </a:solidFill>
                <a:latin typeface="Arial MT"/>
                <a:cs typeface="Arial MT"/>
              </a:rPr>
              <a:t>MoLÎlleMï</a:t>
            </a:r>
            <a:r>
              <a:rPr dirty="0" sz="700" spc="7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dirty="0" sz="700" spc="-35">
                <a:solidFill>
                  <a:srgbClr val="D6D6D6"/>
                </a:solidFill>
                <a:latin typeface="Arial MT"/>
                <a:cs typeface="Arial MT"/>
              </a:rPr>
              <a:t>are</a:t>
            </a:r>
            <a:r>
              <a:rPr dirty="0" sz="700" spc="-15">
                <a:solidFill>
                  <a:srgbClr val="D6D6D6"/>
                </a:solidFill>
                <a:latin typeface="Arial MT"/>
                <a:cs typeface="Arial MT"/>
              </a:rPr>
              <a:t> </a:t>
            </a:r>
            <a:r>
              <a:rPr dirty="0" sz="700" spc="-10">
                <a:solidFill>
                  <a:srgbClr val="D6D6D6"/>
                </a:solidFill>
                <a:latin typeface="Arial MT"/>
                <a:cs typeface="Arial MT"/>
              </a:rPr>
              <a:t>evatuałed..</a:t>
            </a:r>
            <a:endParaRPr sz="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700">
              <a:latin typeface="Arial MT"/>
              <a:cs typeface="Arial MT"/>
            </a:endParaRPr>
          </a:p>
          <a:p>
            <a:pPr marL="164465">
              <a:lnSpc>
                <a:spcPct val="100000"/>
              </a:lnSpc>
            </a:pPr>
            <a:r>
              <a:rPr dirty="0" sz="700" spc="-100" i="1">
                <a:solidFill>
                  <a:srgbClr val="D8D8D8"/>
                </a:solidFill>
                <a:latin typeface="Arial"/>
                <a:cs typeface="Arial"/>
              </a:rPr>
              <a:t>.</a:t>
            </a:r>
            <a:r>
              <a:rPr dirty="0" sz="700" spc="-45" i="1">
                <a:solidFill>
                  <a:srgbClr val="D8D8D8"/>
                </a:solidFill>
                <a:latin typeface="Arial"/>
                <a:cs typeface="Arial"/>
              </a:rPr>
              <a:t> </a:t>
            </a:r>
            <a:r>
              <a:rPr dirty="0" sz="700" spc="-40">
                <a:solidFill>
                  <a:srgbClr val="232323"/>
                </a:solidFill>
                <a:latin typeface="Arial MT"/>
                <a:cs typeface="Arial MT"/>
              </a:rPr>
              <a:t>ÉÏtÏcieńtNeiBŚ.offers:parameier</a:t>
            </a:r>
            <a:r>
              <a:rPr dirty="0" sz="700" spc="-2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700" spc="-10">
                <a:solidFill>
                  <a:srgbClr val="8A899E"/>
                </a:solidFill>
                <a:latin typeface="Arial MT"/>
                <a:cs typeface="Arial MT"/>
              </a:rPr>
              <a:t>efÎiciency</a:t>
            </a:r>
            <a:r>
              <a:rPr dirty="0" sz="700" spc="80">
                <a:solidFill>
                  <a:srgbClr val="8A899E"/>
                </a:solidFill>
                <a:latin typeface="Arial MT"/>
                <a:cs typeface="Arial MT"/>
              </a:rPr>
              <a:t> </a:t>
            </a:r>
            <a:r>
              <a:rPr dirty="0" sz="700" spc="-20">
                <a:solidFill>
                  <a:srgbClr val="5D5B72"/>
                </a:solidFill>
                <a:latin typeface="Arial MT"/>
                <a:cs typeface="Arial MT"/>
              </a:rPr>
              <a:t>and</a:t>
            </a:r>
            <a:r>
              <a:rPr dirty="0" sz="700" spc="55">
                <a:solidFill>
                  <a:srgbClr val="5D5B72"/>
                </a:solidFill>
                <a:latin typeface="Arial MT"/>
                <a:cs typeface="Arial MT"/>
              </a:rPr>
              <a:t> </a:t>
            </a:r>
            <a:r>
              <a:rPr dirty="0" sz="700" spc="-20">
                <a:solidFill>
                  <a:srgbClr val="262626"/>
                </a:solidFill>
                <a:latin typeface="Arial MT"/>
                <a:cs typeface="Arial MT"/>
              </a:rPr>
              <a:t>štrong</a:t>
            </a:r>
            <a:r>
              <a:rPr dirty="0" sz="700" spc="5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700" spc="-10">
                <a:solidFill>
                  <a:srgbClr val="262626"/>
                </a:solidFill>
                <a:latin typeface="Arial MT"/>
                <a:cs typeface="Arial MT"/>
              </a:rPr>
              <a:t>qenera'Iizáfi</a:t>
            </a:r>
            <a:r>
              <a:rPr dirty="0" sz="700" spc="-10">
                <a:solidFill>
                  <a:srgbClr val="DDDDDD"/>
                </a:solidFill>
                <a:latin typeface="Arial MT"/>
                <a:cs typeface="Arial MT"/>
              </a:rPr>
              <a:t>ton.</a:t>
            </a:r>
            <a:endParaRPr sz="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90"/>
              </a:spcBef>
            </a:pPr>
            <a:endParaRPr sz="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700" i="1">
                <a:solidFill>
                  <a:srgbClr val="1603BA"/>
                </a:solidFill>
                <a:latin typeface="Arial"/>
                <a:cs typeface="Arial"/>
              </a:rPr>
              <a:t>@</a:t>
            </a:r>
            <a:r>
              <a:rPr dirty="0" sz="700" spc="290" i="1">
                <a:solidFill>
                  <a:srgbClr val="1603BA"/>
                </a:solidFill>
                <a:latin typeface="Arial"/>
                <a:cs typeface="Arial"/>
              </a:rPr>
              <a:t>  </a:t>
            </a:r>
            <a:r>
              <a:rPr dirty="0" sz="700" spc="-135">
                <a:solidFill>
                  <a:srgbClr val="1F1F1F"/>
                </a:solidFill>
                <a:latin typeface="Arial MT"/>
                <a:cs typeface="Arial MT"/>
              </a:rPr>
              <a:t>DenșeNeț</a:t>
            </a:r>
            <a:r>
              <a:rPr dirty="0" sz="700" spc="1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700" spc="-10">
                <a:solidFill>
                  <a:srgbClr val="1F1F1F"/>
                </a:solidFill>
                <a:latin typeface="Arial MT"/>
                <a:cs typeface="Arial MT"/>
              </a:rPr>
              <a:t>faclliiates</a:t>
            </a:r>
            <a:r>
              <a:rPr dirty="0" sz="700" spc="7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700" spc="-30">
                <a:solidFill>
                  <a:srgbClr val="212121"/>
                </a:solidFill>
                <a:latin typeface="Arial MT"/>
                <a:cs typeface="Arial MT"/>
              </a:rPr>
              <a:t>eftectrve:graòIèm’tIow,and</a:t>
            </a:r>
            <a:r>
              <a:rPr dirty="0" sz="70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700" spc="-30">
                <a:solidFill>
                  <a:srgbClr val="212121"/>
                </a:solidFill>
                <a:latin typeface="Arial MT"/>
                <a:cs typeface="Arial MT"/>
              </a:rPr>
              <a:t>feat</a:t>
            </a:r>
            <a:r>
              <a:rPr dirty="0" sz="700" spc="-9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700" spc="-80">
                <a:solidFill>
                  <a:srgbClr val="212121"/>
                </a:solidFill>
                <a:latin typeface="Arial MT"/>
                <a:cs typeface="Arial MT"/>
              </a:rPr>
              <a:t>jure</a:t>
            </a:r>
            <a:r>
              <a:rPr dirty="0" sz="700" spc="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700" spc="-50">
                <a:solidFill>
                  <a:srgbClr val="DFDFDF"/>
                </a:solidFill>
                <a:latin typeface="Arial MT"/>
                <a:cs typeface="Arial MT"/>
              </a:rPr>
              <a:t>reuse.-.</a:t>
            </a:r>
            <a:endParaRPr sz="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750" spc="60" i="1">
                <a:solidFill>
                  <a:srgbClr val="1101BC"/>
                </a:solidFill>
                <a:latin typeface="Arial"/>
                <a:cs typeface="Arial"/>
              </a:rPr>
              <a:t>@</a:t>
            </a:r>
            <a:r>
              <a:rPr dirty="0" sz="750" spc="180" i="1">
                <a:solidFill>
                  <a:srgbClr val="1101BC"/>
                </a:solidFill>
                <a:latin typeface="Arial"/>
                <a:cs typeface="Arial"/>
              </a:rPr>
              <a:t> </a:t>
            </a:r>
            <a:r>
              <a:rPr dirty="0" sz="750" spc="-60" i="1">
                <a:solidFill>
                  <a:srgbClr val="DDDDDD"/>
                </a:solidFill>
                <a:latin typeface="Arial"/>
                <a:cs typeface="Arial"/>
              </a:rPr>
              <a:t>,’</a:t>
            </a:r>
            <a:r>
              <a:rPr dirty="0" sz="750" spc="-60">
                <a:solidFill>
                  <a:srgbClr val="313131"/>
                </a:solidFill>
                <a:latin typeface="Arial MT"/>
                <a:cs typeface="Arial MT"/>
              </a:rPr>
              <a:t>inceptionV</a:t>
            </a:r>
            <a:r>
              <a:rPr dirty="0" sz="750" spc="-4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dirty="0" sz="750" spc="-90">
                <a:solidFill>
                  <a:srgbClr val="727087"/>
                </a:solidFill>
                <a:latin typeface="Arial MT"/>
                <a:cs typeface="Arial MT"/>
              </a:rPr>
              <a:t>3</a:t>
            </a:r>
            <a:r>
              <a:rPr dirty="0" sz="750" spc="-10">
                <a:solidFill>
                  <a:srgbClr val="727087"/>
                </a:solidFill>
                <a:latin typeface="Arial MT"/>
                <a:cs typeface="Arial MT"/>
              </a:rPr>
              <a:t> </a:t>
            </a:r>
            <a:r>
              <a:rPr dirty="0" sz="750" spc="-40">
                <a:solidFill>
                  <a:srgbClr val="D8D8D8"/>
                </a:solidFill>
                <a:latin typeface="Arial MT"/>
                <a:cs typeface="Arial MT"/>
              </a:rPr>
              <a:t>provides</a:t>
            </a:r>
            <a:r>
              <a:rPr dirty="0" sz="75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dirty="0" sz="750" spc="-40">
                <a:solidFill>
                  <a:srgbClr val="212121"/>
                </a:solidFill>
                <a:latin typeface="Arial MT"/>
                <a:cs typeface="Arial MT"/>
              </a:rPr>
              <a:t>muiti-</a:t>
            </a:r>
            <a:r>
              <a:rPr dirty="0" sz="750" spc="-25">
                <a:solidFill>
                  <a:srgbClr val="212121"/>
                </a:solidFill>
                <a:latin typeface="Arial MT"/>
                <a:cs typeface="Arial MT"/>
              </a:rPr>
              <a:t>scaie</a:t>
            </a:r>
            <a:r>
              <a:rPr dirty="0" sz="750" spc="6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750" spc="-50">
                <a:solidFill>
                  <a:srgbClr val="212121"/>
                </a:solidFill>
                <a:latin typeface="Arial MT"/>
                <a:cs typeface="Arial MT"/>
              </a:rPr>
              <a:t>feature</a:t>
            </a:r>
            <a:r>
              <a:rPr dirty="0" sz="750" spc="-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750" spc="-10">
                <a:solidFill>
                  <a:srgbClr val="212121"/>
                </a:solidFill>
                <a:latin typeface="Arial MT"/>
                <a:cs typeface="Arial MT"/>
              </a:rPr>
              <a:t>extraction.:</a:t>
            </a:r>
            <a:endParaRPr sz="7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692525"/>
            <a:ext cx="425053" cy="68008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58301" y="292099"/>
            <a:ext cx="746879" cy="127515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3619023" y="169137"/>
            <a:ext cx="829310" cy="0"/>
          </a:xfrm>
          <a:custGeom>
            <a:avLst/>
            <a:gdLst/>
            <a:ahLst/>
            <a:cxnLst/>
            <a:rect l="l" t="t" r="r" b="b"/>
            <a:pathLst>
              <a:path w="829310" h="0">
                <a:moveTo>
                  <a:pt x="0" y="0"/>
                </a:moveTo>
                <a:lnTo>
                  <a:pt x="828853" y="0"/>
                </a:lnTo>
              </a:path>
            </a:pathLst>
          </a:custGeom>
          <a:ln w="15180">
            <a:solidFill>
              <a:srgbClr val="08ACB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5775" y="832524"/>
            <a:ext cx="182165" cy="19431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5775" y="2046961"/>
            <a:ext cx="182165" cy="182165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5775" y="1439742"/>
            <a:ext cx="182165" cy="188237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5775" y="2818129"/>
            <a:ext cx="182165" cy="188237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729514" y="820330"/>
            <a:ext cx="2846070" cy="54927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3335" marR="5080" indent="-1270">
              <a:lnSpc>
                <a:spcPct val="101800"/>
              </a:lnSpc>
              <a:spcBef>
                <a:spcPts val="70"/>
              </a:spcBef>
            </a:pPr>
            <a:r>
              <a:rPr dirty="0" sz="1100" spc="-30">
                <a:solidFill>
                  <a:srgbClr val="181818"/>
                </a:solidFill>
                <a:latin typeface="Arial MT"/>
                <a:cs typeface="Arial MT"/>
              </a:rPr>
              <a:t>Development</a:t>
            </a:r>
            <a:r>
              <a:rPr dirty="0" sz="1100" spc="-1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1100" spc="-20">
                <a:solidFill>
                  <a:srgbClr val="444444"/>
                </a:solidFill>
                <a:latin typeface="Arial MT"/>
                <a:cs typeface="Arial MT"/>
              </a:rPr>
              <a:t>and</a:t>
            </a:r>
            <a:r>
              <a:rPr dirty="0" sz="1100" spc="-65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dirty="0" sz="1100" spc="-20">
                <a:solidFill>
                  <a:srgbClr val="0A0A0A"/>
                </a:solidFill>
                <a:latin typeface="Arial MT"/>
                <a:cs typeface="Arial MT"/>
              </a:rPr>
              <a:t>comparative</a:t>
            </a:r>
            <a:r>
              <a:rPr dirty="0" sz="1100" spc="3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1100" spc="-30">
                <a:solidFill>
                  <a:srgbClr val="282828"/>
                </a:solidFill>
                <a:latin typeface="Arial MT"/>
                <a:cs typeface="Arial MT"/>
              </a:rPr>
              <a:t>evaluation</a:t>
            </a:r>
            <a:r>
              <a:rPr dirty="0" sz="1100" spc="25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1100" spc="-25">
                <a:solidFill>
                  <a:srgbClr val="4B4B4B"/>
                </a:solidFill>
                <a:latin typeface="Arial MT"/>
                <a:cs typeface="Arial MT"/>
              </a:rPr>
              <a:t>of </a:t>
            </a:r>
            <a:r>
              <a:rPr dirty="0" sz="1150" spc="-40">
                <a:solidFill>
                  <a:srgbClr val="1C1C1C"/>
                </a:solidFill>
                <a:latin typeface="Arial MT"/>
                <a:cs typeface="Arial MT"/>
              </a:rPr>
              <a:t>multiple</a:t>
            </a:r>
            <a:r>
              <a:rPr dirty="0" sz="1150" spc="3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1150" spc="-50">
                <a:solidFill>
                  <a:srgbClr val="1C1C1C"/>
                </a:solidFill>
                <a:latin typeface="Arial MT"/>
                <a:cs typeface="Arial MT"/>
              </a:rPr>
              <a:t>deep</a:t>
            </a:r>
            <a:r>
              <a:rPr dirty="0" sz="1150" spc="15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1150" spc="-45">
                <a:solidFill>
                  <a:srgbClr val="282828"/>
                </a:solidFill>
                <a:latin typeface="Arial MT"/>
                <a:cs typeface="Arial MT"/>
              </a:rPr>
              <a:t>learning</a:t>
            </a:r>
            <a:r>
              <a:rPr dirty="0" sz="1150" spc="-35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1150" spc="-55">
                <a:solidFill>
                  <a:srgbClr val="2F2F2F"/>
                </a:solidFill>
                <a:latin typeface="Arial MT"/>
                <a:cs typeface="Arial MT"/>
              </a:rPr>
              <a:t>models</a:t>
            </a:r>
            <a:r>
              <a:rPr dirty="0" sz="1150" spc="-5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dirty="0" sz="1150" spc="-45">
                <a:solidFill>
                  <a:srgbClr val="262626"/>
                </a:solidFill>
                <a:latin typeface="Arial MT"/>
                <a:cs typeface="Arial MT"/>
              </a:rPr>
              <a:t>tailored</a:t>
            </a:r>
            <a:r>
              <a:rPr dirty="0" sz="1150" spc="-55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363636"/>
                </a:solidFill>
                <a:latin typeface="Arial MT"/>
                <a:cs typeface="Arial MT"/>
              </a:rPr>
              <a:t>for</a:t>
            </a:r>
            <a:r>
              <a:rPr dirty="0" sz="1150" spc="-5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dirty="0" sz="1150" spc="-20">
                <a:solidFill>
                  <a:srgbClr val="1F1F1F"/>
                </a:solidFill>
                <a:latin typeface="Arial MT"/>
                <a:cs typeface="Arial MT"/>
              </a:rPr>
              <a:t>knee </a:t>
            </a:r>
            <a:r>
              <a:rPr dirty="0" sz="1150" spc="-170">
                <a:solidFill>
                  <a:srgbClr val="363636"/>
                </a:solidFill>
                <a:latin typeface="Arial MT"/>
                <a:cs typeface="Arial MT"/>
              </a:rPr>
              <a:t>OA</a:t>
            </a:r>
            <a:r>
              <a:rPr dirty="0" sz="1150" spc="10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dirty="0" sz="1150" spc="-100">
                <a:solidFill>
                  <a:srgbClr val="181818"/>
                </a:solidFill>
                <a:latin typeface="Arial MT"/>
                <a:cs typeface="Arial MT"/>
              </a:rPr>
              <a:t>sever”zy</a:t>
            </a:r>
            <a:r>
              <a:rPr dirty="0" sz="1150" spc="3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1150" spc="-35">
                <a:solidFill>
                  <a:srgbClr val="1A1A1A"/>
                </a:solidFill>
                <a:latin typeface="Arial MT"/>
                <a:cs typeface="Arial MT"/>
              </a:rPr>
              <a:t>classification</a:t>
            </a:r>
            <a:r>
              <a:rPr dirty="0" sz="1150" spc="-55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1150" spc="-30">
                <a:solidFill>
                  <a:srgbClr val="1D1D1D"/>
                </a:solidFill>
                <a:latin typeface="Arial MT"/>
                <a:cs typeface="Arial MT"/>
              </a:rPr>
              <a:t>using</a:t>
            </a:r>
            <a:r>
              <a:rPr dirty="0" sz="1150" spc="25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dirty="0" sz="1150" spc="-65">
                <a:solidFill>
                  <a:srgbClr val="282828"/>
                </a:solidFill>
                <a:latin typeface="Arial MT"/>
                <a:cs typeface="Arial MT"/>
              </a:rPr>
              <a:t>X-</a:t>
            </a:r>
            <a:r>
              <a:rPr dirty="0" sz="1150" spc="-50">
                <a:solidFill>
                  <a:srgbClr val="282828"/>
                </a:solidFill>
                <a:latin typeface="Arial MT"/>
                <a:cs typeface="Arial MT"/>
              </a:rPr>
              <a:t>ray</a:t>
            </a:r>
            <a:r>
              <a:rPr dirty="0" sz="1150" spc="15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2F2F2F"/>
                </a:solidFill>
                <a:latin typeface="Arial MT"/>
                <a:cs typeface="Arial MT"/>
              </a:rPr>
              <a:t>images.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26093" y="1417935"/>
            <a:ext cx="2571750" cy="546735"/>
          </a:xfrm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5875" marR="5080" indent="-3810">
              <a:lnSpc>
                <a:spcPts val="1340"/>
              </a:lnSpc>
              <a:spcBef>
                <a:spcPts val="220"/>
              </a:spcBef>
            </a:pPr>
            <a:r>
              <a:rPr dirty="0" sz="1200" spc="-65">
                <a:solidFill>
                  <a:srgbClr val="262626"/>
                </a:solidFill>
                <a:latin typeface="Arial MT"/>
                <a:cs typeface="Arial MT"/>
              </a:rPr>
              <a:t>Integration</a:t>
            </a:r>
            <a:r>
              <a:rPr dirty="0" sz="1200" spc="4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1200" spc="-30">
                <a:solidFill>
                  <a:srgbClr val="1F1F1F"/>
                </a:solidFill>
                <a:latin typeface="Arial MT"/>
                <a:cs typeface="Arial MT"/>
              </a:rPr>
              <a:t>of</a:t>
            </a:r>
            <a:r>
              <a:rPr dirty="0" sz="1200" spc="-15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200" spc="-75">
                <a:solidFill>
                  <a:srgbClr val="4F4F4F"/>
                </a:solidFill>
                <a:latin typeface="Arial MT"/>
                <a:cs typeface="Arial MT"/>
              </a:rPr>
              <a:t>a</a:t>
            </a:r>
            <a:r>
              <a:rPr dirty="0" sz="1200" spc="-95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dirty="0" sz="1200" spc="-70">
                <a:solidFill>
                  <a:srgbClr val="333333"/>
                </a:solidFill>
                <a:latin typeface="Arial MT"/>
                <a:cs typeface="Arial MT"/>
              </a:rPr>
              <a:t>novel</a:t>
            </a:r>
            <a:r>
              <a:rPr dirty="0" sz="1200" spc="-3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200" spc="-90">
                <a:solidFill>
                  <a:srgbClr val="2F2F2F"/>
                </a:solidFill>
                <a:latin typeface="Arial MT"/>
                <a:cs typeface="Arial MT"/>
              </a:rPr>
              <a:t>ensemble</a:t>
            </a:r>
            <a:r>
              <a:rPr dirty="0" sz="1200" spc="10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313131"/>
                </a:solidFill>
                <a:latin typeface="Arial MT"/>
                <a:cs typeface="Arial MT"/>
              </a:rPr>
              <a:t>learning </a:t>
            </a:r>
            <a:r>
              <a:rPr dirty="0" sz="1200" spc="-65">
                <a:solidFill>
                  <a:srgbClr val="232323"/>
                </a:solidFill>
                <a:latin typeface="Arial MT"/>
                <a:cs typeface="Arial MT"/>
              </a:rPr>
              <a:t>technique</a:t>
            </a:r>
            <a:r>
              <a:rPr dirty="0" sz="1200" spc="-1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200" spc="-70">
                <a:solidFill>
                  <a:srgbClr val="2D2D2D"/>
                </a:solidFill>
                <a:latin typeface="Arial MT"/>
                <a:cs typeface="Arial MT"/>
              </a:rPr>
              <a:t>that</a:t>
            </a:r>
            <a:r>
              <a:rPr dirty="0" sz="1200" spc="15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1200" spc="-50">
                <a:solidFill>
                  <a:srgbClr val="1F1F1F"/>
                </a:solidFill>
                <a:latin typeface="Arial MT"/>
                <a:cs typeface="Arial MT"/>
              </a:rPr>
              <a:t>effectively</a:t>
            </a:r>
            <a:r>
              <a:rPr dirty="0" sz="1200" spc="1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200" spc="-75">
                <a:solidFill>
                  <a:srgbClr val="313131"/>
                </a:solidFill>
                <a:latin typeface="Arial MT"/>
                <a:cs typeface="Arial MT"/>
              </a:rPr>
              <a:t>combines</a:t>
            </a:r>
            <a:r>
              <a:rPr dirty="0" sz="1200" spc="3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dirty="0" sz="1200" spc="-60">
                <a:solidFill>
                  <a:srgbClr val="2B2B2B"/>
                </a:solidFill>
                <a:latin typeface="Arial MT"/>
                <a:cs typeface="Arial MT"/>
              </a:rPr>
              <a:t>model </a:t>
            </a:r>
            <a:r>
              <a:rPr dirty="0" sz="1150" spc="-35">
                <a:solidFill>
                  <a:srgbClr val="1C1C1C"/>
                </a:solidFill>
                <a:latin typeface="Arial MT"/>
                <a:cs typeface="Arial MT"/>
              </a:rPr>
              <a:t>outputs</a:t>
            </a:r>
            <a:r>
              <a:rPr dirty="0" sz="1150" spc="-15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424242"/>
                </a:solidFill>
                <a:latin typeface="Arial MT"/>
                <a:cs typeface="Arial MT"/>
              </a:rPr>
              <a:t>to</a:t>
            </a:r>
            <a:r>
              <a:rPr dirty="0" sz="1150" spc="-12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50" spc="-60">
                <a:solidFill>
                  <a:srgbClr val="1A1A1A"/>
                </a:solidFill>
                <a:latin typeface="Arial MT"/>
                <a:cs typeface="Arial MT"/>
              </a:rPr>
              <a:t>Improve</a:t>
            </a:r>
            <a:r>
              <a:rPr dirty="0" sz="1150" spc="-25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1150" spc="-35">
                <a:solidFill>
                  <a:srgbClr val="1F1F1F"/>
                </a:solidFill>
                <a:latin typeface="Arial MT"/>
                <a:cs typeface="Arial MT"/>
              </a:rPr>
              <a:t>prediction</a:t>
            </a:r>
            <a:r>
              <a:rPr dirty="0" sz="1150" spc="15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1F1F1F"/>
                </a:solidFill>
                <a:latin typeface="Arial MT"/>
                <a:cs typeface="Arial MT"/>
              </a:rPr>
              <a:t>accuracy.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28496" y="2016551"/>
            <a:ext cx="2976880" cy="150241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4604" marR="313690" indent="2540">
              <a:lnSpc>
                <a:spcPct val="103800"/>
              </a:lnSpc>
              <a:spcBef>
                <a:spcPts val="114"/>
              </a:spcBef>
            </a:pPr>
            <a:r>
              <a:rPr dirty="0" sz="1100" spc="-35">
                <a:solidFill>
                  <a:srgbClr val="262626"/>
                </a:solidFill>
                <a:latin typeface="Arial MT"/>
                <a:cs typeface="Arial MT"/>
              </a:rPr>
              <a:t>Comprehensive</a:t>
            </a:r>
            <a:r>
              <a:rPr dirty="0" sz="1100" spc="2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161616"/>
                </a:solidFill>
                <a:latin typeface="Arial MT"/>
                <a:cs typeface="Arial MT"/>
              </a:rPr>
              <a:t>performance </a:t>
            </a:r>
            <a:r>
              <a:rPr dirty="0" sz="1100" spc="-25">
                <a:solidFill>
                  <a:srgbClr val="2A2A2A"/>
                </a:solidFill>
                <a:latin typeface="Arial MT"/>
                <a:cs typeface="Arial MT"/>
              </a:rPr>
              <a:t>analysis</a:t>
            </a:r>
            <a:r>
              <a:rPr dirty="0" sz="1100" spc="-4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3D3D3D"/>
                </a:solidFill>
                <a:latin typeface="Arial MT"/>
                <a:cs typeface="Arial MT"/>
              </a:rPr>
              <a:t>using </a:t>
            </a:r>
            <a:r>
              <a:rPr dirty="0" sz="1100" spc="-20">
                <a:solidFill>
                  <a:srgbClr val="212121"/>
                </a:solidFill>
                <a:latin typeface="Arial MT"/>
                <a:cs typeface="Arial MT"/>
              </a:rPr>
              <a:t>precision,</a:t>
            </a:r>
            <a:r>
              <a:rPr dirty="0" sz="1100" spc="-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100" spc="-20">
                <a:solidFill>
                  <a:srgbClr val="282828"/>
                </a:solidFill>
                <a:latin typeface="Arial MT"/>
                <a:cs typeface="Arial MT"/>
              </a:rPr>
              <a:t>recall, </a:t>
            </a:r>
            <a:r>
              <a:rPr dirty="0" sz="1100" spc="-50">
                <a:solidFill>
                  <a:srgbClr val="2F2F2F"/>
                </a:solidFill>
                <a:latin typeface="Arial MT"/>
                <a:cs typeface="Arial MT"/>
              </a:rPr>
              <a:t>F1-</a:t>
            </a:r>
            <a:r>
              <a:rPr dirty="0" sz="1100" spc="-30">
                <a:solidFill>
                  <a:srgbClr val="2F2F2F"/>
                </a:solidFill>
                <a:latin typeface="Arial MT"/>
                <a:cs typeface="Arial MT"/>
              </a:rPr>
              <a:t>score,</a:t>
            </a:r>
            <a:r>
              <a:rPr dirty="0" sz="1100" spc="15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dirty="0" sz="1100" spc="-35">
                <a:solidFill>
                  <a:srgbClr val="262626"/>
                </a:solidFill>
                <a:latin typeface="Arial MT"/>
                <a:cs typeface="Arial MT"/>
              </a:rPr>
              <a:t>and</a:t>
            </a:r>
            <a:r>
              <a:rPr dirty="0" sz="1100" spc="-6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1D1D1D"/>
                </a:solidFill>
                <a:latin typeface="Arial MT"/>
                <a:cs typeface="Arial MT"/>
              </a:rPr>
              <a:t>confusion </a:t>
            </a:r>
            <a:r>
              <a:rPr dirty="0" sz="1100" spc="-10">
                <a:solidFill>
                  <a:srgbClr val="2A2A2A"/>
                </a:solidFill>
                <a:latin typeface="Arial MT"/>
                <a:cs typeface="Arial MT"/>
              </a:rPr>
              <a:t>matrices </a:t>
            </a:r>
            <a:r>
              <a:rPr dirty="0" sz="1100">
                <a:solidFill>
                  <a:srgbClr val="232323"/>
                </a:solidFill>
                <a:latin typeface="Arial MT"/>
                <a:cs typeface="Arial MT"/>
              </a:rPr>
              <a:t>to</a:t>
            </a:r>
            <a:r>
              <a:rPr dirty="0" sz="1100" spc="-4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100" spc="-30">
                <a:solidFill>
                  <a:srgbClr val="282828"/>
                </a:solidFill>
                <a:latin typeface="Arial MT"/>
                <a:cs typeface="Arial MT"/>
              </a:rPr>
              <a:t>demonstrate</a:t>
            </a:r>
            <a:r>
              <a:rPr dirty="0" sz="1100" spc="35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1A1A1A"/>
                </a:solidFill>
                <a:latin typeface="Arial MT"/>
                <a:cs typeface="Arial MT"/>
              </a:rPr>
              <a:t>the</a:t>
            </a:r>
            <a:r>
              <a:rPr dirty="0" sz="1100" spc="-8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1F1F1F"/>
                </a:solidFill>
                <a:latin typeface="Arial MT"/>
                <a:cs typeface="Arial MT"/>
              </a:rPr>
              <a:t>efficacy</a:t>
            </a:r>
            <a:r>
              <a:rPr dirty="0" sz="1100" spc="1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424242"/>
                </a:solidFill>
                <a:latin typeface="Arial MT"/>
                <a:cs typeface="Arial MT"/>
              </a:rPr>
              <a:t>of</a:t>
            </a:r>
            <a:r>
              <a:rPr dirty="0" sz="1100" spc="-2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100" spc="-25">
                <a:solidFill>
                  <a:srgbClr val="313131"/>
                </a:solidFill>
                <a:latin typeface="Arial MT"/>
                <a:cs typeface="Arial MT"/>
              </a:rPr>
              <a:t>the </a:t>
            </a:r>
            <a:r>
              <a:rPr dirty="0" sz="1150" spc="-45">
                <a:solidFill>
                  <a:srgbClr val="212121"/>
                </a:solidFill>
                <a:latin typeface="Arial MT"/>
                <a:cs typeface="Arial MT"/>
              </a:rPr>
              <a:t>proposed</a:t>
            </a:r>
            <a:r>
              <a:rPr dirty="0" sz="115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1F1F1F"/>
                </a:solidFill>
                <a:latin typeface="Arial MT"/>
                <a:cs typeface="Arial MT"/>
              </a:rPr>
              <a:t>approach.</a:t>
            </a:r>
            <a:endParaRPr sz="1150">
              <a:latin typeface="Arial MT"/>
              <a:cs typeface="Arial MT"/>
            </a:endParaRPr>
          </a:p>
          <a:p>
            <a:pPr marL="12700" marR="5080">
              <a:lnSpc>
                <a:spcPct val="99300"/>
              </a:lnSpc>
              <a:spcBef>
                <a:spcPts val="590"/>
              </a:spcBef>
            </a:pPr>
            <a:r>
              <a:rPr dirty="0" sz="1150" spc="-40">
                <a:solidFill>
                  <a:srgbClr val="161616"/>
                </a:solidFill>
                <a:latin typeface="Arial MT"/>
                <a:cs typeface="Arial MT"/>
              </a:rPr>
              <a:t>Detailed</a:t>
            </a:r>
            <a:r>
              <a:rPr dirty="0" sz="1150" spc="-1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1150" spc="-50">
                <a:solidFill>
                  <a:srgbClr val="1F1F1F"/>
                </a:solidFill>
                <a:latin typeface="Arial MT"/>
                <a:cs typeface="Arial MT"/>
              </a:rPr>
              <a:t>exploration</a:t>
            </a:r>
            <a:r>
              <a:rPr dirty="0" sz="1150" spc="1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333333"/>
                </a:solidFill>
                <a:latin typeface="Arial MT"/>
                <a:cs typeface="Arial MT"/>
              </a:rPr>
              <a:t>of</a:t>
            </a:r>
            <a:r>
              <a:rPr dirty="0" sz="1150" spc="-1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150" spc="-55">
                <a:solidFill>
                  <a:srgbClr val="343434"/>
                </a:solidFill>
                <a:latin typeface="Arial MT"/>
                <a:cs typeface="Arial MT"/>
              </a:rPr>
              <a:t>model</a:t>
            </a:r>
            <a:r>
              <a:rPr dirty="0" sz="1150" spc="-6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dirty="0" sz="1150" spc="-35">
                <a:solidFill>
                  <a:srgbClr val="2A2A2A"/>
                </a:solidFill>
                <a:latin typeface="Arial MT"/>
                <a:cs typeface="Arial MT"/>
              </a:rPr>
              <a:t>training</a:t>
            </a:r>
            <a:r>
              <a:rPr dirty="0" sz="1150" spc="-4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212121"/>
                </a:solidFill>
                <a:latin typeface="Arial MT"/>
                <a:cs typeface="Arial MT"/>
              </a:rPr>
              <a:t>strategies </a:t>
            </a:r>
            <a:r>
              <a:rPr dirty="0" sz="1150" spc="-30">
                <a:solidFill>
                  <a:srgbClr val="1C1C1C"/>
                </a:solidFill>
                <a:latin typeface="Arial MT"/>
                <a:cs typeface="Arial MT"/>
              </a:rPr>
              <a:t>including</a:t>
            </a:r>
            <a:r>
              <a:rPr dirty="0" sz="1150" spc="3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1150" spc="-55">
                <a:solidFill>
                  <a:srgbClr val="313131"/>
                </a:solidFill>
                <a:latin typeface="Arial MT"/>
                <a:cs typeface="Arial MT"/>
              </a:rPr>
              <a:t>data</a:t>
            </a:r>
            <a:r>
              <a:rPr dirty="0" sz="1150" spc="-5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dirty="0" sz="1150" spc="-45">
                <a:solidFill>
                  <a:srgbClr val="313131"/>
                </a:solidFill>
                <a:latin typeface="Arial MT"/>
                <a:cs typeface="Arial MT"/>
              </a:rPr>
              <a:t>preprocessing,</a:t>
            </a:r>
            <a:r>
              <a:rPr dirty="0" sz="1150" spc="-85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dirty="0" sz="1150" spc="-55">
                <a:solidFill>
                  <a:srgbClr val="2D2D2D"/>
                </a:solidFill>
                <a:latin typeface="Arial MT"/>
                <a:cs typeface="Arial MT"/>
              </a:rPr>
              <a:t>augmentation,</a:t>
            </a:r>
            <a:r>
              <a:rPr dirty="0" sz="1150" spc="6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1150" spc="-25">
                <a:solidFill>
                  <a:srgbClr val="2F2F2F"/>
                </a:solidFill>
                <a:latin typeface="Arial MT"/>
                <a:cs typeface="Arial MT"/>
              </a:rPr>
              <a:t>and </a:t>
            </a:r>
            <a:r>
              <a:rPr dirty="0" sz="1150" spc="-35">
                <a:solidFill>
                  <a:srgbClr val="262626"/>
                </a:solidFill>
                <a:latin typeface="Arial MT"/>
                <a:cs typeface="Arial MT"/>
              </a:rPr>
              <a:t>class</a:t>
            </a:r>
            <a:r>
              <a:rPr dirty="0" sz="1150" spc="-6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1150" spc="-45">
                <a:solidFill>
                  <a:srgbClr val="2F2F2F"/>
                </a:solidFill>
                <a:latin typeface="Arial MT"/>
                <a:cs typeface="Arial MT"/>
              </a:rPr>
              <a:t>balancing </a:t>
            </a:r>
            <a:r>
              <a:rPr dirty="0" sz="1150">
                <a:solidFill>
                  <a:srgbClr val="383838"/>
                </a:solidFill>
                <a:latin typeface="Arial MT"/>
                <a:cs typeface="Arial MT"/>
              </a:rPr>
              <a:t>to</a:t>
            </a:r>
            <a:r>
              <a:rPr dirty="0" sz="1150" spc="-80">
                <a:solidFill>
                  <a:srgbClr val="383838"/>
                </a:solidFill>
                <a:latin typeface="Arial MT"/>
                <a:cs typeface="Arial MT"/>
              </a:rPr>
              <a:t> </a:t>
            </a:r>
            <a:r>
              <a:rPr dirty="0" sz="1150" spc="-50">
                <a:solidFill>
                  <a:srgbClr val="2D2D2D"/>
                </a:solidFill>
                <a:latin typeface="Arial MT"/>
                <a:cs typeface="Arial MT"/>
              </a:rPr>
              <a:t>address </a:t>
            </a:r>
            <a:r>
              <a:rPr dirty="0" sz="1150" spc="-40">
                <a:solidFill>
                  <a:srgbClr val="2A2A2A"/>
                </a:solidFill>
                <a:latin typeface="Arial MT"/>
                <a:cs typeface="Arial MT"/>
              </a:rPr>
              <a:t>challenges</a:t>
            </a:r>
            <a:r>
              <a:rPr dirty="0" sz="115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150" spc="-45">
                <a:solidFill>
                  <a:srgbClr val="2A2A2A"/>
                </a:solidFill>
                <a:latin typeface="Arial MT"/>
                <a:cs typeface="Arial MT"/>
              </a:rPr>
              <a:t>inherent</a:t>
            </a:r>
            <a:r>
              <a:rPr dirty="0" sz="1150" spc="3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150" spc="-25">
                <a:solidFill>
                  <a:srgbClr val="3D3D3D"/>
                </a:solidFill>
                <a:latin typeface="Arial MT"/>
                <a:cs typeface="Arial MT"/>
              </a:rPr>
              <a:t>in </a:t>
            </a:r>
            <a:r>
              <a:rPr dirty="0" sz="1150" spc="-50">
                <a:solidFill>
                  <a:srgbClr val="1A1A1A"/>
                </a:solidFill>
                <a:latin typeface="Arial MT"/>
                <a:cs typeface="Arial MT"/>
              </a:rPr>
              <a:t>medical</a:t>
            </a:r>
            <a:r>
              <a:rPr dirty="0" sz="1150" spc="-4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1150" spc="-50">
                <a:solidFill>
                  <a:srgbClr val="313131"/>
                </a:solidFill>
                <a:latin typeface="Arial MT"/>
                <a:cs typeface="Arial MT"/>
              </a:rPr>
              <a:t>image</a:t>
            </a:r>
            <a:r>
              <a:rPr dirty="0" sz="1150" spc="-35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1F1F1F"/>
                </a:solidFill>
                <a:latin typeface="Arial MT"/>
                <a:cs typeface="Arial MT"/>
              </a:rPr>
              <a:t>datasets.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086256" y="2003647"/>
            <a:ext cx="2344420" cy="3067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850" spc="-30">
                <a:solidFill>
                  <a:srgbClr val="0C0C0C"/>
                </a:solidFill>
                <a:latin typeface="Cambria"/>
                <a:cs typeface="Cambria"/>
              </a:rPr>
              <a:t>Research</a:t>
            </a:r>
            <a:r>
              <a:rPr dirty="0" sz="1850" spc="-35">
                <a:solidFill>
                  <a:srgbClr val="0C0C0C"/>
                </a:solidFill>
                <a:latin typeface="Cambria"/>
                <a:cs typeface="Cambria"/>
              </a:rPr>
              <a:t> </a:t>
            </a:r>
            <a:r>
              <a:rPr dirty="0" sz="1850" spc="-10">
                <a:solidFill>
                  <a:srgbClr val="131313"/>
                </a:solidFill>
                <a:latin typeface="Cambria"/>
                <a:cs typeface="Cambria"/>
              </a:rPr>
              <a:t>Gontributioni</a:t>
            </a:r>
            <a:endParaRPr sz="18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880762"/>
            <a:ext cx="388620" cy="491847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5775" y="1427599"/>
            <a:ext cx="182165" cy="188237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5775" y="1852651"/>
            <a:ext cx="182165" cy="19431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5775" y="2289849"/>
            <a:ext cx="182165" cy="18216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5775" y="2544881"/>
            <a:ext cx="182165" cy="182165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5775" y="2969934"/>
            <a:ext cx="182165" cy="188237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85775" y="3224966"/>
            <a:ext cx="182165" cy="182165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031594" y="358894"/>
            <a:ext cx="163949" cy="28539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10267" y="226774"/>
            <a:ext cx="4616450" cy="536575"/>
          </a:xfrm>
          <a:prstGeom prst="rect"/>
        </p:spPr>
        <p:txBody>
          <a:bodyPr wrap="square" lIns="0" tIns="635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>
                <a:latin typeface="Times New Roman"/>
                <a:cs typeface="Times New Roman"/>
              </a:rPr>
              <a:t>Existing</a:t>
            </a:r>
            <a:r>
              <a:rPr dirty="0" spc="6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Literature</a:t>
            </a:r>
            <a:r>
              <a:rPr dirty="0" spc="-1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on</a:t>
            </a:r>
            <a:r>
              <a:rPr dirty="0" spc="-15">
                <a:latin typeface="Times New Roman"/>
                <a:cs typeface="Times New Roman"/>
              </a:rPr>
              <a:t> </a:t>
            </a:r>
            <a:r>
              <a:rPr dirty="0" spc="70">
                <a:latin typeface="Times New Roman"/>
                <a:cs typeface="Times New Roman"/>
              </a:rPr>
              <a:t>Dsteovthritis</a:t>
            </a:r>
            <a:r>
              <a:rPr dirty="0" spc="155">
                <a:latin typeface="Times New Roman"/>
                <a:cs typeface="Times New Roman"/>
              </a:rPr>
              <a:t> </a:t>
            </a:r>
            <a:r>
              <a:rPr dirty="0" spc="-10">
                <a:solidFill>
                  <a:srgbClr val="0C0C0C"/>
                </a:solidFill>
                <a:latin typeface="Times New Roman"/>
                <a:cs typeface="Times New Roman"/>
              </a:rPr>
              <a:t>Detection</a:t>
            </a:r>
          </a:p>
          <a:p>
            <a:pPr marL="17780">
              <a:lnSpc>
                <a:spcPct val="100000"/>
              </a:lnSpc>
              <a:spcBef>
                <a:spcPts val="200"/>
              </a:spcBef>
            </a:pPr>
            <a:r>
              <a:rPr dirty="0" sz="950" spc="-25">
                <a:solidFill>
                  <a:srgbClr val="727272"/>
                </a:solidFill>
                <a:latin typeface="Arial MT"/>
                <a:cs typeface="Arial MT"/>
              </a:rPr>
              <a:t>"":L.*.T”D</a:t>
            </a:r>
            <a:r>
              <a:rPr dirty="0" sz="950" spc="3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dirty="0" sz="950" spc="-10">
                <a:solidFill>
                  <a:srgbClr val="828282"/>
                </a:solidFill>
                <a:latin typeface="Arial MT"/>
                <a:cs typeface="Arial MT"/>
              </a:rPr>
              <a:t>'.".'ORI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95434" rIns="0" bIns="0" rtlCol="0" vert="horz">
            <a:spAutoFit/>
          </a:bodyPr>
          <a:lstStyle/>
          <a:p>
            <a:pPr marL="13335">
              <a:lnSpc>
                <a:spcPts val="1470"/>
              </a:lnSpc>
              <a:spcBef>
                <a:spcPts val="95"/>
              </a:spcBef>
            </a:pPr>
            <a:r>
              <a:rPr dirty="0" sz="1250" spc="-120">
                <a:solidFill>
                  <a:srgbClr val="343434"/>
                </a:solidFill>
              </a:rPr>
              <a:t>The</a:t>
            </a:r>
            <a:r>
              <a:rPr dirty="0" sz="1250" spc="-75">
                <a:solidFill>
                  <a:srgbClr val="343434"/>
                </a:solidFill>
              </a:rPr>
              <a:t> </a:t>
            </a:r>
            <a:r>
              <a:rPr dirty="0" sz="1250" spc="-95">
                <a:solidFill>
                  <a:srgbClr val="1C1C1C"/>
                </a:solidFill>
              </a:rPr>
              <a:t>application</a:t>
            </a:r>
            <a:r>
              <a:rPr dirty="0" sz="1250" spc="25">
                <a:solidFill>
                  <a:srgbClr val="1C1C1C"/>
                </a:solidFill>
              </a:rPr>
              <a:t> </a:t>
            </a:r>
            <a:r>
              <a:rPr dirty="0" sz="1250" spc="-65">
                <a:solidFill>
                  <a:srgbClr val="383838"/>
                </a:solidFill>
              </a:rPr>
              <a:t>of</a:t>
            </a:r>
            <a:r>
              <a:rPr dirty="0" sz="1250" spc="-10">
                <a:solidFill>
                  <a:srgbClr val="383838"/>
                </a:solidFill>
              </a:rPr>
              <a:t> </a:t>
            </a:r>
            <a:r>
              <a:rPr dirty="0" sz="1250" spc="-25">
                <a:solidFill>
                  <a:srgbClr val="1A1A1A"/>
                </a:solidFill>
              </a:rPr>
              <a:t>artifklalintellfqence(AI)</a:t>
            </a:r>
            <a:r>
              <a:rPr dirty="0" sz="1250" spc="-80">
                <a:solidFill>
                  <a:srgbClr val="1A1A1A"/>
                </a:solidFill>
              </a:rPr>
              <a:t> </a:t>
            </a:r>
            <a:r>
              <a:rPr dirty="0" sz="1250" spc="-110">
                <a:solidFill>
                  <a:srgbClr val="232323"/>
                </a:solidFill>
              </a:rPr>
              <a:t>and</a:t>
            </a:r>
            <a:r>
              <a:rPr dirty="0" sz="1250" spc="-70">
                <a:solidFill>
                  <a:srgbClr val="232323"/>
                </a:solidFill>
              </a:rPr>
              <a:t> </a:t>
            </a:r>
            <a:r>
              <a:rPr dirty="0" sz="1250" spc="-95">
                <a:solidFill>
                  <a:srgbClr val="1A1A1A"/>
                </a:solidFill>
              </a:rPr>
              <a:t>deep </a:t>
            </a:r>
            <a:r>
              <a:rPr dirty="0" sz="1250" spc="-60">
                <a:solidFill>
                  <a:srgbClr val="181818"/>
                </a:solidFill>
              </a:rPr>
              <a:t>learning(DL)</a:t>
            </a:r>
            <a:r>
              <a:rPr dirty="0" sz="1250" spc="150">
                <a:solidFill>
                  <a:srgbClr val="181818"/>
                </a:solidFill>
              </a:rPr>
              <a:t> </a:t>
            </a:r>
            <a:r>
              <a:rPr dirty="0" sz="1250" spc="-95">
                <a:solidFill>
                  <a:srgbClr val="2B2B2B"/>
                </a:solidFill>
              </a:rPr>
              <a:t>techniques</a:t>
            </a:r>
            <a:r>
              <a:rPr dirty="0" sz="1250" spc="5">
                <a:solidFill>
                  <a:srgbClr val="2B2B2B"/>
                </a:solidFill>
              </a:rPr>
              <a:t> </a:t>
            </a:r>
            <a:r>
              <a:rPr dirty="0" sz="1250" spc="-55">
                <a:solidFill>
                  <a:srgbClr val="6E6D82"/>
                </a:solidFill>
              </a:rPr>
              <a:t>to</a:t>
            </a:r>
            <a:r>
              <a:rPr dirty="0" sz="1250" spc="-90">
                <a:solidFill>
                  <a:srgbClr val="6E6D82"/>
                </a:solidFill>
              </a:rPr>
              <a:t> </a:t>
            </a:r>
            <a:r>
              <a:rPr dirty="0" sz="1250" spc="-110">
                <a:solidFill>
                  <a:srgbClr val="363636"/>
                </a:solidFill>
              </a:rPr>
              <a:t>medical</a:t>
            </a:r>
            <a:r>
              <a:rPr dirty="0" sz="1250" spc="10">
                <a:solidFill>
                  <a:srgbClr val="363636"/>
                </a:solidFill>
              </a:rPr>
              <a:t> </a:t>
            </a:r>
            <a:r>
              <a:rPr dirty="0" sz="1250" spc="-105">
                <a:solidFill>
                  <a:srgbClr val="131313"/>
                </a:solidFill>
              </a:rPr>
              <a:t>imaging</a:t>
            </a:r>
            <a:r>
              <a:rPr dirty="0" sz="1250" spc="-50">
                <a:solidFill>
                  <a:srgbClr val="131313"/>
                </a:solidFill>
              </a:rPr>
              <a:t> </a:t>
            </a:r>
            <a:r>
              <a:rPr dirty="0" sz="1250" spc="-25">
                <a:solidFill>
                  <a:srgbClr val="1F1F1F"/>
                </a:solidFill>
              </a:rPr>
              <a:t>has</a:t>
            </a:r>
            <a:endParaRPr sz="1250"/>
          </a:p>
          <a:p>
            <a:pPr marL="18415">
              <a:lnSpc>
                <a:spcPts val="1350"/>
              </a:lnSpc>
            </a:pPr>
            <a:r>
              <a:rPr dirty="0" spc="-30">
                <a:solidFill>
                  <a:srgbClr val="212121"/>
                </a:solidFill>
              </a:rPr>
              <a:t>significantly</a:t>
            </a:r>
            <a:r>
              <a:rPr dirty="0" spc="60">
                <a:solidFill>
                  <a:srgbClr val="212121"/>
                </a:solidFill>
              </a:rPr>
              <a:t> </a:t>
            </a:r>
            <a:r>
              <a:rPr dirty="0" spc="-50">
                <a:solidFill>
                  <a:srgbClr val="1F1F1F"/>
                </a:solidFill>
              </a:rPr>
              <a:t>advanced</a:t>
            </a:r>
            <a:r>
              <a:rPr dirty="0" spc="-25">
                <a:solidFill>
                  <a:srgbClr val="1F1F1F"/>
                </a:solidFill>
              </a:rPr>
              <a:t> </a:t>
            </a:r>
            <a:r>
              <a:rPr dirty="0" spc="-25">
                <a:solidFill>
                  <a:srgbClr val="262626"/>
                </a:solidFill>
              </a:rPr>
              <a:t>the</a:t>
            </a:r>
            <a:r>
              <a:rPr dirty="0" spc="-65">
                <a:solidFill>
                  <a:srgbClr val="262626"/>
                </a:solidFill>
              </a:rPr>
              <a:t> </a:t>
            </a:r>
            <a:r>
              <a:rPr dirty="0" spc="-40"/>
              <a:t>diagnosis</a:t>
            </a:r>
            <a:r>
              <a:rPr dirty="0" spc="-25"/>
              <a:t> </a:t>
            </a:r>
            <a:r>
              <a:rPr dirty="0" spc="-55">
                <a:solidFill>
                  <a:srgbClr val="232323"/>
                </a:solidFill>
              </a:rPr>
              <a:t>and</a:t>
            </a:r>
            <a:r>
              <a:rPr dirty="0" spc="-35">
                <a:solidFill>
                  <a:srgbClr val="232323"/>
                </a:solidFill>
              </a:rPr>
              <a:t> </a:t>
            </a:r>
            <a:r>
              <a:rPr dirty="0" spc="-35"/>
              <a:t>severity</a:t>
            </a:r>
            <a:r>
              <a:rPr dirty="0"/>
              <a:t> </a:t>
            </a:r>
            <a:r>
              <a:rPr dirty="0" spc="-35">
                <a:solidFill>
                  <a:srgbClr val="1F1F1F"/>
                </a:solidFill>
              </a:rPr>
              <a:t>classification</a:t>
            </a:r>
            <a:r>
              <a:rPr dirty="0" spc="-70">
                <a:solidFill>
                  <a:srgbClr val="1F1F1F"/>
                </a:solidFill>
              </a:rPr>
              <a:t> </a:t>
            </a:r>
            <a:r>
              <a:rPr dirty="0">
                <a:solidFill>
                  <a:srgbClr val="383838"/>
                </a:solidFill>
              </a:rPr>
              <a:t>of</a:t>
            </a:r>
            <a:r>
              <a:rPr dirty="0" spc="20">
                <a:solidFill>
                  <a:srgbClr val="383838"/>
                </a:solidFill>
              </a:rPr>
              <a:t> </a:t>
            </a:r>
            <a:r>
              <a:rPr dirty="0" spc="-55">
                <a:solidFill>
                  <a:srgbClr val="232323"/>
                </a:solidFill>
              </a:rPr>
              <a:t>knee</a:t>
            </a:r>
            <a:r>
              <a:rPr dirty="0" spc="-40">
                <a:solidFill>
                  <a:srgbClr val="232323"/>
                </a:solidFill>
              </a:rPr>
              <a:t> </a:t>
            </a:r>
            <a:r>
              <a:rPr dirty="0" spc="-30">
                <a:solidFill>
                  <a:srgbClr val="232323"/>
                </a:solidFill>
              </a:rPr>
              <a:t>osteoarthritis </a:t>
            </a:r>
            <a:r>
              <a:rPr dirty="0" spc="-10">
                <a:solidFill>
                  <a:srgbClr val="383838"/>
                </a:solidFill>
              </a:rPr>
              <a:t>(OA).</a:t>
            </a:r>
          </a:p>
          <a:p>
            <a:pPr marL="15875" marR="5080" indent="-4445">
              <a:lnSpc>
                <a:spcPct val="100000"/>
              </a:lnSpc>
              <a:spcBef>
                <a:spcPts val="625"/>
              </a:spcBef>
            </a:pPr>
            <a:r>
              <a:rPr dirty="0" spc="-50">
                <a:solidFill>
                  <a:srgbClr val="181818"/>
                </a:solidFill>
              </a:rPr>
              <a:t>Early</a:t>
            </a:r>
            <a:r>
              <a:rPr dirty="0" spc="60">
                <a:solidFill>
                  <a:srgbClr val="181818"/>
                </a:solidFill>
              </a:rPr>
              <a:t> </a:t>
            </a:r>
            <a:r>
              <a:rPr dirty="0" spc="-50">
                <a:solidFill>
                  <a:srgbClr val="2F2F2F"/>
                </a:solidFill>
              </a:rPr>
              <a:t>works</a:t>
            </a:r>
            <a:r>
              <a:rPr dirty="0" spc="-25">
                <a:solidFill>
                  <a:srgbClr val="2F2F2F"/>
                </a:solidFill>
              </a:rPr>
              <a:t> </a:t>
            </a:r>
            <a:r>
              <a:rPr dirty="0" spc="-35">
                <a:solidFill>
                  <a:srgbClr val="313131"/>
                </a:solidFill>
              </a:rPr>
              <a:t>focused</a:t>
            </a:r>
            <a:r>
              <a:rPr dirty="0" spc="-25">
                <a:solidFill>
                  <a:srgbClr val="313131"/>
                </a:solidFill>
              </a:rPr>
              <a:t> </a:t>
            </a:r>
            <a:r>
              <a:rPr dirty="0" spc="-60">
                <a:solidFill>
                  <a:srgbClr val="3D3D3D"/>
                </a:solidFill>
              </a:rPr>
              <a:t>on</a:t>
            </a:r>
            <a:r>
              <a:rPr dirty="0" spc="-90">
                <a:solidFill>
                  <a:srgbClr val="3D3D3D"/>
                </a:solidFill>
              </a:rPr>
              <a:t> </a:t>
            </a:r>
            <a:r>
              <a:rPr dirty="0" spc="-10">
                <a:solidFill>
                  <a:srgbClr val="1A1A1A"/>
                </a:solidFill>
              </a:rPr>
              <a:t>traditional</a:t>
            </a:r>
            <a:r>
              <a:rPr dirty="0" spc="-75">
                <a:solidFill>
                  <a:srgbClr val="1A1A1A"/>
                </a:solidFill>
              </a:rPr>
              <a:t> </a:t>
            </a:r>
            <a:r>
              <a:rPr dirty="0" spc="-30">
                <a:solidFill>
                  <a:srgbClr val="161616"/>
                </a:solidFill>
              </a:rPr>
              <a:t>machine</a:t>
            </a:r>
            <a:r>
              <a:rPr dirty="0" spc="-110">
                <a:solidFill>
                  <a:srgbClr val="161616"/>
                </a:solidFill>
              </a:rPr>
              <a:t> </a:t>
            </a:r>
            <a:r>
              <a:rPr dirty="0" spc="-10">
                <a:solidFill>
                  <a:srgbClr val="181818"/>
                </a:solidFill>
              </a:rPr>
              <a:t>learning</a:t>
            </a:r>
            <a:r>
              <a:rPr dirty="0" spc="-105">
                <a:solidFill>
                  <a:srgbClr val="181818"/>
                </a:solidFill>
              </a:rPr>
              <a:t> </a:t>
            </a:r>
            <a:r>
              <a:rPr dirty="0" spc="-10">
                <a:solidFill>
                  <a:srgbClr val="181818"/>
                </a:solidFill>
              </a:rPr>
              <a:t>algorithms</a:t>
            </a:r>
            <a:r>
              <a:rPr dirty="0" spc="25">
                <a:solidFill>
                  <a:srgbClr val="181818"/>
                </a:solidFill>
              </a:rPr>
              <a:t> </a:t>
            </a:r>
            <a:r>
              <a:rPr dirty="0" spc="-35">
                <a:solidFill>
                  <a:srgbClr val="333333"/>
                </a:solidFill>
              </a:rPr>
              <a:t>relying</a:t>
            </a:r>
            <a:r>
              <a:rPr dirty="0">
                <a:solidFill>
                  <a:srgbClr val="333333"/>
                </a:solidFill>
              </a:rPr>
              <a:t> </a:t>
            </a:r>
            <a:r>
              <a:rPr dirty="0" spc="-35">
                <a:solidFill>
                  <a:srgbClr val="3D3D3D"/>
                </a:solidFill>
              </a:rPr>
              <a:t>on</a:t>
            </a:r>
            <a:r>
              <a:rPr dirty="0" spc="-110">
                <a:solidFill>
                  <a:srgbClr val="3D3D3D"/>
                </a:solidFill>
              </a:rPr>
              <a:t> </a:t>
            </a:r>
            <a:r>
              <a:rPr dirty="0" spc="-25">
                <a:solidFill>
                  <a:srgbClr val="0C0C0C"/>
                </a:solidFill>
              </a:rPr>
              <a:t>handcrafted</a:t>
            </a:r>
            <a:r>
              <a:rPr dirty="0" spc="-60">
                <a:solidFill>
                  <a:srgbClr val="0C0C0C"/>
                </a:solidFill>
              </a:rPr>
              <a:t> </a:t>
            </a:r>
            <a:r>
              <a:rPr dirty="0" spc="-10">
                <a:solidFill>
                  <a:srgbClr val="1A1A1A"/>
                </a:solidFill>
              </a:rPr>
              <a:t>features</a:t>
            </a:r>
            <a:r>
              <a:rPr dirty="0">
                <a:solidFill>
                  <a:srgbClr val="1A1A1A"/>
                </a:solidFill>
              </a:rPr>
              <a:t> </a:t>
            </a:r>
            <a:r>
              <a:rPr dirty="0" spc="-10">
                <a:solidFill>
                  <a:srgbClr val="1F1F1F"/>
                </a:solidFill>
              </a:rPr>
              <a:t>extracted </a:t>
            </a:r>
            <a:r>
              <a:rPr dirty="0" spc="-10">
                <a:solidFill>
                  <a:srgbClr val="212121"/>
                </a:solidFill>
              </a:rPr>
              <a:t>from</a:t>
            </a:r>
            <a:r>
              <a:rPr dirty="0" spc="-20">
                <a:solidFill>
                  <a:srgbClr val="212121"/>
                </a:solidFill>
              </a:rPr>
              <a:t> </a:t>
            </a:r>
            <a:r>
              <a:rPr dirty="0" spc="-35">
                <a:solidFill>
                  <a:srgbClr val="1A1A1A"/>
                </a:solidFill>
              </a:rPr>
              <a:t>X-ray</a:t>
            </a:r>
            <a:r>
              <a:rPr dirty="0" spc="-105">
                <a:solidFill>
                  <a:srgbClr val="1A1A1A"/>
                </a:solidFill>
              </a:rPr>
              <a:t> </a:t>
            </a:r>
            <a:r>
              <a:rPr dirty="0" spc="-10">
                <a:solidFill>
                  <a:srgbClr val="111111"/>
                </a:solidFill>
              </a:rPr>
              <a:t>images.</a:t>
            </a:r>
          </a:p>
          <a:p>
            <a:pPr marL="13970">
              <a:lnSpc>
                <a:spcPct val="100000"/>
              </a:lnSpc>
              <a:spcBef>
                <a:spcPts val="635"/>
              </a:spcBef>
            </a:pPr>
            <a:r>
              <a:rPr dirty="0" spc="-65">
                <a:solidFill>
                  <a:srgbClr val="262626"/>
                </a:solidFill>
              </a:rPr>
              <a:t>These</a:t>
            </a:r>
            <a:r>
              <a:rPr dirty="0" spc="-40">
                <a:solidFill>
                  <a:srgbClr val="262626"/>
                </a:solidFill>
              </a:rPr>
              <a:t> </a:t>
            </a:r>
            <a:r>
              <a:rPr dirty="0" spc="-50">
                <a:solidFill>
                  <a:srgbClr val="2D2D2D"/>
                </a:solidFill>
              </a:rPr>
              <a:t>methods</a:t>
            </a:r>
            <a:r>
              <a:rPr dirty="0" spc="50">
                <a:solidFill>
                  <a:srgbClr val="2D2D2D"/>
                </a:solidFill>
              </a:rPr>
              <a:t> </a:t>
            </a:r>
            <a:r>
              <a:rPr dirty="0" spc="-30">
                <a:solidFill>
                  <a:srgbClr val="212121"/>
                </a:solidFill>
              </a:rPr>
              <a:t>often</a:t>
            </a:r>
            <a:r>
              <a:rPr dirty="0" spc="25">
                <a:solidFill>
                  <a:srgbClr val="212121"/>
                </a:solidFill>
              </a:rPr>
              <a:t> </a:t>
            </a:r>
            <a:r>
              <a:rPr dirty="0" spc="-40">
                <a:solidFill>
                  <a:srgbClr val="1C1C1C"/>
                </a:solidFill>
              </a:rPr>
              <a:t>struggled</a:t>
            </a:r>
            <a:r>
              <a:rPr dirty="0" spc="30">
                <a:solidFill>
                  <a:srgbClr val="1C1C1C"/>
                </a:solidFill>
              </a:rPr>
              <a:t> </a:t>
            </a:r>
            <a:r>
              <a:rPr dirty="0" spc="-35">
                <a:solidFill>
                  <a:srgbClr val="1F1F1F"/>
                </a:solidFill>
              </a:rPr>
              <a:t>with</a:t>
            </a:r>
            <a:r>
              <a:rPr dirty="0" spc="-55">
                <a:solidFill>
                  <a:srgbClr val="1F1F1F"/>
                </a:solidFill>
              </a:rPr>
              <a:t> </a:t>
            </a:r>
            <a:r>
              <a:rPr dirty="0" spc="-10">
                <a:solidFill>
                  <a:srgbClr val="131313"/>
                </a:solidFill>
              </a:rPr>
              <a:t>generalization</a:t>
            </a:r>
            <a:r>
              <a:rPr dirty="0" spc="-180">
                <a:solidFill>
                  <a:srgbClr val="131313"/>
                </a:solidFill>
              </a:rPr>
              <a:t> </a:t>
            </a:r>
            <a:r>
              <a:rPr dirty="0" spc="-55"/>
              <a:t>and</a:t>
            </a:r>
            <a:r>
              <a:rPr dirty="0" spc="-35"/>
              <a:t> </a:t>
            </a:r>
            <a:r>
              <a:rPr dirty="0" spc="-50">
                <a:solidFill>
                  <a:srgbClr val="333333"/>
                </a:solidFill>
              </a:rPr>
              <a:t>required</a:t>
            </a:r>
            <a:r>
              <a:rPr dirty="0" spc="-65">
                <a:solidFill>
                  <a:srgbClr val="333333"/>
                </a:solidFill>
              </a:rPr>
              <a:t> </a:t>
            </a:r>
            <a:r>
              <a:rPr dirty="0" spc="-50">
                <a:solidFill>
                  <a:srgbClr val="1A1A1A"/>
                </a:solidFill>
              </a:rPr>
              <a:t>extensive</a:t>
            </a:r>
            <a:r>
              <a:rPr dirty="0" spc="-35">
                <a:solidFill>
                  <a:srgbClr val="1A1A1A"/>
                </a:solidFill>
              </a:rPr>
              <a:t> </a:t>
            </a:r>
            <a:r>
              <a:rPr dirty="0" spc="-85" b="1">
                <a:solidFill>
                  <a:srgbClr val="1A1A1A"/>
                </a:solidFill>
                <a:latin typeface="Arial"/>
                <a:cs typeface="Arial"/>
              </a:rPr>
              <a:t>domain </a:t>
            </a:r>
            <a:r>
              <a:rPr dirty="0" spc="-10" b="1">
                <a:solidFill>
                  <a:srgbClr val="0A0A0A"/>
                </a:solidFill>
                <a:latin typeface="Arial"/>
                <a:cs typeface="Arial"/>
              </a:rPr>
              <a:t>expertise.</a:t>
            </a:r>
          </a:p>
          <a:p>
            <a:pPr marL="18415" marR="438784" indent="-6350">
              <a:lnSpc>
                <a:spcPct val="100000"/>
              </a:lnSpc>
              <a:spcBef>
                <a:spcPts val="580"/>
              </a:spcBef>
            </a:pPr>
            <a:r>
              <a:rPr dirty="0" spc="-80"/>
              <a:t>Kumar</a:t>
            </a:r>
            <a:r>
              <a:rPr dirty="0" spc="30"/>
              <a:t> </a:t>
            </a:r>
            <a:r>
              <a:rPr dirty="0" spc="-20">
                <a:solidFill>
                  <a:srgbClr val="242424"/>
                </a:solidFill>
              </a:rPr>
              <a:t>et</a:t>
            </a:r>
            <a:r>
              <a:rPr dirty="0" spc="-50">
                <a:solidFill>
                  <a:srgbClr val="242424"/>
                </a:solidFill>
              </a:rPr>
              <a:t> </a:t>
            </a:r>
            <a:r>
              <a:rPr dirty="0" spc="-45">
                <a:solidFill>
                  <a:srgbClr val="2A2A2A"/>
                </a:solidFill>
              </a:rPr>
              <a:t>al.</a:t>
            </a:r>
            <a:r>
              <a:rPr dirty="0" spc="-30">
                <a:solidFill>
                  <a:srgbClr val="2A2A2A"/>
                </a:solidFill>
              </a:rPr>
              <a:t> </a:t>
            </a:r>
            <a:r>
              <a:rPr dirty="0" spc="-55">
                <a:solidFill>
                  <a:srgbClr val="2A2A2A"/>
                </a:solidFill>
              </a:rPr>
              <a:t>demonstrated</a:t>
            </a:r>
            <a:r>
              <a:rPr dirty="0" spc="-10">
                <a:solidFill>
                  <a:srgbClr val="2A2A2A"/>
                </a:solidFill>
              </a:rPr>
              <a:t> </a:t>
            </a:r>
            <a:r>
              <a:rPr dirty="0" spc="-25">
                <a:solidFill>
                  <a:srgbClr val="383838"/>
                </a:solidFill>
              </a:rPr>
              <a:t>the</a:t>
            </a:r>
            <a:r>
              <a:rPr dirty="0" spc="-110">
                <a:solidFill>
                  <a:srgbClr val="383838"/>
                </a:solidFill>
              </a:rPr>
              <a:t> </a:t>
            </a:r>
            <a:r>
              <a:rPr dirty="0" spc="-40">
                <a:solidFill>
                  <a:srgbClr val="3D3D3D"/>
                </a:solidFill>
              </a:rPr>
              <a:t>use</a:t>
            </a:r>
            <a:r>
              <a:rPr dirty="0" spc="-20">
                <a:solidFill>
                  <a:srgbClr val="3D3D3D"/>
                </a:solidFill>
              </a:rPr>
              <a:t> </a:t>
            </a:r>
            <a:r>
              <a:rPr dirty="0" spc="-30">
                <a:solidFill>
                  <a:srgbClr val="5B596E"/>
                </a:solidFill>
              </a:rPr>
              <a:t>of</a:t>
            </a:r>
            <a:r>
              <a:rPr dirty="0" spc="-5">
                <a:solidFill>
                  <a:srgbClr val="5B596E"/>
                </a:solidFill>
              </a:rPr>
              <a:t> </a:t>
            </a:r>
            <a:r>
              <a:rPr dirty="0" spc="-10">
                <a:solidFill>
                  <a:srgbClr val="0F0F0F"/>
                </a:solidFill>
              </a:rPr>
              <a:t>classical</a:t>
            </a:r>
            <a:r>
              <a:rPr dirty="0" spc="-80">
                <a:solidFill>
                  <a:srgbClr val="0F0F0F"/>
                </a:solidFill>
              </a:rPr>
              <a:t> </a:t>
            </a:r>
            <a:r>
              <a:rPr dirty="0" spc="-80" b="1">
                <a:solidFill>
                  <a:srgbClr val="1A1A1A"/>
                </a:solidFill>
                <a:latin typeface="Arial"/>
                <a:cs typeface="Arial"/>
              </a:rPr>
              <a:t>machine</a:t>
            </a:r>
            <a:r>
              <a:rPr dirty="0" spc="-110" b="1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dirty="0" spc="-25">
                <a:solidFill>
                  <a:srgbClr val="161616"/>
                </a:solidFill>
              </a:rPr>
              <a:t>Maming</a:t>
            </a:r>
            <a:r>
              <a:rPr dirty="0" spc="-70">
                <a:solidFill>
                  <a:srgbClr val="161616"/>
                </a:solidFill>
              </a:rPr>
              <a:t> </a:t>
            </a:r>
            <a:r>
              <a:rPr dirty="0" spc="-75" b="1">
                <a:solidFill>
                  <a:srgbClr val="0C0C0C"/>
                </a:solidFill>
                <a:latin typeface="Arial"/>
                <a:cs typeface="Arial"/>
              </a:rPr>
              <a:t>techniques</a:t>
            </a:r>
            <a:r>
              <a:rPr dirty="0" spc="-5" b="1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464646"/>
                </a:solidFill>
              </a:rPr>
              <a:t>for</a:t>
            </a:r>
            <a:r>
              <a:rPr dirty="0" spc="-50">
                <a:solidFill>
                  <a:srgbClr val="464646"/>
                </a:solidFill>
              </a:rPr>
              <a:t> </a:t>
            </a:r>
            <a:r>
              <a:rPr dirty="0" spc="-35">
                <a:solidFill>
                  <a:srgbClr val="1F1F1F"/>
                </a:solidFill>
              </a:rPr>
              <a:t>predicting</a:t>
            </a:r>
            <a:r>
              <a:rPr dirty="0" spc="45">
                <a:solidFill>
                  <a:srgbClr val="1F1F1F"/>
                </a:solidFill>
              </a:rPr>
              <a:t> </a:t>
            </a:r>
            <a:r>
              <a:rPr dirty="0" spc="-60">
                <a:solidFill>
                  <a:srgbClr val="262626"/>
                </a:solidFill>
              </a:rPr>
              <a:t>knee</a:t>
            </a:r>
            <a:r>
              <a:rPr dirty="0" spc="-15">
                <a:solidFill>
                  <a:srgbClr val="262626"/>
                </a:solidFill>
              </a:rPr>
              <a:t> </a:t>
            </a:r>
            <a:r>
              <a:rPr dirty="0" spc="-25">
                <a:solidFill>
                  <a:srgbClr val="363636"/>
                </a:solidFill>
              </a:rPr>
              <a:t>OA </a:t>
            </a:r>
            <a:r>
              <a:rPr dirty="0" spc="-10">
                <a:solidFill>
                  <a:srgbClr val="1A1A1A"/>
                </a:solidFill>
              </a:rPr>
              <a:t>severity.</a:t>
            </a:r>
          </a:p>
          <a:p>
            <a:pPr marL="17145">
              <a:lnSpc>
                <a:spcPct val="100000"/>
              </a:lnSpc>
              <a:spcBef>
                <a:spcPts val="685"/>
              </a:spcBef>
            </a:pPr>
            <a:r>
              <a:rPr dirty="0" sz="1100" spc="-20">
                <a:solidFill>
                  <a:srgbClr val="2F2F2F"/>
                </a:solidFill>
              </a:rPr>
              <a:t>Achievlng</a:t>
            </a:r>
            <a:r>
              <a:rPr dirty="0" sz="1100" spc="35">
                <a:solidFill>
                  <a:srgbClr val="2F2F2F"/>
                </a:solidFill>
              </a:rPr>
              <a:t> </a:t>
            </a:r>
            <a:r>
              <a:rPr dirty="0" sz="1100" spc="-25">
                <a:solidFill>
                  <a:srgbClr val="181818"/>
                </a:solidFill>
              </a:rPr>
              <a:t>promising</a:t>
            </a:r>
            <a:r>
              <a:rPr dirty="0" sz="1100" spc="15">
                <a:solidFill>
                  <a:srgbClr val="181818"/>
                </a:solidFill>
              </a:rPr>
              <a:t> </a:t>
            </a:r>
            <a:r>
              <a:rPr dirty="0" sz="1100" spc="-10">
                <a:solidFill>
                  <a:srgbClr val="0F0F0F"/>
                </a:solidFill>
              </a:rPr>
              <a:t>results</a:t>
            </a:r>
            <a:r>
              <a:rPr dirty="0" sz="1100" spc="-30">
                <a:solidFill>
                  <a:srgbClr val="0F0F0F"/>
                </a:solidFill>
              </a:rPr>
              <a:t> </a:t>
            </a:r>
            <a:r>
              <a:rPr dirty="0" sz="1100">
                <a:solidFill>
                  <a:srgbClr val="1D1D1D"/>
                </a:solidFill>
              </a:rPr>
              <a:t>but</a:t>
            </a:r>
            <a:r>
              <a:rPr dirty="0" sz="1100" spc="-40">
                <a:solidFill>
                  <a:srgbClr val="1D1D1D"/>
                </a:solidFill>
              </a:rPr>
              <a:t> </a:t>
            </a:r>
            <a:r>
              <a:rPr dirty="0" sz="1100" spc="-20"/>
              <a:t>constrained</a:t>
            </a:r>
            <a:r>
              <a:rPr dirty="0" sz="1100"/>
              <a:t> </a:t>
            </a:r>
            <a:r>
              <a:rPr dirty="0" sz="1100">
                <a:solidFill>
                  <a:srgbClr val="313131"/>
                </a:solidFill>
              </a:rPr>
              <a:t>by</a:t>
            </a:r>
            <a:r>
              <a:rPr dirty="0" sz="1100" spc="-20">
                <a:solidFill>
                  <a:srgbClr val="313131"/>
                </a:solidFill>
              </a:rPr>
              <a:t> </a:t>
            </a:r>
            <a:r>
              <a:rPr dirty="0" sz="1100">
                <a:solidFill>
                  <a:srgbClr val="1D1D1D"/>
                </a:solidFill>
              </a:rPr>
              <a:t>the</a:t>
            </a:r>
            <a:r>
              <a:rPr dirty="0" sz="1100" spc="-60">
                <a:solidFill>
                  <a:srgbClr val="1D1D1D"/>
                </a:solidFill>
              </a:rPr>
              <a:t> </a:t>
            </a:r>
            <a:r>
              <a:rPr dirty="0" sz="1100" spc="-20">
                <a:solidFill>
                  <a:srgbClr val="313131"/>
                </a:solidFill>
              </a:rPr>
              <a:t>limitations</a:t>
            </a:r>
            <a:r>
              <a:rPr dirty="0" sz="1100" spc="25">
                <a:solidFill>
                  <a:srgbClr val="313131"/>
                </a:solidFill>
              </a:rPr>
              <a:t> </a:t>
            </a:r>
            <a:r>
              <a:rPr dirty="0" sz="1100">
                <a:solidFill>
                  <a:srgbClr val="505050"/>
                </a:solidFill>
              </a:rPr>
              <a:t>of</a:t>
            </a:r>
            <a:r>
              <a:rPr dirty="0" sz="1100" spc="-15">
                <a:solidFill>
                  <a:srgbClr val="505050"/>
                </a:solidFill>
              </a:rPr>
              <a:t> </a:t>
            </a:r>
            <a:r>
              <a:rPr dirty="0" sz="1100">
                <a:solidFill>
                  <a:srgbClr val="131313"/>
                </a:solidFill>
              </a:rPr>
              <a:t>feature</a:t>
            </a:r>
            <a:r>
              <a:rPr dirty="0" sz="1100" spc="-95">
                <a:solidFill>
                  <a:srgbClr val="131313"/>
                </a:solidFill>
              </a:rPr>
              <a:t> </a:t>
            </a:r>
            <a:r>
              <a:rPr dirty="0" sz="1100" spc="-45" b="1">
                <a:solidFill>
                  <a:srgbClr val="161616"/>
                </a:solidFill>
                <a:latin typeface="Arial"/>
                <a:cs typeface="Arial"/>
              </a:rPr>
              <a:t>engineering</a:t>
            </a:r>
            <a:r>
              <a:rPr dirty="0" sz="1100" spc="30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100" spc="-20">
                <a:solidFill>
                  <a:srgbClr val="2A2A2A"/>
                </a:solidFill>
              </a:rPr>
              <a:t>and</a:t>
            </a:r>
            <a:r>
              <a:rPr dirty="0" sz="1100" spc="-65">
                <a:solidFill>
                  <a:srgbClr val="2A2A2A"/>
                </a:solidFill>
              </a:rPr>
              <a:t> </a:t>
            </a:r>
            <a:r>
              <a:rPr dirty="0" sz="1100" spc="-35" b="1">
                <a:solidFill>
                  <a:srgbClr val="151515"/>
                </a:solidFill>
                <a:latin typeface="Arial"/>
                <a:cs typeface="Arial"/>
              </a:rPr>
              <a:t>dataset</a:t>
            </a:r>
            <a:r>
              <a:rPr dirty="0" sz="1100" spc="-15" b="1">
                <a:solidFill>
                  <a:srgbClr val="151515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131313"/>
                </a:solidFill>
              </a:rPr>
              <a:t>scale.</a:t>
            </a:r>
            <a:endParaRPr sz="110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  <a:spcBef>
                <a:spcPts val="640"/>
              </a:spcBef>
            </a:pPr>
            <a:r>
              <a:rPr dirty="0" spc="-35">
                <a:solidFill>
                  <a:srgbClr val="212121"/>
                </a:solidFill>
              </a:rPr>
              <a:t>Their</a:t>
            </a:r>
            <a:r>
              <a:rPr dirty="0" spc="-50">
                <a:solidFill>
                  <a:srgbClr val="212121"/>
                </a:solidFill>
              </a:rPr>
              <a:t> </a:t>
            </a:r>
            <a:r>
              <a:rPr dirty="0" spc="-25"/>
              <a:t>work</a:t>
            </a:r>
            <a:r>
              <a:rPr dirty="0" spc="-30"/>
              <a:t> </a:t>
            </a:r>
            <a:r>
              <a:rPr dirty="0" spc="-40">
                <a:solidFill>
                  <a:srgbClr val="161616"/>
                </a:solidFill>
              </a:rPr>
              <a:t>laid</a:t>
            </a:r>
            <a:r>
              <a:rPr dirty="0" spc="-45">
                <a:solidFill>
                  <a:srgbClr val="161616"/>
                </a:solidFill>
              </a:rPr>
              <a:t> </a:t>
            </a:r>
            <a:r>
              <a:rPr dirty="0" spc="-45">
                <a:solidFill>
                  <a:srgbClr val="2A2A2A"/>
                </a:solidFill>
              </a:rPr>
              <a:t>the</a:t>
            </a:r>
            <a:r>
              <a:rPr dirty="0" spc="-55">
                <a:solidFill>
                  <a:srgbClr val="2A2A2A"/>
                </a:solidFill>
              </a:rPr>
              <a:t> </a:t>
            </a:r>
            <a:r>
              <a:rPr dirty="0" spc="-40">
                <a:solidFill>
                  <a:srgbClr val="1F1F1F"/>
                </a:solidFill>
              </a:rPr>
              <a:t>foundation</a:t>
            </a:r>
            <a:r>
              <a:rPr dirty="0" spc="55">
                <a:solidFill>
                  <a:srgbClr val="1F1F1F"/>
                </a:solidFill>
              </a:rPr>
              <a:t> </a:t>
            </a:r>
            <a:r>
              <a:rPr dirty="0" spc="-10">
                <a:solidFill>
                  <a:srgbClr val="3F3F3F"/>
                </a:solidFill>
              </a:rPr>
              <a:t>for</a:t>
            </a:r>
            <a:r>
              <a:rPr dirty="0" spc="-60">
                <a:solidFill>
                  <a:srgbClr val="3F3F3F"/>
                </a:solidFill>
              </a:rPr>
              <a:t> </a:t>
            </a:r>
            <a:r>
              <a:rPr dirty="0" spc="-20">
                <a:solidFill>
                  <a:srgbClr val="262626"/>
                </a:solidFill>
              </a:rPr>
              <a:t>further</a:t>
            </a:r>
            <a:r>
              <a:rPr dirty="0" spc="-5">
                <a:solidFill>
                  <a:srgbClr val="262626"/>
                </a:solidFill>
              </a:rPr>
              <a:t> </a:t>
            </a:r>
            <a:r>
              <a:rPr dirty="0" spc="-45">
                <a:solidFill>
                  <a:srgbClr val="1D1D1D"/>
                </a:solidFill>
              </a:rPr>
              <a:t>adoption</a:t>
            </a:r>
            <a:r>
              <a:rPr dirty="0" spc="-50">
                <a:solidFill>
                  <a:srgbClr val="1D1D1D"/>
                </a:solidFill>
              </a:rPr>
              <a:t> </a:t>
            </a:r>
            <a:r>
              <a:rPr dirty="0">
                <a:solidFill>
                  <a:srgbClr val="545267"/>
                </a:solidFill>
              </a:rPr>
              <a:t>of</a:t>
            </a:r>
            <a:r>
              <a:rPr dirty="0" spc="-70">
                <a:solidFill>
                  <a:srgbClr val="545267"/>
                </a:solidFill>
              </a:rPr>
              <a:t> </a:t>
            </a:r>
            <a:r>
              <a:rPr dirty="0" spc="-25">
                <a:solidFill>
                  <a:srgbClr val="080808"/>
                </a:solidFill>
              </a:rPr>
              <a:t>deep</a:t>
            </a:r>
            <a:r>
              <a:rPr dirty="0" spc="-155">
                <a:solidFill>
                  <a:srgbClr val="080808"/>
                </a:solidFill>
              </a:rPr>
              <a:t> </a:t>
            </a:r>
            <a:r>
              <a:rPr dirty="0" spc="-10">
                <a:solidFill>
                  <a:srgbClr val="111111"/>
                </a:solidFill>
              </a:rPr>
              <a:t>learning</a:t>
            </a:r>
            <a:r>
              <a:rPr dirty="0" spc="-105">
                <a:solidFill>
                  <a:srgbClr val="111111"/>
                </a:solidFill>
              </a:rPr>
              <a:t> </a:t>
            </a:r>
            <a:r>
              <a:rPr dirty="0" spc="-10">
                <a:solidFill>
                  <a:srgbClr val="0F0F0F"/>
                </a:solidFill>
              </a:rPr>
              <a:t>methods</a:t>
            </a:r>
            <a:r>
              <a:rPr dirty="0" spc="-15">
                <a:solidFill>
                  <a:srgbClr val="0F0F0F"/>
                </a:solidFill>
              </a:rPr>
              <a:t> </a:t>
            </a:r>
            <a:r>
              <a:rPr dirty="0" spc="-30">
                <a:solidFill>
                  <a:srgbClr val="2B2B2B"/>
                </a:solidFill>
              </a:rPr>
              <a:t>which</a:t>
            </a:r>
            <a:r>
              <a:rPr dirty="0" spc="-40">
                <a:solidFill>
                  <a:srgbClr val="2B2B2B"/>
                </a:solidFill>
              </a:rPr>
              <a:t> </a:t>
            </a:r>
            <a:r>
              <a:rPr dirty="0" spc="-50">
                <a:solidFill>
                  <a:srgbClr val="1F1F1F"/>
                </a:solidFill>
              </a:rPr>
              <a:t>can</a:t>
            </a:r>
            <a:r>
              <a:rPr dirty="0" spc="-65">
                <a:solidFill>
                  <a:srgbClr val="1F1F1F"/>
                </a:solidFill>
              </a:rPr>
              <a:t> </a:t>
            </a:r>
            <a:r>
              <a:rPr dirty="0" spc="-45">
                <a:solidFill>
                  <a:srgbClr val="1A1A1A"/>
                </a:solidFill>
              </a:rPr>
              <a:t>automatically</a:t>
            </a:r>
            <a:r>
              <a:rPr dirty="0" spc="85">
                <a:solidFill>
                  <a:srgbClr val="1A1A1A"/>
                </a:solidFill>
              </a:rPr>
              <a:t> </a:t>
            </a:r>
            <a:r>
              <a:rPr dirty="0" spc="-10">
                <a:solidFill>
                  <a:srgbClr val="232323"/>
                </a:solidFill>
              </a:rPr>
              <a:t>learn</a:t>
            </a:r>
          </a:p>
          <a:p>
            <a:pPr marL="11430">
              <a:lnSpc>
                <a:spcPct val="100000"/>
              </a:lnSpc>
              <a:spcBef>
                <a:spcPts val="5"/>
              </a:spcBef>
            </a:pPr>
            <a:r>
              <a:rPr dirty="0" spc="-60" b="1">
                <a:solidFill>
                  <a:srgbClr val="151515"/>
                </a:solidFill>
                <a:latin typeface="Arial"/>
                <a:cs typeface="Arial"/>
              </a:rPr>
              <a:t>discriminatlve</a:t>
            </a:r>
            <a:r>
              <a:rPr dirty="0" spc="-95" b="1">
                <a:solidFill>
                  <a:srgbClr val="151515"/>
                </a:solidFill>
                <a:latin typeface="Arial"/>
                <a:cs typeface="Arial"/>
              </a:rPr>
              <a:t> </a:t>
            </a:r>
            <a:r>
              <a:rPr dirty="0" spc="-20">
                <a:solidFill>
                  <a:srgbClr val="131313"/>
                </a:solidFill>
              </a:rPr>
              <a:t>features</a:t>
            </a:r>
            <a:r>
              <a:rPr dirty="0" spc="-35">
                <a:solidFill>
                  <a:srgbClr val="131313"/>
                </a:solidFill>
              </a:rPr>
              <a:t> </a:t>
            </a:r>
            <a:r>
              <a:rPr dirty="0" spc="-25">
                <a:solidFill>
                  <a:srgbClr val="363636"/>
                </a:solidFill>
              </a:rPr>
              <a:t>from</a:t>
            </a:r>
            <a:r>
              <a:rPr dirty="0" spc="-65">
                <a:solidFill>
                  <a:srgbClr val="363636"/>
                </a:solidFill>
              </a:rPr>
              <a:t> </a:t>
            </a:r>
            <a:r>
              <a:rPr dirty="0" spc="-40">
                <a:solidFill>
                  <a:srgbClr val="313131"/>
                </a:solidFill>
              </a:rPr>
              <a:t>raw </a:t>
            </a:r>
            <a:r>
              <a:rPr dirty="0" spc="-10">
                <a:solidFill>
                  <a:srgbClr val="2D2D2D"/>
                </a:solidFill>
              </a:rPr>
              <a:t>Images.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880762"/>
            <a:ext cx="388620" cy="491847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5775" y="1464031"/>
            <a:ext cx="182165" cy="188237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5775" y="1209000"/>
            <a:ext cx="182165" cy="188237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5775" y="1895157"/>
            <a:ext cx="182165" cy="188237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5775" y="2150189"/>
            <a:ext cx="182165" cy="188237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5775" y="2581314"/>
            <a:ext cx="182165" cy="188237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85775" y="3261399"/>
            <a:ext cx="182165" cy="188237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85775" y="2836346"/>
            <a:ext cx="188237" cy="182165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031594" y="358894"/>
            <a:ext cx="230743" cy="358259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8890">
              <a:lnSpc>
                <a:spcPct val="100000"/>
              </a:lnSpc>
              <a:spcBef>
                <a:spcPts val="90"/>
              </a:spcBef>
            </a:pPr>
            <a:r>
              <a:rPr dirty="0" sz="1950">
                <a:latin typeface="Times New Roman"/>
                <a:cs typeface="Times New Roman"/>
              </a:rPr>
              <a:t>Transformation</a:t>
            </a:r>
            <a:r>
              <a:rPr dirty="0" sz="1950" spc="-155">
                <a:latin typeface="Times New Roman"/>
                <a:cs typeface="Times New Roman"/>
              </a:rPr>
              <a:t> </a:t>
            </a:r>
            <a:r>
              <a:rPr dirty="0" sz="1950" spc="-50">
                <a:solidFill>
                  <a:srgbClr val="131313"/>
                </a:solidFill>
                <a:latin typeface="Times New Roman"/>
                <a:cs typeface="Times New Roman"/>
              </a:rPr>
              <a:t>of</a:t>
            </a:r>
            <a:r>
              <a:rPr dirty="0" sz="1950" spc="-55">
                <a:solidFill>
                  <a:srgbClr val="131313"/>
                </a:solidFill>
                <a:latin typeface="Times New Roman"/>
                <a:cs typeface="Times New Roman"/>
              </a:rPr>
              <a:t> </a:t>
            </a:r>
            <a:r>
              <a:rPr dirty="0" sz="1950" spc="-315">
                <a:latin typeface="Times New Roman"/>
                <a:cs typeface="Times New Roman"/>
              </a:rPr>
              <a:t>OA</a:t>
            </a:r>
            <a:r>
              <a:rPr dirty="0" sz="1950" spc="-5">
                <a:latin typeface="Times New Roman"/>
                <a:cs typeface="Times New Roman"/>
              </a:rPr>
              <a:t> </a:t>
            </a:r>
            <a:r>
              <a:rPr dirty="0" sz="1950" spc="-10">
                <a:latin typeface="Times New Roman"/>
                <a:cs typeface="Times New Roman"/>
              </a:rPr>
              <a:t>Detection</a:t>
            </a:r>
            <a:r>
              <a:rPr dirty="0" sz="1950" spc="135"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0C0C0C"/>
                </a:solidFill>
                <a:latin typeface="Times New Roman"/>
                <a:cs typeface="Times New Roman"/>
              </a:rPr>
              <a:t>Paradigms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953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705"/>
              </a:spcBef>
            </a:pPr>
            <a:r>
              <a:rPr dirty="0" spc="-50">
                <a:solidFill>
                  <a:srgbClr val="2F2F2F"/>
                </a:solidFill>
              </a:rPr>
              <a:t>The</a:t>
            </a:r>
            <a:r>
              <a:rPr dirty="0" spc="-30">
                <a:solidFill>
                  <a:srgbClr val="2F2F2F"/>
                </a:solidFill>
              </a:rPr>
              <a:t> </a:t>
            </a:r>
            <a:r>
              <a:rPr dirty="0" spc="-55">
                <a:solidFill>
                  <a:srgbClr val="242424"/>
                </a:solidFill>
              </a:rPr>
              <a:t>surge</a:t>
            </a:r>
            <a:r>
              <a:rPr dirty="0" spc="-60">
                <a:solidFill>
                  <a:srgbClr val="242424"/>
                </a:solidFill>
              </a:rPr>
              <a:t> </a:t>
            </a:r>
            <a:r>
              <a:rPr dirty="0">
                <a:solidFill>
                  <a:srgbClr val="232323"/>
                </a:solidFill>
              </a:rPr>
              <a:t>in</a:t>
            </a:r>
            <a:r>
              <a:rPr dirty="0" spc="-25">
                <a:solidFill>
                  <a:srgbClr val="232323"/>
                </a:solidFill>
              </a:rPr>
              <a:t> </a:t>
            </a:r>
            <a:r>
              <a:rPr dirty="0" spc="-55">
                <a:solidFill>
                  <a:srgbClr val="1F1F1F"/>
                </a:solidFill>
              </a:rPr>
              <a:t>deep</a:t>
            </a:r>
            <a:r>
              <a:rPr dirty="0" spc="-15">
                <a:solidFill>
                  <a:srgbClr val="1F1F1F"/>
                </a:solidFill>
              </a:rPr>
              <a:t> </a:t>
            </a:r>
            <a:r>
              <a:rPr dirty="0" spc="-50"/>
              <a:t>convolutionai</a:t>
            </a:r>
            <a:r>
              <a:rPr dirty="0" spc="-15"/>
              <a:t> </a:t>
            </a:r>
            <a:r>
              <a:rPr dirty="0" spc="-55">
                <a:solidFill>
                  <a:srgbClr val="2F2F2F"/>
                </a:solidFill>
              </a:rPr>
              <a:t>neural</a:t>
            </a:r>
            <a:r>
              <a:rPr dirty="0" spc="-75">
                <a:solidFill>
                  <a:srgbClr val="2F2F2F"/>
                </a:solidFill>
              </a:rPr>
              <a:t> </a:t>
            </a:r>
            <a:r>
              <a:rPr dirty="0" spc="-25">
                <a:solidFill>
                  <a:srgbClr val="232323"/>
                </a:solidFill>
              </a:rPr>
              <a:t>networks</a:t>
            </a:r>
            <a:r>
              <a:rPr dirty="0" spc="25">
                <a:solidFill>
                  <a:srgbClr val="232323"/>
                </a:solidFill>
              </a:rPr>
              <a:t> </a:t>
            </a:r>
            <a:r>
              <a:rPr dirty="0" spc="-75">
                <a:solidFill>
                  <a:srgbClr val="383838"/>
                </a:solidFill>
              </a:rPr>
              <a:t>(CNNs)</a:t>
            </a:r>
            <a:r>
              <a:rPr dirty="0" spc="45">
                <a:solidFill>
                  <a:srgbClr val="383838"/>
                </a:solidFill>
              </a:rPr>
              <a:t> </a:t>
            </a:r>
            <a:r>
              <a:rPr dirty="0" spc="-45">
                <a:solidFill>
                  <a:srgbClr val="3D3D3D"/>
                </a:solidFill>
              </a:rPr>
              <a:t>has</a:t>
            </a:r>
            <a:r>
              <a:rPr dirty="0" spc="-105">
                <a:solidFill>
                  <a:srgbClr val="3D3D3D"/>
                </a:solidFill>
              </a:rPr>
              <a:t> </a:t>
            </a:r>
            <a:r>
              <a:rPr dirty="0" spc="-40">
                <a:solidFill>
                  <a:srgbClr val="212121"/>
                </a:solidFill>
              </a:rPr>
              <a:t>transformed</a:t>
            </a:r>
            <a:r>
              <a:rPr dirty="0" spc="30">
                <a:solidFill>
                  <a:srgbClr val="212121"/>
                </a:solidFill>
              </a:rPr>
              <a:t> </a:t>
            </a:r>
            <a:r>
              <a:rPr dirty="0" spc="-145"/>
              <a:t>OA</a:t>
            </a:r>
            <a:r>
              <a:rPr dirty="0" spc="-35"/>
              <a:t> </a:t>
            </a:r>
            <a:r>
              <a:rPr dirty="0" spc="-40">
                <a:solidFill>
                  <a:srgbClr val="111111"/>
                </a:solidFill>
              </a:rPr>
              <a:t>detection</a:t>
            </a:r>
            <a:r>
              <a:rPr dirty="0" spc="-35">
                <a:solidFill>
                  <a:srgbClr val="111111"/>
                </a:solidFill>
              </a:rPr>
              <a:t> </a:t>
            </a:r>
            <a:r>
              <a:rPr dirty="0" spc="-10">
                <a:solidFill>
                  <a:srgbClr val="262626"/>
                </a:solidFill>
              </a:rPr>
              <a:t>paradigms.</a:t>
            </a:r>
          </a:p>
          <a:p>
            <a:pPr marL="12700" marR="221615" indent="635">
              <a:lnSpc>
                <a:spcPts val="1360"/>
              </a:lnSpc>
              <a:spcBef>
                <a:spcPts val="665"/>
              </a:spcBef>
            </a:pPr>
            <a:r>
              <a:rPr dirty="0" spc="-45">
                <a:solidFill>
                  <a:srgbClr val="3D3D3D"/>
                </a:solidFill>
              </a:rPr>
              <a:t>Johnson</a:t>
            </a:r>
            <a:r>
              <a:rPr dirty="0" spc="-40">
                <a:solidFill>
                  <a:srgbClr val="3D3D3D"/>
                </a:solidFill>
              </a:rPr>
              <a:t> </a:t>
            </a:r>
            <a:r>
              <a:rPr dirty="0" spc="-50">
                <a:solidFill>
                  <a:srgbClr val="131313"/>
                </a:solidFill>
              </a:rPr>
              <a:t>et</a:t>
            </a:r>
            <a:r>
              <a:rPr dirty="0" spc="-60">
                <a:solidFill>
                  <a:srgbClr val="131313"/>
                </a:solidFill>
              </a:rPr>
              <a:t> </a:t>
            </a:r>
            <a:r>
              <a:rPr dirty="0" spc="-30">
                <a:solidFill>
                  <a:srgbClr val="313131"/>
                </a:solidFill>
              </a:rPr>
              <a:t>al.</a:t>
            </a:r>
            <a:r>
              <a:rPr dirty="0" spc="-130">
                <a:solidFill>
                  <a:srgbClr val="313131"/>
                </a:solidFill>
              </a:rPr>
              <a:t> </a:t>
            </a:r>
            <a:r>
              <a:rPr dirty="0" spc="-50">
                <a:solidFill>
                  <a:srgbClr val="181818"/>
                </a:solidFill>
              </a:rPr>
              <a:t>implemented</a:t>
            </a:r>
            <a:r>
              <a:rPr dirty="0">
                <a:solidFill>
                  <a:srgbClr val="181818"/>
                </a:solidFill>
              </a:rPr>
              <a:t> </a:t>
            </a:r>
            <a:r>
              <a:rPr dirty="0" spc="-50">
                <a:solidFill>
                  <a:srgbClr val="494949"/>
                </a:solidFill>
              </a:rPr>
              <a:t>a</a:t>
            </a:r>
            <a:r>
              <a:rPr dirty="0" spc="-105">
                <a:solidFill>
                  <a:srgbClr val="494949"/>
                </a:solidFill>
              </a:rPr>
              <a:t> </a:t>
            </a:r>
            <a:r>
              <a:rPr dirty="0" spc="-50"/>
              <a:t>deep </a:t>
            </a:r>
            <a:r>
              <a:rPr dirty="0" spc="-35">
                <a:solidFill>
                  <a:srgbClr val="313131"/>
                </a:solidFill>
              </a:rPr>
              <a:t>learning</a:t>
            </a:r>
            <a:r>
              <a:rPr dirty="0" spc="10">
                <a:solidFill>
                  <a:srgbClr val="313131"/>
                </a:solidFill>
              </a:rPr>
              <a:t> </a:t>
            </a:r>
            <a:r>
              <a:rPr dirty="0" spc="-40">
                <a:solidFill>
                  <a:srgbClr val="232323"/>
                </a:solidFill>
              </a:rPr>
              <a:t>framework</a:t>
            </a:r>
            <a:r>
              <a:rPr dirty="0" spc="40">
                <a:solidFill>
                  <a:srgbClr val="232323"/>
                </a:solidFill>
              </a:rPr>
              <a:t> </a:t>
            </a:r>
            <a:r>
              <a:rPr dirty="0" spc="-30">
                <a:solidFill>
                  <a:srgbClr val="232323"/>
                </a:solidFill>
              </a:rPr>
              <a:t>that</a:t>
            </a:r>
            <a:r>
              <a:rPr dirty="0" spc="-40">
                <a:solidFill>
                  <a:srgbClr val="232323"/>
                </a:solidFill>
              </a:rPr>
              <a:t> </a:t>
            </a:r>
            <a:r>
              <a:rPr dirty="0" spc="-55">
                <a:solidFill>
                  <a:srgbClr val="1F1F1F"/>
                </a:solidFill>
              </a:rPr>
              <a:t>leveraged</a:t>
            </a:r>
            <a:r>
              <a:rPr dirty="0" spc="-20">
                <a:solidFill>
                  <a:srgbClr val="1F1F1F"/>
                </a:solidFill>
              </a:rPr>
              <a:t> </a:t>
            </a:r>
            <a:r>
              <a:rPr dirty="0" spc="-70">
                <a:solidFill>
                  <a:srgbClr val="2D2D2D"/>
                </a:solidFill>
              </a:rPr>
              <a:t>CNN</a:t>
            </a:r>
            <a:r>
              <a:rPr dirty="0" spc="-55">
                <a:solidFill>
                  <a:srgbClr val="2D2D2D"/>
                </a:solidFill>
              </a:rPr>
              <a:t> </a:t>
            </a:r>
            <a:r>
              <a:rPr dirty="0" spc="-40">
                <a:solidFill>
                  <a:srgbClr val="1F1F1F"/>
                </a:solidFill>
              </a:rPr>
              <a:t>architectures</a:t>
            </a:r>
            <a:r>
              <a:rPr dirty="0" spc="5">
                <a:solidFill>
                  <a:srgbClr val="1F1F1F"/>
                </a:solidFill>
              </a:rPr>
              <a:t> </a:t>
            </a:r>
            <a:r>
              <a:rPr dirty="0">
                <a:solidFill>
                  <a:srgbClr val="1A1A1A"/>
                </a:solidFill>
              </a:rPr>
              <a:t>to</a:t>
            </a:r>
            <a:r>
              <a:rPr dirty="0" spc="-65">
                <a:solidFill>
                  <a:srgbClr val="1A1A1A"/>
                </a:solidFill>
              </a:rPr>
              <a:t> </a:t>
            </a:r>
            <a:r>
              <a:rPr dirty="0" spc="-60">
                <a:solidFill>
                  <a:srgbClr val="181818"/>
                </a:solidFill>
              </a:rPr>
              <a:t>automate</a:t>
            </a:r>
            <a:r>
              <a:rPr dirty="0" spc="-45">
                <a:solidFill>
                  <a:srgbClr val="181818"/>
                </a:solidFill>
              </a:rPr>
              <a:t> </a:t>
            </a:r>
            <a:r>
              <a:rPr dirty="0" spc="-25">
                <a:solidFill>
                  <a:srgbClr val="2A2A2A"/>
                </a:solidFill>
              </a:rPr>
              <a:t>OA </a:t>
            </a:r>
            <a:r>
              <a:rPr dirty="0" spc="-40">
                <a:solidFill>
                  <a:srgbClr val="1D1D1D"/>
                </a:solidFill>
              </a:rPr>
              <a:t>diagnosis</a:t>
            </a:r>
            <a:r>
              <a:rPr dirty="0" spc="-10">
                <a:solidFill>
                  <a:srgbClr val="1D1D1D"/>
                </a:solidFill>
              </a:rPr>
              <a:t> </a:t>
            </a:r>
            <a:r>
              <a:rPr dirty="0" spc="-25">
                <a:solidFill>
                  <a:srgbClr val="313131"/>
                </a:solidFill>
              </a:rPr>
              <a:t>from</a:t>
            </a:r>
            <a:r>
              <a:rPr dirty="0" spc="-85">
                <a:solidFill>
                  <a:srgbClr val="313131"/>
                </a:solidFill>
              </a:rPr>
              <a:t> </a:t>
            </a:r>
            <a:r>
              <a:rPr dirty="0" spc="-40">
                <a:solidFill>
                  <a:srgbClr val="1F1F1F"/>
                </a:solidFill>
              </a:rPr>
              <a:t>radiographic</a:t>
            </a:r>
            <a:r>
              <a:rPr dirty="0" spc="55">
                <a:solidFill>
                  <a:srgbClr val="1F1F1F"/>
                </a:solidFill>
              </a:rPr>
              <a:t> </a:t>
            </a:r>
            <a:r>
              <a:rPr dirty="0" spc="-10">
                <a:solidFill>
                  <a:srgbClr val="262626"/>
                </a:solidFill>
              </a:rPr>
              <a:t>Images.</a:t>
            </a:r>
          </a:p>
          <a:p>
            <a:pPr marL="13970">
              <a:lnSpc>
                <a:spcPct val="100000"/>
              </a:lnSpc>
              <a:spcBef>
                <a:spcPts val="590"/>
              </a:spcBef>
            </a:pPr>
            <a:r>
              <a:rPr dirty="0" spc="-30"/>
              <a:t>Their</a:t>
            </a:r>
            <a:r>
              <a:rPr dirty="0" spc="-55"/>
              <a:t> </a:t>
            </a:r>
            <a:r>
              <a:rPr dirty="0" spc="-35">
                <a:solidFill>
                  <a:srgbClr val="181818"/>
                </a:solidFill>
              </a:rPr>
              <a:t>study</a:t>
            </a:r>
            <a:r>
              <a:rPr dirty="0" spc="5">
                <a:solidFill>
                  <a:srgbClr val="181818"/>
                </a:solidFill>
              </a:rPr>
              <a:t> </a:t>
            </a:r>
            <a:r>
              <a:rPr dirty="0" spc="-55"/>
              <a:t>showcased</a:t>
            </a:r>
            <a:r>
              <a:rPr dirty="0" spc="-25"/>
              <a:t> </a:t>
            </a:r>
            <a:r>
              <a:rPr dirty="0" spc="-50">
                <a:solidFill>
                  <a:srgbClr val="232323"/>
                </a:solidFill>
              </a:rPr>
              <a:t>improved</a:t>
            </a:r>
            <a:r>
              <a:rPr dirty="0" spc="-75">
                <a:solidFill>
                  <a:srgbClr val="232323"/>
                </a:solidFill>
              </a:rPr>
              <a:t> </a:t>
            </a:r>
            <a:r>
              <a:rPr dirty="0" spc="-30">
                <a:solidFill>
                  <a:srgbClr val="1F1F1F"/>
                </a:solidFill>
              </a:rPr>
              <a:t>accuracy</a:t>
            </a:r>
            <a:r>
              <a:rPr dirty="0" spc="30">
                <a:solidFill>
                  <a:srgbClr val="1F1F1F"/>
                </a:solidFill>
              </a:rPr>
              <a:t> </a:t>
            </a:r>
            <a:r>
              <a:rPr dirty="0" spc="-55">
                <a:solidFill>
                  <a:srgbClr val="2D2D2D"/>
                </a:solidFill>
              </a:rPr>
              <a:t>and</a:t>
            </a:r>
            <a:r>
              <a:rPr dirty="0" spc="-114">
                <a:solidFill>
                  <a:srgbClr val="2D2D2D"/>
                </a:solidFill>
              </a:rPr>
              <a:t> </a:t>
            </a:r>
            <a:r>
              <a:rPr dirty="0" spc="-40">
                <a:solidFill>
                  <a:srgbClr val="262626"/>
                </a:solidFill>
              </a:rPr>
              <a:t>consistency</a:t>
            </a:r>
            <a:r>
              <a:rPr dirty="0" spc="60">
                <a:solidFill>
                  <a:srgbClr val="262626"/>
                </a:solidFill>
              </a:rPr>
              <a:t> </a:t>
            </a:r>
            <a:r>
              <a:rPr dirty="0" spc="-55">
                <a:solidFill>
                  <a:srgbClr val="2F2F2F"/>
                </a:solidFill>
              </a:rPr>
              <a:t>compared</a:t>
            </a:r>
            <a:r>
              <a:rPr dirty="0" spc="-30">
                <a:solidFill>
                  <a:srgbClr val="2F2F2F"/>
                </a:solidFill>
              </a:rPr>
              <a:t> </a:t>
            </a:r>
            <a:r>
              <a:rPr dirty="0" spc="-10">
                <a:solidFill>
                  <a:srgbClr val="494949"/>
                </a:solidFill>
              </a:rPr>
              <a:t>to</a:t>
            </a:r>
            <a:r>
              <a:rPr dirty="0" spc="-80">
                <a:solidFill>
                  <a:srgbClr val="494949"/>
                </a:solidFill>
              </a:rPr>
              <a:t> </a:t>
            </a:r>
            <a:r>
              <a:rPr dirty="0" spc="-40">
                <a:solidFill>
                  <a:srgbClr val="232323"/>
                </a:solidFill>
              </a:rPr>
              <a:t>traditional</a:t>
            </a:r>
            <a:r>
              <a:rPr dirty="0">
                <a:solidFill>
                  <a:srgbClr val="232323"/>
                </a:solidFill>
              </a:rPr>
              <a:t> </a:t>
            </a:r>
            <a:r>
              <a:rPr dirty="0" spc="-40">
                <a:solidFill>
                  <a:srgbClr val="232323"/>
                </a:solidFill>
              </a:rPr>
              <a:t>radlologlst</a:t>
            </a:r>
            <a:r>
              <a:rPr dirty="0">
                <a:solidFill>
                  <a:srgbClr val="232323"/>
                </a:solidFill>
              </a:rPr>
              <a:t> </a:t>
            </a:r>
            <a:r>
              <a:rPr dirty="0" spc="-10">
                <a:solidFill>
                  <a:srgbClr val="262626"/>
                </a:solidFill>
              </a:rPr>
              <a:t>evaluations.</a:t>
            </a:r>
          </a:p>
          <a:p>
            <a:pPr marL="14604" marR="5080" indent="1905">
              <a:lnSpc>
                <a:spcPts val="1340"/>
              </a:lnSpc>
              <a:spcBef>
                <a:spcPts val="705"/>
              </a:spcBef>
            </a:pPr>
            <a:r>
              <a:rPr dirty="0" spc="-80">
                <a:solidFill>
                  <a:srgbClr val="212121"/>
                </a:solidFill>
              </a:rPr>
              <a:t>Sadhukhan</a:t>
            </a:r>
            <a:r>
              <a:rPr dirty="0" spc="40">
                <a:solidFill>
                  <a:srgbClr val="212121"/>
                </a:solidFill>
              </a:rPr>
              <a:t> </a:t>
            </a:r>
            <a:r>
              <a:rPr dirty="0" spc="-45">
                <a:solidFill>
                  <a:srgbClr val="232323"/>
                </a:solidFill>
              </a:rPr>
              <a:t>explored</a:t>
            </a:r>
            <a:r>
              <a:rPr dirty="0" spc="15">
                <a:solidFill>
                  <a:srgbClr val="232323"/>
                </a:solidFill>
              </a:rPr>
              <a:t> </a:t>
            </a:r>
            <a:r>
              <a:rPr dirty="0" spc="-50">
                <a:solidFill>
                  <a:srgbClr val="2A2A2A"/>
                </a:solidFill>
              </a:rPr>
              <a:t>deep</a:t>
            </a:r>
            <a:r>
              <a:rPr dirty="0" spc="-15">
                <a:solidFill>
                  <a:srgbClr val="2A2A2A"/>
                </a:solidFill>
              </a:rPr>
              <a:t> </a:t>
            </a:r>
            <a:r>
              <a:rPr dirty="0" spc="-80">
                <a:solidFill>
                  <a:srgbClr val="212121"/>
                </a:solidFill>
              </a:rPr>
              <a:t>CNNs</a:t>
            </a:r>
            <a:r>
              <a:rPr dirty="0" spc="-45">
                <a:solidFill>
                  <a:srgbClr val="212121"/>
                </a:solidFill>
              </a:rPr>
              <a:t> </a:t>
            </a:r>
            <a:r>
              <a:rPr dirty="0">
                <a:solidFill>
                  <a:srgbClr val="313131"/>
                </a:solidFill>
              </a:rPr>
              <a:t>for</a:t>
            </a:r>
            <a:r>
              <a:rPr dirty="0" spc="-45">
                <a:solidFill>
                  <a:srgbClr val="313131"/>
                </a:solidFill>
              </a:rPr>
              <a:t> </a:t>
            </a:r>
            <a:r>
              <a:rPr dirty="0" spc="-50">
                <a:solidFill>
                  <a:srgbClr val="2A2A2A"/>
                </a:solidFill>
              </a:rPr>
              <a:t>medical </a:t>
            </a:r>
            <a:r>
              <a:rPr dirty="0" spc="-50">
                <a:solidFill>
                  <a:srgbClr val="2F2F2F"/>
                </a:solidFill>
              </a:rPr>
              <a:t>image</a:t>
            </a:r>
            <a:r>
              <a:rPr dirty="0" spc="-45">
                <a:solidFill>
                  <a:srgbClr val="2F2F2F"/>
                </a:solidFill>
              </a:rPr>
              <a:t> </a:t>
            </a:r>
            <a:r>
              <a:rPr dirty="0" spc="-40">
                <a:solidFill>
                  <a:srgbClr val="363636"/>
                </a:solidFill>
              </a:rPr>
              <a:t>classification,</a:t>
            </a:r>
            <a:r>
              <a:rPr dirty="0" spc="-55">
                <a:solidFill>
                  <a:srgbClr val="363636"/>
                </a:solidFill>
              </a:rPr>
              <a:t> </a:t>
            </a:r>
            <a:r>
              <a:rPr dirty="0" spc="-35">
                <a:solidFill>
                  <a:srgbClr val="2A2A2A"/>
                </a:solidFill>
              </a:rPr>
              <a:t>highlighting</a:t>
            </a:r>
            <a:r>
              <a:rPr dirty="0" spc="35">
                <a:solidFill>
                  <a:srgbClr val="2A2A2A"/>
                </a:solidFill>
              </a:rPr>
              <a:t> </a:t>
            </a:r>
            <a:r>
              <a:rPr dirty="0" spc="-60">
                <a:solidFill>
                  <a:srgbClr val="262626"/>
                </a:solidFill>
              </a:rPr>
              <a:t>model</a:t>
            </a:r>
            <a:r>
              <a:rPr dirty="0" spc="-15">
                <a:solidFill>
                  <a:srgbClr val="262626"/>
                </a:solidFill>
              </a:rPr>
              <a:t> </a:t>
            </a:r>
            <a:r>
              <a:rPr dirty="0" spc="-40">
                <a:solidFill>
                  <a:srgbClr val="1D1D1D"/>
                </a:solidFill>
              </a:rPr>
              <a:t>architecture</a:t>
            </a:r>
            <a:r>
              <a:rPr dirty="0" spc="60">
                <a:solidFill>
                  <a:srgbClr val="1D1D1D"/>
                </a:solidFill>
              </a:rPr>
              <a:t> </a:t>
            </a:r>
            <a:r>
              <a:rPr dirty="0" spc="-40">
                <a:solidFill>
                  <a:srgbClr val="232323"/>
                </a:solidFill>
              </a:rPr>
              <a:t>design</a:t>
            </a:r>
            <a:r>
              <a:rPr dirty="0" spc="35">
                <a:solidFill>
                  <a:srgbClr val="232323"/>
                </a:solidFill>
              </a:rPr>
              <a:t> </a:t>
            </a:r>
            <a:r>
              <a:rPr dirty="0" spc="-25"/>
              <a:t>and </a:t>
            </a:r>
            <a:r>
              <a:rPr dirty="0" spc="-40">
                <a:solidFill>
                  <a:srgbClr val="1D1D1D"/>
                </a:solidFill>
              </a:rPr>
              <a:t>training</a:t>
            </a:r>
            <a:r>
              <a:rPr dirty="0" spc="-25">
                <a:solidFill>
                  <a:srgbClr val="1D1D1D"/>
                </a:solidFill>
              </a:rPr>
              <a:t> </a:t>
            </a:r>
            <a:r>
              <a:rPr dirty="0" spc="-10">
                <a:solidFill>
                  <a:srgbClr val="212121"/>
                </a:solidFill>
              </a:rPr>
              <a:t>strategies.</a:t>
            </a:r>
          </a:p>
          <a:p>
            <a:pPr marL="13335">
              <a:lnSpc>
                <a:spcPct val="100000"/>
              </a:lnSpc>
              <a:spcBef>
                <a:spcPts val="590"/>
              </a:spcBef>
            </a:pPr>
            <a:r>
              <a:rPr dirty="0" spc="-45"/>
              <a:t>Joshi</a:t>
            </a:r>
            <a:r>
              <a:rPr dirty="0" spc="-50"/>
              <a:t> </a:t>
            </a:r>
            <a:r>
              <a:rPr dirty="0" spc="-20">
                <a:solidFill>
                  <a:srgbClr val="3B3B3B"/>
                </a:solidFill>
              </a:rPr>
              <a:t>et</a:t>
            </a:r>
            <a:r>
              <a:rPr dirty="0" spc="-55">
                <a:solidFill>
                  <a:srgbClr val="3B3B3B"/>
                </a:solidFill>
              </a:rPr>
              <a:t> </a:t>
            </a:r>
            <a:r>
              <a:rPr dirty="0" spc="-45">
                <a:solidFill>
                  <a:srgbClr val="2F2F2F"/>
                </a:solidFill>
              </a:rPr>
              <a:t>al.</a:t>
            </a:r>
            <a:r>
              <a:rPr dirty="0" spc="-50">
                <a:solidFill>
                  <a:srgbClr val="2F2F2F"/>
                </a:solidFill>
              </a:rPr>
              <a:t> </a:t>
            </a:r>
            <a:r>
              <a:rPr dirty="0" spc="-40">
                <a:solidFill>
                  <a:srgbClr val="212121"/>
                </a:solidFill>
              </a:rPr>
              <a:t>contributed</a:t>
            </a:r>
            <a:r>
              <a:rPr dirty="0" spc="-45">
                <a:solidFill>
                  <a:srgbClr val="212121"/>
                </a:solidFill>
              </a:rPr>
              <a:t> </a:t>
            </a:r>
            <a:r>
              <a:rPr dirty="0">
                <a:solidFill>
                  <a:srgbClr val="3F3F3F"/>
                </a:solidFill>
              </a:rPr>
              <a:t>to</a:t>
            </a:r>
            <a:r>
              <a:rPr dirty="0" spc="-60">
                <a:solidFill>
                  <a:srgbClr val="3F3F3F"/>
                </a:solidFill>
              </a:rPr>
              <a:t> </a:t>
            </a:r>
            <a:r>
              <a:rPr dirty="0" spc="-30">
                <a:solidFill>
                  <a:srgbClr val="212121"/>
                </a:solidFill>
              </a:rPr>
              <a:t>early</a:t>
            </a:r>
            <a:r>
              <a:rPr dirty="0" spc="15">
                <a:solidFill>
                  <a:srgbClr val="212121"/>
                </a:solidFill>
              </a:rPr>
              <a:t> </a:t>
            </a:r>
            <a:r>
              <a:rPr dirty="0" spc="-40">
                <a:solidFill>
                  <a:srgbClr val="212121"/>
                </a:solidFill>
              </a:rPr>
              <a:t>detection</a:t>
            </a:r>
            <a:r>
              <a:rPr dirty="0" spc="-10">
                <a:solidFill>
                  <a:srgbClr val="212121"/>
                </a:solidFill>
              </a:rPr>
              <a:t> </a:t>
            </a:r>
            <a:r>
              <a:rPr dirty="0">
                <a:solidFill>
                  <a:srgbClr val="1D1D1D"/>
                </a:solidFill>
              </a:rPr>
              <a:t>of</a:t>
            </a:r>
            <a:r>
              <a:rPr dirty="0" spc="-40">
                <a:solidFill>
                  <a:srgbClr val="1D1D1D"/>
                </a:solidFill>
              </a:rPr>
              <a:t> </a:t>
            </a:r>
            <a:r>
              <a:rPr dirty="0" spc="-120">
                <a:solidFill>
                  <a:srgbClr val="333333"/>
                </a:solidFill>
              </a:rPr>
              <a:t>OA</a:t>
            </a:r>
            <a:r>
              <a:rPr dirty="0" spc="-35">
                <a:solidFill>
                  <a:srgbClr val="333333"/>
                </a:solidFill>
              </a:rPr>
              <a:t> </a:t>
            </a:r>
            <a:r>
              <a:rPr dirty="0" spc="-35">
                <a:solidFill>
                  <a:srgbClr val="262626"/>
                </a:solidFill>
              </a:rPr>
              <a:t>severity</a:t>
            </a:r>
            <a:r>
              <a:rPr dirty="0" spc="-10">
                <a:solidFill>
                  <a:srgbClr val="262626"/>
                </a:solidFill>
              </a:rPr>
              <a:t> </a:t>
            </a:r>
            <a:r>
              <a:rPr dirty="0" spc="-30">
                <a:solidFill>
                  <a:srgbClr val="313131"/>
                </a:solidFill>
              </a:rPr>
              <a:t>using</a:t>
            </a:r>
            <a:r>
              <a:rPr dirty="0" spc="-10">
                <a:solidFill>
                  <a:srgbClr val="313131"/>
                </a:solidFill>
              </a:rPr>
              <a:t> </a:t>
            </a:r>
            <a:r>
              <a:rPr dirty="0" spc="-45">
                <a:solidFill>
                  <a:srgbClr val="181818"/>
                </a:solidFill>
              </a:rPr>
              <a:t>Al-</a:t>
            </a:r>
            <a:r>
              <a:rPr dirty="0" spc="-55">
                <a:solidFill>
                  <a:srgbClr val="181818"/>
                </a:solidFill>
              </a:rPr>
              <a:t>based</a:t>
            </a:r>
            <a:r>
              <a:rPr dirty="0" spc="-25">
                <a:solidFill>
                  <a:srgbClr val="181818"/>
                </a:solidFill>
              </a:rPr>
              <a:t> </a:t>
            </a:r>
            <a:r>
              <a:rPr dirty="0" spc="-40">
                <a:solidFill>
                  <a:srgbClr val="2D2D2D"/>
                </a:solidFill>
              </a:rPr>
              <a:t>analysis</a:t>
            </a:r>
            <a:r>
              <a:rPr dirty="0" spc="15">
                <a:solidFill>
                  <a:srgbClr val="2D2D2D"/>
                </a:solidFill>
              </a:rPr>
              <a:t> </a:t>
            </a:r>
            <a:r>
              <a:rPr dirty="0">
                <a:solidFill>
                  <a:srgbClr val="1A1A1A"/>
                </a:solidFill>
              </a:rPr>
              <a:t>of</a:t>
            </a:r>
            <a:r>
              <a:rPr dirty="0" spc="15">
                <a:solidFill>
                  <a:srgbClr val="1A1A1A"/>
                </a:solidFill>
              </a:rPr>
              <a:t> </a:t>
            </a:r>
            <a:r>
              <a:rPr dirty="0" spc="-65">
                <a:solidFill>
                  <a:srgbClr val="2B2B2B"/>
                </a:solidFill>
              </a:rPr>
              <a:t>X-</a:t>
            </a:r>
            <a:r>
              <a:rPr dirty="0" spc="-45">
                <a:solidFill>
                  <a:srgbClr val="2B2B2B"/>
                </a:solidFill>
              </a:rPr>
              <a:t>ray</a:t>
            </a:r>
            <a:r>
              <a:rPr dirty="0" spc="-10">
                <a:solidFill>
                  <a:srgbClr val="2B2B2B"/>
                </a:solidFill>
              </a:rPr>
              <a:t> </a:t>
            </a:r>
            <a:r>
              <a:rPr dirty="0" spc="-10">
                <a:solidFill>
                  <a:srgbClr val="212121"/>
                </a:solidFill>
              </a:rPr>
              <a:t>Images.</a:t>
            </a:r>
          </a:p>
          <a:p>
            <a:pPr marL="12700" marR="27305" indent="1270">
              <a:lnSpc>
                <a:spcPts val="1360"/>
              </a:lnSpc>
              <a:spcBef>
                <a:spcPts val="715"/>
              </a:spcBef>
            </a:pPr>
            <a:r>
              <a:rPr dirty="0" spc="-35">
                <a:solidFill>
                  <a:srgbClr val="2B2B2B"/>
                </a:solidFill>
              </a:rPr>
              <a:t>Their</a:t>
            </a:r>
            <a:r>
              <a:rPr dirty="0" spc="-50">
                <a:solidFill>
                  <a:srgbClr val="2B2B2B"/>
                </a:solidFill>
              </a:rPr>
              <a:t> </a:t>
            </a:r>
            <a:r>
              <a:rPr dirty="0" spc="-35"/>
              <a:t>work</a:t>
            </a:r>
            <a:r>
              <a:rPr dirty="0" spc="-45"/>
              <a:t> </a:t>
            </a:r>
            <a:r>
              <a:rPr dirty="0" spc="-40"/>
              <a:t>involved training</a:t>
            </a:r>
            <a:r>
              <a:rPr dirty="0" spc="-30"/>
              <a:t> </a:t>
            </a:r>
            <a:r>
              <a:rPr dirty="0" spc="-45">
                <a:solidFill>
                  <a:srgbClr val="262626"/>
                </a:solidFill>
              </a:rPr>
              <a:t>deep</a:t>
            </a:r>
            <a:r>
              <a:rPr dirty="0" spc="-55">
                <a:solidFill>
                  <a:srgbClr val="262626"/>
                </a:solidFill>
              </a:rPr>
              <a:t> </a:t>
            </a:r>
            <a:r>
              <a:rPr dirty="0" spc="-50">
                <a:solidFill>
                  <a:srgbClr val="2F2F2F"/>
                </a:solidFill>
              </a:rPr>
              <a:t>models</a:t>
            </a:r>
            <a:r>
              <a:rPr dirty="0" spc="-45">
                <a:solidFill>
                  <a:srgbClr val="2F2F2F"/>
                </a:solidFill>
              </a:rPr>
              <a:t> </a:t>
            </a:r>
            <a:r>
              <a:rPr dirty="0" spc="-35">
                <a:solidFill>
                  <a:srgbClr val="2B2B2B"/>
                </a:solidFill>
              </a:rPr>
              <a:t>capable</a:t>
            </a:r>
            <a:r>
              <a:rPr dirty="0">
                <a:solidFill>
                  <a:srgbClr val="2B2B2B"/>
                </a:solidFill>
              </a:rPr>
              <a:t> </a:t>
            </a:r>
            <a:r>
              <a:rPr dirty="0" spc="-20">
                <a:solidFill>
                  <a:srgbClr val="242424"/>
                </a:solidFill>
              </a:rPr>
              <a:t>of</a:t>
            </a:r>
            <a:r>
              <a:rPr dirty="0" spc="-60">
                <a:solidFill>
                  <a:srgbClr val="242424"/>
                </a:solidFill>
              </a:rPr>
              <a:t> </a:t>
            </a:r>
            <a:r>
              <a:rPr dirty="0" spc="-85" b="1">
                <a:latin typeface="Arial"/>
                <a:cs typeface="Arial"/>
              </a:rPr>
              <a:t>identifying</a:t>
            </a:r>
            <a:r>
              <a:rPr dirty="0" spc="50" b="1">
                <a:latin typeface="Arial"/>
                <a:cs typeface="Arial"/>
              </a:rPr>
              <a:t> </a:t>
            </a:r>
            <a:r>
              <a:rPr dirty="0" spc="-45">
                <a:solidFill>
                  <a:srgbClr val="343434"/>
                </a:solidFill>
              </a:rPr>
              <a:t>subtle</a:t>
            </a:r>
            <a:r>
              <a:rPr dirty="0" spc="-50">
                <a:solidFill>
                  <a:srgbClr val="343434"/>
                </a:solidFill>
              </a:rPr>
              <a:t> </a:t>
            </a:r>
            <a:r>
              <a:rPr dirty="0" spc="-40"/>
              <a:t>panerns</a:t>
            </a:r>
            <a:r>
              <a:rPr dirty="0" spc="-35"/>
              <a:t> </a:t>
            </a:r>
            <a:r>
              <a:rPr dirty="0" spc="-45">
                <a:solidFill>
                  <a:srgbClr val="1A1A1A"/>
                </a:solidFill>
              </a:rPr>
              <a:t>associated</a:t>
            </a:r>
            <a:r>
              <a:rPr dirty="0" spc="5">
                <a:solidFill>
                  <a:srgbClr val="1A1A1A"/>
                </a:solidFill>
              </a:rPr>
              <a:t> </a:t>
            </a:r>
            <a:r>
              <a:rPr dirty="0" spc="-30">
                <a:solidFill>
                  <a:srgbClr val="232323"/>
                </a:solidFill>
              </a:rPr>
              <a:t>with</a:t>
            </a:r>
            <a:r>
              <a:rPr dirty="0" spc="-55">
                <a:solidFill>
                  <a:srgbClr val="232323"/>
                </a:solidFill>
              </a:rPr>
              <a:t> </a:t>
            </a:r>
            <a:r>
              <a:rPr dirty="0" spc="-75">
                <a:solidFill>
                  <a:srgbClr val="2B2B2B"/>
                </a:solidFill>
              </a:rPr>
              <a:t>in'ziaI</a:t>
            </a:r>
            <a:r>
              <a:rPr dirty="0" spc="-30">
                <a:solidFill>
                  <a:srgbClr val="2B2B2B"/>
                </a:solidFill>
              </a:rPr>
              <a:t> </a:t>
            </a:r>
            <a:r>
              <a:rPr dirty="0" spc="-10">
                <a:solidFill>
                  <a:srgbClr val="1A1A1A"/>
                </a:solidFill>
              </a:rPr>
              <a:t>stages </a:t>
            </a:r>
            <a:r>
              <a:rPr dirty="0">
                <a:solidFill>
                  <a:srgbClr val="161616"/>
                </a:solidFill>
              </a:rPr>
              <a:t>of</a:t>
            </a:r>
            <a:r>
              <a:rPr dirty="0" spc="-30">
                <a:solidFill>
                  <a:srgbClr val="161616"/>
                </a:solidFill>
              </a:rPr>
              <a:t> </a:t>
            </a:r>
            <a:r>
              <a:rPr dirty="0" spc="-35">
                <a:solidFill>
                  <a:srgbClr val="1A1A1A"/>
                </a:solidFill>
              </a:rPr>
              <a:t>cartilage</a:t>
            </a:r>
            <a:r>
              <a:rPr dirty="0" spc="-40">
                <a:solidFill>
                  <a:srgbClr val="1A1A1A"/>
                </a:solidFill>
              </a:rPr>
              <a:t> </a:t>
            </a:r>
            <a:r>
              <a:rPr dirty="0" spc="-10">
                <a:solidFill>
                  <a:srgbClr val="1A1A1A"/>
                </a:solidFill>
              </a:rPr>
              <a:t>degradation.</a:t>
            </a:r>
          </a:p>
          <a:p>
            <a:pPr marL="13970" marR="72390">
              <a:lnSpc>
                <a:spcPct val="100000"/>
              </a:lnSpc>
              <a:spcBef>
                <a:spcPts val="585"/>
              </a:spcBef>
            </a:pPr>
            <a:r>
              <a:rPr dirty="0" spc="-55">
                <a:solidFill>
                  <a:srgbClr val="242424"/>
                </a:solidFill>
              </a:rPr>
              <a:t>Their</a:t>
            </a:r>
            <a:r>
              <a:rPr dirty="0" spc="-30">
                <a:solidFill>
                  <a:srgbClr val="242424"/>
                </a:solidFill>
              </a:rPr>
              <a:t> </a:t>
            </a:r>
            <a:r>
              <a:rPr dirty="0" spc="-25">
                <a:solidFill>
                  <a:srgbClr val="0F0F0F"/>
                </a:solidFill>
              </a:rPr>
              <a:t>findings</a:t>
            </a:r>
            <a:r>
              <a:rPr dirty="0" spc="-15">
                <a:solidFill>
                  <a:srgbClr val="0F0F0F"/>
                </a:solidFill>
              </a:rPr>
              <a:t> </a:t>
            </a:r>
            <a:r>
              <a:rPr dirty="0" spc="-50">
                <a:solidFill>
                  <a:srgbClr val="1C1C1C"/>
                </a:solidFill>
              </a:rPr>
              <a:t>underscored</a:t>
            </a:r>
            <a:r>
              <a:rPr dirty="0" spc="25">
                <a:solidFill>
                  <a:srgbClr val="1C1C1C"/>
                </a:solidFill>
              </a:rPr>
              <a:t> </a:t>
            </a:r>
            <a:r>
              <a:rPr dirty="0" spc="-25">
                <a:solidFill>
                  <a:srgbClr val="1D1D1D"/>
                </a:solidFill>
              </a:rPr>
              <a:t>the</a:t>
            </a:r>
            <a:r>
              <a:rPr dirty="0" spc="-75">
                <a:solidFill>
                  <a:srgbClr val="1D1D1D"/>
                </a:solidFill>
              </a:rPr>
              <a:t> </a:t>
            </a:r>
            <a:r>
              <a:rPr dirty="0" spc="-35">
                <a:solidFill>
                  <a:srgbClr val="363636"/>
                </a:solidFill>
              </a:rPr>
              <a:t>necessity</a:t>
            </a:r>
            <a:r>
              <a:rPr dirty="0" spc="55">
                <a:solidFill>
                  <a:srgbClr val="363636"/>
                </a:solidFill>
              </a:rPr>
              <a:t> </a:t>
            </a:r>
            <a:r>
              <a:rPr dirty="0" spc="-10">
                <a:solidFill>
                  <a:srgbClr val="3A3A3A"/>
                </a:solidFill>
              </a:rPr>
              <a:t>of</a:t>
            </a:r>
            <a:r>
              <a:rPr dirty="0" spc="-50">
                <a:solidFill>
                  <a:srgbClr val="3A3A3A"/>
                </a:solidFill>
              </a:rPr>
              <a:t> </a:t>
            </a:r>
            <a:r>
              <a:rPr dirty="0" spc="-40">
                <a:solidFill>
                  <a:srgbClr val="212121"/>
                </a:solidFill>
              </a:rPr>
              <a:t>robust</a:t>
            </a:r>
            <a:r>
              <a:rPr dirty="0" spc="-45">
                <a:solidFill>
                  <a:srgbClr val="212121"/>
                </a:solidFill>
              </a:rPr>
              <a:t> </a:t>
            </a:r>
            <a:r>
              <a:rPr dirty="0" spc="-45">
                <a:solidFill>
                  <a:srgbClr val="242424"/>
                </a:solidFill>
              </a:rPr>
              <a:t>preprocessing</a:t>
            </a:r>
            <a:r>
              <a:rPr dirty="0" spc="-20">
                <a:solidFill>
                  <a:srgbClr val="242424"/>
                </a:solidFill>
              </a:rPr>
              <a:t> </a:t>
            </a:r>
            <a:r>
              <a:rPr dirty="0" spc="-50">
                <a:solidFill>
                  <a:srgbClr val="1C1C1C"/>
                </a:solidFill>
              </a:rPr>
              <a:t>and</a:t>
            </a:r>
            <a:r>
              <a:rPr dirty="0" spc="-60">
                <a:solidFill>
                  <a:srgbClr val="1C1C1C"/>
                </a:solidFill>
              </a:rPr>
              <a:t> </a:t>
            </a:r>
            <a:r>
              <a:rPr dirty="0" spc="-55">
                <a:solidFill>
                  <a:srgbClr val="0F0F0F"/>
                </a:solidFill>
              </a:rPr>
              <a:t>augmentation</a:t>
            </a:r>
            <a:r>
              <a:rPr dirty="0" spc="-15">
                <a:solidFill>
                  <a:srgbClr val="0F0F0F"/>
                </a:solidFill>
              </a:rPr>
              <a:t> </a:t>
            </a:r>
            <a:r>
              <a:rPr dirty="0" spc="-40">
                <a:solidFill>
                  <a:srgbClr val="1A1A1A"/>
                </a:solidFill>
              </a:rPr>
              <a:t>techniques</a:t>
            </a:r>
            <a:r>
              <a:rPr dirty="0" spc="25">
                <a:solidFill>
                  <a:srgbClr val="1A1A1A"/>
                </a:solidFill>
              </a:rPr>
              <a:t> </a:t>
            </a:r>
            <a:r>
              <a:rPr dirty="0">
                <a:solidFill>
                  <a:srgbClr val="1C1C1C"/>
                </a:solidFill>
              </a:rPr>
              <a:t>to</a:t>
            </a:r>
            <a:r>
              <a:rPr dirty="0" spc="-50">
                <a:solidFill>
                  <a:srgbClr val="1C1C1C"/>
                </a:solidFill>
              </a:rPr>
              <a:t> </a:t>
            </a:r>
            <a:r>
              <a:rPr dirty="0" spc="-10">
                <a:solidFill>
                  <a:srgbClr val="2A2A2A"/>
                </a:solidFill>
              </a:rPr>
              <a:t>enhance </a:t>
            </a:r>
            <a:r>
              <a:rPr dirty="0" spc="-60">
                <a:solidFill>
                  <a:srgbClr val="262626"/>
                </a:solidFill>
              </a:rPr>
              <a:t>model</a:t>
            </a:r>
            <a:r>
              <a:rPr dirty="0" spc="10">
                <a:solidFill>
                  <a:srgbClr val="262626"/>
                </a:solidFill>
              </a:rPr>
              <a:t> </a:t>
            </a:r>
            <a:r>
              <a:rPr dirty="0" spc="-10">
                <a:solidFill>
                  <a:srgbClr val="232323"/>
                </a:solidFill>
              </a:rPr>
              <a:t>robustness.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880762"/>
            <a:ext cx="388620" cy="491847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5775" y="1123989"/>
            <a:ext cx="182165" cy="188237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5775" y="1555114"/>
            <a:ext cx="182165" cy="188237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5775" y="1986240"/>
            <a:ext cx="188237" cy="18216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5775" y="2241271"/>
            <a:ext cx="182165" cy="182165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5775" y="2666325"/>
            <a:ext cx="182165" cy="19430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85775" y="3091377"/>
            <a:ext cx="182165" cy="19430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85775" y="3346410"/>
            <a:ext cx="182165" cy="19430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2540">
              <a:lnSpc>
                <a:spcPct val="100000"/>
              </a:lnSpc>
              <a:spcBef>
                <a:spcPts val="90"/>
              </a:spcBef>
            </a:pPr>
            <a:r>
              <a:rPr dirty="0" spc="-50"/>
              <a:t>Comprehensive</a:t>
            </a:r>
            <a:r>
              <a:rPr dirty="0" spc="20"/>
              <a:t> </a:t>
            </a:r>
            <a:r>
              <a:rPr dirty="0" spc="-65">
                <a:solidFill>
                  <a:srgbClr val="0F0F0F"/>
                </a:solidFill>
              </a:rPr>
              <a:t>Revieu's</a:t>
            </a:r>
            <a:r>
              <a:rPr dirty="0" spc="10">
                <a:solidFill>
                  <a:srgbClr val="0F0F0F"/>
                </a:solidFill>
              </a:rPr>
              <a:t> </a:t>
            </a:r>
            <a:r>
              <a:rPr dirty="0" spc="-30">
                <a:solidFill>
                  <a:srgbClr val="0F0F0F"/>
                </a:solidFill>
              </a:rPr>
              <a:t>and</a:t>
            </a:r>
            <a:r>
              <a:rPr dirty="0" spc="-105">
                <a:solidFill>
                  <a:srgbClr val="0F0F0F"/>
                </a:solidFill>
              </a:rPr>
              <a:t> </a:t>
            </a:r>
            <a:r>
              <a:rPr dirty="0" spc="-10"/>
              <a:t>Challenges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728815" y="1102433"/>
            <a:ext cx="6201410" cy="26015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970" marR="5080" indent="1905">
              <a:lnSpc>
                <a:spcPct val="100000"/>
              </a:lnSpc>
              <a:spcBef>
                <a:spcPts val="95"/>
              </a:spcBef>
            </a:pPr>
            <a:r>
              <a:rPr dirty="0" sz="1150" spc="-65">
                <a:solidFill>
                  <a:srgbClr val="2D2D2D"/>
                </a:solidFill>
                <a:latin typeface="Arial MT"/>
                <a:cs typeface="Arial MT"/>
              </a:rPr>
              <a:t>Comprehensive</a:t>
            </a:r>
            <a:r>
              <a:rPr dirty="0" sz="1150" spc="3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1150" spc="-35">
                <a:solidFill>
                  <a:srgbClr val="2D2D2D"/>
                </a:solidFill>
                <a:latin typeface="Arial MT"/>
                <a:cs typeface="Arial MT"/>
              </a:rPr>
              <a:t>reviews</a:t>
            </a:r>
            <a:r>
              <a:rPr dirty="0" sz="1150" spc="15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1150" spc="-65">
                <a:solidFill>
                  <a:srgbClr val="2A2A2A"/>
                </a:solidFill>
                <a:latin typeface="Arial MT"/>
                <a:cs typeface="Arial MT"/>
              </a:rPr>
              <a:t>summarize</a:t>
            </a:r>
            <a:r>
              <a:rPr dirty="0" sz="1150" spc="-5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1F1F1F"/>
                </a:solidFill>
                <a:latin typeface="Arial MT"/>
                <a:cs typeface="Arial MT"/>
              </a:rPr>
              <a:t>the</a:t>
            </a:r>
            <a:r>
              <a:rPr dirty="0" sz="1150" spc="-45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150" spc="-50">
                <a:solidFill>
                  <a:srgbClr val="2A2A2A"/>
                </a:solidFill>
                <a:latin typeface="Arial MT"/>
                <a:cs typeface="Arial MT"/>
              </a:rPr>
              <a:t>evolution</a:t>
            </a:r>
            <a:r>
              <a:rPr dirty="0" sz="115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1F1F1F"/>
                </a:solidFill>
                <a:latin typeface="Arial MT"/>
                <a:cs typeface="Arial MT"/>
              </a:rPr>
              <a:t>of</a:t>
            </a:r>
            <a:r>
              <a:rPr dirty="0" sz="1150" spc="15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150" spc="-30">
                <a:solidFill>
                  <a:srgbClr val="232323"/>
                </a:solidFill>
                <a:latin typeface="Arial MT"/>
                <a:cs typeface="Arial MT"/>
              </a:rPr>
              <a:t>Al</a:t>
            </a:r>
            <a:r>
              <a:rPr dirty="0" sz="1150" spc="-7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150" spc="-60">
                <a:solidFill>
                  <a:srgbClr val="161616"/>
                </a:solidFill>
                <a:latin typeface="Arial MT"/>
                <a:cs typeface="Arial MT"/>
              </a:rPr>
              <a:t>methods</a:t>
            </a:r>
            <a:r>
              <a:rPr dirty="0" sz="1150" spc="-4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1A1A1A"/>
                </a:solidFill>
                <a:latin typeface="Arial MT"/>
                <a:cs typeface="Arial MT"/>
              </a:rPr>
              <a:t>for</a:t>
            </a:r>
            <a:r>
              <a:rPr dirty="0" sz="1150" spc="-5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1150" spc="-145">
                <a:solidFill>
                  <a:srgbClr val="2B2B2B"/>
                </a:solidFill>
                <a:latin typeface="Arial MT"/>
                <a:cs typeface="Arial MT"/>
              </a:rPr>
              <a:t>OA</a:t>
            </a:r>
            <a:r>
              <a:rPr dirty="0" sz="1150" spc="-40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dirty="0" sz="1150" spc="-35">
                <a:solidFill>
                  <a:srgbClr val="181818"/>
                </a:solidFill>
                <a:latin typeface="Arial MT"/>
                <a:cs typeface="Arial MT"/>
              </a:rPr>
              <a:t>detection,</a:t>
            </a:r>
            <a:r>
              <a:rPr dirty="0" sz="1150" spc="2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1150" spc="-45">
                <a:solidFill>
                  <a:srgbClr val="262626"/>
                </a:solidFill>
                <a:latin typeface="Arial MT"/>
                <a:cs typeface="Arial MT"/>
              </a:rPr>
              <a:t>comparing</a:t>
            </a:r>
            <a:r>
              <a:rPr dirty="0" sz="1150" spc="-2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212121"/>
                </a:solidFill>
                <a:latin typeface="Arial MT"/>
                <a:cs typeface="Arial MT"/>
              </a:rPr>
              <a:t>traditional </a:t>
            </a:r>
            <a:r>
              <a:rPr dirty="0" sz="1150" spc="-65">
                <a:solidFill>
                  <a:srgbClr val="1D1D1D"/>
                </a:solidFill>
                <a:latin typeface="Arial MT"/>
                <a:cs typeface="Arial MT"/>
              </a:rPr>
              <a:t>machine</a:t>
            </a:r>
            <a:r>
              <a:rPr dirty="0" sz="1150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dirty="0" sz="1150" spc="-40">
                <a:solidFill>
                  <a:srgbClr val="212121"/>
                </a:solidFill>
                <a:latin typeface="Arial MT"/>
                <a:cs typeface="Arial MT"/>
              </a:rPr>
              <a:t>learning</a:t>
            </a:r>
            <a:r>
              <a:rPr dirty="0" sz="115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150" spc="-45">
                <a:solidFill>
                  <a:srgbClr val="1F1F1F"/>
                </a:solidFill>
                <a:latin typeface="Arial MT"/>
                <a:cs typeface="Arial MT"/>
              </a:rPr>
              <a:t>approaches</a:t>
            </a:r>
            <a:r>
              <a:rPr dirty="0" sz="1150" spc="3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150" spc="-30">
                <a:solidFill>
                  <a:srgbClr val="363636"/>
                </a:solidFill>
                <a:latin typeface="Arial MT"/>
                <a:cs typeface="Arial MT"/>
              </a:rPr>
              <a:t>with</a:t>
            </a:r>
            <a:r>
              <a:rPr dirty="0" sz="1150" spc="-5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dirty="0" sz="1150" spc="-55">
                <a:solidFill>
                  <a:srgbClr val="181818"/>
                </a:solidFill>
                <a:latin typeface="Arial MT"/>
                <a:cs typeface="Arial MT"/>
              </a:rPr>
              <a:t>modern</a:t>
            </a:r>
            <a:r>
              <a:rPr dirty="0" sz="1150" spc="-1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1150" spc="-50">
                <a:solidFill>
                  <a:srgbClr val="262626"/>
                </a:solidFill>
                <a:latin typeface="Arial MT"/>
                <a:cs typeface="Arial MT"/>
              </a:rPr>
              <a:t>deep</a:t>
            </a:r>
            <a:r>
              <a:rPr dirty="0" sz="1150" spc="5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1150" spc="-40">
                <a:solidFill>
                  <a:srgbClr val="313131"/>
                </a:solidFill>
                <a:latin typeface="Arial MT"/>
                <a:cs typeface="Arial MT"/>
              </a:rPr>
              <a:t>learning</a:t>
            </a:r>
            <a:r>
              <a:rPr dirty="0" sz="1150" spc="-25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242424"/>
                </a:solidFill>
                <a:latin typeface="Arial MT"/>
                <a:cs typeface="Arial MT"/>
              </a:rPr>
              <a:t>frameworks.</a:t>
            </a:r>
            <a:endParaRPr sz="1150">
              <a:latin typeface="Arial MT"/>
              <a:cs typeface="Arial MT"/>
            </a:endParaRPr>
          </a:p>
          <a:p>
            <a:pPr marL="13970" marR="457834" indent="-1905">
              <a:lnSpc>
                <a:spcPct val="100000"/>
              </a:lnSpc>
              <a:spcBef>
                <a:spcPts val="635"/>
              </a:spcBef>
            </a:pPr>
            <a:r>
              <a:rPr dirty="0" sz="1150" spc="-60">
                <a:solidFill>
                  <a:srgbClr val="1D1D1D"/>
                </a:solidFill>
                <a:latin typeface="Arial MT"/>
                <a:cs typeface="Arial MT"/>
              </a:rPr>
              <a:t>Deep</a:t>
            </a:r>
            <a:r>
              <a:rPr dirty="0" sz="1150" spc="-35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dirty="0" sz="1150" spc="-35">
                <a:solidFill>
                  <a:srgbClr val="212121"/>
                </a:solidFill>
                <a:latin typeface="Arial MT"/>
                <a:cs typeface="Arial MT"/>
              </a:rPr>
              <a:t>learning</a:t>
            </a:r>
            <a:r>
              <a:rPr dirty="0" sz="1150" spc="2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150" spc="-50">
                <a:solidFill>
                  <a:srgbClr val="262626"/>
                </a:solidFill>
                <a:latin typeface="Arial MT"/>
                <a:cs typeface="Arial MT"/>
              </a:rPr>
              <a:t>models</a:t>
            </a:r>
            <a:r>
              <a:rPr dirty="0" sz="115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1150" spc="-35">
                <a:solidFill>
                  <a:srgbClr val="212121"/>
                </a:solidFill>
                <a:latin typeface="Arial MT"/>
                <a:cs typeface="Arial MT"/>
              </a:rPr>
              <a:t>like</a:t>
            </a:r>
            <a:r>
              <a:rPr dirty="0" sz="1150" spc="-7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150" spc="-70">
                <a:solidFill>
                  <a:srgbClr val="1A1A1A"/>
                </a:solidFill>
                <a:latin typeface="Arial MT"/>
                <a:cs typeface="Arial MT"/>
              </a:rPr>
              <a:t>DenseNet,</a:t>
            </a:r>
            <a:r>
              <a:rPr dirty="0" sz="1150" spc="45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1150" spc="-45">
                <a:solidFill>
                  <a:srgbClr val="282828"/>
                </a:solidFill>
                <a:latin typeface="Arial MT"/>
                <a:cs typeface="Arial MT"/>
              </a:rPr>
              <a:t>EfficientNet,</a:t>
            </a:r>
            <a:r>
              <a:rPr dirty="0" sz="1150" spc="45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1150" spc="-55">
                <a:solidFill>
                  <a:srgbClr val="2A2A2A"/>
                </a:solidFill>
                <a:latin typeface="Arial MT"/>
                <a:cs typeface="Arial MT"/>
              </a:rPr>
              <a:t>and</a:t>
            </a:r>
            <a:r>
              <a:rPr dirty="0" sz="1150" spc="-6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150" spc="-55">
                <a:solidFill>
                  <a:srgbClr val="2D2D2D"/>
                </a:solidFill>
                <a:latin typeface="Arial MT"/>
                <a:cs typeface="Arial MT"/>
              </a:rPr>
              <a:t>Incepdon</a:t>
            </a:r>
            <a:r>
              <a:rPr dirty="0" sz="1150" spc="-15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1150" spc="-70">
                <a:solidFill>
                  <a:srgbClr val="343434"/>
                </a:solidFill>
                <a:latin typeface="Arial MT"/>
                <a:cs typeface="Arial MT"/>
              </a:rPr>
              <a:t>have</a:t>
            </a:r>
            <a:r>
              <a:rPr dirty="0" sz="1150" spc="1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dirty="0" sz="1150" spc="-60">
                <a:solidFill>
                  <a:srgbClr val="232323"/>
                </a:solidFill>
                <a:latin typeface="Arial MT"/>
                <a:cs typeface="Arial MT"/>
              </a:rPr>
              <a:t>achieved</a:t>
            </a:r>
            <a:r>
              <a:rPr dirty="0" sz="1150" spc="4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150" spc="-20">
                <a:solidFill>
                  <a:srgbClr val="181818"/>
                </a:solidFill>
                <a:latin typeface="Arial MT"/>
                <a:cs typeface="Arial MT"/>
              </a:rPr>
              <a:t>state-of-the-</a:t>
            </a:r>
            <a:r>
              <a:rPr dirty="0" sz="1150" spc="-25">
                <a:solidFill>
                  <a:srgbClr val="181818"/>
                </a:solidFill>
                <a:latin typeface="Arial MT"/>
                <a:cs typeface="Arial MT"/>
              </a:rPr>
              <a:t>art </a:t>
            </a:r>
            <a:r>
              <a:rPr dirty="0" sz="1150" spc="-10">
                <a:solidFill>
                  <a:srgbClr val="212121"/>
                </a:solidFill>
                <a:latin typeface="Arial MT"/>
                <a:cs typeface="Arial MT"/>
              </a:rPr>
              <a:t>performance.</a:t>
            </a:r>
            <a:endParaRPr sz="1150">
              <a:latin typeface="Arial MT"/>
              <a:cs typeface="Arial MT"/>
            </a:endParaRPr>
          </a:p>
          <a:p>
            <a:pPr marL="16510">
              <a:lnSpc>
                <a:spcPct val="100000"/>
              </a:lnSpc>
              <a:spcBef>
                <a:spcPts val="635"/>
              </a:spcBef>
            </a:pPr>
            <a:r>
              <a:rPr dirty="0" sz="1150" spc="-50">
                <a:solidFill>
                  <a:srgbClr val="1C1C1C"/>
                </a:solidFill>
                <a:latin typeface="Arial MT"/>
                <a:cs typeface="Arial MT"/>
              </a:rPr>
              <a:t>Challenges</a:t>
            </a:r>
            <a:r>
              <a:rPr dirty="0" sz="1150" spc="-1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1150" spc="-60">
                <a:solidFill>
                  <a:srgbClr val="2F2F2F"/>
                </a:solidFill>
                <a:latin typeface="Arial MT"/>
                <a:cs typeface="Arial MT"/>
              </a:rPr>
              <a:t>remain</a:t>
            </a:r>
            <a:r>
              <a:rPr dirty="0" sz="1150" spc="-50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2B2B2B"/>
                </a:solidFill>
                <a:latin typeface="Arial MT"/>
                <a:cs typeface="Arial MT"/>
              </a:rPr>
              <a:t>in</a:t>
            </a:r>
            <a:r>
              <a:rPr dirty="0" sz="1150" spc="-90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dirty="0" sz="1150" spc="-55">
                <a:solidFill>
                  <a:srgbClr val="2A2A2A"/>
                </a:solidFill>
                <a:latin typeface="Arial MT"/>
                <a:cs typeface="Arial MT"/>
              </a:rPr>
              <a:t>dataset</a:t>
            </a:r>
            <a:r>
              <a:rPr dirty="0" sz="1150" spc="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150" spc="-35">
                <a:solidFill>
                  <a:srgbClr val="232323"/>
                </a:solidFill>
                <a:latin typeface="Arial MT"/>
                <a:cs typeface="Arial MT"/>
              </a:rPr>
              <a:t>heterogeneity</a:t>
            </a:r>
            <a:r>
              <a:rPr dirty="0" sz="1150" spc="3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150" spc="-55">
                <a:solidFill>
                  <a:srgbClr val="3B3B3B"/>
                </a:solidFill>
                <a:latin typeface="Arial MT"/>
                <a:cs typeface="Arial MT"/>
              </a:rPr>
              <a:t>and</a:t>
            </a:r>
            <a:r>
              <a:rPr dirty="0" sz="1150" spc="-9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150" spc="-50">
                <a:solidFill>
                  <a:srgbClr val="282828"/>
                </a:solidFill>
                <a:latin typeface="Arial MT"/>
                <a:cs typeface="Arial MT"/>
              </a:rPr>
              <a:t>model</a:t>
            </a:r>
            <a:r>
              <a:rPr dirty="0" sz="1150" spc="-75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2A2A2A"/>
                </a:solidFill>
                <a:latin typeface="Arial MT"/>
                <a:cs typeface="Arial MT"/>
              </a:rPr>
              <a:t>interpretability.</a:t>
            </a:r>
            <a:endParaRPr sz="1150">
              <a:latin typeface="Arial MT"/>
              <a:cs typeface="Arial MT"/>
            </a:endParaRPr>
          </a:p>
          <a:p>
            <a:pPr marL="12700" marR="22225" indent="-635">
              <a:lnSpc>
                <a:spcPct val="100000"/>
              </a:lnSpc>
              <a:spcBef>
                <a:spcPts val="580"/>
              </a:spcBef>
            </a:pPr>
            <a:r>
              <a:rPr dirty="0" sz="1150" spc="-45">
                <a:solidFill>
                  <a:srgbClr val="1F1F1F"/>
                </a:solidFill>
                <a:latin typeface="Arial MT"/>
                <a:cs typeface="Arial MT"/>
              </a:rPr>
              <a:t>Patil</a:t>
            </a:r>
            <a:r>
              <a:rPr dirty="0" sz="1150" spc="-55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150" spc="-60">
                <a:solidFill>
                  <a:srgbClr val="262626"/>
                </a:solidFill>
                <a:latin typeface="Arial MT"/>
                <a:cs typeface="Arial MT"/>
              </a:rPr>
              <a:t>addressed</a:t>
            </a:r>
            <a:r>
              <a:rPr dirty="0" sz="1150" spc="-1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1150" spc="-40">
                <a:solidFill>
                  <a:srgbClr val="2D2D2D"/>
                </a:solidFill>
                <a:latin typeface="Arial MT"/>
                <a:cs typeface="Arial MT"/>
              </a:rPr>
              <a:t>the</a:t>
            </a:r>
            <a:r>
              <a:rPr dirty="0" sz="1150" spc="-75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1150" spc="-40">
                <a:solidFill>
                  <a:srgbClr val="232323"/>
                </a:solidFill>
                <a:latin typeface="Arial MT"/>
                <a:cs typeface="Arial MT"/>
              </a:rPr>
              <a:t>impact</a:t>
            </a:r>
            <a:r>
              <a:rPr dirty="0" sz="1150" spc="-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494949"/>
                </a:solidFill>
                <a:latin typeface="Arial MT"/>
                <a:cs typeface="Arial MT"/>
              </a:rPr>
              <a:t>of</a:t>
            </a:r>
            <a:r>
              <a:rPr dirty="0" sz="1150" spc="-65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dirty="0" sz="1150" spc="-50">
                <a:solidFill>
                  <a:srgbClr val="262626"/>
                </a:solidFill>
                <a:latin typeface="Arial MT"/>
                <a:cs typeface="Arial MT"/>
              </a:rPr>
              <a:t>data</a:t>
            </a:r>
            <a:r>
              <a:rPr dirty="0" sz="1150" spc="2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1150" spc="-55">
                <a:solidFill>
                  <a:srgbClr val="232323"/>
                </a:solidFill>
                <a:latin typeface="Arial MT"/>
                <a:cs typeface="Arial MT"/>
              </a:rPr>
              <a:t>augmentation</a:t>
            </a:r>
            <a:r>
              <a:rPr dirty="0" sz="1150" spc="4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150" spc="-35">
                <a:solidFill>
                  <a:srgbClr val="363636"/>
                </a:solidFill>
                <a:latin typeface="Arial MT"/>
                <a:cs typeface="Arial MT"/>
              </a:rPr>
              <a:t>on</a:t>
            </a:r>
            <a:r>
              <a:rPr dirty="0" sz="1150" spc="-114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dirty="0" sz="1150" spc="-45">
                <a:solidFill>
                  <a:srgbClr val="232323"/>
                </a:solidFill>
                <a:latin typeface="Arial MT"/>
                <a:cs typeface="Arial MT"/>
              </a:rPr>
              <a:t>improving</a:t>
            </a:r>
            <a:r>
              <a:rPr dirty="0" sz="1150" spc="4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150" spc="-55">
                <a:solidFill>
                  <a:srgbClr val="232323"/>
                </a:solidFill>
                <a:latin typeface="Arial MT"/>
                <a:cs typeface="Arial MT"/>
              </a:rPr>
              <a:t>neural</a:t>
            </a:r>
            <a:r>
              <a:rPr dirty="0" sz="1150" spc="-8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150" spc="-25">
                <a:solidFill>
                  <a:srgbClr val="242424"/>
                </a:solidFill>
                <a:latin typeface="Arial MT"/>
                <a:cs typeface="Arial MT"/>
              </a:rPr>
              <a:t>network</a:t>
            </a:r>
            <a:r>
              <a:rPr dirty="0" sz="1150" spc="3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1150" spc="-45">
                <a:solidFill>
                  <a:srgbClr val="212121"/>
                </a:solidFill>
                <a:latin typeface="Arial MT"/>
                <a:cs typeface="Arial MT"/>
              </a:rPr>
              <a:t>performance</a:t>
            </a:r>
            <a:r>
              <a:rPr dirty="0" sz="1150" spc="-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383838"/>
                </a:solidFill>
                <a:latin typeface="Arial MT"/>
                <a:cs typeface="Arial MT"/>
              </a:rPr>
              <a:t>in</a:t>
            </a:r>
            <a:r>
              <a:rPr dirty="0" sz="1150" spc="-80">
                <a:solidFill>
                  <a:srgbClr val="383838"/>
                </a:solidFill>
                <a:latin typeface="Arial MT"/>
                <a:cs typeface="Arial MT"/>
              </a:rPr>
              <a:t> </a:t>
            </a:r>
            <a:r>
              <a:rPr dirty="0" sz="1150" spc="-60">
                <a:solidFill>
                  <a:srgbClr val="2B2B2B"/>
                </a:solidFill>
                <a:latin typeface="Arial MT"/>
                <a:cs typeface="Arial MT"/>
              </a:rPr>
              <a:t>knee</a:t>
            </a:r>
            <a:r>
              <a:rPr dirty="0" sz="1150" spc="-30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dirty="0" sz="1150" spc="-25">
                <a:solidFill>
                  <a:srgbClr val="313131"/>
                </a:solidFill>
                <a:latin typeface="Arial MT"/>
                <a:cs typeface="Arial MT"/>
              </a:rPr>
              <a:t>OA </a:t>
            </a:r>
            <a:r>
              <a:rPr dirty="0" sz="1150" spc="-10">
                <a:solidFill>
                  <a:srgbClr val="161616"/>
                </a:solidFill>
                <a:latin typeface="Arial MT"/>
                <a:cs typeface="Arial MT"/>
              </a:rPr>
              <a:t>detection.</a:t>
            </a:r>
            <a:endParaRPr sz="1150">
              <a:latin typeface="Arial MT"/>
              <a:cs typeface="Arial MT"/>
            </a:endParaRPr>
          </a:p>
          <a:p>
            <a:pPr marL="19050" marR="41275" indent="-1270">
              <a:lnSpc>
                <a:spcPct val="100000"/>
              </a:lnSpc>
              <a:spcBef>
                <a:spcPts val="635"/>
              </a:spcBef>
            </a:pPr>
            <a:r>
              <a:rPr dirty="0" sz="1150" spc="-55">
                <a:solidFill>
                  <a:srgbClr val="181818"/>
                </a:solidFill>
                <a:latin typeface="Arial MT"/>
                <a:cs typeface="Arial MT"/>
              </a:rPr>
              <a:t>Augmentation</a:t>
            </a:r>
            <a:r>
              <a:rPr dirty="0" sz="1150" spc="4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1150" spc="-40">
                <a:solidFill>
                  <a:srgbClr val="1D1D1D"/>
                </a:solidFill>
                <a:latin typeface="Arial MT"/>
                <a:cs typeface="Arial MT"/>
              </a:rPr>
              <a:t>techniques</a:t>
            </a:r>
            <a:r>
              <a:rPr dirty="0" sz="1150" spc="20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dirty="0" sz="1150" spc="-40">
                <a:solidFill>
                  <a:srgbClr val="181818"/>
                </a:solidFill>
                <a:latin typeface="Arial MT"/>
                <a:cs typeface="Arial MT"/>
              </a:rPr>
              <a:t>mitigate</a:t>
            </a:r>
            <a:r>
              <a:rPr dirty="0" sz="1150" spc="-3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1150" spc="-65">
                <a:solidFill>
                  <a:srgbClr val="2B2B2B"/>
                </a:solidFill>
                <a:latin typeface="Arial MT"/>
                <a:cs typeface="Arial MT"/>
              </a:rPr>
              <a:t>overFitting</a:t>
            </a:r>
            <a:r>
              <a:rPr dirty="0" sz="1150" spc="-15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dirty="0" sz="1150" spc="-50">
                <a:solidFill>
                  <a:srgbClr val="2F2F2F"/>
                </a:solidFill>
                <a:latin typeface="Arial MT"/>
                <a:cs typeface="Arial MT"/>
              </a:rPr>
              <a:t>and</a:t>
            </a:r>
            <a:r>
              <a:rPr dirty="0" sz="1150" spc="-60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dirty="0" sz="1150" spc="-60">
                <a:solidFill>
                  <a:srgbClr val="313131"/>
                </a:solidFill>
                <a:latin typeface="Arial MT"/>
                <a:cs typeface="Arial MT"/>
              </a:rPr>
              <a:t>enhance</a:t>
            </a:r>
            <a:r>
              <a:rPr dirty="0" sz="1150" spc="-5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dirty="0" sz="1150" spc="-45">
                <a:solidFill>
                  <a:srgbClr val="181818"/>
                </a:solidFill>
                <a:latin typeface="Arial MT"/>
                <a:cs typeface="Arial MT"/>
              </a:rPr>
              <a:t>generalization,</a:t>
            </a:r>
            <a:r>
              <a:rPr dirty="0" sz="1150" spc="-10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1150" spc="-35">
                <a:solidFill>
                  <a:srgbClr val="212121"/>
                </a:solidFill>
                <a:latin typeface="Arial MT"/>
                <a:cs typeface="Arial MT"/>
              </a:rPr>
              <a:t>especially</a:t>
            </a:r>
            <a:r>
              <a:rPr dirty="0" sz="1150" spc="7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150" spc="-30">
                <a:solidFill>
                  <a:srgbClr val="111111"/>
                </a:solidFill>
                <a:latin typeface="Arial MT"/>
                <a:cs typeface="Arial MT"/>
              </a:rPr>
              <a:t>critical</a:t>
            </a:r>
            <a:r>
              <a:rPr dirty="0" sz="1150" spc="-7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383838"/>
                </a:solidFill>
                <a:latin typeface="Arial MT"/>
                <a:cs typeface="Arial MT"/>
              </a:rPr>
              <a:t>in</a:t>
            </a:r>
            <a:r>
              <a:rPr dirty="0" sz="1150" spc="-85">
                <a:solidFill>
                  <a:srgbClr val="383838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343434"/>
                </a:solidFill>
                <a:latin typeface="Arial MT"/>
                <a:cs typeface="Arial MT"/>
              </a:rPr>
              <a:t>medical </a:t>
            </a:r>
            <a:r>
              <a:rPr dirty="0" sz="1150" spc="-50">
                <a:solidFill>
                  <a:srgbClr val="1A1A1A"/>
                </a:solidFill>
                <a:latin typeface="Arial MT"/>
                <a:cs typeface="Arial MT"/>
              </a:rPr>
              <a:t>datasets</a:t>
            </a:r>
            <a:r>
              <a:rPr dirty="0" sz="1150" spc="3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1150" spc="-25">
                <a:solidFill>
                  <a:srgbClr val="232323"/>
                </a:solidFill>
                <a:latin typeface="Arial MT"/>
                <a:cs typeface="Arial MT"/>
              </a:rPr>
              <a:t>with</a:t>
            </a:r>
            <a:r>
              <a:rPr dirty="0" sz="1150" spc="-9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150" spc="-35">
                <a:solidFill>
                  <a:srgbClr val="313131"/>
                </a:solidFill>
                <a:latin typeface="Arial MT"/>
                <a:cs typeface="Arial MT"/>
              </a:rPr>
              <a:t>limited</a:t>
            </a:r>
            <a:r>
              <a:rPr dirty="0" sz="1150" spc="-3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262626"/>
                </a:solidFill>
                <a:latin typeface="Arial MT"/>
                <a:cs typeface="Arial MT"/>
              </a:rPr>
              <a:t>samples.</a:t>
            </a:r>
            <a:endParaRPr sz="1150">
              <a:latin typeface="Arial MT"/>
              <a:cs typeface="Arial MT"/>
            </a:endParaRPr>
          </a:p>
          <a:p>
            <a:pPr marL="13970" indent="-1905">
              <a:lnSpc>
                <a:spcPct val="100000"/>
              </a:lnSpc>
              <a:spcBef>
                <a:spcPts val="635"/>
              </a:spcBef>
            </a:pPr>
            <a:r>
              <a:rPr dirty="0" sz="1150" spc="-75">
                <a:solidFill>
                  <a:srgbClr val="131313"/>
                </a:solidFill>
                <a:latin typeface="Arial MT"/>
                <a:cs typeface="Arial MT"/>
              </a:rPr>
              <a:t>Recent</a:t>
            </a:r>
            <a:r>
              <a:rPr dirty="0" sz="1150" spc="1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150" spc="-55">
                <a:solidFill>
                  <a:srgbClr val="212121"/>
                </a:solidFill>
                <a:latin typeface="Arial MT"/>
                <a:cs typeface="Arial MT"/>
              </a:rPr>
              <a:t>advancements</a:t>
            </a:r>
            <a:r>
              <a:rPr dirty="0" sz="1150" spc="6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313131"/>
                </a:solidFill>
                <a:latin typeface="Arial MT"/>
                <a:cs typeface="Arial MT"/>
              </a:rPr>
              <a:t>in</a:t>
            </a:r>
            <a:r>
              <a:rPr dirty="0" sz="1150" spc="-3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dirty="0" sz="1150" spc="-65">
                <a:solidFill>
                  <a:srgbClr val="232323"/>
                </a:solidFill>
                <a:latin typeface="Arial MT"/>
                <a:cs typeface="Arial MT"/>
              </a:rPr>
              <a:t>AI</a:t>
            </a:r>
            <a:r>
              <a:rPr dirty="0" sz="1150" spc="-9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150" spc="-55">
                <a:solidFill>
                  <a:srgbClr val="2A2A2A"/>
                </a:solidFill>
                <a:latin typeface="Arial MT"/>
                <a:cs typeface="Arial MT"/>
              </a:rPr>
              <a:t>research</a:t>
            </a:r>
            <a:r>
              <a:rPr dirty="0" sz="1150" spc="-1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150" spc="-40">
                <a:solidFill>
                  <a:srgbClr val="1C1C1C"/>
                </a:solidFill>
                <a:latin typeface="Arial MT"/>
                <a:cs typeface="Arial MT"/>
              </a:rPr>
              <a:t>illustrate</a:t>
            </a:r>
            <a:r>
              <a:rPr dirty="0" sz="1150" spc="-6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1150" spc="-25">
                <a:solidFill>
                  <a:srgbClr val="161616"/>
                </a:solidFill>
                <a:latin typeface="Arial MT"/>
                <a:cs typeface="Arial MT"/>
              </a:rPr>
              <a:t>the</a:t>
            </a:r>
            <a:r>
              <a:rPr dirty="0" sz="1150" spc="-75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1150" spc="-35">
                <a:solidFill>
                  <a:srgbClr val="282828"/>
                </a:solidFill>
                <a:latin typeface="Arial MT"/>
                <a:cs typeface="Arial MT"/>
              </a:rPr>
              <a:t>growing</a:t>
            </a:r>
            <a:r>
              <a:rPr dirty="0" sz="1150" spc="-5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1150" spc="-40">
                <a:solidFill>
                  <a:srgbClr val="3B3B3B"/>
                </a:solidFill>
                <a:latin typeface="Arial MT"/>
                <a:cs typeface="Arial MT"/>
              </a:rPr>
              <a:t>role</a:t>
            </a:r>
            <a:r>
              <a:rPr dirty="0" sz="1150" spc="-6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3F3F3F"/>
                </a:solidFill>
                <a:latin typeface="Arial MT"/>
                <a:cs typeface="Arial MT"/>
              </a:rPr>
              <a:t>of</a:t>
            </a:r>
            <a:r>
              <a:rPr dirty="0" sz="1150" spc="-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1150" spc="-25">
                <a:solidFill>
                  <a:srgbClr val="262626"/>
                </a:solidFill>
                <a:latin typeface="Arial MT"/>
                <a:cs typeface="Arial MT"/>
              </a:rPr>
              <a:t>artificial</a:t>
            </a:r>
            <a:r>
              <a:rPr dirty="0" sz="1150" spc="-15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1150" spc="-40">
                <a:solidFill>
                  <a:srgbClr val="1C1C1C"/>
                </a:solidFill>
                <a:latin typeface="Arial MT"/>
                <a:cs typeface="Arial MT"/>
              </a:rPr>
              <a:t>intelligence</a:t>
            </a:r>
            <a:r>
              <a:rPr dirty="0" sz="115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383838"/>
                </a:solidFill>
                <a:latin typeface="Arial MT"/>
                <a:cs typeface="Arial MT"/>
              </a:rPr>
              <a:t>in</a:t>
            </a:r>
            <a:r>
              <a:rPr dirty="0" sz="1150" spc="-105">
                <a:solidFill>
                  <a:srgbClr val="383838"/>
                </a:solidFill>
                <a:latin typeface="Arial MT"/>
                <a:cs typeface="Arial MT"/>
              </a:rPr>
              <a:t> </a:t>
            </a:r>
            <a:r>
              <a:rPr dirty="0" sz="1150" spc="-140">
                <a:solidFill>
                  <a:srgbClr val="232323"/>
                </a:solidFill>
                <a:latin typeface="Arial MT"/>
                <a:cs typeface="Arial MT"/>
              </a:rPr>
              <a:t>OA</a:t>
            </a:r>
            <a:r>
              <a:rPr dirty="0" sz="1150" spc="1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212121"/>
                </a:solidFill>
                <a:latin typeface="Arial MT"/>
                <a:cs typeface="Arial MT"/>
              </a:rPr>
              <a:t>diagnosis.</a:t>
            </a:r>
            <a:endParaRPr sz="1150">
              <a:latin typeface="Arial MT"/>
              <a:cs typeface="Arial MT"/>
            </a:endParaRPr>
          </a:p>
          <a:p>
            <a:pPr marL="13970" marR="129539" indent="-635">
              <a:lnSpc>
                <a:spcPts val="1360"/>
              </a:lnSpc>
              <a:spcBef>
                <a:spcPts val="690"/>
              </a:spcBef>
            </a:pPr>
            <a:r>
              <a:rPr dirty="0" sz="1150" spc="-45">
                <a:solidFill>
                  <a:srgbClr val="242424"/>
                </a:solidFill>
                <a:latin typeface="Arial MT"/>
                <a:cs typeface="Arial MT"/>
              </a:rPr>
              <a:t>Jain</a:t>
            </a:r>
            <a:r>
              <a:rPr dirty="0" sz="1150" spc="-6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1150" spc="-55">
                <a:solidFill>
                  <a:srgbClr val="242424"/>
                </a:solidFill>
                <a:latin typeface="Arial MT"/>
                <a:cs typeface="Arial MT"/>
              </a:rPr>
              <a:t>and</a:t>
            </a:r>
            <a:r>
              <a:rPr dirty="0" sz="1150" spc="-8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1150" spc="-65">
                <a:solidFill>
                  <a:srgbClr val="2D2D2D"/>
                </a:solidFill>
                <a:latin typeface="Arial MT"/>
                <a:cs typeface="Arial MT"/>
              </a:rPr>
              <a:t>Gupta</a:t>
            </a:r>
            <a:r>
              <a:rPr dirty="0" sz="1150" spc="-2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1150" spc="-55">
                <a:solidFill>
                  <a:srgbClr val="343434"/>
                </a:solidFill>
                <a:latin typeface="Arial MT"/>
                <a:cs typeface="Arial MT"/>
              </a:rPr>
              <a:t>encourage</a:t>
            </a:r>
            <a:r>
              <a:rPr dirty="0" sz="1150" spc="2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dirty="0" sz="1150" spc="-45">
                <a:solidFill>
                  <a:srgbClr val="1D1D1D"/>
                </a:solidFill>
                <a:latin typeface="Arial MT"/>
                <a:cs typeface="Arial MT"/>
              </a:rPr>
              <a:t>leveraging</a:t>
            </a:r>
            <a:r>
              <a:rPr dirty="0" sz="1150" spc="10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dirty="0" sz="1150" spc="-65">
                <a:solidFill>
                  <a:srgbClr val="2F2F2F"/>
                </a:solidFill>
                <a:latin typeface="Arial MT"/>
                <a:cs typeface="Arial MT"/>
              </a:rPr>
              <a:t>ensemble</a:t>
            </a:r>
            <a:r>
              <a:rPr dirty="0" sz="1150" spc="10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dirty="0" sz="1150" spc="-40">
                <a:solidFill>
                  <a:srgbClr val="282828"/>
                </a:solidFill>
                <a:latin typeface="Arial MT"/>
                <a:cs typeface="Arial MT"/>
              </a:rPr>
              <a:t>techniques</a:t>
            </a:r>
            <a:r>
              <a:rPr dirty="0" sz="1150" spc="25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3B3B3B"/>
                </a:solidFill>
                <a:latin typeface="Arial MT"/>
                <a:cs typeface="Arial MT"/>
              </a:rPr>
              <a:t>to</a:t>
            </a:r>
            <a:r>
              <a:rPr dirty="0" sz="1150" spc="-6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150" spc="-55">
                <a:solidFill>
                  <a:srgbClr val="2A2A2A"/>
                </a:solidFill>
                <a:latin typeface="Arial MT"/>
                <a:cs typeface="Arial MT"/>
              </a:rPr>
              <a:t>combine</a:t>
            </a:r>
            <a:r>
              <a:rPr dirty="0" sz="1150" spc="-6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150" spc="-40">
                <a:solidFill>
                  <a:srgbClr val="2F2F2F"/>
                </a:solidFill>
                <a:latin typeface="Arial MT"/>
                <a:cs typeface="Arial MT"/>
              </a:rPr>
              <a:t>multiple</a:t>
            </a:r>
            <a:r>
              <a:rPr dirty="0" sz="1150" spc="-15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dirty="0" sz="1150" spc="-45">
                <a:solidFill>
                  <a:srgbClr val="232323"/>
                </a:solidFill>
                <a:latin typeface="Arial MT"/>
                <a:cs typeface="Arial MT"/>
              </a:rPr>
              <a:t>models</a:t>
            </a:r>
            <a:r>
              <a:rPr dirty="0" sz="1150" spc="-1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150" spc="-20">
                <a:solidFill>
                  <a:srgbClr val="262626"/>
                </a:solidFill>
                <a:latin typeface="Arial MT"/>
                <a:cs typeface="Arial MT"/>
              </a:rPr>
              <a:t>for</a:t>
            </a:r>
            <a:r>
              <a:rPr dirty="0" sz="1150" spc="-105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1D1D1D"/>
                </a:solidFill>
                <a:latin typeface="Arial MT"/>
                <a:cs typeface="Arial MT"/>
              </a:rPr>
              <a:t>Improved </a:t>
            </a:r>
            <a:r>
              <a:rPr dirty="0" sz="1150" spc="-35">
                <a:solidFill>
                  <a:srgbClr val="1C1C1C"/>
                </a:solidFill>
                <a:latin typeface="Arial MT"/>
                <a:cs typeface="Arial MT"/>
              </a:rPr>
              <a:t>prediction</a:t>
            </a:r>
            <a:r>
              <a:rPr dirty="0" sz="1150" spc="-3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262626"/>
                </a:solidFill>
                <a:latin typeface="Arial MT"/>
                <a:cs typeface="Arial MT"/>
              </a:rPr>
              <a:t>accuracy.</a:t>
            </a:r>
            <a:endParaRPr sz="1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880762"/>
            <a:ext cx="388620" cy="491847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5138" y="2168405"/>
            <a:ext cx="1020127" cy="922972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89214" y="1919446"/>
            <a:ext cx="1020127" cy="935116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51295" y="1925517"/>
            <a:ext cx="1007983" cy="922972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582250" y="2253416"/>
            <a:ext cx="242887" cy="49791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055880" y="358894"/>
            <a:ext cx="716518" cy="503991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8415">
              <a:lnSpc>
                <a:spcPct val="100000"/>
              </a:lnSpc>
              <a:spcBef>
                <a:spcPts val="90"/>
              </a:spcBef>
            </a:pPr>
            <a:r>
              <a:rPr dirty="0" sz="1850">
                <a:latin typeface="Times New Roman"/>
                <a:cs typeface="Times New Roman"/>
              </a:rPr>
              <a:t>Dataset</a:t>
            </a:r>
            <a:r>
              <a:rPr dirty="0" sz="1850" spc="114">
                <a:latin typeface="Times New Roman"/>
                <a:cs typeface="Times New Roman"/>
              </a:rPr>
              <a:t> </a:t>
            </a:r>
            <a:r>
              <a:rPr dirty="0" sz="1850">
                <a:solidFill>
                  <a:srgbClr val="161616"/>
                </a:solidFill>
                <a:latin typeface="Times New Roman"/>
                <a:cs typeface="Times New Roman"/>
              </a:rPr>
              <a:t>(li</a:t>
            </a:r>
            <a:r>
              <a:rPr dirty="0" sz="1850" spc="-45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cri</a:t>
            </a:r>
            <a:r>
              <a:rPr dirty="0" sz="1850" spc="285">
                <a:latin typeface="Times New Roman"/>
                <a:cs typeface="Times New Roman"/>
              </a:rPr>
              <a:t> </a:t>
            </a:r>
            <a:r>
              <a:rPr dirty="0" sz="1850" spc="-20">
                <a:latin typeface="Times New Roman"/>
                <a:cs typeface="Times New Roman"/>
              </a:rPr>
              <a:t>icit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943505" y="1268914"/>
            <a:ext cx="1181100" cy="63881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ctr" marL="12700" marR="5080" indent="5715">
              <a:lnSpc>
                <a:spcPct val="105600"/>
              </a:lnSpc>
              <a:spcBef>
                <a:spcPts val="114"/>
              </a:spcBef>
            </a:pPr>
            <a:r>
              <a:rPr dirty="0" sz="950" spc="-10">
                <a:solidFill>
                  <a:srgbClr val="161616"/>
                </a:solidFill>
                <a:latin typeface="Arial MT"/>
                <a:cs typeface="Arial MT"/>
              </a:rPr>
              <a:t>Utilization</a:t>
            </a:r>
            <a:r>
              <a:rPr dirty="0" sz="95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383838"/>
                </a:solidFill>
                <a:latin typeface="Arial MT"/>
                <a:cs typeface="Arial MT"/>
              </a:rPr>
              <a:t>of</a:t>
            </a:r>
            <a:r>
              <a:rPr dirty="0" sz="950" spc="-5">
                <a:solidFill>
                  <a:srgbClr val="383838"/>
                </a:solidFill>
                <a:latin typeface="Arial MT"/>
                <a:cs typeface="Arial MT"/>
              </a:rPr>
              <a:t> </a:t>
            </a:r>
            <a:r>
              <a:rPr dirty="0" sz="950" spc="-20">
                <a:solidFill>
                  <a:srgbClr val="161616"/>
                </a:solidFill>
                <a:latin typeface="Arial MT"/>
                <a:cs typeface="Arial MT"/>
              </a:rPr>
              <a:t>Knee </a:t>
            </a:r>
            <a:r>
              <a:rPr dirty="0" sz="950" spc="-10">
                <a:solidFill>
                  <a:srgbClr val="0A0A0A"/>
                </a:solidFill>
                <a:latin typeface="Arial MT"/>
                <a:cs typeface="Arial MT"/>
              </a:rPr>
              <a:t>Osteoarthritis</a:t>
            </a:r>
            <a:r>
              <a:rPr dirty="0" sz="950" spc="50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111111"/>
                </a:solidFill>
                <a:latin typeface="Arial MT"/>
                <a:cs typeface="Arial MT"/>
              </a:rPr>
              <a:t>Dataset</a:t>
            </a:r>
            <a:r>
              <a:rPr dirty="0" sz="950" spc="7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950" spc="10">
                <a:solidFill>
                  <a:srgbClr val="151515"/>
                </a:solidFill>
                <a:latin typeface="Arial MT"/>
                <a:cs typeface="Arial MT"/>
              </a:rPr>
              <a:t>with</a:t>
            </a:r>
            <a:r>
              <a:rPr dirty="0" sz="950" spc="-100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950" spc="-10">
                <a:solidFill>
                  <a:srgbClr val="1C1C1C"/>
                </a:solidFill>
                <a:latin typeface="Arial MT"/>
                <a:cs typeface="Arial MT"/>
              </a:rPr>
              <a:t>Severity </a:t>
            </a:r>
            <a:r>
              <a:rPr dirty="0" sz="950">
                <a:solidFill>
                  <a:srgbClr val="4D4964"/>
                </a:solidFill>
                <a:latin typeface="Arial MT"/>
                <a:cs typeface="Arial MT"/>
              </a:rPr>
              <a:t>from</a:t>
            </a:r>
            <a:r>
              <a:rPr dirty="0" sz="950" spc="30">
                <a:solidFill>
                  <a:srgbClr val="4D4964"/>
                </a:solidFill>
                <a:latin typeface="Arial MT"/>
                <a:cs typeface="Arial MT"/>
              </a:rPr>
              <a:t> </a:t>
            </a:r>
            <a:r>
              <a:rPr dirty="0" sz="950" spc="-10">
                <a:solidFill>
                  <a:srgbClr val="262626"/>
                </a:solidFill>
                <a:latin typeface="Arial MT"/>
                <a:cs typeface="Arial MT"/>
              </a:rPr>
              <a:t>Kaggie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121744" y="3074742"/>
            <a:ext cx="1191260" cy="645795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algn="ctr" marL="12700" marR="5080">
              <a:lnSpc>
                <a:spcPct val="104500"/>
              </a:lnSpc>
              <a:spcBef>
                <a:spcPts val="150"/>
              </a:spcBef>
            </a:pPr>
            <a:r>
              <a:rPr dirty="0" sz="1000" spc="-60">
                <a:solidFill>
                  <a:srgbClr val="242424"/>
                </a:solidFill>
                <a:latin typeface="Arial MT"/>
                <a:cs typeface="Arial MT"/>
              </a:rPr>
              <a:t>Total</a:t>
            </a:r>
            <a:r>
              <a:rPr dirty="0" sz="1000" spc="-1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545269"/>
                </a:solidFill>
                <a:latin typeface="Arial MT"/>
                <a:cs typeface="Arial MT"/>
              </a:rPr>
              <a:t>of</a:t>
            </a:r>
            <a:r>
              <a:rPr dirty="0" sz="1000" spc="15">
                <a:solidFill>
                  <a:srgbClr val="545269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111111"/>
                </a:solidFill>
                <a:latin typeface="Arial MT"/>
                <a:cs typeface="Arial MT"/>
              </a:rPr>
              <a:t>8,260</a:t>
            </a:r>
            <a:r>
              <a:rPr dirty="0" sz="1000" spc="-10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131313"/>
                </a:solidFill>
                <a:latin typeface="Arial MT"/>
                <a:cs typeface="Arial MT"/>
              </a:rPr>
              <a:t>images </a:t>
            </a:r>
            <a:r>
              <a:rPr dirty="0" sz="900">
                <a:solidFill>
                  <a:srgbClr val="1D1D1D"/>
                </a:solidFill>
                <a:latin typeface="Arial MT"/>
                <a:cs typeface="Arial MT"/>
              </a:rPr>
              <a:t>Eategorized</a:t>
            </a:r>
            <a:r>
              <a:rPr dirty="0" sz="900" spc="45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dirty="0" sz="900" spc="-25">
                <a:solidFill>
                  <a:srgbClr val="3F3F3F"/>
                </a:solidFill>
                <a:latin typeface="Arial MT"/>
                <a:cs typeface="Arial MT"/>
              </a:rPr>
              <a:t>by</a:t>
            </a:r>
            <a:r>
              <a:rPr dirty="0" sz="900" spc="50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1000" spc="-35">
                <a:solidFill>
                  <a:srgbClr val="2A2A2A"/>
                </a:solidFill>
                <a:latin typeface="Arial MT"/>
                <a:cs typeface="Arial MT"/>
              </a:rPr>
              <a:t>severity</a:t>
            </a:r>
            <a:r>
              <a:rPr dirty="0" sz="1000" spc="-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000" spc="-35">
                <a:solidFill>
                  <a:srgbClr val="313131"/>
                </a:solidFill>
                <a:latin typeface="Arial MT"/>
                <a:cs typeface="Arial MT"/>
              </a:rPr>
              <a:t>levels </a:t>
            </a:r>
            <a:r>
              <a:rPr dirty="0" sz="1000" spc="-25">
                <a:solidFill>
                  <a:srgbClr val="212121"/>
                </a:solidFill>
                <a:latin typeface="Arial MT"/>
                <a:cs typeface="Arial MT"/>
              </a:rPr>
              <a:t>of </a:t>
            </a:r>
            <a:r>
              <a:rPr dirty="0" sz="950">
                <a:solidFill>
                  <a:srgbClr val="131313"/>
                </a:solidFill>
                <a:latin typeface="Arial MT"/>
                <a:cs typeface="Arial MT"/>
              </a:rPr>
              <a:t>osteoarthritis</a:t>
            </a:r>
            <a:r>
              <a:rPr dirty="0" sz="950" spc="2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950" spc="-20">
                <a:solidFill>
                  <a:srgbClr val="3B3B3B"/>
                </a:solidFill>
                <a:latin typeface="Arial MT"/>
                <a:cs typeface="Arial MT"/>
              </a:rPr>
              <a:t>(OA)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376339" y="1418200"/>
            <a:ext cx="1017905" cy="34099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dirty="0" sz="1000" spc="-120">
                <a:solidFill>
                  <a:srgbClr val="181818"/>
                </a:solidFill>
                <a:latin typeface="Consolas"/>
                <a:cs typeface="Consolas"/>
              </a:rPr>
              <a:t>Trainingset:</a:t>
            </a:r>
            <a:r>
              <a:rPr dirty="0" sz="1000" spc="-204">
                <a:solidFill>
                  <a:srgbClr val="181818"/>
                </a:solidFill>
                <a:latin typeface="Consolas"/>
                <a:cs typeface="Consolas"/>
              </a:rPr>
              <a:t> </a:t>
            </a:r>
            <a:r>
              <a:rPr dirty="0" sz="1000" spc="-65">
                <a:solidFill>
                  <a:srgbClr val="343434"/>
                </a:solidFill>
                <a:latin typeface="Consolas"/>
                <a:cs typeface="Consolas"/>
              </a:rPr>
              <a:t>5,778</a:t>
            </a:r>
            <a:endParaRPr sz="1000">
              <a:latin typeface="Consolas"/>
              <a:cs typeface="Consolas"/>
            </a:endParaRPr>
          </a:p>
          <a:p>
            <a:pPr algn="ctr" marL="1905">
              <a:lnSpc>
                <a:spcPct val="100000"/>
              </a:lnSpc>
              <a:spcBef>
                <a:spcPts val="70"/>
              </a:spcBef>
            </a:pPr>
            <a:r>
              <a:rPr dirty="0" sz="950" spc="-10">
                <a:solidFill>
                  <a:srgbClr val="242424"/>
                </a:solidFill>
                <a:latin typeface="Arial MT"/>
                <a:cs typeface="Arial MT"/>
              </a:rPr>
              <a:t>images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553058" y="3227193"/>
            <a:ext cx="1029335" cy="341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0675" marR="5080" indent="-308610">
              <a:lnSpc>
                <a:spcPct val="109000"/>
              </a:lnSpc>
              <a:spcBef>
                <a:spcPts val="100"/>
              </a:spcBef>
            </a:pPr>
            <a:r>
              <a:rPr dirty="0" sz="950">
                <a:solidFill>
                  <a:srgbClr val="111111"/>
                </a:solidFill>
                <a:latin typeface="Arial MT"/>
                <a:cs typeface="Arial MT"/>
              </a:rPr>
              <a:t>Validation</a:t>
            </a:r>
            <a:r>
              <a:rPr dirty="0" sz="950" spc="-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111111"/>
                </a:solidFill>
                <a:latin typeface="Arial MT"/>
                <a:cs typeface="Arial MT"/>
              </a:rPr>
              <a:t>set:</a:t>
            </a:r>
            <a:r>
              <a:rPr dirty="0" sz="950" spc="-3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950" spc="-25">
                <a:solidFill>
                  <a:srgbClr val="6E6B80"/>
                </a:solidFill>
                <a:latin typeface="Arial MT"/>
                <a:cs typeface="Arial MT"/>
              </a:rPr>
              <a:t>826 </a:t>
            </a:r>
            <a:r>
              <a:rPr dirty="0" sz="950" spc="-10">
                <a:solidFill>
                  <a:srgbClr val="464646"/>
                </a:solidFill>
                <a:latin typeface="Arial MT"/>
                <a:cs typeface="Arial MT"/>
              </a:rPr>
              <a:t>images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837923" y="1431091"/>
            <a:ext cx="797560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13360" marR="5080" indent="-201295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solidFill>
                  <a:srgbClr val="161616"/>
                </a:solidFill>
                <a:latin typeface="Arial MT"/>
                <a:cs typeface="Arial MT"/>
              </a:rPr>
              <a:t>Test</a:t>
            </a:r>
            <a:r>
              <a:rPr dirty="0" sz="1000" spc="-5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1000" spc="-20">
                <a:solidFill>
                  <a:srgbClr val="161616"/>
                </a:solidFill>
                <a:latin typeface="Arial MT"/>
                <a:cs typeface="Arial MT"/>
              </a:rPr>
              <a:t>set:</a:t>
            </a:r>
            <a:r>
              <a:rPr dirty="0" sz="1000" spc="-65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1000" spc="-60">
                <a:solidFill>
                  <a:srgbClr val="3B3B3B"/>
                </a:solidFill>
                <a:latin typeface="Arial MT"/>
                <a:cs typeface="Arial MT"/>
              </a:rPr>
              <a:t>1,656 </a:t>
            </a:r>
            <a:r>
              <a:rPr dirty="0" sz="1000" spc="-10">
                <a:solidFill>
                  <a:srgbClr val="494949"/>
                </a:solidFill>
                <a:latin typeface="Arial MT"/>
                <a:cs typeface="Arial MT"/>
              </a:rPr>
              <a:t>images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880762"/>
            <a:ext cx="388620" cy="491847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17876" y="1136134"/>
            <a:ext cx="1845945" cy="258067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25520" y="310316"/>
            <a:ext cx="625435" cy="55256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0160">
              <a:lnSpc>
                <a:spcPct val="100000"/>
              </a:lnSpc>
              <a:spcBef>
                <a:spcPts val="90"/>
              </a:spcBef>
            </a:pPr>
            <a:r>
              <a:rPr dirty="0" sz="1850">
                <a:latin typeface="Times New Roman"/>
                <a:cs typeface="Times New Roman"/>
              </a:rPr>
              <a:t>I.lass</a:t>
            </a:r>
            <a:r>
              <a:rPr dirty="0" sz="1850" spc="2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Distribution</a:t>
            </a:r>
            <a:r>
              <a:rPr dirty="0" sz="1850" spc="240">
                <a:latin typeface="Times New Roman"/>
                <a:cs typeface="Times New Roman"/>
              </a:rPr>
              <a:t> </a:t>
            </a:r>
            <a:r>
              <a:rPr dirty="0" sz="1850" spc="60">
                <a:latin typeface="Times New Roman"/>
                <a:cs typeface="Times New Roman"/>
              </a:rPr>
              <a:t>and</a:t>
            </a:r>
            <a:r>
              <a:rPr dirty="0" sz="1850" spc="195">
                <a:latin typeface="Times New Roman"/>
                <a:cs typeface="Times New Roman"/>
              </a:rPr>
              <a:t> </a:t>
            </a:r>
            <a:r>
              <a:rPr dirty="0" sz="1850" spc="55">
                <a:latin typeface="Times New Roman"/>
                <a:cs typeface="Times New Roman"/>
              </a:rPr>
              <a:t>t?ltvactcristics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55708" y="1262840"/>
            <a:ext cx="1931035" cy="33528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80"/>
              </a:spcBef>
            </a:pPr>
            <a:r>
              <a:rPr dirty="0" sz="950" spc="-20">
                <a:solidFill>
                  <a:srgbClr val="4B4B4B"/>
                </a:solidFill>
                <a:latin typeface="Arial MT"/>
                <a:cs typeface="Arial MT"/>
              </a:rPr>
              <a:t>Class</a:t>
            </a:r>
            <a:r>
              <a:rPr dirty="0" sz="950" spc="-5">
                <a:solidFill>
                  <a:srgbClr val="4B4B4B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1C1C1C"/>
                </a:solidFill>
                <a:latin typeface="Arial MT"/>
                <a:cs typeface="Arial MT"/>
              </a:rPr>
              <a:t>distribution</a:t>
            </a:r>
            <a:r>
              <a:rPr dirty="0" sz="950" spc="2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950" spc="-10">
                <a:solidFill>
                  <a:srgbClr val="333333"/>
                </a:solidFill>
                <a:latin typeface="Arial MT"/>
                <a:cs typeface="Arial MT"/>
              </a:rPr>
              <a:t>shows</a:t>
            </a:r>
            <a:r>
              <a:rPr dirty="0" sz="950" spc="-3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1F1F1F"/>
                </a:solidFill>
                <a:latin typeface="Arial MT"/>
                <a:cs typeface="Arial MT"/>
              </a:rPr>
              <a:t>five</a:t>
            </a:r>
            <a:r>
              <a:rPr dirty="0" sz="950" spc="-65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950" spc="-10">
                <a:solidFill>
                  <a:srgbClr val="212121"/>
                </a:solidFill>
                <a:latin typeface="Arial MT"/>
                <a:cs typeface="Arial MT"/>
              </a:rPr>
              <a:t>distinct</a:t>
            </a:r>
            <a:endParaRPr sz="950">
              <a:latin typeface="Arial MT"/>
              <a:cs typeface="Arial MT"/>
            </a:endParaRPr>
          </a:p>
          <a:p>
            <a:pPr algn="r" marR="6350">
              <a:lnSpc>
                <a:spcPct val="100000"/>
              </a:lnSpc>
              <a:spcBef>
                <a:spcPts val="80"/>
              </a:spcBef>
            </a:pPr>
            <a:r>
              <a:rPr dirty="0" sz="950" spc="-10">
                <a:solidFill>
                  <a:srgbClr val="212121"/>
                </a:solidFill>
                <a:latin typeface="Arial MT"/>
                <a:cs typeface="Arial MT"/>
              </a:rPr>
              <a:t>classes</a:t>
            </a:r>
            <a:r>
              <a:rPr dirty="0" sz="950" spc="-2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343434"/>
                </a:solidFill>
                <a:latin typeface="Arial MT"/>
                <a:cs typeface="Arial MT"/>
              </a:rPr>
              <a:t>of</a:t>
            </a:r>
            <a:r>
              <a:rPr dirty="0" sz="950" spc="-25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dirty="0" sz="950" spc="-40">
                <a:solidFill>
                  <a:srgbClr val="2D2D2D"/>
                </a:solidFill>
                <a:latin typeface="Arial MT"/>
                <a:cs typeface="Arial MT"/>
              </a:rPr>
              <a:t>OA</a:t>
            </a:r>
            <a:r>
              <a:rPr dirty="0" sz="950" spc="2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950" spc="-10">
                <a:solidFill>
                  <a:srgbClr val="2A2A2A"/>
                </a:solidFill>
                <a:latin typeface="Arial MT"/>
                <a:cs typeface="Arial MT"/>
              </a:rPr>
              <a:t>severity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06689" y="2237425"/>
            <a:ext cx="2079625" cy="32956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55"/>
              </a:spcBef>
            </a:pPr>
            <a:r>
              <a:rPr dirty="0" sz="950" spc="-30">
                <a:solidFill>
                  <a:srgbClr val="2A2A2A"/>
                </a:solidFill>
                <a:latin typeface="Arial MT"/>
                <a:cs typeface="Arial MT"/>
              </a:rPr>
              <a:t>Data</a:t>
            </a:r>
            <a:r>
              <a:rPr dirty="0" sz="950" spc="-4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950" spc="-10">
                <a:solidFill>
                  <a:srgbClr val="212121"/>
                </a:solidFill>
                <a:latin typeface="Arial MT"/>
                <a:cs typeface="Arial MT"/>
              </a:rPr>
              <a:t>augmentation</a:t>
            </a:r>
            <a:r>
              <a:rPr dirty="0" sz="950" spc="2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950" spc="-2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dirty="0" sz="950" spc="-45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dirty="0" sz="950" spc="-10">
                <a:solidFill>
                  <a:srgbClr val="464646"/>
                </a:solidFill>
                <a:latin typeface="Arial MT"/>
                <a:cs typeface="Arial MT"/>
              </a:rPr>
              <a:t>class</a:t>
            </a:r>
            <a:r>
              <a:rPr dirty="0" sz="950" spc="-35">
                <a:solidFill>
                  <a:srgbClr val="464646"/>
                </a:solidFill>
                <a:latin typeface="Arial MT"/>
                <a:cs typeface="Arial MT"/>
              </a:rPr>
              <a:t> </a:t>
            </a:r>
            <a:r>
              <a:rPr dirty="0" sz="950" spc="-10">
                <a:solidFill>
                  <a:srgbClr val="343434"/>
                </a:solidFill>
                <a:latin typeface="Arial MT"/>
                <a:cs typeface="Arial MT"/>
              </a:rPr>
              <a:t>balancing</a:t>
            </a:r>
            <a:endParaRPr sz="950">
              <a:latin typeface="Arial MT"/>
              <a:cs typeface="Arial MT"/>
            </a:endParaRPr>
          </a:p>
          <a:p>
            <a:pPr algn="r" marR="8255">
              <a:lnSpc>
                <a:spcPct val="100000"/>
              </a:lnSpc>
              <a:spcBef>
                <a:spcPts val="55"/>
              </a:spcBef>
            </a:pPr>
            <a:r>
              <a:rPr dirty="0" sz="950" spc="-10">
                <a:solidFill>
                  <a:srgbClr val="282828"/>
                </a:solidFill>
                <a:latin typeface="Arial MT"/>
                <a:cs typeface="Arial MT"/>
              </a:rPr>
              <a:t>strategies</a:t>
            </a:r>
            <a:r>
              <a:rPr dirty="0" sz="95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950" spc="-20">
                <a:solidFill>
                  <a:srgbClr val="2D2D2D"/>
                </a:solidFill>
                <a:latin typeface="Arial MT"/>
                <a:cs typeface="Arial MT"/>
              </a:rPr>
              <a:t>are</a:t>
            </a:r>
            <a:r>
              <a:rPr dirty="0" sz="950" spc="-55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950" spc="-10">
                <a:solidFill>
                  <a:srgbClr val="262626"/>
                </a:solidFill>
                <a:latin typeface="Arial MT"/>
                <a:cs typeface="Arial MT"/>
              </a:rPr>
              <a:t>necessary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50780" y="3215049"/>
            <a:ext cx="2038985" cy="3295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7365" marR="5080" indent="-495300">
              <a:lnSpc>
                <a:spcPct val="104900"/>
              </a:lnSpc>
              <a:spcBef>
                <a:spcPts val="100"/>
              </a:spcBef>
            </a:pPr>
            <a:r>
              <a:rPr dirty="0" sz="950" spc="-10">
                <a:solidFill>
                  <a:srgbClr val="282828"/>
                </a:solidFill>
                <a:latin typeface="Arial MT"/>
                <a:cs typeface="Arial MT"/>
              </a:rPr>
              <a:t>lmbalanced</a:t>
            </a:r>
            <a:r>
              <a:rPr dirty="0" sz="950" spc="-55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2B2B2B"/>
                </a:solidFill>
                <a:latin typeface="Arial MT"/>
                <a:cs typeface="Arial MT"/>
              </a:rPr>
              <a:t>class</a:t>
            </a:r>
            <a:r>
              <a:rPr dirty="0" sz="950" spc="-50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2F2F2F"/>
                </a:solidFill>
                <a:latin typeface="Arial MT"/>
                <a:cs typeface="Arial MT"/>
              </a:rPr>
              <a:t>distribution </a:t>
            </a:r>
            <a:r>
              <a:rPr dirty="0" sz="950" spc="-10">
                <a:solidFill>
                  <a:srgbClr val="2A2A2A"/>
                </a:solidFill>
                <a:latin typeface="Arial MT"/>
                <a:cs typeface="Arial MT"/>
              </a:rPr>
              <a:t>presents </a:t>
            </a:r>
            <a:r>
              <a:rPr dirty="0" sz="950" spc="-10">
                <a:solidFill>
                  <a:srgbClr val="282828"/>
                </a:solidFill>
                <a:latin typeface="Arial MT"/>
                <a:cs typeface="Arial MT"/>
              </a:rPr>
              <a:t>challenges</a:t>
            </a:r>
            <a:r>
              <a:rPr dirty="0" sz="950" spc="25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525069"/>
                </a:solidFill>
                <a:latin typeface="Arial MT"/>
                <a:cs typeface="Arial MT"/>
              </a:rPr>
              <a:t>for</a:t>
            </a:r>
            <a:r>
              <a:rPr dirty="0" sz="950" spc="-35">
                <a:solidFill>
                  <a:srgbClr val="525069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74708C"/>
                </a:solidFill>
                <a:latin typeface="Arial MT"/>
                <a:cs typeface="Arial MT"/>
              </a:rPr>
              <a:t>model</a:t>
            </a:r>
            <a:r>
              <a:rPr dirty="0" sz="950" spc="-45">
                <a:solidFill>
                  <a:srgbClr val="74708C"/>
                </a:solidFill>
                <a:latin typeface="Arial MT"/>
                <a:cs typeface="Arial MT"/>
              </a:rPr>
              <a:t> </a:t>
            </a:r>
            <a:r>
              <a:rPr dirty="0" sz="950" spc="-10">
                <a:solidFill>
                  <a:srgbClr val="2A2A2A"/>
                </a:solidFill>
                <a:latin typeface="Arial MT"/>
                <a:cs typeface="Arial MT"/>
              </a:rPr>
              <a:t>training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982860" y="1502692"/>
            <a:ext cx="1918970" cy="3295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4900"/>
              </a:lnSpc>
              <a:spcBef>
                <a:spcPts val="100"/>
              </a:spcBef>
            </a:pPr>
            <a:r>
              <a:rPr dirty="0" sz="950">
                <a:solidFill>
                  <a:srgbClr val="1D1D1D"/>
                </a:solidFill>
                <a:latin typeface="Arial MT"/>
                <a:cs typeface="Arial MT"/>
              </a:rPr>
              <a:t>‘Healthy*</a:t>
            </a:r>
            <a:r>
              <a:rPr dirty="0" sz="950" spc="75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dirty="0" sz="950" spc="-10">
                <a:solidFill>
                  <a:srgbClr val="79778E"/>
                </a:solidFill>
                <a:latin typeface="Arial MT"/>
                <a:cs typeface="Arial MT"/>
              </a:rPr>
              <a:t>class </a:t>
            </a:r>
            <a:r>
              <a:rPr dirty="0" sz="950" spc="-10">
                <a:solidFill>
                  <a:srgbClr val="282828"/>
                </a:solidFill>
                <a:latin typeface="Arial MT"/>
                <a:cs typeface="Arial MT"/>
              </a:rPr>
              <a:t>contains</a:t>
            </a:r>
            <a:r>
              <a:rPr dirty="0" sz="950" spc="35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1C1C1C"/>
                </a:solidFill>
                <a:latin typeface="Arial MT"/>
                <a:cs typeface="Arial MT"/>
              </a:rPr>
              <a:t>the</a:t>
            </a:r>
            <a:r>
              <a:rPr dirty="0" sz="950" spc="-15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950" spc="-10">
                <a:solidFill>
                  <a:srgbClr val="2D2D2D"/>
                </a:solidFill>
                <a:latin typeface="Arial MT"/>
                <a:cs typeface="Arial MT"/>
              </a:rPr>
              <a:t>highest </a:t>
            </a:r>
            <a:r>
              <a:rPr dirty="0" sz="950" spc="-10">
                <a:solidFill>
                  <a:srgbClr val="1C1C1C"/>
                </a:solidFill>
                <a:latin typeface="Arial MT"/>
                <a:cs typeface="Arial MT"/>
              </a:rPr>
              <a:t>number</a:t>
            </a:r>
            <a:r>
              <a:rPr dirty="0" sz="950" spc="2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dirty="0" sz="950" spc="-2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2D2D2D"/>
                </a:solidFill>
                <a:latin typeface="Arial MT"/>
                <a:cs typeface="Arial MT"/>
              </a:rPr>
              <a:t>images</a:t>
            </a:r>
            <a:r>
              <a:rPr dirty="0" sz="950" spc="-4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950" spc="-10">
                <a:solidFill>
                  <a:srgbClr val="212121"/>
                </a:solidFill>
                <a:latin typeface="Arial MT"/>
                <a:cs typeface="Arial MT"/>
              </a:rPr>
              <a:t>(2,286)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985500" y="3052618"/>
            <a:ext cx="227520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>
                <a:solidFill>
                  <a:srgbClr val="2B2B2B"/>
                </a:solidFill>
                <a:latin typeface="Arial MT"/>
                <a:cs typeface="Arial MT"/>
              </a:rPr>
              <a:t>'Severe*</a:t>
            </a:r>
            <a:r>
              <a:rPr dirty="0" sz="950" spc="-55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dirty="0" sz="950" spc="-10">
                <a:solidFill>
                  <a:srgbClr val="2D2D2D"/>
                </a:solidFill>
                <a:latin typeface="Arial MT"/>
                <a:cs typeface="Arial MT"/>
              </a:rPr>
              <a:t>class</a:t>
            </a:r>
            <a:r>
              <a:rPr dirty="0" sz="950" spc="-6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242424"/>
                </a:solidFill>
                <a:latin typeface="Arial MT"/>
                <a:cs typeface="Arial MT"/>
              </a:rPr>
              <a:t>has </a:t>
            </a:r>
            <a:r>
              <a:rPr dirty="0" sz="950">
                <a:solidFill>
                  <a:srgbClr val="080808"/>
                </a:solidFill>
                <a:latin typeface="Arial MT"/>
                <a:cs typeface="Arial MT"/>
              </a:rPr>
              <a:t>the</a:t>
            </a:r>
            <a:r>
              <a:rPr dirty="0" sz="950" spc="-45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0A0A0A"/>
                </a:solidFill>
                <a:latin typeface="Arial MT"/>
                <a:cs typeface="Arial MT"/>
              </a:rPr>
              <a:t>fewest</a:t>
            </a:r>
            <a:r>
              <a:rPr dirty="0" sz="950" spc="1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950" spc="-10">
                <a:solidFill>
                  <a:srgbClr val="282828"/>
                </a:solidFill>
                <a:latin typeface="Arial MT"/>
                <a:cs typeface="Arial MT"/>
              </a:rPr>
              <a:t>images</a:t>
            </a:r>
            <a:r>
              <a:rPr dirty="0" sz="950" spc="35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950" spc="-35">
                <a:solidFill>
                  <a:srgbClr val="2A2A2A"/>
                </a:solidFill>
                <a:latin typeface="Arial MT"/>
                <a:cs typeface="Arial MT"/>
              </a:rPr>
              <a:t>(173)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2025-05-19T18:17:49Z</dcterms:created>
  <dcterms:modified xsi:type="dcterms:W3CDTF">2025-05-19T18:17:49Z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2025-05-19T00:00:00Z</vt:filetime>
  </property>
  <property fmtid="{D5CDD505-2E9C-101B-9397-08002B2CF9AE}" pid="3" name="Creator">
    <vt:lpwstr>Adobe Scan for Android 25.04.23-google-dynamic</vt:lpwstr>
  </property>
  <property fmtid="{D5CDD505-2E9C-101B-9397-08002B2CF9AE}" pid="4" name="Producer">
    <vt:lpwstr>Adobe Scan for Android 25.04.23-google-dynamic</vt:lpwstr>
  </property>
  <property fmtid="{D5CDD505-2E9C-101B-9397-08002B2CF9AE}" pid="5" name="LastSaved">
    <vt:filetime>2025-05-19T00:00:00Z</vt:filetime>
  </property>
</Properties>
</file>