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8" r:id="rId10"/>
    <p:sldId id="269" r:id="rId11"/>
    <p:sldId id="270" r:id="rId12"/>
    <p:sldId id="271" r:id="rId13"/>
    <p:sldId id="272" r:id="rId14"/>
    <p:sldId id="273" r:id="rId15"/>
    <p:sldId id="274" r:id="rId16"/>
    <p:sldId id="275" r:id="rId17"/>
    <p:sldId id="276" r:id="rId18"/>
    <p:sldId id="277" r:id="rId19"/>
    <p:sldId id="278" r:id="rId20"/>
    <p:sldId id="280" r:id="rId21"/>
    <p:sldId id="281" r:id="rId22"/>
    <p:sldId id="282" r:id="rId23"/>
    <p:sldId id="283" r:id="rId24"/>
    <p:sldId id="284" r:id="rId25"/>
    <p:sldId id="285" r:id="rId26"/>
    <p:sldId id="286" r:id="rId27"/>
    <p:sldId id="287" r:id="rId28"/>
    <p:sldId id="288" r:id="rId29"/>
    <p:sldId id="289" r:id="rId30"/>
    <p:sldId id="290" r:id="rId31"/>
    <p:sldId id="291" r:id="rId32"/>
    <p:sldId id="292" r:id="rId33"/>
    <p:sldId id="293" r:id="rId34"/>
    <p:sldId id="294" r:id="rId35"/>
    <p:sldId id="295" r:id="rId36"/>
    <p:sldId id="296" r:id="rId37"/>
    <p:sldId id="297" r:id="rId38"/>
    <p:sldId id="298" r:id="rId39"/>
    <p:sldId id="299" r:id="rId40"/>
    <p:sldId id="300" r:id="rId41"/>
    <p:sldId id="279" r:id="rId42"/>
    <p:sldId id="301" r:id="rId43"/>
    <p:sldId id="302" r:id="rId44"/>
    <p:sldId id="303" r:id="rId45"/>
    <p:sldId id="304" r:id="rId46"/>
    <p:sldId id="305" r:id="rId47"/>
    <p:sldId id="306" r:id="rId48"/>
    <p:sldId id="307" r:id="rId49"/>
    <p:sldId id="308" r:id="rId50"/>
    <p:sldId id="309" r:id="rId51"/>
    <p:sldId id="310" r:id="rId52"/>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p:cViewPr varScale="1">
        <p:scale>
          <a:sx n="110" d="100"/>
          <a:sy n="110" d="100"/>
        </p:scale>
        <p:origin x="-1650"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B4C71EC6-210F-42DE-9C53-41977AD35B3D}" type="datetimeFigureOut">
              <a:rPr lang="ru-RU" smtClean="0"/>
              <a:t>28.08.2024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B4C71EC6-210F-42DE-9C53-41977AD35B3D}" type="datetimeFigureOut">
              <a:rPr lang="ru-RU" smtClean="0"/>
              <a:t>28.08.2024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B4C71EC6-210F-42DE-9C53-41977AD35B3D}" type="datetimeFigureOut">
              <a:rPr lang="ru-RU" smtClean="0"/>
              <a:t>28.08.2024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B4C71EC6-210F-42DE-9C53-41977AD35B3D}" type="datetimeFigureOut">
              <a:rPr lang="ru-RU" smtClean="0"/>
              <a:t>28.08.2024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B4C71EC6-210F-42DE-9C53-41977AD35B3D}" type="datetimeFigureOut">
              <a:rPr lang="ru-RU" smtClean="0"/>
              <a:t>28.08.2024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B4C71EC6-210F-42DE-9C53-41977AD35B3D}" type="datetimeFigureOut">
              <a:rPr lang="ru-RU" smtClean="0"/>
              <a:t>28.08.2024</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B4C71EC6-210F-42DE-9C53-41977AD35B3D}" type="datetimeFigureOut">
              <a:rPr lang="ru-RU" smtClean="0"/>
              <a:t>28.08.2024</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B4C71EC6-210F-42DE-9C53-41977AD35B3D}" type="datetimeFigureOut">
              <a:rPr lang="ru-RU" smtClean="0"/>
              <a:t>28.08.2024</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B4C71EC6-210F-42DE-9C53-41977AD35B3D}" type="datetimeFigureOut">
              <a:rPr lang="ru-RU" smtClean="0"/>
              <a:t>28.08.2024</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B4C71EC6-210F-42DE-9C53-41977AD35B3D}" type="datetimeFigureOut">
              <a:rPr lang="ru-RU" smtClean="0"/>
              <a:t>28.08.2024</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B4C71EC6-210F-42DE-9C53-41977AD35B3D}" type="datetimeFigureOut">
              <a:rPr lang="ru-RU" smtClean="0"/>
              <a:t>28.08.2024</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C71EC6-210F-42DE-9C53-41977AD35B3D}" type="datetimeFigureOut">
              <a:rPr lang="ru-RU" smtClean="0"/>
              <a:t>28.08.2024</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9B0651-EE4F-4900-A07F-96A6BFA9D0F0}" type="slidenum">
              <a:rPr lang="ru-RU" smtClean="0"/>
              <a:t>‹#›</a:t>
            </a:fld>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Шифрование данных </a:t>
            </a:r>
            <a:r>
              <a:rPr lang="en-US" dirty="0" smtClean="0"/>
              <a:t>C#</a:t>
            </a:r>
            <a:endParaRPr lang="ru-RU" dirty="0"/>
          </a:p>
        </p:txBody>
      </p:sp>
      <p:pic>
        <p:nvPicPr>
          <p:cNvPr id="4" name="Объект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556792"/>
            <a:ext cx="9144000" cy="5301208"/>
          </a:xfrm>
          <a:prstGeom prst="rect">
            <a:avLst/>
          </a:prstGeom>
        </p:spPr>
      </p:pic>
    </p:spTree>
    <p:extLst>
      <p:ext uri="{BB962C8B-B14F-4D97-AF65-F5344CB8AC3E}">
        <p14:creationId xmlns:p14="http://schemas.microsoft.com/office/powerpoint/2010/main" val="36737304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Генерация ключей</a:t>
            </a:r>
            <a:endParaRPr lang="ru-RU" dirty="0"/>
          </a:p>
        </p:txBody>
      </p:sp>
      <p:sp>
        <p:nvSpPr>
          <p:cNvPr id="3" name="Объект 2"/>
          <p:cNvSpPr>
            <a:spLocks noGrp="1"/>
          </p:cNvSpPr>
          <p:nvPr>
            <p:ph idx="1"/>
          </p:nvPr>
        </p:nvSpPr>
        <p:spPr/>
        <p:txBody>
          <a:bodyPr>
            <a:normAutofit fontScale="77500" lnSpcReduction="20000"/>
          </a:bodyPr>
          <a:lstStyle/>
          <a:p>
            <a:pPr marL="0" indent="0">
              <a:buNone/>
            </a:pPr>
            <a:r>
              <a:rPr lang="ru-RU" b="1" dirty="0"/>
              <a:t>Закрытый </a:t>
            </a:r>
            <a:r>
              <a:rPr lang="ru-RU" b="1" dirty="0" smtClean="0"/>
              <a:t>ключ состоит из:</a:t>
            </a:r>
          </a:p>
          <a:p>
            <a:pPr marL="514350" indent="-514350">
              <a:buFont typeface="+mj-lt"/>
              <a:buAutoNum type="arabicPeriod"/>
            </a:pPr>
            <a:r>
              <a:rPr lang="ru-RU" b="1" dirty="0" err="1"/>
              <a:t>Modulus</a:t>
            </a:r>
            <a:r>
              <a:rPr lang="ru-RU" b="1" dirty="0"/>
              <a:t> (n):</a:t>
            </a:r>
            <a:r>
              <a:rPr lang="ru-RU" dirty="0"/>
              <a:t> То же самое произведение двух больших простых чисел </a:t>
            </a:r>
            <a:r>
              <a:rPr lang="ru-RU" dirty="0" smtClean="0"/>
              <a:t>p </a:t>
            </a:r>
            <a:r>
              <a:rPr lang="ru-RU" dirty="0"/>
              <a:t>и </a:t>
            </a:r>
            <a:r>
              <a:rPr lang="ru-RU" dirty="0" smtClean="0"/>
              <a:t>q</a:t>
            </a:r>
            <a:r>
              <a:rPr lang="ru-RU" dirty="0"/>
              <a:t>, что и в открытом ключе</a:t>
            </a:r>
            <a:r>
              <a:rPr lang="ru-RU" dirty="0" smtClean="0"/>
              <a:t>.</a:t>
            </a:r>
          </a:p>
          <a:p>
            <a:pPr marL="514350" indent="-514350">
              <a:buFont typeface="+mj-lt"/>
              <a:buAutoNum type="arabicPeriod"/>
            </a:pPr>
            <a:r>
              <a:rPr lang="ru-RU" b="1" dirty="0" err="1"/>
              <a:t>Public</a:t>
            </a:r>
            <a:r>
              <a:rPr lang="ru-RU" b="1" dirty="0"/>
              <a:t> </a:t>
            </a:r>
            <a:r>
              <a:rPr lang="ru-RU" b="1" dirty="0" err="1"/>
              <a:t>Exponent</a:t>
            </a:r>
            <a:r>
              <a:rPr lang="ru-RU" b="1" dirty="0"/>
              <a:t> (e):</a:t>
            </a:r>
            <a:r>
              <a:rPr lang="ru-RU" dirty="0"/>
              <a:t> Повторяется значение из открытого ключа</a:t>
            </a:r>
            <a:r>
              <a:rPr lang="ru-RU" dirty="0" smtClean="0"/>
              <a:t>.</a:t>
            </a:r>
          </a:p>
          <a:p>
            <a:pPr marL="514350" indent="-514350">
              <a:buFont typeface="+mj-lt"/>
              <a:buAutoNum type="arabicPeriod"/>
            </a:pPr>
            <a:r>
              <a:rPr lang="en-US" b="1" dirty="0"/>
              <a:t>Private Exponent (d</a:t>
            </a:r>
            <a:r>
              <a:rPr lang="en-US" b="1" dirty="0" smtClean="0"/>
              <a:t>)</a:t>
            </a:r>
            <a:r>
              <a:rPr lang="ru-RU" b="1" dirty="0" smtClean="0"/>
              <a:t>: </a:t>
            </a:r>
            <a:r>
              <a:rPr lang="ru-RU" dirty="0" smtClean="0"/>
              <a:t>Это </a:t>
            </a:r>
            <a:r>
              <a:rPr lang="ru-RU" dirty="0"/>
              <a:t>закрытая экспонента, которая используется для расшифровки сообщений. Она вычисляется на основе открытой экспоненты </a:t>
            </a:r>
            <a:r>
              <a:rPr lang="ru-RU" dirty="0" smtClean="0"/>
              <a:t>e </a:t>
            </a:r>
            <a:r>
              <a:rPr lang="ru-RU" dirty="0"/>
              <a:t>и модульного обратного элемента по модулю функции Эйлера </a:t>
            </a:r>
            <a:r>
              <a:rPr lang="ru-RU" dirty="0" smtClean="0"/>
              <a:t>ϕ(n): </a:t>
            </a:r>
          </a:p>
          <a:p>
            <a:pPr marL="0" indent="0" algn="ctr">
              <a:buNone/>
            </a:pPr>
            <a:r>
              <a:rPr lang="en-US" b="1" dirty="0" smtClean="0"/>
              <a:t>d×e</a:t>
            </a:r>
            <a:r>
              <a:rPr lang="en-US" b="1" dirty="0"/>
              <a:t>≡1 (mod </a:t>
            </a:r>
            <a:r>
              <a:rPr lang="el-GR" b="1" dirty="0"/>
              <a:t>ϕ(</a:t>
            </a:r>
            <a:r>
              <a:rPr lang="en-US" b="1" dirty="0"/>
              <a:t>n</a:t>
            </a:r>
            <a:r>
              <a:rPr lang="en-US" b="1" dirty="0" smtClean="0"/>
              <a:t>)), </a:t>
            </a:r>
            <a:r>
              <a:rPr lang="ru-RU" dirty="0" smtClean="0"/>
              <a:t>где </a:t>
            </a:r>
            <a:r>
              <a:rPr lang="en-US" b="1" dirty="0" smtClean="0"/>
              <a:t>n=</a:t>
            </a:r>
            <a:r>
              <a:rPr lang="en-US" b="1" dirty="0" err="1" smtClean="0"/>
              <a:t>p×q</a:t>
            </a:r>
            <a:r>
              <a:rPr lang="ru-RU" dirty="0" smtClean="0"/>
              <a:t>. А </a:t>
            </a:r>
            <a:r>
              <a:rPr lang="pt-BR" b="1" dirty="0"/>
              <a:t>ϕ(n)=(p−1)×(q−1</a:t>
            </a:r>
            <a:r>
              <a:rPr lang="pt-BR" b="1" dirty="0" smtClean="0"/>
              <a:t>).</a:t>
            </a:r>
            <a:r>
              <a:rPr lang="ru-RU" b="1" dirty="0"/>
              <a:t> </a:t>
            </a:r>
            <a:endParaRPr lang="ru-RU" b="1" dirty="0" smtClean="0"/>
          </a:p>
          <a:p>
            <a:pPr marL="0" indent="0">
              <a:buNone/>
            </a:pPr>
            <a:r>
              <a:rPr lang="ru-RU" dirty="0" smtClean="0"/>
              <a:t>Это </a:t>
            </a:r>
            <a:r>
              <a:rPr lang="ru-RU" dirty="0"/>
              <a:t>означает, что </a:t>
            </a:r>
            <a:r>
              <a:rPr lang="ru-RU" dirty="0" smtClean="0"/>
              <a:t>d— </a:t>
            </a:r>
            <a:r>
              <a:rPr lang="ru-RU" dirty="0"/>
              <a:t>это такое число, которое, умноженное на </a:t>
            </a:r>
            <a:r>
              <a:rPr lang="ru-RU" dirty="0" smtClean="0"/>
              <a:t>e, </a:t>
            </a:r>
            <a:r>
              <a:rPr lang="ru-RU" dirty="0"/>
              <a:t>даёт остаток 1 при делении на </a:t>
            </a:r>
            <a:r>
              <a:rPr lang="ru-RU" dirty="0" smtClean="0"/>
              <a:t>ϕ(n).</a:t>
            </a:r>
            <a:endParaRPr lang="ru-RU" b="1" dirty="0"/>
          </a:p>
        </p:txBody>
      </p:sp>
    </p:spTree>
    <p:extLst>
      <p:ext uri="{BB962C8B-B14F-4D97-AF65-F5344CB8AC3E}">
        <p14:creationId xmlns:p14="http://schemas.microsoft.com/office/powerpoint/2010/main" val="19344363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Генерация ключей</a:t>
            </a:r>
            <a:endParaRPr lang="ru-RU" dirty="0"/>
          </a:p>
        </p:txBody>
      </p:sp>
      <p:sp>
        <p:nvSpPr>
          <p:cNvPr id="3" name="Объект 2"/>
          <p:cNvSpPr>
            <a:spLocks noGrp="1"/>
          </p:cNvSpPr>
          <p:nvPr>
            <p:ph idx="1"/>
          </p:nvPr>
        </p:nvSpPr>
        <p:spPr>
          <a:xfrm>
            <a:off x="395536" y="1556792"/>
            <a:ext cx="8229600" cy="4525963"/>
          </a:xfrm>
        </p:spPr>
        <p:txBody>
          <a:bodyPr/>
          <a:lstStyle/>
          <a:p>
            <a:pPr marL="514350" indent="-514350">
              <a:buFont typeface="+mj-lt"/>
              <a:buAutoNum type="arabicPeriod" startAt="4"/>
            </a:pPr>
            <a:r>
              <a:rPr lang="en-US" b="1" dirty="0"/>
              <a:t>Prime1 (p</a:t>
            </a:r>
            <a:r>
              <a:rPr lang="en-US" b="1" dirty="0" smtClean="0"/>
              <a:t>)</a:t>
            </a:r>
            <a:r>
              <a:rPr lang="ru-RU" b="1" dirty="0" smtClean="0"/>
              <a:t>: </a:t>
            </a:r>
            <a:r>
              <a:rPr lang="ru-RU" dirty="0" smtClean="0"/>
              <a:t>Первое простое число</a:t>
            </a:r>
            <a:r>
              <a:rPr lang="en-US" dirty="0" smtClean="0"/>
              <a:t>,</a:t>
            </a:r>
            <a:r>
              <a:rPr lang="ru-RU" dirty="0" smtClean="0"/>
              <a:t> которое использовалось для вычисления модуля </a:t>
            </a:r>
            <a:r>
              <a:rPr lang="en-US" dirty="0" smtClean="0"/>
              <a:t>n.</a:t>
            </a:r>
          </a:p>
          <a:p>
            <a:pPr marL="514350" indent="-514350">
              <a:buFont typeface="+mj-lt"/>
              <a:buAutoNum type="arabicPeriod" startAt="4"/>
            </a:pPr>
            <a:r>
              <a:rPr lang="en-US" b="1" dirty="0"/>
              <a:t>Prime2 (q</a:t>
            </a:r>
            <a:r>
              <a:rPr lang="en-US" b="1" dirty="0" smtClean="0"/>
              <a:t>)</a:t>
            </a:r>
            <a:r>
              <a:rPr lang="ru-RU" b="1" dirty="0" smtClean="0"/>
              <a:t>: </a:t>
            </a:r>
            <a:r>
              <a:rPr lang="ru-RU" dirty="0" smtClean="0"/>
              <a:t>Второе простое число</a:t>
            </a:r>
            <a:r>
              <a:rPr lang="en-US" dirty="0" smtClean="0"/>
              <a:t>,</a:t>
            </a:r>
            <a:r>
              <a:rPr lang="ru-RU" dirty="0" smtClean="0"/>
              <a:t> которое использовалось для вычисления модуля </a:t>
            </a:r>
            <a:r>
              <a:rPr lang="en-US" dirty="0" smtClean="0"/>
              <a:t>n.</a:t>
            </a:r>
            <a:endParaRPr lang="ru-RU" dirty="0" smtClean="0"/>
          </a:p>
          <a:p>
            <a:pPr marL="0" indent="0">
              <a:buNone/>
            </a:pPr>
            <a:r>
              <a:rPr lang="ru-RU" dirty="0"/>
              <a:t>Эти числа очень важны, так как на их основе вычисляется весь ключ. Они хранятся в приватном ключе, чтобы облегчить и ускорить процесс декодирования сообщений.</a:t>
            </a:r>
            <a:endParaRPr lang="ru-RU" b="1" dirty="0"/>
          </a:p>
        </p:txBody>
      </p:sp>
    </p:spTree>
    <p:extLst>
      <p:ext uri="{BB962C8B-B14F-4D97-AF65-F5344CB8AC3E}">
        <p14:creationId xmlns:p14="http://schemas.microsoft.com/office/powerpoint/2010/main" val="16597883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188640"/>
            <a:ext cx="8229600" cy="720080"/>
          </a:xfrm>
        </p:spPr>
        <p:txBody>
          <a:bodyPr>
            <a:normAutofit fontScale="90000"/>
          </a:bodyPr>
          <a:lstStyle/>
          <a:p>
            <a:r>
              <a:rPr lang="ru-RU" dirty="0" smtClean="0"/>
              <a:t>Генерация ключей</a:t>
            </a:r>
            <a:endParaRPr lang="ru-RU" dirty="0"/>
          </a:p>
        </p:txBody>
      </p:sp>
      <p:sp>
        <p:nvSpPr>
          <p:cNvPr id="3" name="Объект 2"/>
          <p:cNvSpPr>
            <a:spLocks noGrp="1"/>
          </p:cNvSpPr>
          <p:nvPr>
            <p:ph idx="1"/>
          </p:nvPr>
        </p:nvSpPr>
        <p:spPr>
          <a:xfrm>
            <a:off x="457200" y="836712"/>
            <a:ext cx="8229600" cy="5616624"/>
          </a:xfrm>
        </p:spPr>
        <p:txBody>
          <a:bodyPr>
            <a:noAutofit/>
          </a:bodyPr>
          <a:lstStyle/>
          <a:p>
            <a:pPr marL="514350" indent="-514350">
              <a:buFont typeface="+mj-lt"/>
              <a:buAutoNum type="arabicPeriod" startAt="6"/>
            </a:pPr>
            <a:r>
              <a:rPr lang="en-US" sz="2300" b="1" dirty="0"/>
              <a:t>Exponent1 (d mod (p-1</a:t>
            </a:r>
            <a:r>
              <a:rPr lang="en-US" sz="2300" b="1" dirty="0" smtClean="0"/>
              <a:t>))</a:t>
            </a:r>
            <a:r>
              <a:rPr lang="ru-RU" sz="2300" b="1" dirty="0" smtClean="0"/>
              <a:t>: </a:t>
            </a:r>
            <a:r>
              <a:rPr lang="ru-RU" sz="2300" dirty="0" smtClean="0"/>
              <a:t>это </a:t>
            </a:r>
            <a:r>
              <a:rPr lang="ru-RU" sz="2300" dirty="0"/>
              <a:t>остаток от деления </a:t>
            </a:r>
            <a:r>
              <a:rPr lang="ru-RU" sz="2300" dirty="0" smtClean="0"/>
              <a:t>d </a:t>
            </a:r>
            <a:r>
              <a:rPr lang="ru-RU" sz="2300" dirty="0"/>
              <a:t>на p−</a:t>
            </a:r>
            <a:r>
              <a:rPr lang="ru-RU" sz="2300" dirty="0" smtClean="0"/>
              <a:t>1.</a:t>
            </a:r>
          </a:p>
          <a:p>
            <a:pPr marL="514350" indent="-514350">
              <a:buFont typeface="+mj-lt"/>
              <a:buAutoNum type="arabicPeriod" startAt="6"/>
            </a:pPr>
            <a:r>
              <a:rPr lang="en-US" sz="2300" b="1" dirty="0"/>
              <a:t>Exponent2 (d mod (q-1</a:t>
            </a:r>
            <a:r>
              <a:rPr lang="en-US" sz="2300" b="1" dirty="0" smtClean="0"/>
              <a:t>))</a:t>
            </a:r>
            <a:r>
              <a:rPr lang="ru-RU" sz="2300" b="1" dirty="0" smtClean="0"/>
              <a:t>: </a:t>
            </a:r>
            <a:r>
              <a:rPr lang="ru-RU" sz="2300" dirty="0"/>
              <a:t>это остаток от деления </a:t>
            </a:r>
            <a:r>
              <a:rPr lang="ru-RU" sz="2300" dirty="0" smtClean="0"/>
              <a:t>d </a:t>
            </a:r>
            <a:r>
              <a:rPr lang="ru-RU" sz="2300" dirty="0"/>
              <a:t>на q−</a:t>
            </a:r>
            <a:r>
              <a:rPr lang="ru-RU" sz="2300" dirty="0" smtClean="0"/>
              <a:t>1.</a:t>
            </a:r>
          </a:p>
          <a:p>
            <a:pPr marL="0" indent="0">
              <a:buNone/>
            </a:pPr>
            <a:r>
              <a:rPr lang="ru-RU" sz="2300" dirty="0"/>
              <a:t>Эти два значения используются для оптимизации вычислений, связанных с расшифровкой данных. Эти значения используются в процессе расшифровки для того, чтобы работать с меньшими числами, чем весь модуль </a:t>
            </a:r>
            <a:r>
              <a:rPr lang="ru-RU" sz="2300" dirty="0" smtClean="0"/>
              <a:t>n</a:t>
            </a:r>
            <a:r>
              <a:rPr lang="ru-RU" sz="2300" dirty="0"/>
              <a:t>. Это ускоряет процесс расшифровки за счёт использования китайской теоремы об остатках (CRT</a:t>
            </a:r>
            <a:r>
              <a:rPr lang="ru-RU" sz="2300" dirty="0" smtClean="0"/>
              <a:t>).</a:t>
            </a:r>
          </a:p>
          <a:p>
            <a:pPr marL="514350" indent="-514350">
              <a:buFont typeface="+mj-lt"/>
              <a:buAutoNum type="arabicPeriod" startAt="8"/>
            </a:pPr>
            <a:r>
              <a:rPr lang="fr-FR" sz="2300" b="1" dirty="0"/>
              <a:t>Coefficient ((q^{-1}) mod p</a:t>
            </a:r>
            <a:r>
              <a:rPr lang="fr-FR" sz="2300" b="1" dirty="0" smtClean="0"/>
              <a:t>)</a:t>
            </a:r>
            <a:r>
              <a:rPr lang="ru-RU" sz="2300" b="1" dirty="0" smtClean="0"/>
              <a:t>: </a:t>
            </a:r>
            <a:r>
              <a:rPr lang="ru-RU" sz="2300" dirty="0"/>
              <a:t>о мультипликативная инверсия числа </a:t>
            </a:r>
            <a:r>
              <a:rPr lang="ru-RU" sz="2300" dirty="0" smtClean="0"/>
              <a:t>q </a:t>
            </a:r>
            <a:r>
              <a:rPr lang="ru-RU" sz="2300" dirty="0"/>
              <a:t>по модулю </a:t>
            </a:r>
            <a:r>
              <a:rPr lang="ru-RU" sz="2300" dirty="0" smtClean="0"/>
              <a:t>p</a:t>
            </a:r>
            <a:r>
              <a:rPr lang="ru-RU" sz="2300" dirty="0"/>
              <a:t>. Иными словами, это такое число </a:t>
            </a:r>
            <a:r>
              <a:rPr lang="ru-RU" sz="2300" dirty="0" smtClean="0"/>
              <a:t>c, </a:t>
            </a:r>
            <a:r>
              <a:rPr lang="ru-RU" sz="2300" dirty="0"/>
              <a:t>что</a:t>
            </a:r>
            <a:r>
              <a:rPr lang="ru-RU" sz="2300" dirty="0" smtClean="0"/>
              <a:t>:</a:t>
            </a:r>
          </a:p>
          <a:p>
            <a:pPr marL="0" indent="0" algn="ctr">
              <a:buNone/>
            </a:pPr>
            <a:r>
              <a:rPr lang="en-US" sz="2300" b="1" dirty="0"/>
              <a:t>c×q≡1 (mod p</a:t>
            </a:r>
            <a:r>
              <a:rPr lang="en-US" sz="2300" b="1" dirty="0" smtClean="0"/>
              <a:t>)</a:t>
            </a:r>
            <a:endParaRPr lang="ru-RU" sz="2300" b="1" dirty="0" smtClean="0"/>
          </a:p>
          <a:p>
            <a:pPr marL="0" indent="0">
              <a:buNone/>
            </a:pPr>
            <a:r>
              <a:rPr lang="ru-RU" sz="2300" dirty="0"/>
              <a:t>Этот коэффициент используется в процессе расшифровки для комбинирования результатов, полученных с помощью </a:t>
            </a:r>
            <a:r>
              <a:rPr lang="ru-RU" sz="2300" dirty="0" smtClean="0"/>
              <a:t>p </a:t>
            </a:r>
            <a:r>
              <a:rPr lang="ru-RU" sz="2300" dirty="0"/>
              <a:t>и </a:t>
            </a:r>
            <a:r>
              <a:rPr lang="ru-RU" sz="2300" dirty="0" smtClean="0"/>
              <a:t>q</a:t>
            </a:r>
            <a:r>
              <a:rPr lang="ru-RU" sz="2300" dirty="0"/>
              <a:t>. Опять же, это делается для ускорения вычислений, связанных с расшифровкой</a:t>
            </a:r>
            <a:endParaRPr lang="ru-RU" sz="2300" b="1" dirty="0"/>
          </a:p>
        </p:txBody>
      </p:sp>
    </p:spTree>
    <p:extLst>
      <p:ext uri="{BB962C8B-B14F-4D97-AF65-F5344CB8AC3E}">
        <p14:creationId xmlns:p14="http://schemas.microsoft.com/office/powerpoint/2010/main" val="4911625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Зачем столько дополнительных параметров?</a:t>
            </a:r>
            <a:endParaRPr lang="ru-RU" dirty="0"/>
          </a:p>
        </p:txBody>
      </p:sp>
      <p:sp>
        <p:nvSpPr>
          <p:cNvPr id="3" name="Объект 2"/>
          <p:cNvSpPr>
            <a:spLocks noGrp="1"/>
          </p:cNvSpPr>
          <p:nvPr>
            <p:ph idx="1"/>
          </p:nvPr>
        </p:nvSpPr>
        <p:spPr/>
        <p:txBody>
          <a:bodyPr/>
          <a:lstStyle/>
          <a:p>
            <a:r>
              <a:rPr lang="ru-RU" dirty="0"/>
              <a:t>Когда вы расшифровываете сообщение с использованием RSA, знание всех этих значений позволяет сделать это гораздо быстрее, чем если бы вы использовали только </a:t>
            </a:r>
            <a:r>
              <a:rPr lang="ru-RU" dirty="0" smtClean="0"/>
              <a:t>n </a:t>
            </a:r>
            <a:r>
              <a:rPr lang="ru-RU" dirty="0"/>
              <a:t>и </a:t>
            </a:r>
            <a:r>
              <a:rPr lang="ru-RU" dirty="0" smtClean="0"/>
              <a:t>d. </a:t>
            </a:r>
            <a:r>
              <a:rPr lang="ru-RU" dirty="0"/>
              <a:t>Эти дополнительные параметры позволяют разбивать большие вычисления на несколько меньших и использовать их для более быстрого выполнения криптографических операций.</a:t>
            </a:r>
          </a:p>
        </p:txBody>
      </p:sp>
    </p:spTree>
    <p:extLst>
      <p:ext uri="{BB962C8B-B14F-4D97-AF65-F5344CB8AC3E}">
        <p14:creationId xmlns:p14="http://schemas.microsoft.com/office/powerpoint/2010/main" val="1869883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Китайская теорема об остатках (CRT)</a:t>
            </a:r>
          </a:p>
        </p:txBody>
      </p:sp>
      <p:sp>
        <p:nvSpPr>
          <p:cNvPr id="3" name="Объект 2"/>
          <p:cNvSpPr>
            <a:spLocks noGrp="1"/>
          </p:cNvSpPr>
          <p:nvPr>
            <p:ph idx="1"/>
          </p:nvPr>
        </p:nvSpPr>
        <p:spPr>
          <a:xfrm>
            <a:off x="457200" y="1600200"/>
            <a:ext cx="8229600" cy="4853136"/>
          </a:xfrm>
        </p:spPr>
        <p:txBody>
          <a:bodyPr>
            <a:normAutofit fontScale="70000" lnSpcReduction="20000"/>
          </a:bodyPr>
          <a:lstStyle/>
          <a:p>
            <a:r>
              <a:rPr lang="ru-RU" b="1" dirty="0"/>
              <a:t>Китайская теорема об остатках (CRT) </a:t>
            </a:r>
            <a:r>
              <a:rPr lang="ru-RU" dirty="0"/>
              <a:t>— это математическая теорема, которая позволяет решить систему сравнений с разными модулями. Она широко используется в криптографии, включая RSA, для ускорения вычислений</a:t>
            </a:r>
            <a:r>
              <a:rPr lang="ru-RU" dirty="0" smtClean="0"/>
              <a:t>.</a:t>
            </a:r>
          </a:p>
          <a:p>
            <a:r>
              <a:rPr lang="ru-RU" b="1" dirty="0"/>
              <a:t>Основная идея CRT</a:t>
            </a:r>
          </a:p>
          <a:p>
            <a:pPr marL="0" indent="0">
              <a:buNone/>
            </a:pPr>
            <a:r>
              <a:rPr lang="ru-RU" dirty="0"/>
              <a:t>Предположим, у вас есть система сравнений:</a:t>
            </a:r>
          </a:p>
          <a:p>
            <a:pPr marL="0" indent="0" algn="ctr">
              <a:buNone/>
            </a:pPr>
            <a:r>
              <a:rPr lang="en-US" dirty="0"/>
              <a:t>x</a:t>
            </a:r>
            <a:r>
              <a:rPr lang="en-US" dirty="0" smtClean="0"/>
              <a:t>≡</a:t>
            </a:r>
            <a:r>
              <a:rPr lang="ru-RU" dirty="0" smtClean="0"/>
              <a:t> </a:t>
            </a:r>
            <a:r>
              <a:rPr lang="en-US" dirty="0" smtClean="0"/>
              <a:t>a1</a:t>
            </a:r>
            <a:r>
              <a:rPr lang="en-US" dirty="0"/>
              <a:t>​ (mod n1​</a:t>
            </a:r>
            <a:r>
              <a:rPr lang="en-US" dirty="0" smtClean="0"/>
              <a:t>)</a:t>
            </a:r>
            <a:endParaRPr lang="ru-RU" dirty="0" smtClean="0"/>
          </a:p>
          <a:p>
            <a:pPr marL="0" indent="0" algn="ctr">
              <a:buNone/>
            </a:pPr>
            <a:r>
              <a:rPr lang="en-US" dirty="0"/>
              <a:t>x</a:t>
            </a:r>
            <a:r>
              <a:rPr lang="en-US" dirty="0" smtClean="0"/>
              <a:t>≡</a:t>
            </a:r>
            <a:r>
              <a:rPr lang="ru-RU" dirty="0" smtClean="0"/>
              <a:t> </a:t>
            </a:r>
            <a:r>
              <a:rPr lang="en-US" dirty="0" smtClean="0"/>
              <a:t>a2</a:t>
            </a:r>
            <a:r>
              <a:rPr lang="en-US" dirty="0"/>
              <a:t>​ (mod n2​</a:t>
            </a:r>
            <a:r>
              <a:rPr lang="en-US" dirty="0" smtClean="0"/>
              <a:t>)</a:t>
            </a:r>
            <a:endParaRPr lang="ru-RU" dirty="0" smtClean="0"/>
          </a:p>
          <a:p>
            <a:pPr marL="0" indent="0" algn="ctr">
              <a:buNone/>
            </a:pPr>
            <a:r>
              <a:rPr lang="ru-RU" dirty="0" smtClean="0"/>
              <a:t>…</a:t>
            </a:r>
          </a:p>
          <a:p>
            <a:pPr marL="0" indent="0" algn="ctr">
              <a:buNone/>
            </a:pPr>
            <a:r>
              <a:rPr lang="en-US" dirty="0"/>
              <a:t>x</a:t>
            </a:r>
            <a:r>
              <a:rPr lang="en-US" dirty="0" smtClean="0"/>
              <a:t>≡</a:t>
            </a:r>
            <a:r>
              <a:rPr lang="ru-RU" dirty="0" smtClean="0"/>
              <a:t> </a:t>
            </a:r>
            <a:r>
              <a:rPr lang="en-US" dirty="0" err="1" smtClean="0"/>
              <a:t>ak</a:t>
            </a:r>
            <a:r>
              <a:rPr lang="en-US" dirty="0"/>
              <a:t>​ (mod </a:t>
            </a:r>
            <a:r>
              <a:rPr lang="en-US" dirty="0" err="1"/>
              <a:t>nk</a:t>
            </a:r>
            <a:r>
              <a:rPr lang="en-US" dirty="0"/>
              <a:t>​</a:t>
            </a:r>
            <a:r>
              <a:rPr lang="en-US" dirty="0" smtClean="0"/>
              <a:t>)</a:t>
            </a:r>
            <a:endParaRPr lang="ru-RU" dirty="0" smtClean="0"/>
          </a:p>
          <a:p>
            <a:pPr marL="0" indent="0">
              <a:buNone/>
            </a:pPr>
            <a:r>
              <a:rPr lang="ru-RU" dirty="0"/>
              <a:t>где n1,n2,...,</a:t>
            </a:r>
            <a:r>
              <a:rPr lang="ru-RU" dirty="0" err="1" smtClean="0"/>
              <a:t>nk</a:t>
            </a:r>
            <a:r>
              <a:rPr lang="ru-RU" dirty="0" smtClean="0"/>
              <a:t>​ </a:t>
            </a:r>
            <a:r>
              <a:rPr lang="ru-RU" dirty="0"/>
              <a:t>— это взаимно простые числа (т.е. нет общего делителя, кроме 1), </a:t>
            </a:r>
            <a:r>
              <a:rPr lang="ru-RU" dirty="0" smtClean="0"/>
              <a:t>а a1,...a</a:t>
            </a:r>
            <a:r>
              <a:rPr lang="en-US" dirty="0" smtClean="0"/>
              <a:t>2,…,</a:t>
            </a:r>
            <a:r>
              <a:rPr lang="ru-RU" dirty="0" err="1" smtClean="0"/>
              <a:t>ak</a:t>
            </a:r>
            <a:r>
              <a:rPr lang="ru-RU" dirty="0"/>
              <a:t>​ — известные остатки. Китайская теорема об остатках утверждает, что существует одно и только одно решение </a:t>
            </a:r>
            <a:r>
              <a:rPr lang="ru-RU" dirty="0" smtClean="0"/>
              <a:t>x</a:t>
            </a:r>
            <a:r>
              <a:rPr lang="ru-RU" dirty="0"/>
              <a:t>, удовлетворяющее всем этим сравнениям, и оно находится в пределах от 0 до произведения всех модулей N=n1×n2×...×</a:t>
            </a:r>
            <a:r>
              <a:rPr lang="ru-RU" dirty="0" err="1" smtClean="0"/>
              <a:t>nk</a:t>
            </a:r>
            <a:r>
              <a:rPr lang="ru-RU" dirty="0" smtClean="0"/>
              <a:t>​</a:t>
            </a:r>
            <a:r>
              <a:rPr lang="ru-RU" dirty="0"/>
              <a:t>.</a:t>
            </a:r>
          </a:p>
        </p:txBody>
      </p:sp>
    </p:spTree>
    <p:extLst>
      <p:ext uri="{BB962C8B-B14F-4D97-AF65-F5344CB8AC3E}">
        <p14:creationId xmlns:p14="http://schemas.microsoft.com/office/powerpoint/2010/main" val="15830347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Как CRT используется в RSA</a:t>
            </a:r>
          </a:p>
        </p:txBody>
      </p:sp>
      <p:sp>
        <p:nvSpPr>
          <p:cNvPr id="3" name="Объект 2"/>
          <p:cNvSpPr>
            <a:spLocks noGrp="1"/>
          </p:cNvSpPr>
          <p:nvPr>
            <p:ph idx="1"/>
          </p:nvPr>
        </p:nvSpPr>
        <p:spPr>
          <a:xfrm>
            <a:off x="457200" y="1268761"/>
            <a:ext cx="8229600" cy="3960440"/>
          </a:xfrm>
        </p:spPr>
        <p:txBody>
          <a:bodyPr>
            <a:normAutofit fontScale="47500" lnSpcReduction="20000"/>
          </a:bodyPr>
          <a:lstStyle/>
          <a:p>
            <a:r>
              <a:rPr lang="ru-RU" dirty="0"/>
              <a:t>В </a:t>
            </a:r>
            <a:r>
              <a:rPr lang="en-US" dirty="0"/>
              <a:t>RSA </a:t>
            </a:r>
            <a:r>
              <a:rPr lang="ru-RU" dirty="0"/>
              <a:t>с помощью </a:t>
            </a:r>
            <a:r>
              <a:rPr lang="en-US" dirty="0"/>
              <a:t>CRT </a:t>
            </a:r>
            <a:r>
              <a:rPr lang="ru-RU" dirty="0"/>
              <a:t>ускоряют процесс расшифровки. Вместо того чтобы вычислять большое число в одном сравнении по модулю </a:t>
            </a:r>
            <a:r>
              <a:rPr lang="en-US" dirty="0" smtClean="0"/>
              <a:t>n </a:t>
            </a:r>
            <a:r>
              <a:rPr lang="en-US" dirty="0"/>
              <a:t>(</a:t>
            </a:r>
            <a:r>
              <a:rPr lang="ru-RU" dirty="0"/>
              <a:t>где </a:t>
            </a:r>
            <a:r>
              <a:rPr lang="en-US" dirty="0" smtClean="0"/>
              <a:t>n</a:t>
            </a:r>
            <a:r>
              <a:rPr lang="ru-RU" dirty="0" smtClean="0"/>
              <a:t> </a:t>
            </a:r>
            <a:r>
              <a:rPr lang="en-US" dirty="0" smtClean="0"/>
              <a:t>=</a:t>
            </a:r>
            <a:r>
              <a:rPr lang="ru-RU" dirty="0" smtClean="0"/>
              <a:t> </a:t>
            </a:r>
            <a:r>
              <a:rPr lang="en-US" dirty="0" err="1" smtClean="0"/>
              <a:t>p×q</a:t>
            </a:r>
            <a:r>
              <a:rPr lang="en-US" dirty="0"/>
              <a:t>), </a:t>
            </a:r>
            <a:r>
              <a:rPr lang="ru-RU" dirty="0"/>
              <a:t>используют следующие шаги:</a:t>
            </a:r>
          </a:p>
          <a:p>
            <a:pPr marL="514350" indent="-514350">
              <a:buFont typeface="+mj-lt"/>
              <a:buAutoNum type="arabicPeriod"/>
            </a:pPr>
            <a:r>
              <a:rPr lang="ru-RU" b="1" dirty="0"/>
              <a:t>Разбиение на подзадачи:</a:t>
            </a:r>
            <a:r>
              <a:rPr lang="ru-RU" dirty="0"/>
              <a:t> В </a:t>
            </a:r>
            <a:r>
              <a:rPr lang="en-US" dirty="0"/>
              <a:t>RSA, </a:t>
            </a:r>
            <a:r>
              <a:rPr lang="ru-RU" dirty="0"/>
              <a:t>когда у вас есть приватный ключ </a:t>
            </a:r>
            <a:r>
              <a:rPr lang="en-US" dirty="0" smtClean="0"/>
              <a:t>d </a:t>
            </a:r>
            <a:r>
              <a:rPr lang="ru-RU" dirty="0"/>
              <a:t>и зашифрованное сообщение </a:t>
            </a:r>
            <a:r>
              <a:rPr lang="en-US" dirty="0" smtClean="0"/>
              <a:t>c, </a:t>
            </a:r>
            <a:r>
              <a:rPr lang="ru-RU" dirty="0"/>
              <a:t>вы обычно </a:t>
            </a:r>
            <a:r>
              <a:rPr lang="ru-RU" dirty="0" smtClean="0"/>
              <a:t>вычисляете:</a:t>
            </a:r>
          </a:p>
          <a:p>
            <a:pPr marL="0" indent="0" algn="ctr">
              <a:buNone/>
            </a:pPr>
            <a:endParaRPr lang="en-US" dirty="0" smtClean="0"/>
          </a:p>
          <a:p>
            <a:pPr marL="0" indent="0">
              <a:buNone/>
            </a:pPr>
            <a:endParaRPr lang="en-US" dirty="0"/>
          </a:p>
          <a:p>
            <a:pPr marL="0" indent="0">
              <a:buNone/>
            </a:pPr>
            <a:r>
              <a:rPr lang="ru-RU" dirty="0" smtClean="0"/>
              <a:t>где </a:t>
            </a:r>
            <a:r>
              <a:rPr lang="en-US" dirty="0" smtClean="0"/>
              <a:t>n=</a:t>
            </a:r>
            <a:r>
              <a:rPr lang="en-US" dirty="0" err="1" smtClean="0"/>
              <a:t>p×q</a:t>
            </a:r>
            <a:r>
              <a:rPr lang="en-US" dirty="0" smtClean="0"/>
              <a:t>. </a:t>
            </a:r>
            <a:r>
              <a:rPr lang="ru-RU" dirty="0"/>
              <a:t>Вместо того чтобы работать с </a:t>
            </a:r>
            <a:r>
              <a:rPr lang="en-US" dirty="0" smtClean="0"/>
              <a:t>n </a:t>
            </a:r>
            <a:r>
              <a:rPr lang="ru-RU" dirty="0"/>
              <a:t>сразу, можно вычислить два меньших </a:t>
            </a:r>
            <a:r>
              <a:rPr lang="ru-RU" dirty="0" smtClean="0"/>
              <a:t>сравнения:</a:t>
            </a:r>
            <a:endParaRPr lang="en-US" dirty="0" smtClean="0"/>
          </a:p>
          <a:p>
            <a:pPr marL="0" indent="0">
              <a:buNone/>
            </a:pPr>
            <a:endParaRPr lang="en-US" dirty="0" smtClean="0"/>
          </a:p>
          <a:p>
            <a:pPr marL="0" indent="0">
              <a:buNone/>
            </a:pPr>
            <a:endParaRPr lang="en-US" dirty="0" smtClean="0"/>
          </a:p>
          <a:p>
            <a:pPr marL="0" indent="0">
              <a:buNone/>
            </a:pPr>
            <a:endParaRPr lang="en-US" dirty="0"/>
          </a:p>
          <a:p>
            <a:pPr marL="0" indent="0">
              <a:buNone/>
            </a:pPr>
            <a:endParaRPr lang="en-US" dirty="0" smtClean="0"/>
          </a:p>
          <a:p>
            <a:pPr marL="514350" indent="-514350">
              <a:buFont typeface="+mj-lt"/>
              <a:buAutoNum type="arabicPeriod" startAt="2"/>
            </a:pPr>
            <a:r>
              <a:rPr lang="ru-RU" b="1" dirty="0" smtClean="0"/>
              <a:t>Использование </a:t>
            </a:r>
            <a:r>
              <a:rPr lang="ru-RU" b="1" dirty="0"/>
              <a:t>малых чисел:</a:t>
            </a:r>
            <a:r>
              <a:rPr lang="ru-RU" dirty="0"/>
              <a:t> Эти вычисления выполняются быстрее, поскольку </a:t>
            </a:r>
            <a:r>
              <a:rPr lang="en-US" dirty="0" smtClean="0"/>
              <a:t>p </a:t>
            </a:r>
            <a:r>
              <a:rPr lang="ru-RU" dirty="0"/>
              <a:t>и </a:t>
            </a:r>
            <a:r>
              <a:rPr lang="en-US" dirty="0" smtClean="0"/>
              <a:t>q </a:t>
            </a:r>
            <a:r>
              <a:rPr lang="ru-RU" dirty="0"/>
              <a:t>меньше, чем </a:t>
            </a:r>
            <a:r>
              <a:rPr lang="en-US" dirty="0" smtClean="0"/>
              <a:t>n. </a:t>
            </a:r>
            <a:r>
              <a:rPr lang="ru-RU" dirty="0"/>
              <a:t>Далее, чтобы получить окончательный результат </a:t>
            </a:r>
            <a:r>
              <a:rPr lang="en-US" dirty="0" smtClean="0"/>
              <a:t>m, </a:t>
            </a:r>
            <a:r>
              <a:rPr lang="ru-RU" dirty="0"/>
              <a:t>нужно объединить </a:t>
            </a:r>
            <a:r>
              <a:rPr lang="en-US" dirty="0" smtClean="0"/>
              <a:t>m1​ </a:t>
            </a:r>
            <a:r>
              <a:rPr lang="ru-RU" dirty="0"/>
              <a:t>и </a:t>
            </a:r>
            <a:r>
              <a:rPr lang="en-US" dirty="0" smtClean="0"/>
              <a:t>m2 </a:t>
            </a:r>
            <a:r>
              <a:rPr lang="ru-RU" dirty="0" smtClean="0"/>
              <a:t>с </a:t>
            </a:r>
            <a:r>
              <a:rPr lang="ru-RU" dirty="0"/>
              <a:t>помощью </a:t>
            </a:r>
            <a:r>
              <a:rPr lang="en-US" dirty="0"/>
              <a:t>CRT</a:t>
            </a:r>
            <a:r>
              <a:rPr lang="en-US" dirty="0" smtClean="0"/>
              <a:t>.</a:t>
            </a:r>
          </a:p>
          <a:p>
            <a:pPr marL="514350" indent="-514350">
              <a:buFont typeface="+mj-lt"/>
              <a:buAutoNum type="arabicPeriod" startAt="2"/>
            </a:pP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70337" y="2947417"/>
            <a:ext cx="2286000" cy="819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23928" y="2273587"/>
            <a:ext cx="146685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6034" y="4725144"/>
            <a:ext cx="6935787" cy="184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610655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16632"/>
            <a:ext cx="8229600" cy="936104"/>
          </a:xfrm>
        </p:spPr>
        <p:txBody>
          <a:bodyPr/>
          <a:lstStyle/>
          <a:p>
            <a:r>
              <a:rPr lang="ru-RU" dirty="0" smtClean="0"/>
              <a:t>Как работает шифрование?</a:t>
            </a:r>
            <a:endParaRPr lang="ru-RU" dirty="0"/>
          </a:p>
        </p:txBody>
      </p:sp>
      <p:sp>
        <p:nvSpPr>
          <p:cNvPr id="3" name="Объект 2"/>
          <p:cNvSpPr>
            <a:spLocks noGrp="1"/>
          </p:cNvSpPr>
          <p:nvPr>
            <p:ph idx="1"/>
          </p:nvPr>
        </p:nvSpPr>
        <p:spPr>
          <a:xfrm>
            <a:off x="457200" y="1052736"/>
            <a:ext cx="8229600" cy="5073427"/>
          </a:xfrm>
        </p:spPr>
        <p:txBody>
          <a:bodyPr>
            <a:normAutofit fontScale="55000" lnSpcReduction="20000"/>
          </a:bodyPr>
          <a:lstStyle/>
          <a:p>
            <a:pPr marL="514350" indent="-514350">
              <a:buFont typeface="+mj-lt"/>
              <a:buAutoNum type="arabicPeriod"/>
            </a:pPr>
            <a:r>
              <a:rPr lang="ru-RU" b="1" dirty="0" smtClean="0"/>
              <a:t>Преобразование </a:t>
            </a:r>
            <a:r>
              <a:rPr lang="ru-RU" b="1" dirty="0"/>
              <a:t>сообщения в число </a:t>
            </a:r>
            <a:r>
              <a:rPr lang="ru-RU" b="1" dirty="0" smtClean="0"/>
              <a:t>m</a:t>
            </a:r>
            <a:endParaRPr lang="ru-RU" b="1" dirty="0"/>
          </a:p>
          <a:p>
            <a:pPr marL="0" indent="0">
              <a:buNone/>
            </a:pPr>
            <a:r>
              <a:rPr lang="ru-RU" dirty="0"/>
              <a:t>Перед тем как начать шифрование, текстовое сообщение сначала преобразуется в числовое представление. Это делается с использованием какой-либо кодировки (например, UTF-8). Пусть это числовое представление сообщения будет </a:t>
            </a:r>
            <a:r>
              <a:rPr lang="ru-RU" dirty="0" smtClean="0"/>
              <a:t>m</a:t>
            </a:r>
            <a:r>
              <a:rPr lang="ru-RU" dirty="0"/>
              <a:t>. Важно, чтобы </a:t>
            </a:r>
            <a:r>
              <a:rPr lang="ru-RU" dirty="0" smtClean="0"/>
              <a:t>m </a:t>
            </a:r>
            <a:r>
              <a:rPr lang="ru-RU" dirty="0"/>
              <a:t>было меньше </a:t>
            </a:r>
            <a:r>
              <a:rPr lang="ru-RU" dirty="0" smtClean="0"/>
              <a:t>n </a:t>
            </a:r>
            <a:r>
              <a:rPr lang="ru-RU" dirty="0"/>
              <a:t>(модуля, полученного при генерации ключей</a:t>
            </a:r>
            <a:r>
              <a:rPr lang="ru-RU" dirty="0" smtClean="0"/>
              <a:t>).</a:t>
            </a:r>
          </a:p>
          <a:p>
            <a:pPr marL="514350" indent="-514350">
              <a:buFont typeface="+mj-lt"/>
              <a:buAutoNum type="arabicPeriod" startAt="2"/>
            </a:pPr>
            <a:r>
              <a:rPr lang="ru-RU" b="1" dirty="0"/>
              <a:t>Возведение числа </a:t>
            </a:r>
            <a:r>
              <a:rPr lang="ru-RU" b="1" dirty="0" smtClean="0"/>
              <a:t>m </a:t>
            </a:r>
            <a:r>
              <a:rPr lang="ru-RU" b="1" dirty="0"/>
              <a:t>в степень </a:t>
            </a:r>
            <a:r>
              <a:rPr lang="ru-RU" b="1" dirty="0" smtClean="0"/>
              <a:t>e</a:t>
            </a:r>
            <a:endParaRPr lang="ru-RU" b="1" dirty="0"/>
          </a:p>
          <a:p>
            <a:pPr marL="0" indent="0">
              <a:buNone/>
            </a:pPr>
            <a:r>
              <a:rPr lang="ru-RU" dirty="0"/>
              <a:t>Шифрование основывается на возведении числа </a:t>
            </a:r>
            <a:r>
              <a:rPr lang="ru-RU" dirty="0" smtClean="0"/>
              <a:t>m </a:t>
            </a:r>
            <a:r>
              <a:rPr lang="ru-RU" dirty="0"/>
              <a:t>в степень </a:t>
            </a:r>
            <a:r>
              <a:rPr lang="ru-RU" dirty="0" smtClean="0"/>
              <a:t>e</a:t>
            </a:r>
            <a:r>
              <a:rPr lang="ru-RU" dirty="0"/>
              <a:t>, которая является частью открытого ключа.</a:t>
            </a:r>
          </a:p>
          <a:p>
            <a:r>
              <a:rPr lang="ru-RU" b="1" dirty="0"/>
              <a:t>Возведение в степень</a:t>
            </a:r>
            <a:r>
              <a:rPr lang="ru-RU" dirty="0"/>
              <a:t>: </a:t>
            </a:r>
            <a:r>
              <a:rPr lang="ru-RU" dirty="0" err="1" smtClean="0"/>
              <a:t>m^e</a:t>
            </a:r>
            <a:endParaRPr lang="ru-RU" dirty="0"/>
          </a:p>
          <a:p>
            <a:pPr lvl="1"/>
            <a:r>
              <a:rPr lang="ru-RU" dirty="0"/>
              <a:t>Число </a:t>
            </a:r>
            <a:r>
              <a:rPr lang="ru-RU" dirty="0" smtClean="0"/>
              <a:t>m </a:t>
            </a:r>
            <a:r>
              <a:rPr lang="ru-RU" dirty="0"/>
              <a:t>умножается само на себя </a:t>
            </a:r>
            <a:r>
              <a:rPr lang="ru-RU" dirty="0" smtClean="0"/>
              <a:t>e </a:t>
            </a:r>
            <a:r>
              <a:rPr lang="ru-RU" dirty="0"/>
              <a:t>раз. Например, если </a:t>
            </a:r>
            <a:r>
              <a:rPr lang="ru-RU" dirty="0" smtClean="0"/>
              <a:t>e=3e, </a:t>
            </a:r>
            <a:r>
              <a:rPr lang="ru-RU" dirty="0"/>
              <a:t>то </a:t>
            </a:r>
            <a:r>
              <a:rPr lang="ru-RU" dirty="0" err="1" smtClean="0"/>
              <a:t>m^e</a:t>
            </a:r>
            <a:r>
              <a:rPr lang="ru-RU" dirty="0" smtClean="0"/>
              <a:t> </a:t>
            </a:r>
            <a:r>
              <a:rPr lang="ru-RU" dirty="0"/>
              <a:t>= </a:t>
            </a:r>
            <a:r>
              <a:rPr lang="ru-RU" dirty="0" err="1" smtClean="0"/>
              <a:t>m×m×m</a:t>
            </a:r>
            <a:r>
              <a:rPr lang="ru-RU" dirty="0"/>
              <a:t>.</a:t>
            </a:r>
          </a:p>
          <a:p>
            <a:pPr lvl="1"/>
            <a:r>
              <a:rPr lang="ru-RU" dirty="0"/>
              <a:t>Это приводит к очень большому числу, особенно если </a:t>
            </a:r>
            <a:r>
              <a:rPr lang="ru-RU" dirty="0" smtClean="0"/>
              <a:t>m </a:t>
            </a:r>
            <a:r>
              <a:rPr lang="ru-RU" dirty="0"/>
              <a:t>и </a:t>
            </a:r>
            <a:r>
              <a:rPr lang="ru-RU" dirty="0" smtClean="0"/>
              <a:t>e </a:t>
            </a:r>
            <a:r>
              <a:rPr lang="ru-RU" dirty="0"/>
              <a:t>достаточно велики</a:t>
            </a:r>
            <a:r>
              <a:rPr lang="ru-RU" dirty="0" smtClean="0"/>
              <a:t>.</a:t>
            </a:r>
            <a:endParaRPr lang="ru-RU" dirty="0"/>
          </a:p>
          <a:p>
            <a:pPr marL="514350" indent="-514350">
              <a:buFont typeface="+mj-lt"/>
              <a:buAutoNum type="arabicPeriod" startAt="3"/>
            </a:pPr>
            <a:r>
              <a:rPr lang="ru-RU" b="1" dirty="0"/>
              <a:t>Взятие результата по модулю </a:t>
            </a:r>
            <a:r>
              <a:rPr lang="ru-RU" b="1" dirty="0" smtClean="0"/>
              <a:t>n</a:t>
            </a:r>
            <a:endParaRPr lang="ru-RU" b="1" dirty="0"/>
          </a:p>
          <a:p>
            <a:pPr marL="0" indent="0">
              <a:buNone/>
            </a:pPr>
            <a:r>
              <a:rPr lang="ru-RU" dirty="0"/>
              <a:t>После возведения </a:t>
            </a:r>
            <a:r>
              <a:rPr lang="ru-RU" dirty="0" smtClean="0"/>
              <a:t>m </a:t>
            </a:r>
            <a:r>
              <a:rPr lang="ru-RU" dirty="0"/>
              <a:t>в степень </a:t>
            </a:r>
            <a:r>
              <a:rPr lang="ru-RU" dirty="0" smtClean="0"/>
              <a:t>e </a:t>
            </a:r>
            <a:r>
              <a:rPr lang="ru-RU" dirty="0"/>
              <a:t>необходимо взять результат по модулю </a:t>
            </a:r>
            <a:r>
              <a:rPr lang="ru-RU" dirty="0" smtClean="0"/>
              <a:t>n</a:t>
            </a:r>
            <a:r>
              <a:rPr lang="ru-RU" dirty="0"/>
              <a:t>, чтобы получить зашифрованное сообщение </a:t>
            </a:r>
            <a:r>
              <a:rPr lang="ru-RU" dirty="0" smtClean="0"/>
              <a:t>c.</a:t>
            </a:r>
            <a:endParaRPr lang="ru-RU" dirty="0"/>
          </a:p>
          <a:p>
            <a:pPr marL="0" indent="0">
              <a:buNone/>
            </a:pPr>
            <a:r>
              <a:rPr lang="ru-RU" b="1" dirty="0"/>
              <a:t>Взятие по модулю</a:t>
            </a:r>
            <a:r>
              <a:rPr lang="ru-RU" dirty="0"/>
              <a:t>: </a:t>
            </a:r>
            <a:r>
              <a:rPr lang="ru-RU" dirty="0" smtClean="0"/>
              <a:t>c</a:t>
            </a:r>
            <a:r>
              <a:rPr lang="en-US" dirty="0" smtClean="0"/>
              <a:t> </a:t>
            </a:r>
            <a:r>
              <a:rPr lang="ru-RU" dirty="0" smtClean="0"/>
              <a:t>=</a:t>
            </a:r>
            <a:r>
              <a:rPr lang="en-US" dirty="0" smtClean="0"/>
              <a:t> </a:t>
            </a:r>
            <a:r>
              <a:rPr lang="ru-RU" dirty="0" smtClean="0"/>
              <a:t>m</a:t>
            </a:r>
            <a:r>
              <a:rPr lang="en-US" dirty="0" smtClean="0"/>
              <a:t>^ </a:t>
            </a:r>
            <a:r>
              <a:rPr lang="ru-RU" dirty="0" smtClean="0"/>
              <a:t>e</a:t>
            </a:r>
            <a:r>
              <a:rPr lang="en-US" dirty="0" smtClean="0"/>
              <a:t> </a:t>
            </a:r>
            <a:r>
              <a:rPr lang="ru-RU" dirty="0" err="1" smtClean="0"/>
              <a:t>mod</a:t>
            </a:r>
            <a:r>
              <a:rPr lang="ru-RU" dirty="0"/>
              <a:t>  </a:t>
            </a:r>
            <a:r>
              <a:rPr lang="ru-RU" dirty="0" smtClean="0"/>
              <a:t>n </a:t>
            </a:r>
            <a:endParaRPr lang="en-US" dirty="0" smtClean="0"/>
          </a:p>
          <a:p>
            <a:r>
              <a:rPr lang="ru-RU" dirty="0" smtClean="0"/>
              <a:t>Это </a:t>
            </a:r>
            <a:r>
              <a:rPr lang="ru-RU" dirty="0"/>
              <a:t>означает, что мы берём остаток от деления числа </a:t>
            </a:r>
            <a:r>
              <a:rPr lang="ru-RU" dirty="0" err="1" smtClean="0"/>
              <a:t>m^e</a:t>
            </a:r>
            <a:r>
              <a:rPr lang="ru-RU" dirty="0" smtClean="0"/>
              <a:t> </a:t>
            </a:r>
            <a:r>
              <a:rPr lang="ru-RU" dirty="0"/>
              <a:t>на </a:t>
            </a:r>
            <a:r>
              <a:rPr lang="ru-RU" dirty="0" smtClean="0"/>
              <a:t>n.</a:t>
            </a:r>
            <a:endParaRPr lang="en-US" dirty="0" smtClean="0"/>
          </a:p>
          <a:p>
            <a:r>
              <a:rPr lang="ru-RU" dirty="0" smtClean="0"/>
              <a:t>Взятие </a:t>
            </a:r>
            <a:r>
              <a:rPr lang="ru-RU" dirty="0"/>
              <a:t>по модулю — это операция, которая "сжимает" результат в определённый диапазон (от 0 до n−</a:t>
            </a:r>
            <a:r>
              <a:rPr lang="ru-RU" dirty="0" smtClean="0"/>
              <a:t>1). </a:t>
            </a:r>
            <a:r>
              <a:rPr lang="ru-RU" dirty="0"/>
              <a:t>Таким образом, даже если число </a:t>
            </a:r>
            <a:r>
              <a:rPr lang="ru-RU" dirty="0" err="1" smtClean="0"/>
              <a:t>m^e</a:t>
            </a:r>
            <a:r>
              <a:rPr lang="ru-RU" dirty="0" smtClean="0"/>
              <a:t> </a:t>
            </a:r>
            <a:r>
              <a:rPr lang="ru-RU" dirty="0"/>
              <a:t>оказалось очень большим, результат </a:t>
            </a:r>
            <a:r>
              <a:rPr lang="ru-RU" dirty="0" smtClean="0"/>
              <a:t>c </a:t>
            </a:r>
            <a:r>
              <a:rPr lang="ru-RU" dirty="0"/>
              <a:t>будет лежать в пределах от 0 </a:t>
            </a:r>
            <a:r>
              <a:rPr lang="ru-RU" dirty="0" smtClean="0"/>
              <a:t>до n</a:t>
            </a:r>
            <a:r>
              <a:rPr lang="ru-RU" dirty="0"/>
              <a:t>−1</a:t>
            </a:r>
            <a:r>
              <a:rPr lang="ru-RU" dirty="0" smtClean="0"/>
              <a:t>.</a:t>
            </a:r>
          </a:p>
          <a:p>
            <a:pPr marL="0" indent="0">
              <a:buNone/>
            </a:pPr>
            <a:endParaRPr lang="ru-RU" dirty="0"/>
          </a:p>
          <a:p>
            <a:pPr marL="0" indent="0">
              <a:buNone/>
            </a:pPr>
            <a:endParaRPr lang="ru-RU" dirty="0"/>
          </a:p>
          <a:p>
            <a:endParaRPr lang="ru-RU" dirty="0"/>
          </a:p>
        </p:txBody>
      </p:sp>
    </p:spTree>
    <p:extLst>
      <p:ext uri="{BB962C8B-B14F-4D97-AF65-F5344CB8AC3E}">
        <p14:creationId xmlns:p14="http://schemas.microsoft.com/office/powerpoint/2010/main" val="12762602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Почему это работает?</a:t>
            </a:r>
          </a:p>
        </p:txBody>
      </p:sp>
      <p:sp>
        <p:nvSpPr>
          <p:cNvPr id="3" name="Объект 2"/>
          <p:cNvSpPr>
            <a:spLocks noGrp="1"/>
          </p:cNvSpPr>
          <p:nvPr>
            <p:ph idx="1"/>
          </p:nvPr>
        </p:nvSpPr>
        <p:spPr/>
        <p:txBody>
          <a:bodyPr>
            <a:normAutofit fontScale="77500" lnSpcReduction="20000"/>
          </a:bodyPr>
          <a:lstStyle/>
          <a:p>
            <a:pPr marL="0" indent="0">
              <a:buNone/>
            </a:pPr>
            <a:r>
              <a:rPr lang="ru-RU" dirty="0"/>
              <a:t>RSA-шифрование основано на следующих ключевых свойствах:</a:t>
            </a:r>
          </a:p>
          <a:p>
            <a:r>
              <a:rPr lang="ru-RU" b="1" dirty="0"/>
              <a:t>Односторонность функции</a:t>
            </a:r>
            <a:r>
              <a:rPr lang="ru-RU" dirty="0"/>
              <a:t>: Операция возведения в степень по модулю </a:t>
            </a:r>
            <a:r>
              <a:rPr lang="ru-RU" dirty="0" smtClean="0"/>
              <a:t>n </a:t>
            </a:r>
            <a:r>
              <a:rPr lang="ru-RU" dirty="0"/>
              <a:t>с использованием открытого ключа </a:t>
            </a:r>
            <a:r>
              <a:rPr lang="ru-RU" dirty="0" smtClean="0"/>
              <a:t>e </a:t>
            </a:r>
            <a:r>
              <a:rPr lang="ru-RU" dirty="0"/>
              <a:t>— это односторонняя функция, то есть её легко вычислить, но сложно обратить, если не знать закрытого ключа </a:t>
            </a:r>
            <a:r>
              <a:rPr lang="ru-RU" dirty="0" smtClean="0"/>
              <a:t>d</a:t>
            </a:r>
            <a:r>
              <a:rPr lang="ru-RU" dirty="0"/>
              <a:t>. Это делает шифрование надёжным.</a:t>
            </a:r>
          </a:p>
          <a:p>
            <a:r>
              <a:rPr lang="ru-RU" b="1" dirty="0"/>
              <a:t>Простота обратной операции</a:t>
            </a:r>
            <a:r>
              <a:rPr lang="ru-RU" dirty="0"/>
              <a:t>: Обратную операцию — расшифровку — может выполнить только тот, кто знает закрытый ключ </a:t>
            </a:r>
            <a:r>
              <a:rPr lang="ru-RU" dirty="0" smtClean="0"/>
              <a:t>d</a:t>
            </a:r>
            <a:r>
              <a:rPr lang="ru-RU" dirty="0"/>
              <a:t>. Поэтому, когда кто-то пытается расшифровать сообщение, зная только </a:t>
            </a:r>
            <a:r>
              <a:rPr lang="ru-RU" dirty="0" smtClean="0"/>
              <a:t>c</a:t>
            </a:r>
            <a:r>
              <a:rPr lang="ru-RU" dirty="0"/>
              <a:t>, без знания </a:t>
            </a:r>
            <a:r>
              <a:rPr lang="ru-RU" dirty="0" smtClean="0"/>
              <a:t>d </a:t>
            </a:r>
            <a:r>
              <a:rPr lang="ru-RU" dirty="0"/>
              <a:t>он не сможет восстановить исходное сообщение </a:t>
            </a:r>
            <a:r>
              <a:rPr lang="ru-RU" dirty="0" smtClean="0"/>
              <a:t>m</a:t>
            </a:r>
            <a:r>
              <a:rPr lang="ru-RU" dirty="0"/>
              <a:t>.</a:t>
            </a:r>
          </a:p>
          <a:p>
            <a:endParaRPr lang="ru-RU" dirty="0"/>
          </a:p>
        </p:txBody>
      </p:sp>
    </p:spTree>
    <p:extLst>
      <p:ext uri="{BB962C8B-B14F-4D97-AF65-F5344CB8AC3E}">
        <p14:creationId xmlns:p14="http://schemas.microsoft.com/office/powerpoint/2010/main" val="35992159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Процесс шифрования в программировании</a:t>
            </a:r>
          </a:p>
        </p:txBody>
      </p:sp>
      <p:sp>
        <p:nvSpPr>
          <p:cNvPr id="3" name="Объект 2"/>
          <p:cNvSpPr>
            <a:spLocks noGrp="1"/>
          </p:cNvSpPr>
          <p:nvPr>
            <p:ph idx="1"/>
          </p:nvPr>
        </p:nvSpPr>
        <p:spPr/>
        <p:txBody>
          <a:bodyPr>
            <a:normAutofit fontScale="62500" lnSpcReduction="20000"/>
          </a:bodyPr>
          <a:lstStyle/>
          <a:p>
            <a:r>
              <a:rPr lang="ru-RU" dirty="0"/>
              <a:t>Когда мы говорим о шифровании в программировании, данные (например, строки, объекты) сначала преобразуются в байты, и уже байтовые массивы шифруются с помощью </a:t>
            </a:r>
            <a:r>
              <a:rPr lang="ru-RU" dirty="0" smtClean="0"/>
              <a:t>RSA.</a:t>
            </a:r>
          </a:p>
          <a:p>
            <a:pPr marL="514350" indent="-514350">
              <a:buFont typeface="+mj-lt"/>
              <a:buAutoNum type="arabicPeriod"/>
            </a:pPr>
            <a:r>
              <a:rPr lang="ru-RU" dirty="0"/>
              <a:t>Байты, с которыми работает ваш код, на математическом уровне интерпретируются как большие числа. Каждый байт (или группа байтов) можно рассматривать как число, которое затем участвует в математических операциях </a:t>
            </a:r>
            <a:r>
              <a:rPr lang="ru-RU" dirty="0" smtClean="0"/>
              <a:t>RSA</a:t>
            </a:r>
          </a:p>
          <a:p>
            <a:pPr marL="514350" indent="-514350">
              <a:buFont typeface="+mj-lt"/>
              <a:buAutoNum type="arabicPeriod"/>
            </a:pPr>
            <a:r>
              <a:rPr lang="ru-RU" dirty="0"/>
              <a:t>Внутри метода </a:t>
            </a:r>
            <a:r>
              <a:rPr lang="ru-RU" dirty="0" err="1"/>
              <a:t>rsa.Encrypt</a:t>
            </a:r>
            <a:r>
              <a:rPr lang="ru-RU" dirty="0"/>
              <a:t> каждый блок данных (байтовый массив) интерпретируется как число </a:t>
            </a:r>
            <a:r>
              <a:rPr lang="ru-RU" dirty="0" smtClean="0"/>
              <a:t>m</a:t>
            </a:r>
            <a:r>
              <a:rPr lang="ru-RU" dirty="0"/>
              <a:t>, которое возводится в степень </a:t>
            </a:r>
            <a:r>
              <a:rPr lang="ru-RU" dirty="0" smtClean="0"/>
              <a:t>e </a:t>
            </a:r>
            <a:r>
              <a:rPr lang="ru-RU" dirty="0"/>
              <a:t>и берётся по модулю </a:t>
            </a:r>
            <a:r>
              <a:rPr lang="ru-RU" dirty="0" smtClean="0"/>
              <a:t>n </a:t>
            </a:r>
            <a:r>
              <a:rPr lang="ru-RU" dirty="0"/>
              <a:t>(то есть выполняется операция </a:t>
            </a:r>
            <a:r>
              <a:rPr lang="ru-RU" dirty="0" smtClean="0"/>
              <a:t>c = </a:t>
            </a:r>
            <a:r>
              <a:rPr lang="ru-RU" dirty="0" err="1" smtClean="0"/>
              <a:t>m^e</a:t>
            </a:r>
            <a:r>
              <a:rPr lang="ru-RU" dirty="0" smtClean="0"/>
              <a:t> </a:t>
            </a:r>
            <a:r>
              <a:rPr lang="ru-RU" dirty="0" err="1" smtClean="0"/>
              <a:t>mod</a:t>
            </a:r>
            <a:r>
              <a:rPr lang="ru-RU" dirty="0" smtClean="0"/>
              <a:t> n). </a:t>
            </a:r>
            <a:r>
              <a:rPr lang="ru-RU" dirty="0"/>
              <a:t>Этот процесс аналогичен тому, что я описывал ранее, но вместо работы с числами напрямую, происходит работа с байтами</a:t>
            </a:r>
            <a:r>
              <a:rPr lang="ru-RU" dirty="0" smtClean="0"/>
              <a:t>.</a:t>
            </a:r>
          </a:p>
          <a:p>
            <a:r>
              <a:rPr lang="ru-RU" dirty="0"/>
              <a:t>Работа с байтами позволяет шифровать не только числа, но и любые данные, такие как текстовые строки, файлы, изображения и т.д. Байт — это базовая единица данных в компьютере, и любые данные можно представить в виде байтового массива.</a:t>
            </a:r>
          </a:p>
        </p:txBody>
      </p:sp>
    </p:spTree>
    <p:extLst>
      <p:ext uri="{BB962C8B-B14F-4D97-AF65-F5344CB8AC3E}">
        <p14:creationId xmlns:p14="http://schemas.microsoft.com/office/powerpoint/2010/main" val="16464555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Различные варианты </a:t>
            </a:r>
            <a:r>
              <a:rPr lang="en-US" dirty="0" smtClean="0"/>
              <a:t>padding</a:t>
            </a:r>
            <a:endParaRPr lang="ru-RU" dirty="0"/>
          </a:p>
        </p:txBody>
      </p:sp>
      <p:sp>
        <p:nvSpPr>
          <p:cNvPr id="3" name="Объект 2"/>
          <p:cNvSpPr>
            <a:spLocks noGrp="1"/>
          </p:cNvSpPr>
          <p:nvPr>
            <p:ph idx="1"/>
          </p:nvPr>
        </p:nvSpPr>
        <p:spPr>
          <a:xfrm>
            <a:off x="457200" y="1340768"/>
            <a:ext cx="8229600" cy="5184576"/>
          </a:xfrm>
        </p:spPr>
        <p:txBody>
          <a:bodyPr>
            <a:normAutofit fontScale="55000" lnSpcReduction="20000"/>
          </a:bodyPr>
          <a:lstStyle/>
          <a:p>
            <a:pPr marL="0" indent="0">
              <a:buNone/>
            </a:pPr>
            <a:r>
              <a:rPr lang="ru-RU" dirty="0" smtClean="0"/>
              <a:t>В </a:t>
            </a:r>
            <a:r>
              <a:rPr lang="en-US" dirty="0" err="1" smtClean="0"/>
              <a:t>c#</a:t>
            </a:r>
            <a:r>
              <a:rPr lang="en-US" dirty="0" smtClean="0"/>
              <a:t> </a:t>
            </a:r>
            <a:r>
              <a:rPr lang="ru-RU" dirty="0" smtClean="0"/>
              <a:t>существует </a:t>
            </a:r>
            <a:r>
              <a:rPr lang="en-US" dirty="0" err="1" smtClean="0"/>
              <a:t>RSAEncryptionPadding</a:t>
            </a:r>
            <a:r>
              <a:rPr lang="en-US" dirty="0" smtClean="0"/>
              <a:t>,</a:t>
            </a:r>
            <a:r>
              <a:rPr lang="ru-RU" dirty="0" smtClean="0"/>
              <a:t> который поддерживает несколько версий </a:t>
            </a:r>
            <a:r>
              <a:rPr lang="en-US" dirty="0" smtClean="0"/>
              <a:t>padding</a:t>
            </a:r>
            <a:r>
              <a:rPr lang="ru-RU" dirty="0" smtClean="0"/>
              <a:t>:</a:t>
            </a:r>
          </a:p>
          <a:p>
            <a:pPr marL="514350" indent="-514350">
              <a:buFont typeface="+mj-lt"/>
              <a:buAutoNum type="arabicPeriod"/>
            </a:pPr>
            <a:r>
              <a:rPr lang="en-US" b="1" dirty="0" smtClean="0"/>
              <a:t>RSAEncryptionPadding.Pkcs1</a:t>
            </a:r>
            <a:r>
              <a:rPr lang="ru-RU" b="1" dirty="0" smtClean="0"/>
              <a:t>:</a:t>
            </a:r>
          </a:p>
          <a:p>
            <a:r>
              <a:rPr lang="ru-RU" dirty="0"/>
              <a:t>Это заполнение по стандарту </a:t>
            </a:r>
            <a:r>
              <a:rPr lang="ru-RU" b="1" dirty="0"/>
              <a:t>PKCS #1 v1.5</a:t>
            </a:r>
            <a:r>
              <a:rPr lang="ru-RU" dirty="0" smtClean="0"/>
              <a:t>.</a:t>
            </a:r>
          </a:p>
          <a:p>
            <a:r>
              <a:rPr lang="ru-RU" dirty="0" smtClean="0"/>
              <a:t>Оно </a:t>
            </a:r>
            <a:r>
              <a:rPr lang="ru-RU" dirty="0"/>
              <a:t>исторически широко используется и поддерживается многими системами</a:t>
            </a:r>
            <a:r>
              <a:rPr lang="ru-RU" dirty="0" smtClean="0"/>
              <a:t>.</a:t>
            </a:r>
          </a:p>
          <a:p>
            <a:r>
              <a:rPr lang="ru-RU" dirty="0" smtClean="0"/>
              <a:t>Однако </a:t>
            </a:r>
            <a:r>
              <a:rPr lang="ru-RU" dirty="0"/>
              <a:t>этот вид заполнения менее защищён по сравнению с более современными стандартами и уязвим к определённым атакам, например, к атаке "</a:t>
            </a:r>
            <a:r>
              <a:rPr lang="ru-RU" dirty="0" err="1"/>
              <a:t>padding</a:t>
            </a:r>
            <a:r>
              <a:rPr lang="ru-RU" dirty="0"/>
              <a:t> </a:t>
            </a:r>
            <a:r>
              <a:rPr lang="ru-RU" dirty="0" err="1" smtClean="0"/>
              <a:t>oracle</a:t>
            </a:r>
            <a:r>
              <a:rPr lang="ru-RU" dirty="0" smtClean="0"/>
              <a:t>«</a:t>
            </a:r>
          </a:p>
          <a:p>
            <a:pPr marL="514350" indent="-514350">
              <a:buFont typeface="+mj-lt"/>
              <a:buAutoNum type="arabicPeriod" startAt="2"/>
            </a:pPr>
            <a:r>
              <a:rPr lang="en-US" b="1" dirty="0"/>
              <a:t>RSAEncryptionPadding.OaepSHA1</a:t>
            </a:r>
            <a:r>
              <a:rPr lang="en-US" dirty="0"/>
              <a:t> (</a:t>
            </a:r>
            <a:r>
              <a:rPr lang="ru-RU" dirty="0"/>
              <a:t>и другие варианты </a:t>
            </a:r>
            <a:r>
              <a:rPr lang="en-US" dirty="0"/>
              <a:t>OAEP</a:t>
            </a:r>
            <a:r>
              <a:rPr lang="en-US" dirty="0" smtClean="0"/>
              <a:t>):</a:t>
            </a:r>
            <a:endParaRPr lang="ru-RU" dirty="0" smtClean="0"/>
          </a:p>
          <a:p>
            <a:r>
              <a:rPr lang="en-US" b="1" dirty="0"/>
              <a:t>OAEP (Optimal Asymmetric Encryption Padding)</a:t>
            </a:r>
            <a:r>
              <a:rPr lang="en-US" dirty="0"/>
              <a:t> — </a:t>
            </a:r>
            <a:r>
              <a:rPr lang="ru-RU" dirty="0"/>
              <a:t>это более современный и безопасный метод заполнения, предложенный в стандарте </a:t>
            </a:r>
            <a:r>
              <a:rPr lang="en-US" dirty="0"/>
              <a:t>PKCS #1 v2.0 </a:t>
            </a:r>
            <a:r>
              <a:rPr lang="ru-RU" dirty="0"/>
              <a:t>и выше</a:t>
            </a:r>
            <a:r>
              <a:rPr lang="ru-RU" dirty="0" smtClean="0"/>
              <a:t>.</a:t>
            </a:r>
          </a:p>
          <a:p>
            <a:r>
              <a:rPr lang="ru-RU" dirty="0" smtClean="0"/>
              <a:t>Этот </a:t>
            </a:r>
            <a:r>
              <a:rPr lang="ru-RU" dirty="0"/>
              <a:t>метод включает хеширование данных перед шифрованием, что значительно улучшает безопасность</a:t>
            </a:r>
            <a:r>
              <a:rPr lang="ru-RU" dirty="0" smtClean="0"/>
              <a:t>.</a:t>
            </a:r>
          </a:p>
          <a:p>
            <a:r>
              <a:rPr lang="ru-RU" dirty="0" smtClean="0"/>
              <a:t>В </a:t>
            </a:r>
            <a:r>
              <a:rPr lang="ru-RU" dirty="0"/>
              <a:t>.</a:t>
            </a:r>
            <a:r>
              <a:rPr lang="en-US" dirty="0"/>
              <a:t>NET </a:t>
            </a:r>
            <a:r>
              <a:rPr lang="ru-RU" dirty="0"/>
              <a:t>доступны разные варианты этого метода, в зависимости от используемого </a:t>
            </a:r>
            <a:r>
              <a:rPr lang="ru-RU" dirty="0" err="1"/>
              <a:t>хеш</a:t>
            </a:r>
            <a:r>
              <a:rPr lang="ru-RU" dirty="0"/>
              <a:t>-алгоритма:</a:t>
            </a:r>
            <a:r>
              <a:rPr lang="en-US" dirty="0"/>
              <a:t>RSAEncryptionPadding.OaepSHA1</a:t>
            </a:r>
          </a:p>
          <a:p>
            <a:pPr marL="514350" indent="-514350">
              <a:buFont typeface="+mj-lt"/>
              <a:buAutoNum type="arabicParenR"/>
            </a:pPr>
            <a:r>
              <a:rPr lang="en-US" dirty="0"/>
              <a:t>RSAEncryptionPadding.OaepSHA256</a:t>
            </a:r>
          </a:p>
          <a:p>
            <a:pPr marL="514350" indent="-514350">
              <a:buFont typeface="+mj-lt"/>
              <a:buAutoNum type="arabicParenR"/>
            </a:pPr>
            <a:r>
              <a:rPr lang="en-US" dirty="0"/>
              <a:t>RSAEncryptionPadding.OaepSHA384</a:t>
            </a:r>
          </a:p>
          <a:p>
            <a:pPr marL="514350" indent="-514350">
              <a:buFont typeface="+mj-lt"/>
              <a:buAutoNum type="arabicParenR"/>
            </a:pPr>
            <a:r>
              <a:rPr lang="en-US" dirty="0"/>
              <a:t>RSAEncryptionPadding.OaepSHA512</a:t>
            </a:r>
          </a:p>
          <a:p>
            <a:pPr marL="0" indent="0">
              <a:buNone/>
            </a:pPr>
            <a:endParaRPr lang="ru-RU" b="1" dirty="0"/>
          </a:p>
        </p:txBody>
      </p:sp>
    </p:spTree>
    <p:extLst>
      <p:ext uri="{BB962C8B-B14F-4D97-AF65-F5344CB8AC3E}">
        <p14:creationId xmlns:p14="http://schemas.microsoft.com/office/powerpoint/2010/main" val="14768572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err="1" smtClean="0"/>
              <a:t>Асиммитричное</a:t>
            </a:r>
            <a:r>
              <a:rPr lang="ru-RU" dirty="0" smtClean="0"/>
              <a:t> </a:t>
            </a:r>
            <a:r>
              <a:rPr lang="ru-RU" dirty="0" smtClean="0"/>
              <a:t>шифрование</a:t>
            </a:r>
            <a:endParaRPr lang="ru-RU" dirty="0"/>
          </a:p>
        </p:txBody>
      </p:sp>
      <p:sp>
        <p:nvSpPr>
          <p:cNvPr id="3" name="Объект 2"/>
          <p:cNvSpPr>
            <a:spLocks noGrp="1"/>
          </p:cNvSpPr>
          <p:nvPr>
            <p:ph idx="1"/>
          </p:nvPr>
        </p:nvSpPr>
        <p:spPr/>
        <p:txBody>
          <a:bodyPr>
            <a:normAutofit fontScale="92500" lnSpcReduction="20000"/>
          </a:bodyPr>
          <a:lstStyle/>
          <a:p>
            <a:r>
              <a:rPr lang="ru-RU" dirty="0"/>
              <a:t>Асимметричные алгоритмы шифрования, также известные как криптография с открытым ключом, представляют собой важный класс криптографических алгоритмов, в которых используются два различных, но связанных между собой ключа: открытый и закрытый. Эти ключи работают в паре, и их ключевая особенность заключается в том, что данные, зашифрованные одним из ключей, могут быть расшифрованы только с использованием другого.</a:t>
            </a:r>
          </a:p>
        </p:txBody>
      </p:sp>
    </p:spTree>
    <p:extLst>
      <p:ext uri="{BB962C8B-B14F-4D97-AF65-F5344CB8AC3E}">
        <p14:creationId xmlns:p14="http://schemas.microsoft.com/office/powerpoint/2010/main" val="1942269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Электронные подписи</a:t>
            </a:r>
            <a:endParaRPr lang="ru-RU" dirty="0"/>
          </a:p>
        </p:txBody>
      </p:sp>
      <p:sp>
        <p:nvSpPr>
          <p:cNvPr id="3" name="Объект 2"/>
          <p:cNvSpPr>
            <a:spLocks noGrp="1"/>
          </p:cNvSpPr>
          <p:nvPr>
            <p:ph idx="1"/>
          </p:nvPr>
        </p:nvSpPr>
        <p:spPr/>
        <p:txBody>
          <a:bodyPr>
            <a:normAutofit/>
          </a:bodyPr>
          <a:lstStyle/>
          <a:p>
            <a:r>
              <a:rPr lang="ru-RU" dirty="0" smtClean="0"/>
              <a:t>Электронные </a:t>
            </a:r>
            <a:r>
              <a:rPr lang="ru-RU" dirty="0"/>
              <a:t>подписи – это криптографические механизмы, используемые для подтверждения подлинности и целостности данных. Они играют ключевую роль в безопасности электронной коммуникации и транзакций</a:t>
            </a:r>
            <a:r>
              <a:rPr lang="ru-RU" dirty="0" smtClean="0"/>
              <a:t>.</a:t>
            </a:r>
            <a:endParaRPr lang="ru-RU" dirty="0"/>
          </a:p>
        </p:txBody>
      </p:sp>
    </p:spTree>
    <p:extLst>
      <p:ext uri="{BB962C8B-B14F-4D97-AF65-F5344CB8AC3E}">
        <p14:creationId xmlns:p14="http://schemas.microsoft.com/office/powerpoint/2010/main" val="28130867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Как работают электронные подписи</a:t>
            </a:r>
          </a:p>
        </p:txBody>
      </p:sp>
      <p:sp>
        <p:nvSpPr>
          <p:cNvPr id="3" name="Объект 2"/>
          <p:cNvSpPr>
            <a:spLocks noGrp="1"/>
          </p:cNvSpPr>
          <p:nvPr>
            <p:ph idx="1"/>
          </p:nvPr>
        </p:nvSpPr>
        <p:spPr>
          <a:xfrm>
            <a:off x="457200" y="1412776"/>
            <a:ext cx="8229600" cy="4713387"/>
          </a:xfrm>
        </p:spPr>
        <p:txBody>
          <a:bodyPr>
            <a:normAutofit fontScale="62500" lnSpcReduction="20000"/>
          </a:bodyPr>
          <a:lstStyle/>
          <a:p>
            <a:pPr marL="514350" indent="-514350">
              <a:buFont typeface="+mj-lt"/>
              <a:buAutoNum type="arabicPeriod"/>
            </a:pPr>
            <a:r>
              <a:rPr lang="ru-RU" b="1" dirty="0"/>
              <a:t>Генерация пары ключей:</a:t>
            </a:r>
            <a:endParaRPr lang="ru-RU" dirty="0"/>
          </a:p>
          <a:p>
            <a:pPr lvl="1"/>
            <a:r>
              <a:rPr lang="ru-RU" b="1" dirty="0"/>
              <a:t>Приватный ключ:</a:t>
            </a:r>
            <a:r>
              <a:rPr lang="ru-RU" dirty="0"/>
              <a:t> Держится в секрете владельцем и используется для подписания данных.</a:t>
            </a:r>
          </a:p>
          <a:p>
            <a:pPr lvl="1"/>
            <a:r>
              <a:rPr lang="ru-RU" b="1" dirty="0"/>
              <a:t>Публичный ключ:</a:t>
            </a:r>
            <a:r>
              <a:rPr lang="ru-RU" dirty="0"/>
              <a:t> Распространяется и используется для проверки подлинности подписи</a:t>
            </a:r>
            <a:r>
              <a:rPr lang="ru-RU" dirty="0" smtClean="0"/>
              <a:t>.</a:t>
            </a:r>
            <a:endParaRPr lang="ru-RU" dirty="0"/>
          </a:p>
          <a:p>
            <a:pPr marL="514350" indent="-514350">
              <a:buFont typeface="+mj-lt"/>
              <a:buAutoNum type="arabicPeriod"/>
            </a:pPr>
            <a:r>
              <a:rPr lang="ru-RU" b="1" dirty="0"/>
              <a:t>Процесс подписи:</a:t>
            </a:r>
            <a:endParaRPr lang="ru-RU" dirty="0"/>
          </a:p>
          <a:p>
            <a:pPr lvl="1"/>
            <a:r>
              <a:rPr lang="ru-RU" dirty="0"/>
              <a:t>Данные (например, сообщение или документ) сначала </a:t>
            </a:r>
            <a:r>
              <a:rPr lang="ru-RU" dirty="0" err="1"/>
              <a:t>хэшируются</a:t>
            </a:r>
            <a:r>
              <a:rPr lang="ru-RU" dirty="0"/>
              <a:t> с помощью криптографической функции хеширования, создавая </a:t>
            </a:r>
            <a:r>
              <a:rPr lang="ru-RU" dirty="0" err="1"/>
              <a:t>хеш</a:t>
            </a:r>
            <a:r>
              <a:rPr lang="ru-RU" dirty="0"/>
              <a:t>-код.</a:t>
            </a:r>
          </a:p>
          <a:p>
            <a:pPr lvl="1"/>
            <a:r>
              <a:rPr lang="ru-RU" dirty="0"/>
              <a:t>Затем </a:t>
            </a:r>
            <a:r>
              <a:rPr lang="ru-RU" dirty="0" err="1"/>
              <a:t>хеш</a:t>
            </a:r>
            <a:r>
              <a:rPr lang="ru-RU" dirty="0"/>
              <a:t>-код шифруется приватным ключом, формируя электронную подпись.</a:t>
            </a:r>
          </a:p>
          <a:p>
            <a:pPr lvl="1"/>
            <a:r>
              <a:rPr lang="ru-RU" dirty="0"/>
              <a:t>Подписанные данные и сама подпись передаются получателю.</a:t>
            </a:r>
          </a:p>
          <a:p>
            <a:pPr marL="514350" indent="-514350">
              <a:buFont typeface="+mj-lt"/>
              <a:buAutoNum type="arabicPeriod"/>
            </a:pPr>
            <a:r>
              <a:rPr lang="ru-RU" b="1" dirty="0"/>
              <a:t>Процесс проверки:</a:t>
            </a:r>
            <a:endParaRPr lang="ru-RU" dirty="0"/>
          </a:p>
          <a:p>
            <a:pPr lvl="1"/>
            <a:r>
              <a:rPr lang="ru-RU" dirty="0"/>
              <a:t>Получатель расшифровывает подпись с помощью публичного ключа, чтобы получить </a:t>
            </a:r>
            <a:r>
              <a:rPr lang="ru-RU" dirty="0" err="1"/>
              <a:t>хеш</a:t>
            </a:r>
            <a:r>
              <a:rPr lang="ru-RU" dirty="0"/>
              <a:t>-код.</a:t>
            </a:r>
          </a:p>
          <a:p>
            <a:pPr lvl="1"/>
            <a:r>
              <a:rPr lang="ru-RU" dirty="0"/>
              <a:t>Получатель </a:t>
            </a:r>
            <a:r>
              <a:rPr lang="ru-RU" dirty="0" err="1"/>
              <a:t>хэширует</a:t>
            </a:r>
            <a:r>
              <a:rPr lang="ru-RU" dirty="0"/>
              <a:t> полученные данные и сравнивает полученный </a:t>
            </a:r>
            <a:r>
              <a:rPr lang="ru-RU" dirty="0" err="1"/>
              <a:t>хеш</a:t>
            </a:r>
            <a:r>
              <a:rPr lang="ru-RU" dirty="0"/>
              <a:t>-код с расшифрованным.</a:t>
            </a:r>
          </a:p>
          <a:p>
            <a:pPr lvl="1"/>
            <a:r>
              <a:rPr lang="ru-RU" dirty="0"/>
              <a:t>Если </a:t>
            </a:r>
            <a:r>
              <a:rPr lang="ru-RU" dirty="0" err="1"/>
              <a:t>хеш</a:t>
            </a:r>
            <a:r>
              <a:rPr lang="ru-RU" dirty="0"/>
              <a:t>-коды совпадают, данные не были изменены, и подпись действительна.</a:t>
            </a:r>
          </a:p>
          <a:p>
            <a:pPr marL="514350" indent="-514350">
              <a:buFont typeface="+mj-lt"/>
              <a:buAutoNum type="arabicPeriod"/>
            </a:pPr>
            <a:endParaRPr lang="ru-RU" dirty="0"/>
          </a:p>
        </p:txBody>
      </p:sp>
    </p:spTree>
    <p:extLst>
      <p:ext uri="{BB962C8B-B14F-4D97-AF65-F5344CB8AC3E}">
        <p14:creationId xmlns:p14="http://schemas.microsoft.com/office/powerpoint/2010/main" val="19325917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Преимущества электронных </a:t>
            </a:r>
            <a:r>
              <a:rPr lang="ru-RU" dirty="0" smtClean="0"/>
              <a:t>подписей</a:t>
            </a:r>
            <a:endParaRPr lang="ru-RU" dirty="0"/>
          </a:p>
        </p:txBody>
      </p:sp>
      <p:sp>
        <p:nvSpPr>
          <p:cNvPr id="3" name="Объект 2"/>
          <p:cNvSpPr>
            <a:spLocks noGrp="1"/>
          </p:cNvSpPr>
          <p:nvPr>
            <p:ph idx="1"/>
          </p:nvPr>
        </p:nvSpPr>
        <p:spPr/>
        <p:txBody>
          <a:bodyPr/>
          <a:lstStyle/>
          <a:p>
            <a:r>
              <a:rPr lang="ru-RU" b="1" dirty="0"/>
              <a:t>Целостность:</a:t>
            </a:r>
            <a:r>
              <a:rPr lang="ru-RU" dirty="0"/>
              <a:t> Подтверждают, что данные не были изменены после подписания</a:t>
            </a:r>
            <a:r>
              <a:rPr lang="ru-RU" dirty="0" smtClean="0"/>
              <a:t>.</a:t>
            </a:r>
          </a:p>
          <a:p>
            <a:r>
              <a:rPr lang="ru-RU" b="1" dirty="0" smtClean="0"/>
              <a:t>Аутентификация</a:t>
            </a:r>
            <a:r>
              <a:rPr lang="ru-RU" b="1" dirty="0"/>
              <a:t>:</a:t>
            </a:r>
            <a:r>
              <a:rPr lang="ru-RU" dirty="0"/>
              <a:t> Подтверждают личность подписанта</a:t>
            </a:r>
            <a:r>
              <a:rPr lang="ru-RU" dirty="0" smtClean="0"/>
              <a:t>.</a:t>
            </a:r>
          </a:p>
          <a:p>
            <a:r>
              <a:rPr lang="ru-RU" b="1" dirty="0" smtClean="0"/>
              <a:t>Невозможность </a:t>
            </a:r>
            <a:r>
              <a:rPr lang="ru-RU" b="1" dirty="0"/>
              <a:t>отказа:</a:t>
            </a:r>
            <a:r>
              <a:rPr lang="ru-RU" dirty="0"/>
              <a:t> Подписант не может отказаться от своей подписи, так как только он имеет доступ к своему приватному ключу.</a:t>
            </a:r>
          </a:p>
        </p:txBody>
      </p:sp>
    </p:spTree>
    <p:extLst>
      <p:ext uri="{BB962C8B-B14F-4D97-AF65-F5344CB8AC3E}">
        <p14:creationId xmlns:p14="http://schemas.microsoft.com/office/powerpoint/2010/main" val="14863641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Примеры </a:t>
            </a:r>
            <a:r>
              <a:rPr lang="ru-RU" dirty="0" smtClean="0"/>
              <a:t>алгоритмов</a:t>
            </a:r>
            <a:endParaRPr lang="ru-RU" dirty="0"/>
          </a:p>
        </p:txBody>
      </p:sp>
      <p:sp>
        <p:nvSpPr>
          <p:cNvPr id="3" name="Объект 2"/>
          <p:cNvSpPr>
            <a:spLocks noGrp="1"/>
          </p:cNvSpPr>
          <p:nvPr>
            <p:ph idx="1"/>
          </p:nvPr>
        </p:nvSpPr>
        <p:spPr/>
        <p:txBody>
          <a:bodyPr>
            <a:normAutofit fontScale="77500" lnSpcReduction="20000"/>
          </a:bodyPr>
          <a:lstStyle/>
          <a:p>
            <a:r>
              <a:rPr lang="ru-RU" b="1" dirty="0"/>
              <a:t>RSA:</a:t>
            </a:r>
            <a:r>
              <a:rPr lang="ru-RU" dirty="0"/>
              <a:t> Один из самых старых и широко используемых алгоритмов для электронных подписей</a:t>
            </a:r>
            <a:r>
              <a:rPr lang="ru-RU" dirty="0" smtClean="0"/>
              <a:t>.</a:t>
            </a:r>
          </a:p>
          <a:p>
            <a:r>
              <a:rPr lang="ru-RU" b="1" dirty="0" smtClean="0"/>
              <a:t>ECDSA </a:t>
            </a:r>
            <a:r>
              <a:rPr lang="ru-RU" b="1" dirty="0"/>
              <a:t>(</a:t>
            </a:r>
            <a:r>
              <a:rPr lang="ru-RU" b="1" dirty="0" err="1"/>
              <a:t>Elliptic</a:t>
            </a:r>
            <a:r>
              <a:rPr lang="ru-RU" b="1" dirty="0"/>
              <a:t> </a:t>
            </a:r>
            <a:r>
              <a:rPr lang="ru-RU" b="1" dirty="0" err="1"/>
              <a:t>Curve</a:t>
            </a:r>
            <a:r>
              <a:rPr lang="ru-RU" b="1" dirty="0"/>
              <a:t> </a:t>
            </a:r>
            <a:r>
              <a:rPr lang="ru-RU" b="1" dirty="0" err="1"/>
              <a:t>Digital</a:t>
            </a:r>
            <a:r>
              <a:rPr lang="ru-RU" b="1" dirty="0"/>
              <a:t> </a:t>
            </a:r>
            <a:r>
              <a:rPr lang="ru-RU" b="1" dirty="0" err="1"/>
              <a:t>Signature</a:t>
            </a:r>
            <a:r>
              <a:rPr lang="ru-RU" b="1" dirty="0"/>
              <a:t> </a:t>
            </a:r>
            <a:r>
              <a:rPr lang="ru-RU" b="1" dirty="0" err="1"/>
              <a:t>Algorithm</a:t>
            </a:r>
            <a:r>
              <a:rPr lang="ru-RU" b="1" dirty="0"/>
              <a:t>):</a:t>
            </a:r>
            <a:r>
              <a:rPr lang="ru-RU" dirty="0"/>
              <a:t> Использует эллиптические кривые и обеспечивает высокий уровень безопасности с меньшими ключами по сравнению с RSA</a:t>
            </a:r>
            <a:r>
              <a:rPr lang="ru-RU" dirty="0" smtClean="0"/>
              <a:t>.</a:t>
            </a:r>
          </a:p>
          <a:p>
            <a:r>
              <a:rPr lang="ru-RU" b="1" dirty="0" err="1" smtClean="0"/>
              <a:t>EdDSA</a:t>
            </a:r>
            <a:r>
              <a:rPr lang="ru-RU" b="1" dirty="0" smtClean="0"/>
              <a:t> </a:t>
            </a:r>
            <a:r>
              <a:rPr lang="ru-RU" b="1" dirty="0"/>
              <a:t>(</a:t>
            </a:r>
            <a:r>
              <a:rPr lang="ru-RU" b="1" dirty="0" err="1"/>
              <a:t>Edwards-Curve</a:t>
            </a:r>
            <a:r>
              <a:rPr lang="ru-RU" b="1" dirty="0"/>
              <a:t> </a:t>
            </a:r>
            <a:r>
              <a:rPr lang="ru-RU" b="1" dirty="0" err="1"/>
              <a:t>Digital</a:t>
            </a:r>
            <a:r>
              <a:rPr lang="ru-RU" b="1" dirty="0"/>
              <a:t> </a:t>
            </a:r>
            <a:r>
              <a:rPr lang="ru-RU" b="1" dirty="0" err="1"/>
              <a:t>Signature</a:t>
            </a:r>
            <a:r>
              <a:rPr lang="ru-RU" b="1" dirty="0"/>
              <a:t> </a:t>
            </a:r>
            <a:r>
              <a:rPr lang="ru-RU" b="1" dirty="0" err="1"/>
              <a:t>Algorithm</a:t>
            </a:r>
            <a:r>
              <a:rPr lang="ru-RU" b="1" dirty="0"/>
              <a:t>):</a:t>
            </a:r>
            <a:r>
              <a:rPr lang="ru-RU" dirty="0"/>
              <a:t> Современный алгоритм, предоставляющий высокую безопасность и эффективность</a:t>
            </a:r>
            <a:r>
              <a:rPr lang="ru-RU" dirty="0" smtClean="0"/>
              <a:t>.</a:t>
            </a:r>
          </a:p>
          <a:p>
            <a:pPr marL="0" indent="0">
              <a:buNone/>
            </a:pPr>
            <a:r>
              <a:rPr lang="ru-RU" dirty="0"/>
              <a:t>Электронные подписи применяются в различных областях, включая электронную почту, электронные документы, онлайн-платежи и многие другие сферы, где требуется надежная проверка подлинности и целостности данных.</a:t>
            </a:r>
          </a:p>
        </p:txBody>
      </p:sp>
    </p:spTree>
    <p:extLst>
      <p:ext uri="{BB962C8B-B14F-4D97-AF65-F5344CB8AC3E}">
        <p14:creationId xmlns:p14="http://schemas.microsoft.com/office/powerpoint/2010/main" val="22090086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Сертификаты</a:t>
            </a:r>
          </a:p>
        </p:txBody>
      </p:sp>
      <p:sp>
        <p:nvSpPr>
          <p:cNvPr id="3" name="Объект 2"/>
          <p:cNvSpPr>
            <a:spLocks noGrp="1"/>
          </p:cNvSpPr>
          <p:nvPr>
            <p:ph idx="1"/>
          </p:nvPr>
        </p:nvSpPr>
        <p:spPr/>
        <p:txBody>
          <a:bodyPr>
            <a:normAutofit fontScale="77500" lnSpcReduction="20000"/>
          </a:bodyPr>
          <a:lstStyle/>
          <a:p>
            <a:r>
              <a:rPr lang="ru-RU" b="1" dirty="0"/>
              <a:t>Сертификат</a:t>
            </a:r>
            <a:r>
              <a:rPr lang="ru-RU" dirty="0"/>
              <a:t> – это цифровой документ, который связывает криптографический ключ с идентификацией лица или организации. Он используется для проверки подлинности и безопасности обмена данными. Основные характеристики сертификатов:</a:t>
            </a:r>
          </a:p>
          <a:p>
            <a:r>
              <a:rPr lang="ru-RU" b="1" dirty="0"/>
              <a:t>Содержимое:</a:t>
            </a:r>
            <a:endParaRPr lang="ru-RU" dirty="0"/>
          </a:p>
          <a:p>
            <a:pPr lvl="1"/>
            <a:r>
              <a:rPr lang="ru-RU" b="1" dirty="0"/>
              <a:t>Публичный ключ:</a:t>
            </a:r>
            <a:r>
              <a:rPr lang="ru-RU" dirty="0"/>
              <a:t> Включает публичный ключ владельца сертификата.</a:t>
            </a:r>
          </a:p>
          <a:p>
            <a:pPr lvl="1"/>
            <a:r>
              <a:rPr lang="ru-RU" b="1" dirty="0"/>
              <a:t>Идентификация:</a:t>
            </a:r>
            <a:r>
              <a:rPr lang="ru-RU" dirty="0"/>
              <a:t> Информация о владельце сертификата (например, имя, организация, адрес).</a:t>
            </a:r>
          </a:p>
          <a:p>
            <a:pPr lvl="1"/>
            <a:r>
              <a:rPr lang="ru-RU" b="1" dirty="0"/>
              <a:t>Подпись:</a:t>
            </a:r>
            <a:r>
              <a:rPr lang="ru-RU" dirty="0"/>
              <a:t> Сертификат подписан удостоверяющим центром (CA), который подтверждает его подлинность.</a:t>
            </a:r>
          </a:p>
          <a:p>
            <a:pPr lvl="1"/>
            <a:r>
              <a:rPr lang="ru-RU" b="1" dirty="0"/>
              <a:t>Срок действия:</a:t>
            </a:r>
            <a:r>
              <a:rPr lang="ru-RU" dirty="0"/>
              <a:t> Указывает, до какого времени сертификат считается действительным.</a:t>
            </a:r>
          </a:p>
          <a:p>
            <a:endParaRPr lang="ru-RU" dirty="0"/>
          </a:p>
        </p:txBody>
      </p:sp>
    </p:spTree>
    <p:extLst>
      <p:ext uri="{BB962C8B-B14F-4D97-AF65-F5344CB8AC3E}">
        <p14:creationId xmlns:p14="http://schemas.microsoft.com/office/powerpoint/2010/main" val="899336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Сертификаты</a:t>
            </a:r>
            <a:endParaRPr lang="ru-RU" dirty="0"/>
          </a:p>
        </p:txBody>
      </p:sp>
      <p:sp>
        <p:nvSpPr>
          <p:cNvPr id="3" name="Объект 2"/>
          <p:cNvSpPr>
            <a:spLocks noGrp="1"/>
          </p:cNvSpPr>
          <p:nvPr>
            <p:ph idx="1"/>
          </p:nvPr>
        </p:nvSpPr>
        <p:spPr/>
        <p:txBody>
          <a:bodyPr>
            <a:normAutofit fontScale="85000" lnSpcReduction="20000"/>
          </a:bodyPr>
          <a:lstStyle/>
          <a:p>
            <a:r>
              <a:rPr lang="ru-RU" b="1" dirty="0"/>
              <a:t>Цель:</a:t>
            </a:r>
            <a:endParaRPr lang="ru-RU" dirty="0"/>
          </a:p>
          <a:p>
            <a:pPr lvl="1"/>
            <a:r>
              <a:rPr lang="ru-RU" dirty="0" smtClean="0"/>
              <a:t>Подтверждение </a:t>
            </a:r>
            <a:r>
              <a:rPr lang="ru-RU" dirty="0"/>
              <a:t>подлинности публичного ключа и его владельца.</a:t>
            </a:r>
          </a:p>
          <a:p>
            <a:pPr lvl="1"/>
            <a:r>
              <a:rPr lang="ru-RU" dirty="0"/>
              <a:t>Использование в различных протоколах для обеспечения защищенной связи (например, SSL/TLS для HTTPS).</a:t>
            </a:r>
          </a:p>
          <a:p>
            <a:r>
              <a:rPr lang="ru-RU" b="1" dirty="0"/>
              <a:t>Типы сертификатов:</a:t>
            </a:r>
            <a:endParaRPr lang="ru-RU" dirty="0"/>
          </a:p>
          <a:p>
            <a:pPr lvl="1"/>
            <a:r>
              <a:rPr lang="ru-RU" b="1" dirty="0"/>
              <a:t>Сертификаты пользователей:</a:t>
            </a:r>
            <a:r>
              <a:rPr lang="ru-RU" dirty="0"/>
              <a:t> Для индивидуальных пользователей.</a:t>
            </a:r>
          </a:p>
          <a:p>
            <a:pPr lvl="1"/>
            <a:r>
              <a:rPr lang="ru-RU" b="1" dirty="0"/>
              <a:t>Сертификаты серверов:</a:t>
            </a:r>
            <a:r>
              <a:rPr lang="ru-RU" dirty="0"/>
              <a:t> Для веб-сайтов и серверов.</a:t>
            </a:r>
          </a:p>
          <a:p>
            <a:pPr lvl="1"/>
            <a:r>
              <a:rPr lang="ru-RU" b="1" dirty="0"/>
              <a:t>Сертификаты для кода:</a:t>
            </a:r>
            <a:r>
              <a:rPr lang="ru-RU" dirty="0"/>
              <a:t> Для </a:t>
            </a:r>
            <a:r>
              <a:rPr lang="ru-RU" dirty="0" err="1"/>
              <a:t>подписывания</a:t>
            </a:r>
            <a:r>
              <a:rPr lang="ru-RU" dirty="0"/>
              <a:t> программного обеспечения и обеспечения его подлинности.</a:t>
            </a:r>
          </a:p>
          <a:p>
            <a:endParaRPr lang="ru-RU" dirty="0"/>
          </a:p>
        </p:txBody>
      </p:sp>
    </p:spTree>
    <p:extLst>
      <p:ext uri="{BB962C8B-B14F-4D97-AF65-F5344CB8AC3E}">
        <p14:creationId xmlns:p14="http://schemas.microsoft.com/office/powerpoint/2010/main" val="22969578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Взаимосвязь между сертификатами и электронными подписями</a:t>
            </a:r>
          </a:p>
        </p:txBody>
      </p:sp>
      <p:sp>
        <p:nvSpPr>
          <p:cNvPr id="3" name="Объект 2"/>
          <p:cNvSpPr>
            <a:spLocks noGrp="1"/>
          </p:cNvSpPr>
          <p:nvPr>
            <p:ph idx="1"/>
          </p:nvPr>
        </p:nvSpPr>
        <p:spPr/>
        <p:txBody>
          <a:bodyPr>
            <a:normAutofit fontScale="85000" lnSpcReduction="20000"/>
          </a:bodyPr>
          <a:lstStyle/>
          <a:p>
            <a:r>
              <a:rPr lang="ru-RU" dirty="0"/>
              <a:t>Сертификаты и электронные подписи часто работают вместе. Например, когда вы получаете электронную подпись, сертификат используется для проверки подлинности публичного ключа, который применялся для создания этой подписи. Удостоверяющий центр (CA), выдавший сертификат, обеспечивает доверие к публичному ключу и его владельцу.</a:t>
            </a:r>
          </a:p>
          <a:p>
            <a:r>
              <a:rPr lang="ru-RU" dirty="0"/>
              <a:t>Таким образом, сертификаты помогают установить доверие к публичным ключам, в то время как электронные подписи обеспечивают целостность и подлинность данных.</a:t>
            </a:r>
          </a:p>
          <a:p>
            <a:endParaRPr lang="ru-RU" dirty="0"/>
          </a:p>
        </p:txBody>
      </p:sp>
    </p:spTree>
    <p:extLst>
      <p:ext uri="{BB962C8B-B14F-4D97-AF65-F5344CB8AC3E}">
        <p14:creationId xmlns:p14="http://schemas.microsoft.com/office/powerpoint/2010/main" val="29825851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Создание сертификата</a:t>
            </a:r>
            <a:endParaRPr lang="ru-RU" dirty="0"/>
          </a:p>
        </p:txBody>
      </p:sp>
      <p:sp>
        <p:nvSpPr>
          <p:cNvPr id="3" name="Объект 2"/>
          <p:cNvSpPr>
            <a:spLocks noGrp="1"/>
          </p:cNvSpPr>
          <p:nvPr>
            <p:ph idx="1"/>
          </p:nvPr>
        </p:nvSpPr>
        <p:spPr>
          <a:xfrm>
            <a:off x="457200" y="1412776"/>
            <a:ext cx="8229600" cy="5256584"/>
          </a:xfrm>
        </p:spPr>
        <p:txBody>
          <a:bodyPr>
            <a:normAutofit lnSpcReduction="10000"/>
          </a:bodyPr>
          <a:lstStyle/>
          <a:p>
            <a:r>
              <a:rPr lang="ru-RU" sz="1800" dirty="0" smtClean="0"/>
              <a:t>В </a:t>
            </a:r>
            <a:r>
              <a:rPr lang="en-US" sz="1800" dirty="0" err="1" smtClean="0"/>
              <a:t>certmgr.msc</a:t>
            </a:r>
            <a:r>
              <a:rPr lang="ru-RU" sz="1800" dirty="0" smtClean="0"/>
              <a:t> можно посмотреть все сертификаты.</a:t>
            </a:r>
          </a:p>
          <a:p>
            <a:pPr marL="342900" lvl="1" indent="-342900">
              <a:buFont typeface="Arial" pitchFamily="34" charset="0"/>
              <a:buChar char="•"/>
            </a:pPr>
            <a:r>
              <a:rPr lang="ru-RU" sz="1800" dirty="0"/>
              <a:t>В браузере (</a:t>
            </a:r>
            <a:r>
              <a:rPr lang="en-US" sz="1800" dirty="0"/>
              <a:t>Chrome) </a:t>
            </a:r>
            <a:r>
              <a:rPr lang="ru-RU" sz="1800" dirty="0" smtClean="0"/>
              <a:t>для настройки сертификата нужно перейти:</a:t>
            </a:r>
          </a:p>
          <a:p>
            <a:pPr marL="742950" lvl="2" indent="-342900"/>
            <a:r>
              <a:rPr lang="ru-RU" sz="1400" dirty="0" smtClean="0"/>
              <a:t>Настройки – Конфиденциальность и безопасность – безопасность – настроить сертификаты – выбрать нужный сертификат. Так </a:t>
            </a:r>
            <a:r>
              <a:rPr lang="ru-RU" sz="1400" dirty="0"/>
              <a:t>мы вручную </a:t>
            </a:r>
            <a:r>
              <a:rPr lang="ru-RU" sz="1400" dirty="0" smtClean="0"/>
              <a:t>добавляем сертификат </a:t>
            </a:r>
            <a:r>
              <a:rPr lang="ru-RU" sz="1400" dirty="0"/>
              <a:t>в хранилище доверенных корневых сертификатов.</a:t>
            </a:r>
            <a:endParaRPr lang="ru-RU" sz="1400" dirty="0" smtClean="0"/>
          </a:p>
          <a:p>
            <a:pPr marL="742950" lvl="2" indent="-342900"/>
            <a:r>
              <a:rPr lang="ru-RU" sz="1400" dirty="0" smtClean="0"/>
              <a:t>Это необходимо</a:t>
            </a:r>
            <a:r>
              <a:rPr lang="en-US" sz="1400" dirty="0" smtClean="0"/>
              <a:t>,</a:t>
            </a:r>
            <a:r>
              <a:rPr lang="ru-RU" sz="1400" dirty="0" smtClean="0"/>
              <a:t> если сертификат является </a:t>
            </a:r>
            <a:r>
              <a:rPr lang="ru-RU" sz="1400" dirty="0" err="1" smtClean="0"/>
              <a:t>самоподписанным</a:t>
            </a:r>
            <a:r>
              <a:rPr lang="ru-RU" sz="1400" dirty="0" smtClean="0"/>
              <a:t>. </a:t>
            </a:r>
            <a:r>
              <a:rPr lang="ru-RU" sz="1400" dirty="0"/>
              <a:t>Е</a:t>
            </a:r>
            <a:r>
              <a:rPr lang="ru-RU" sz="1400" dirty="0" smtClean="0"/>
              <a:t>сли сертификат подписан </a:t>
            </a:r>
            <a:r>
              <a:rPr lang="en-US" sz="1400" dirty="0" smtClean="0"/>
              <a:t>SA,</a:t>
            </a:r>
            <a:r>
              <a:rPr lang="ru-RU" sz="1400" dirty="0"/>
              <a:t> корневые сертификаты от известных и доверенных CA уже встроены в хранилища корневых сертификатов, которые устанавливаются в операционных системах и браузерах. </a:t>
            </a:r>
            <a:r>
              <a:rPr lang="en-US" sz="1400" dirty="0" smtClean="0"/>
              <a:t> SA</a:t>
            </a:r>
            <a:r>
              <a:rPr lang="ru-RU" sz="1400" dirty="0" smtClean="0"/>
              <a:t> вручную проверяет данные о владельце сертификата (что он реально существует и </a:t>
            </a:r>
            <a:r>
              <a:rPr lang="ru-RU" sz="1400" dirty="0" err="1" smtClean="0"/>
              <a:t>тд</a:t>
            </a:r>
            <a:r>
              <a:rPr lang="ru-RU" sz="1400" dirty="0" smtClean="0"/>
              <a:t>)</a:t>
            </a:r>
            <a:r>
              <a:rPr lang="ru-RU" sz="1400" dirty="0"/>
              <a:t> </a:t>
            </a:r>
            <a:r>
              <a:rPr lang="ru-RU" sz="1400" dirty="0" smtClean="0"/>
              <a:t>и если все хорошо</a:t>
            </a:r>
            <a:r>
              <a:rPr lang="en-US" sz="1400" dirty="0" smtClean="0"/>
              <a:t>,</a:t>
            </a:r>
            <a:r>
              <a:rPr lang="ru-RU" sz="1400" dirty="0" smtClean="0"/>
              <a:t> </a:t>
            </a:r>
            <a:r>
              <a:rPr lang="ru-RU" sz="1400" dirty="0"/>
              <a:t>то подписывает сертификаты своим частным ключом, чтобы создать цепочку доверия. Клиенты (браузеры) используют публичный ключ CA, чтобы проверить подпись </a:t>
            </a:r>
            <a:r>
              <a:rPr lang="ru-RU" sz="1400" dirty="0" smtClean="0"/>
              <a:t>сертификата</a:t>
            </a:r>
            <a:r>
              <a:rPr lang="ru-RU" sz="1400" dirty="0"/>
              <a:t>. Публичные ключи корневых CA уже встроены в операционные системы и браузеры, что позволяет автоматически доверять сертификатам, подписанным этими CA</a:t>
            </a:r>
            <a:r>
              <a:rPr lang="ru-RU" sz="1400" dirty="0" smtClean="0"/>
              <a:t>. Сертификат </a:t>
            </a:r>
            <a:r>
              <a:rPr lang="ru-RU" sz="1400" dirty="0"/>
              <a:t>выдается </a:t>
            </a:r>
            <a:r>
              <a:rPr lang="ru-RU" sz="1400" dirty="0" smtClean="0"/>
              <a:t>на конкретный домен. Это как раз помогает осуществлять защиту</a:t>
            </a:r>
            <a:r>
              <a:rPr lang="en-US" sz="1400" dirty="0" smtClean="0"/>
              <a:t>,</a:t>
            </a:r>
            <a:r>
              <a:rPr lang="ru-RU" sz="1400" dirty="0" smtClean="0"/>
              <a:t> чтобы между клиентом и сервером не встроился злоумышленник с </a:t>
            </a:r>
            <a:r>
              <a:rPr lang="ru-RU" sz="1400" dirty="0" err="1" smtClean="0"/>
              <a:t>самоподписанным</a:t>
            </a:r>
            <a:r>
              <a:rPr lang="ru-RU" sz="1400" dirty="0" smtClean="0"/>
              <a:t> сертификатом</a:t>
            </a:r>
            <a:r>
              <a:rPr lang="en-US" sz="1400" dirty="0" smtClean="0"/>
              <a:t>,</a:t>
            </a:r>
            <a:r>
              <a:rPr lang="ru-RU" sz="1400" dirty="0" smtClean="0"/>
              <a:t> выдавая себя за сервер.</a:t>
            </a:r>
          </a:p>
          <a:p>
            <a:r>
              <a:rPr lang="en-US" sz="1800" dirty="0" err="1" smtClean="0"/>
              <a:t>certificate.pfx</a:t>
            </a:r>
            <a:r>
              <a:rPr lang="ru-RU" sz="1800" dirty="0" smtClean="0"/>
              <a:t> – </a:t>
            </a:r>
            <a:r>
              <a:rPr lang="ru-RU" sz="1800" dirty="0"/>
              <a:t>это </a:t>
            </a:r>
            <a:r>
              <a:rPr lang="ru-RU" sz="1800" dirty="0" smtClean="0"/>
              <a:t>центр сертификации</a:t>
            </a:r>
            <a:r>
              <a:rPr lang="en-US" sz="1800" dirty="0" smtClean="0"/>
              <a:t>,</a:t>
            </a:r>
            <a:r>
              <a:rPr lang="ru-RU" sz="1800" dirty="0" smtClean="0"/>
              <a:t> через него можем устанавливать сертификаты в различные хранилища</a:t>
            </a:r>
            <a:r>
              <a:rPr lang="en-US" sz="1800" dirty="0" smtClean="0"/>
              <a:t>,</a:t>
            </a:r>
            <a:r>
              <a:rPr lang="ru-RU" sz="1800" dirty="0" smtClean="0"/>
              <a:t> например:</a:t>
            </a:r>
          </a:p>
          <a:p>
            <a:pPr lvl="1"/>
            <a:r>
              <a:rPr lang="ru-RU" sz="1800" dirty="0" smtClean="0"/>
              <a:t>Личное – будет предлагать выбрать данный сертификат при запуске браузера.</a:t>
            </a:r>
          </a:p>
          <a:p>
            <a:pPr lvl="1"/>
            <a:r>
              <a:rPr lang="ru-RU" sz="1800" dirty="0" smtClean="0"/>
              <a:t>Доверенные корневые сертификаты – если не установить сертификат в эту папку</a:t>
            </a:r>
            <a:r>
              <a:rPr lang="en-US" sz="1800" dirty="0" smtClean="0"/>
              <a:t>,</a:t>
            </a:r>
            <a:r>
              <a:rPr lang="ru-RU" sz="1800" dirty="0" smtClean="0"/>
              <a:t> то браузер не будет доверять нашему сертификату. </a:t>
            </a:r>
          </a:p>
        </p:txBody>
      </p:sp>
    </p:spTree>
    <p:extLst>
      <p:ext uri="{BB962C8B-B14F-4D97-AF65-F5344CB8AC3E}">
        <p14:creationId xmlns:p14="http://schemas.microsoft.com/office/powerpoint/2010/main" val="33231249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HTTPS</a:t>
            </a:r>
            <a:endParaRPr lang="ru-RU" dirty="0"/>
          </a:p>
        </p:txBody>
      </p:sp>
      <p:sp>
        <p:nvSpPr>
          <p:cNvPr id="3" name="Объект 2"/>
          <p:cNvSpPr>
            <a:spLocks noGrp="1"/>
          </p:cNvSpPr>
          <p:nvPr>
            <p:ph idx="1"/>
          </p:nvPr>
        </p:nvSpPr>
        <p:spPr/>
        <p:txBody>
          <a:bodyPr/>
          <a:lstStyle/>
          <a:p>
            <a:r>
              <a:rPr lang="ru-RU" b="1" dirty="0"/>
              <a:t>HTTPS</a:t>
            </a:r>
            <a:r>
              <a:rPr lang="ru-RU" dirty="0"/>
              <a:t> (</a:t>
            </a:r>
            <a:r>
              <a:rPr lang="ru-RU" dirty="0" err="1"/>
              <a:t>HyperText</a:t>
            </a:r>
            <a:r>
              <a:rPr lang="ru-RU" dirty="0"/>
              <a:t> </a:t>
            </a:r>
            <a:r>
              <a:rPr lang="ru-RU" dirty="0" err="1"/>
              <a:t>Transfer</a:t>
            </a:r>
            <a:r>
              <a:rPr lang="ru-RU" dirty="0"/>
              <a:t> </a:t>
            </a:r>
            <a:r>
              <a:rPr lang="ru-RU" dirty="0" err="1"/>
              <a:t>Protocol</a:t>
            </a:r>
            <a:r>
              <a:rPr lang="ru-RU" dirty="0"/>
              <a:t> </a:t>
            </a:r>
            <a:r>
              <a:rPr lang="ru-RU" dirty="0" err="1"/>
              <a:t>Secure</a:t>
            </a:r>
            <a:r>
              <a:rPr lang="ru-RU" dirty="0"/>
              <a:t>) — это расширенная версия протокола HTTP, которая обеспечивает защиту данных, передаваемых между веб-браузером и веб-сервером, с использованием шифрования. Основное различие между HTTP и HTTPS заключается в уровне безопасности.</a:t>
            </a:r>
          </a:p>
        </p:txBody>
      </p:sp>
    </p:spTree>
    <p:extLst>
      <p:ext uri="{BB962C8B-B14F-4D97-AF65-F5344CB8AC3E}">
        <p14:creationId xmlns:p14="http://schemas.microsoft.com/office/powerpoint/2010/main" val="24882379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Основные аспекты </a:t>
            </a:r>
            <a:r>
              <a:rPr lang="en-US" dirty="0"/>
              <a:t>HTTPS</a:t>
            </a:r>
            <a:endParaRPr lang="ru-RU" dirty="0"/>
          </a:p>
        </p:txBody>
      </p:sp>
      <p:sp>
        <p:nvSpPr>
          <p:cNvPr id="3" name="Объект 2"/>
          <p:cNvSpPr>
            <a:spLocks noGrp="1"/>
          </p:cNvSpPr>
          <p:nvPr>
            <p:ph idx="1"/>
          </p:nvPr>
        </p:nvSpPr>
        <p:spPr>
          <a:xfrm>
            <a:off x="457200" y="1268760"/>
            <a:ext cx="8229600" cy="5472608"/>
          </a:xfrm>
        </p:spPr>
        <p:txBody>
          <a:bodyPr>
            <a:normAutofit fontScale="62500" lnSpcReduction="20000"/>
          </a:bodyPr>
          <a:lstStyle/>
          <a:p>
            <a:r>
              <a:rPr lang="ru-RU" b="1" dirty="0"/>
              <a:t>Шифрование данных:</a:t>
            </a:r>
            <a:endParaRPr lang="ru-RU" dirty="0"/>
          </a:p>
          <a:p>
            <a:pPr lvl="1"/>
            <a:r>
              <a:rPr lang="ru-RU" b="1" dirty="0"/>
              <a:t>HTTPS</a:t>
            </a:r>
            <a:r>
              <a:rPr lang="ru-RU" dirty="0"/>
              <a:t> использует криптографические протоколы, такие как </a:t>
            </a:r>
            <a:r>
              <a:rPr lang="ru-RU" b="1" dirty="0"/>
              <a:t>TLS</a:t>
            </a:r>
            <a:r>
              <a:rPr lang="ru-RU" dirty="0"/>
              <a:t> (</a:t>
            </a:r>
            <a:r>
              <a:rPr lang="ru-RU" dirty="0" err="1"/>
              <a:t>Transport</a:t>
            </a:r>
            <a:r>
              <a:rPr lang="ru-RU" dirty="0"/>
              <a:t> </a:t>
            </a:r>
            <a:r>
              <a:rPr lang="ru-RU" dirty="0" err="1"/>
              <a:t>Layer</a:t>
            </a:r>
            <a:r>
              <a:rPr lang="ru-RU" dirty="0"/>
              <a:t> </a:t>
            </a:r>
            <a:r>
              <a:rPr lang="ru-RU" dirty="0" err="1"/>
              <a:t>Security</a:t>
            </a:r>
            <a:r>
              <a:rPr lang="ru-RU" dirty="0"/>
              <a:t>) или его предшественник </a:t>
            </a:r>
            <a:r>
              <a:rPr lang="ru-RU" b="1" dirty="0"/>
              <a:t>SSL</a:t>
            </a:r>
            <a:r>
              <a:rPr lang="ru-RU" dirty="0"/>
              <a:t> (</a:t>
            </a:r>
            <a:r>
              <a:rPr lang="ru-RU" dirty="0" err="1"/>
              <a:t>Secure</a:t>
            </a:r>
            <a:r>
              <a:rPr lang="ru-RU" dirty="0"/>
              <a:t> </a:t>
            </a:r>
            <a:r>
              <a:rPr lang="ru-RU" dirty="0" err="1"/>
              <a:t>Sockets</a:t>
            </a:r>
            <a:r>
              <a:rPr lang="ru-RU" dirty="0"/>
              <a:t> </a:t>
            </a:r>
            <a:r>
              <a:rPr lang="ru-RU" dirty="0" err="1"/>
              <a:t>Layer</a:t>
            </a:r>
            <a:r>
              <a:rPr lang="ru-RU" dirty="0"/>
              <a:t>), для шифрования данных, передаваемых между клиентом и сервером. Это обеспечивает защиту данных от перехвата злоумышленниками (например, при атаках типа "</a:t>
            </a:r>
            <a:r>
              <a:rPr lang="ru-RU" dirty="0" err="1"/>
              <a:t>man-in-the-middle</a:t>
            </a:r>
            <a:r>
              <a:rPr lang="ru-RU" dirty="0"/>
              <a:t>").</a:t>
            </a:r>
          </a:p>
          <a:p>
            <a:pPr lvl="1"/>
            <a:r>
              <a:rPr lang="ru-RU" b="1" dirty="0"/>
              <a:t>HTTP</a:t>
            </a:r>
            <a:r>
              <a:rPr lang="ru-RU" dirty="0"/>
              <a:t> же не использует шифрование, что делает данные, передаваемые по этому протоколу, уязвимыми к перехвату.</a:t>
            </a:r>
          </a:p>
          <a:p>
            <a:r>
              <a:rPr lang="ru-RU" b="1" dirty="0"/>
              <a:t>Аутентификация:</a:t>
            </a:r>
            <a:endParaRPr lang="ru-RU" dirty="0"/>
          </a:p>
          <a:p>
            <a:pPr lvl="1"/>
            <a:r>
              <a:rPr lang="ru-RU" dirty="0"/>
              <a:t>В процессе установки HTTPS-соединения сервер отправляет клиенту цифровой сертификат, выданный доверенным центром сертификации (CA - </a:t>
            </a:r>
            <a:r>
              <a:rPr lang="ru-RU" dirty="0" err="1"/>
              <a:t>Certificate</a:t>
            </a:r>
            <a:r>
              <a:rPr lang="ru-RU" dirty="0"/>
              <a:t> </a:t>
            </a:r>
            <a:r>
              <a:rPr lang="ru-RU" dirty="0" err="1"/>
              <a:t>Authority</a:t>
            </a:r>
            <a:r>
              <a:rPr lang="ru-RU" dirty="0"/>
              <a:t>). Этот сертификат подтверждает подлинность сервера и защищает пользователя от атак, связанных с подменой сайтов (</a:t>
            </a:r>
            <a:r>
              <a:rPr lang="ru-RU" dirty="0" err="1"/>
              <a:t>фишинг</a:t>
            </a:r>
            <a:r>
              <a:rPr lang="ru-RU" dirty="0"/>
              <a:t>).</a:t>
            </a:r>
          </a:p>
          <a:p>
            <a:pPr lvl="1"/>
            <a:r>
              <a:rPr lang="ru-RU" dirty="0"/>
              <a:t>В HTTP нет встроенного механизма проверки подлинности сервера, поэтому пользователи могут быть подвергнуты атаке, в результате которой их могут направить на фальшивый сайт.</a:t>
            </a:r>
          </a:p>
          <a:p>
            <a:r>
              <a:rPr lang="ru-RU" b="1" dirty="0"/>
              <a:t>Целостность данных:</a:t>
            </a:r>
            <a:endParaRPr lang="ru-RU" dirty="0"/>
          </a:p>
          <a:p>
            <a:pPr lvl="1"/>
            <a:r>
              <a:rPr lang="ru-RU" dirty="0"/>
              <a:t>HTTPS обеспечивает целостность данных с помощью контрольных сумм и хеширования. Это предотвращает несанкционированное изменение данных во время их передачи.</a:t>
            </a:r>
          </a:p>
          <a:p>
            <a:pPr lvl="1"/>
            <a:r>
              <a:rPr lang="ru-RU" dirty="0"/>
              <a:t>HTTP не защищает данные от изменения.</a:t>
            </a:r>
          </a:p>
          <a:p>
            <a:endParaRPr lang="ru-RU" dirty="0"/>
          </a:p>
        </p:txBody>
      </p:sp>
    </p:spTree>
    <p:extLst>
      <p:ext uri="{BB962C8B-B14F-4D97-AF65-F5344CB8AC3E}">
        <p14:creationId xmlns:p14="http://schemas.microsoft.com/office/powerpoint/2010/main" val="19915197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Основные концепции</a:t>
            </a:r>
          </a:p>
        </p:txBody>
      </p:sp>
      <p:sp>
        <p:nvSpPr>
          <p:cNvPr id="3" name="Объект 2"/>
          <p:cNvSpPr>
            <a:spLocks noGrp="1"/>
          </p:cNvSpPr>
          <p:nvPr>
            <p:ph idx="1"/>
          </p:nvPr>
        </p:nvSpPr>
        <p:spPr/>
        <p:txBody>
          <a:bodyPr>
            <a:normAutofit fontScale="85000" lnSpcReduction="10000"/>
          </a:bodyPr>
          <a:lstStyle/>
          <a:p>
            <a:pPr marL="514350" indent="-514350">
              <a:buFont typeface="+mj-lt"/>
              <a:buAutoNum type="arabicPeriod"/>
            </a:pPr>
            <a:r>
              <a:rPr lang="ru-RU" b="1" dirty="0"/>
              <a:t>Открытый ключ</a:t>
            </a:r>
            <a:r>
              <a:rPr lang="ru-RU" dirty="0"/>
              <a:t>: Этот ключ используется для шифрования данных и может быть свободно передан другим пользователям или опубликован. Он не раскрывает информацию, которая может быть использована для расшифровки данных.</a:t>
            </a:r>
          </a:p>
          <a:p>
            <a:pPr marL="514350" indent="-514350">
              <a:buFont typeface="+mj-lt"/>
              <a:buAutoNum type="arabicPeriod"/>
            </a:pPr>
            <a:r>
              <a:rPr lang="ru-RU" b="1" dirty="0"/>
              <a:t>Закрытый ключ</a:t>
            </a:r>
            <a:r>
              <a:rPr lang="ru-RU" dirty="0"/>
              <a:t>: Этот ключ используется для расшифровки данных и должен храниться в тайне. Только владелец закрытого ключа может расшифровать данные, зашифрованные с использованием соответствующего открытого ключа.</a:t>
            </a:r>
          </a:p>
          <a:p>
            <a:endParaRPr lang="ru-RU" dirty="0"/>
          </a:p>
        </p:txBody>
      </p:sp>
    </p:spTree>
    <p:extLst>
      <p:ext uri="{BB962C8B-B14F-4D97-AF65-F5344CB8AC3E}">
        <p14:creationId xmlns:p14="http://schemas.microsoft.com/office/powerpoint/2010/main" val="20546040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Как работает </a:t>
            </a:r>
            <a:r>
              <a:rPr lang="en-US" dirty="0" smtClean="0"/>
              <a:t>HTTPS</a:t>
            </a:r>
            <a:endParaRPr lang="ru-RU" dirty="0"/>
          </a:p>
        </p:txBody>
      </p:sp>
      <p:sp>
        <p:nvSpPr>
          <p:cNvPr id="3" name="Объект 2"/>
          <p:cNvSpPr>
            <a:spLocks noGrp="1"/>
          </p:cNvSpPr>
          <p:nvPr>
            <p:ph idx="1"/>
          </p:nvPr>
        </p:nvSpPr>
        <p:spPr/>
        <p:txBody>
          <a:bodyPr>
            <a:normAutofit fontScale="62500" lnSpcReduction="20000"/>
          </a:bodyPr>
          <a:lstStyle/>
          <a:p>
            <a:r>
              <a:rPr lang="ru-RU" b="1" dirty="0"/>
              <a:t>Инициализация соединения:</a:t>
            </a:r>
            <a:endParaRPr lang="ru-RU" dirty="0"/>
          </a:p>
          <a:p>
            <a:pPr lvl="1"/>
            <a:r>
              <a:rPr lang="ru-RU" dirty="0"/>
              <a:t>Когда клиент (например, веб-браузер) хочет установить HTTPS-соединение, он отправляет запрос на сервер с указанием поддерживаемых версий TLS и криптографических алгоритмов.</a:t>
            </a:r>
          </a:p>
          <a:p>
            <a:r>
              <a:rPr lang="ru-RU" b="1" dirty="0"/>
              <a:t>Сертификат и аутентификация:</a:t>
            </a:r>
            <a:endParaRPr lang="ru-RU" dirty="0"/>
          </a:p>
          <a:p>
            <a:pPr lvl="1"/>
            <a:r>
              <a:rPr lang="ru-RU" dirty="0"/>
              <a:t>Сервер отвечает сертификатом, содержащим публичный ключ и цифровую подпись, выданную центром сертификации. Клиент проверяет сертификат, чтобы убедиться в подлинности сервера.</a:t>
            </a:r>
          </a:p>
          <a:p>
            <a:r>
              <a:rPr lang="ru-RU" b="1" dirty="0"/>
              <a:t>Обмен ключами:</a:t>
            </a:r>
            <a:endParaRPr lang="ru-RU" dirty="0"/>
          </a:p>
          <a:p>
            <a:pPr lvl="1"/>
            <a:r>
              <a:rPr lang="ru-RU" dirty="0"/>
              <a:t>Клиент и сервер согласовывают криптографические параметры и обмениваются ключами шифрования, используя асимметричное шифрование для обеспечения безопасности обмена ключами.</a:t>
            </a:r>
          </a:p>
          <a:p>
            <a:r>
              <a:rPr lang="ru-RU" b="1" dirty="0"/>
              <a:t>Шифрование данных:</a:t>
            </a:r>
            <a:endParaRPr lang="ru-RU" dirty="0"/>
          </a:p>
          <a:p>
            <a:pPr lvl="1"/>
            <a:r>
              <a:rPr lang="ru-RU" dirty="0"/>
              <a:t>После завершения обмена ключами начинается передача данных, зашифрованных симметричным шифром, что обеспечивает быструю и надежную передачу информации.</a:t>
            </a:r>
          </a:p>
          <a:p>
            <a:endParaRPr lang="ru-RU" dirty="0"/>
          </a:p>
        </p:txBody>
      </p:sp>
    </p:spTree>
    <p:extLst>
      <p:ext uri="{BB962C8B-B14F-4D97-AF65-F5344CB8AC3E}">
        <p14:creationId xmlns:p14="http://schemas.microsoft.com/office/powerpoint/2010/main" val="21938136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Преимущества </a:t>
            </a:r>
            <a:r>
              <a:rPr lang="en-US" dirty="0"/>
              <a:t>HTTPS </a:t>
            </a:r>
            <a:r>
              <a:rPr lang="ru-RU" dirty="0"/>
              <a:t>перед </a:t>
            </a:r>
            <a:r>
              <a:rPr lang="en-US" dirty="0"/>
              <a:t>HTTP</a:t>
            </a:r>
            <a:endParaRPr lang="ru-RU" dirty="0"/>
          </a:p>
        </p:txBody>
      </p:sp>
      <p:sp>
        <p:nvSpPr>
          <p:cNvPr id="3" name="Объект 2"/>
          <p:cNvSpPr>
            <a:spLocks noGrp="1"/>
          </p:cNvSpPr>
          <p:nvPr>
            <p:ph idx="1"/>
          </p:nvPr>
        </p:nvSpPr>
        <p:spPr/>
        <p:txBody>
          <a:bodyPr>
            <a:normAutofit fontScale="85000" lnSpcReduction="20000"/>
          </a:bodyPr>
          <a:lstStyle/>
          <a:p>
            <a:pPr marL="514350" indent="-514350">
              <a:buFont typeface="+mj-lt"/>
              <a:buAutoNum type="arabicPeriod"/>
            </a:pPr>
            <a:r>
              <a:rPr lang="ru-RU" b="1" dirty="0"/>
              <a:t>Конфиденциальность:</a:t>
            </a:r>
            <a:r>
              <a:rPr lang="ru-RU" dirty="0"/>
              <a:t> Шифрование данных защищает от их просмотра посторонними</a:t>
            </a:r>
            <a:r>
              <a:rPr lang="ru-RU" dirty="0" smtClean="0"/>
              <a:t>.</a:t>
            </a:r>
            <a:endParaRPr lang="en-US" dirty="0" smtClean="0"/>
          </a:p>
          <a:p>
            <a:pPr marL="514350" indent="-514350">
              <a:buFont typeface="+mj-lt"/>
              <a:buAutoNum type="arabicPeriod"/>
            </a:pPr>
            <a:r>
              <a:rPr lang="ru-RU" b="1" dirty="0" smtClean="0"/>
              <a:t>Безопасность</a:t>
            </a:r>
            <a:r>
              <a:rPr lang="ru-RU" b="1" dirty="0"/>
              <a:t>:</a:t>
            </a:r>
            <a:r>
              <a:rPr lang="ru-RU" dirty="0"/>
              <a:t> Аутентификация сервера предотвращает подделку веб-сайтов</a:t>
            </a:r>
            <a:r>
              <a:rPr lang="ru-RU" dirty="0" smtClean="0"/>
              <a:t>.</a:t>
            </a:r>
            <a:endParaRPr lang="en-US" dirty="0" smtClean="0"/>
          </a:p>
          <a:p>
            <a:pPr marL="514350" indent="-514350">
              <a:buFont typeface="+mj-lt"/>
              <a:buAutoNum type="arabicPeriod"/>
            </a:pPr>
            <a:r>
              <a:rPr lang="ru-RU" b="1" dirty="0" smtClean="0"/>
              <a:t>Целостность</a:t>
            </a:r>
            <a:r>
              <a:rPr lang="ru-RU" b="1" dirty="0"/>
              <a:t>:</a:t>
            </a:r>
            <a:r>
              <a:rPr lang="ru-RU" dirty="0"/>
              <a:t> Данные защищены от несанкционированного изменения</a:t>
            </a:r>
            <a:r>
              <a:rPr lang="ru-RU" dirty="0" smtClean="0"/>
              <a:t>.</a:t>
            </a:r>
            <a:endParaRPr lang="en-US" dirty="0" smtClean="0"/>
          </a:p>
          <a:p>
            <a:pPr marL="514350" indent="-514350">
              <a:buFont typeface="+mj-lt"/>
              <a:buAutoNum type="arabicPeriod"/>
            </a:pPr>
            <a:r>
              <a:rPr lang="ru-RU" b="1" dirty="0" smtClean="0"/>
              <a:t>Доверие </a:t>
            </a:r>
            <a:r>
              <a:rPr lang="ru-RU" b="1" dirty="0"/>
              <a:t>пользователей:</a:t>
            </a:r>
            <a:r>
              <a:rPr lang="ru-RU" dirty="0"/>
              <a:t> HTTPS считается признаком безопасности и надежности, что может повысить доверие пользователей к веб-сайту</a:t>
            </a:r>
            <a:r>
              <a:rPr lang="ru-RU" dirty="0" smtClean="0"/>
              <a:t>.</a:t>
            </a:r>
            <a:endParaRPr lang="en-US" dirty="0" smtClean="0"/>
          </a:p>
          <a:p>
            <a:pPr marL="0" indent="0">
              <a:buNone/>
            </a:pPr>
            <a:r>
              <a:rPr lang="ru-RU" dirty="0"/>
              <a:t>В целом, </a:t>
            </a:r>
            <a:r>
              <a:rPr lang="ru-RU" b="1" dirty="0"/>
              <a:t>HTTPS</a:t>
            </a:r>
            <a:r>
              <a:rPr lang="ru-RU" dirty="0"/>
              <a:t> — это стандарт безопасности для веб-коммуникаций, который значительно улучшает защиту данных по сравнению с HTTP.</a:t>
            </a:r>
          </a:p>
        </p:txBody>
      </p:sp>
    </p:spTree>
    <p:extLst>
      <p:ext uri="{BB962C8B-B14F-4D97-AF65-F5344CB8AC3E}">
        <p14:creationId xmlns:p14="http://schemas.microsoft.com/office/powerpoint/2010/main" val="22680476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sz="3600" dirty="0" smtClean="0"/>
              <a:t>Подробнее про обмен ключами или а</a:t>
            </a:r>
            <a:r>
              <a:rPr lang="vi-VN" sz="3600" dirty="0" smtClean="0"/>
              <a:t>лгоритм </a:t>
            </a:r>
            <a:r>
              <a:rPr lang="vi-VN" sz="3600" dirty="0"/>
              <a:t>Ди́ффи — Хе́ллмана</a:t>
            </a:r>
            <a:r>
              <a:rPr lang="vi-VN" dirty="0"/>
              <a:t/>
            </a:r>
            <a:br>
              <a:rPr lang="vi-VN" dirty="0"/>
            </a:br>
            <a:endParaRPr lang="ru-RU" dirty="0"/>
          </a:p>
        </p:txBody>
      </p:sp>
      <p:sp>
        <p:nvSpPr>
          <p:cNvPr id="3" name="Объект 2"/>
          <p:cNvSpPr>
            <a:spLocks noGrp="1"/>
          </p:cNvSpPr>
          <p:nvPr>
            <p:ph idx="1"/>
          </p:nvPr>
        </p:nvSpPr>
        <p:spPr/>
        <p:txBody>
          <a:bodyPr>
            <a:normAutofit fontScale="77500" lnSpcReduction="20000"/>
          </a:bodyPr>
          <a:lstStyle/>
          <a:p>
            <a:r>
              <a:rPr lang="ru-RU" dirty="0"/>
              <a:t>Одним из наиболее распространенных подходов является алгоритм обмена ключами </a:t>
            </a:r>
            <a:r>
              <a:rPr lang="ru-RU" dirty="0" err="1"/>
              <a:t>Ди́ффи</a:t>
            </a:r>
            <a:r>
              <a:rPr lang="ru-RU" dirty="0"/>
              <a:t> — </a:t>
            </a:r>
            <a:r>
              <a:rPr lang="ru-RU" dirty="0" err="1"/>
              <a:t>Хе́ллмана</a:t>
            </a:r>
            <a:r>
              <a:rPr lang="ru-RU" dirty="0"/>
              <a:t> (DH). Этот алгоритм позволяет клиенту и серверу договориться по поводу общего секретного ключа, без необходимости передачи секретного ключа по соединению. Таким образом, злоумышленники, прослушивающие канал, не смогу определить секретный ключ, даже если они будут перехватывать все пакеты данных без исключения</a:t>
            </a:r>
            <a:r>
              <a:rPr lang="ru-RU" dirty="0" smtClean="0"/>
              <a:t>.</a:t>
            </a:r>
          </a:p>
          <a:p>
            <a:r>
              <a:rPr lang="ru-RU" dirty="0" smtClean="0"/>
              <a:t>Как </a:t>
            </a:r>
            <a:r>
              <a:rPr lang="ru-RU" dirty="0"/>
              <a:t>только произошел обмен ключами по DH-алгоритму, полученный секретный ключ может использоваться для шифрования дальнейшего соединения в рамках данной сессии, используя намного более простое симметричное шифрование.</a:t>
            </a:r>
          </a:p>
        </p:txBody>
      </p:sp>
    </p:spTree>
    <p:extLst>
      <p:ext uri="{BB962C8B-B14F-4D97-AF65-F5344CB8AC3E}">
        <p14:creationId xmlns:p14="http://schemas.microsoft.com/office/powerpoint/2010/main" val="26221480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А</a:t>
            </a:r>
            <a:r>
              <a:rPr lang="vi-VN" dirty="0" smtClean="0"/>
              <a:t>лгоритм </a:t>
            </a:r>
            <a:r>
              <a:rPr lang="vi-VN" dirty="0"/>
              <a:t>Ди́ффи — Хе́ллмана</a:t>
            </a:r>
            <a:endParaRPr lang="ru-RU" dirty="0"/>
          </a:p>
        </p:txBody>
      </p:sp>
      <p:sp>
        <p:nvSpPr>
          <p:cNvPr id="3" name="Объект 2"/>
          <p:cNvSpPr>
            <a:spLocks noGrp="1"/>
          </p:cNvSpPr>
          <p:nvPr>
            <p:ph idx="1"/>
          </p:nvPr>
        </p:nvSpPr>
        <p:spPr>
          <a:xfrm>
            <a:off x="457200" y="1600200"/>
            <a:ext cx="8229600" cy="4997152"/>
          </a:xfrm>
        </p:spPr>
        <p:txBody>
          <a:bodyPr>
            <a:normAutofit fontScale="55000" lnSpcReduction="20000"/>
          </a:bodyPr>
          <a:lstStyle/>
          <a:p>
            <a:pPr marL="0" indent="0">
              <a:buNone/>
            </a:pPr>
            <a:r>
              <a:rPr lang="ru-RU" dirty="0" smtClean="0"/>
              <a:t>Математические функции, лежащие в основе этого алгоритма, имею важную отличительную особенность — они относительно просто вычисляются в прямом направлении, но практически не вычисляются в обратном. Это именно та область, где в игру вступают очень большие простые числа.</a:t>
            </a:r>
          </a:p>
          <a:p>
            <a:pPr marL="0" indent="0">
              <a:buNone/>
            </a:pPr>
            <a:r>
              <a:rPr lang="ru-RU" dirty="0" smtClean="0"/>
              <a:t/>
            </a:r>
            <a:br>
              <a:rPr lang="ru-RU" dirty="0" smtClean="0"/>
            </a:br>
            <a:r>
              <a:rPr lang="ru-RU" dirty="0" smtClean="0"/>
              <a:t>Пусть Алиса и Боб – две стороны, осуществляющие обмен ключами по DH-алгоритму. Сперва они договариваются о некотором основании </a:t>
            </a:r>
            <a:r>
              <a:rPr lang="ru-RU" i="1" dirty="0" err="1" smtClean="0"/>
              <a:t>root</a:t>
            </a:r>
            <a:r>
              <a:rPr lang="ru-RU" dirty="0" smtClean="0"/>
              <a:t> (обычно маленьком числе, таком как 2,3 или 5 ) и об очень большом простом числе </a:t>
            </a:r>
            <a:r>
              <a:rPr lang="ru-RU" i="1" dirty="0" err="1" smtClean="0"/>
              <a:t>prime</a:t>
            </a:r>
            <a:r>
              <a:rPr lang="ru-RU" i="1" dirty="0" smtClean="0"/>
              <a:t> </a:t>
            </a:r>
            <a:r>
              <a:rPr lang="ru-RU" dirty="0" smtClean="0"/>
              <a:t>(больше чем 300 цифр). Оба значения пересылаются в открытом виде по каналу связи, без угрозы компрометировать соединение.</a:t>
            </a:r>
            <a:br>
              <a:rPr lang="ru-RU" dirty="0" smtClean="0"/>
            </a:br>
            <a:r>
              <a:rPr lang="ru-RU" dirty="0" smtClean="0"/>
              <a:t/>
            </a:r>
            <a:br>
              <a:rPr lang="ru-RU" dirty="0" smtClean="0"/>
            </a:br>
            <a:r>
              <a:rPr lang="ru-RU" dirty="0" smtClean="0"/>
              <a:t>Напомним, что и у Алисы, и у Боба есть собственные закрытые ключи (из более чем 100 цифр), которые никогда не передаются по каналам связи.</a:t>
            </a:r>
            <a:br>
              <a:rPr lang="ru-RU" dirty="0" smtClean="0"/>
            </a:br>
            <a:r>
              <a:rPr lang="ru-RU" dirty="0" smtClean="0"/>
              <a:t/>
            </a:r>
            <a:br>
              <a:rPr lang="ru-RU" dirty="0" smtClean="0"/>
            </a:br>
            <a:r>
              <a:rPr lang="ru-RU" dirty="0" smtClean="0"/>
              <a:t>По каналу связи же передается смесь </a:t>
            </a:r>
            <a:r>
              <a:rPr lang="ru-RU" i="1" dirty="0" err="1" smtClean="0"/>
              <a:t>mixture</a:t>
            </a:r>
            <a:r>
              <a:rPr lang="ru-RU" dirty="0" smtClean="0"/>
              <a:t>, полученная из закрытых ключей, а также значений </a:t>
            </a:r>
            <a:r>
              <a:rPr lang="ru-RU" i="1" dirty="0" err="1" smtClean="0"/>
              <a:t>prime</a:t>
            </a:r>
            <a:r>
              <a:rPr lang="ru-RU" i="1" dirty="0" smtClean="0"/>
              <a:t> </a:t>
            </a:r>
            <a:r>
              <a:rPr lang="ru-RU" dirty="0" smtClean="0"/>
              <a:t>и </a:t>
            </a:r>
            <a:r>
              <a:rPr lang="ru-RU" i="1" dirty="0" err="1" smtClean="0"/>
              <a:t>root</a:t>
            </a:r>
            <a:r>
              <a:rPr lang="ru-RU" dirty="0" smtClean="0"/>
              <a:t>.</a:t>
            </a:r>
          </a:p>
          <a:p>
            <a:pPr marL="0" indent="0">
              <a:buNone/>
            </a:pPr>
            <a:r>
              <a:rPr lang="ru-RU" dirty="0" smtClean="0"/>
              <a:t/>
            </a:r>
            <a:br>
              <a:rPr lang="ru-RU" dirty="0" smtClean="0"/>
            </a:br>
            <a:r>
              <a:rPr lang="ru-RU" dirty="0" smtClean="0"/>
              <a:t>Таким образом:</a:t>
            </a:r>
            <a:br>
              <a:rPr lang="ru-RU" dirty="0" smtClean="0"/>
            </a:br>
            <a:r>
              <a:rPr lang="en-US" dirty="0" smtClean="0"/>
              <a:t>Alice’s mixture = (root ^ Alice’s Secret) % prime</a:t>
            </a:r>
            <a:br>
              <a:rPr lang="en-US" dirty="0" smtClean="0"/>
            </a:br>
            <a:r>
              <a:rPr lang="en-US" dirty="0" smtClean="0"/>
              <a:t>Bob’s mixture = (root ^ Bob’s Secret) % prime</a:t>
            </a:r>
            <a:br>
              <a:rPr lang="en-US" dirty="0" smtClean="0"/>
            </a:br>
            <a:r>
              <a:rPr lang="ru-RU" dirty="0" smtClean="0"/>
              <a:t>где % — остаток от деления</a:t>
            </a:r>
            <a:endParaRPr lang="ru-RU" dirty="0"/>
          </a:p>
        </p:txBody>
      </p:sp>
    </p:spTree>
    <p:extLst>
      <p:ext uri="{BB962C8B-B14F-4D97-AF65-F5344CB8AC3E}">
        <p14:creationId xmlns:p14="http://schemas.microsoft.com/office/powerpoint/2010/main" val="24473476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А</a:t>
            </a:r>
            <a:r>
              <a:rPr lang="vi-VN" dirty="0"/>
              <a:t>лгоритм Ди́ффи — Хе́ллмана</a:t>
            </a:r>
            <a:endParaRPr lang="ru-RU" dirty="0"/>
          </a:p>
        </p:txBody>
      </p:sp>
      <p:sp>
        <p:nvSpPr>
          <p:cNvPr id="3" name="Объект 2"/>
          <p:cNvSpPr>
            <a:spLocks noGrp="1"/>
          </p:cNvSpPr>
          <p:nvPr>
            <p:ph idx="1"/>
          </p:nvPr>
        </p:nvSpPr>
        <p:spPr/>
        <p:txBody>
          <a:bodyPr>
            <a:normAutofit fontScale="62500" lnSpcReduction="20000"/>
          </a:bodyPr>
          <a:lstStyle/>
          <a:p>
            <a:pPr marL="0" indent="0">
              <a:buNone/>
            </a:pPr>
            <a:r>
              <a:rPr lang="ru-RU" dirty="0"/>
              <a:t>Таким образом, Алиса создает свою смесь </a:t>
            </a:r>
            <a:r>
              <a:rPr lang="ru-RU" dirty="0" err="1"/>
              <a:t>mixture</a:t>
            </a:r>
            <a:r>
              <a:rPr lang="ru-RU" dirty="0"/>
              <a:t> на основе утвержденных значений констант (</a:t>
            </a:r>
            <a:r>
              <a:rPr lang="ru-RU" i="1" dirty="0" err="1"/>
              <a:t>root</a:t>
            </a:r>
            <a:r>
              <a:rPr lang="ru-RU" i="1" dirty="0"/>
              <a:t> </a:t>
            </a:r>
            <a:r>
              <a:rPr lang="ru-RU" dirty="0"/>
              <a:t>и </a:t>
            </a:r>
            <a:r>
              <a:rPr lang="ru-RU" i="1" dirty="0" err="1"/>
              <a:t>prime</a:t>
            </a:r>
            <a:r>
              <a:rPr lang="ru-RU" dirty="0"/>
              <a:t>), Боб делает то же самое. Как только они получили значения </a:t>
            </a:r>
            <a:r>
              <a:rPr lang="ru-RU" i="1" dirty="0" err="1"/>
              <a:t>mixture</a:t>
            </a:r>
            <a:r>
              <a:rPr lang="ru-RU" dirty="0"/>
              <a:t> друг друга, они производят дополнительные математические операции для получения закрытого ключа сессии. А именно:</a:t>
            </a:r>
            <a:br>
              <a:rPr lang="ru-RU" dirty="0"/>
            </a:br>
            <a:r>
              <a:rPr lang="ru-RU" dirty="0"/>
              <a:t/>
            </a:r>
            <a:br>
              <a:rPr lang="ru-RU" dirty="0"/>
            </a:br>
            <a:r>
              <a:rPr lang="ru-RU" dirty="0"/>
              <a:t>Вычисления Алисы</a:t>
            </a:r>
            <a:br>
              <a:rPr lang="ru-RU" dirty="0"/>
            </a:br>
            <a:r>
              <a:rPr lang="ru-RU" dirty="0"/>
              <a:t>(</a:t>
            </a:r>
            <a:r>
              <a:rPr lang="ru-RU" dirty="0" err="1"/>
              <a:t>Bob’s</a:t>
            </a:r>
            <a:r>
              <a:rPr lang="ru-RU" dirty="0"/>
              <a:t> </a:t>
            </a:r>
            <a:r>
              <a:rPr lang="ru-RU" dirty="0" err="1"/>
              <a:t>mixture</a:t>
            </a:r>
            <a:r>
              <a:rPr lang="ru-RU" dirty="0"/>
              <a:t> ^ </a:t>
            </a:r>
            <a:r>
              <a:rPr lang="ru-RU" dirty="0" err="1"/>
              <a:t>Alice’s</a:t>
            </a:r>
            <a:r>
              <a:rPr lang="ru-RU" dirty="0"/>
              <a:t> </a:t>
            </a:r>
            <a:r>
              <a:rPr lang="ru-RU" dirty="0" err="1"/>
              <a:t>Secret</a:t>
            </a:r>
            <a:r>
              <a:rPr lang="ru-RU" dirty="0"/>
              <a:t>) % </a:t>
            </a:r>
            <a:r>
              <a:rPr lang="ru-RU" dirty="0" err="1"/>
              <a:t>prime</a:t>
            </a:r>
            <a:r>
              <a:rPr lang="ru-RU" dirty="0"/>
              <a:t/>
            </a:r>
            <a:br>
              <a:rPr lang="ru-RU" dirty="0"/>
            </a:br>
            <a:r>
              <a:rPr lang="ru-RU" dirty="0"/>
              <a:t/>
            </a:r>
            <a:br>
              <a:rPr lang="ru-RU" dirty="0"/>
            </a:br>
            <a:r>
              <a:rPr lang="ru-RU" dirty="0"/>
              <a:t>Вычисления Боба</a:t>
            </a:r>
            <a:br>
              <a:rPr lang="ru-RU" dirty="0"/>
            </a:br>
            <a:r>
              <a:rPr lang="ru-RU" dirty="0"/>
              <a:t>(</a:t>
            </a:r>
            <a:r>
              <a:rPr lang="ru-RU" dirty="0" err="1"/>
              <a:t>Alice’s</a:t>
            </a:r>
            <a:r>
              <a:rPr lang="ru-RU" dirty="0"/>
              <a:t> </a:t>
            </a:r>
            <a:r>
              <a:rPr lang="ru-RU" dirty="0" err="1"/>
              <a:t>mixture</a:t>
            </a:r>
            <a:r>
              <a:rPr lang="ru-RU" dirty="0"/>
              <a:t> ^ </a:t>
            </a:r>
            <a:r>
              <a:rPr lang="ru-RU" dirty="0" err="1"/>
              <a:t>Bob’s</a:t>
            </a:r>
            <a:r>
              <a:rPr lang="ru-RU" dirty="0"/>
              <a:t> </a:t>
            </a:r>
            <a:r>
              <a:rPr lang="ru-RU" dirty="0" err="1"/>
              <a:t>Secret</a:t>
            </a:r>
            <a:r>
              <a:rPr lang="ru-RU" dirty="0"/>
              <a:t>) % </a:t>
            </a:r>
            <a:r>
              <a:rPr lang="ru-RU" dirty="0" err="1"/>
              <a:t>prime</a:t>
            </a:r>
            <a:r>
              <a:rPr lang="ru-RU" dirty="0"/>
              <a:t/>
            </a:r>
            <a:br>
              <a:rPr lang="ru-RU" dirty="0"/>
            </a:br>
            <a:r>
              <a:rPr lang="ru-RU" dirty="0"/>
              <a:t/>
            </a:r>
            <a:br>
              <a:rPr lang="ru-RU" dirty="0"/>
            </a:br>
            <a:r>
              <a:rPr lang="ru-RU" dirty="0"/>
              <a:t>Результатом этих операций является одно и то же число, как для Алисы, так и для Боба, и это число и становится закрытым ключом на данную сессию. Обратите внимание, что ни одна из сторон не должна была пересылать свой закрытый ключ по каналу связи, и полученный секретный ключ так же не передавался по открытому соединению.</a:t>
            </a:r>
          </a:p>
        </p:txBody>
      </p:sp>
    </p:spTree>
    <p:extLst>
      <p:ext uri="{BB962C8B-B14F-4D97-AF65-F5344CB8AC3E}">
        <p14:creationId xmlns:p14="http://schemas.microsoft.com/office/powerpoint/2010/main" val="22793085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Пример</a:t>
            </a:r>
            <a:endParaRPr lang="ru-RU" dirty="0"/>
          </a:p>
        </p:txBody>
      </p:sp>
      <p:sp>
        <p:nvSpPr>
          <p:cNvPr id="3" name="Объект 2"/>
          <p:cNvSpPr>
            <a:spLocks noGrp="1"/>
          </p:cNvSpPr>
          <p:nvPr>
            <p:ph idx="1"/>
          </p:nvPr>
        </p:nvSpPr>
        <p:spPr>
          <a:xfrm>
            <a:off x="251520" y="1628800"/>
            <a:ext cx="4896544" cy="4525963"/>
          </a:xfrm>
        </p:spPr>
        <p:txBody>
          <a:bodyPr>
            <a:normAutofit fontScale="85000" lnSpcReduction="10000"/>
          </a:bodyPr>
          <a:lstStyle/>
          <a:p>
            <a:pPr marL="0" indent="0">
              <a:buNone/>
            </a:pPr>
            <a:r>
              <a:rPr lang="ru-RU" dirty="0"/>
              <a:t>Обратите внимание как начальный цвет (желтый) в итоге превращается в один и тот же “смешанный” цвет и у Боба, и у Алисы. Единственное, что передается по открытому каналу связи так это наполовину смешанные цвета, на самом деле бессмысленные для любого прослушивающего канал связи.</a:t>
            </a: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2120" y="1484784"/>
            <a:ext cx="3152775" cy="456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2146250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Подробнее про шифрование данных</a:t>
            </a:r>
            <a:endParaRPr lang="ru-RU" dirty="0"/>
          </a:p>
        </p:txBody>
      </p:sp>
      <p:sp>
        <p:nvSpPr>
          <p:cNvPr id="3" name="Объект 2"/>
          <p:cNvSpPr>
            <a:spLocks noGrp="1"/>
          </p:cNvSpPr>
          <p:nvPr>
            <p:ph idx="1"/>
          </p:nvPr>
        </p:nvSpPr>
        <p:spPr/>
        <p:txBody>
          <a:bodyPr>
            <a:normAutofit fontScale="70000" lnSpcReduction="20000"/>
          </a:bodyPr>
          <a:lstStyle/>
          <a:p>
            <a:pPr marL="0" indent="0">
              <a:buNone/>
            </a:pPr>
            <a:r>
              <a:rPr lang="ru-RU" dirty="0"/>
              <a:t>Обмен ключами происходит всего один раз за сессию, во время установления соединения. Когда же стороны уже договорились о секретном ключе, клиент-серверное взаимодействие происходит с помощью симметричного шифрования, которое намного эффективнее для передачи информации, поскольку не требуется дополнительные издержки на подтверждения.</a:t>
            </a:r>
            <a:br>
              <a:rPr lang="ru-RU" dirty="0"/>
            </a:br>
            <a:r>
              <a:rPr lang="ru-RU" dirty="0"/>
              <a:t/>
            </a:r>
            <a:br>
              <a:rPr lang="ru-RU" dirty="0"/>
            </a:br>
            <a:r>
              <a:rPr lang="ru-RU" dirty="0"/>
              <a:t>Используя секретный ключ, полученный ранее, а также договорившись по поводу режима шифрования, клиент и сервер могут безопасно обмениваться данными, шифруя и дешифруя сообщения, полученные друг от друга с использованием секретного ключа. Злоумышленник, подключившийся каналу, будет видеть лишь “мусор”, гуляющий по сети взад-вперед.</a:t>
            </a:r>
          </a:p>
        </p:txBody>
      </p:sp>
    </p:spTree>
    <p:extLst>
      <p:ext uri="{BB962C8B-B14F-4D97-AF65-F5344CB8AC3E}">
        <p14:creationId xmlns:p14="http://schemas.microsoft.com/office/powerpoint/2010/main" val="244394950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Подробнее про инициализацию </a:t>
            </a:r>
            <a:r>
              <a:rPr lang="ru-RU" dirty="0"/>
              <a:t>соединения</a:t>
            </a:r>
          </a:p>
        </p:txBody>
      </p:sp>
      <p:sp>
        <p:nvSpPr>
          <p:cNvPr id="3" name="Объект 2"/>
          <p:cNvSpPr>
            <a:spLocks noGrp="1"/>
          </p:cNvSpPr>
          <p:nvPr>
            <p:ph idx="1"/>
          </p:nvPr>
        </p:nvSpPr>
        <p:spPr/>
        <p:txBody>
          <a:bodyPr>
            <a:normAutofit fontScale="77500" lnSpcReduction="20000"/>
          </a:bodyPr>
          <a:lstStyle/>
          <a:p>
            <a:pPr marL="0" indent="0">
              <a:buNone/>
            </a:pPr>
            <a:r>
              <a:rPr lang="ru-RU" b="1" dirty="0"/>
              <a:t>Процесс рукопожатия (</a:t>
            </a:r>
            <a:r>
              <a:rPr lang="ru-RU" b="1" dirty="0" err="1"/>
              <a:t>Handshake</a:t>
            </a:r>
            <a:r>
              <a:rPr lang="ru-RU" b="1" dirty="0"/>
              <a:t>)</a:t>
            </a:r>
          </a:p>
          <a:p>
            <a:r>
              <a:rPr lang="ru-RU" b="1" dirty="0"/>
              <a:t>Инициализация запроса от клиента:</a:t>
            </a:r>
            <a:endParaRPr lang="ru-RU" dirty="0"/>
          </a:p>
          <a:p>
            <a:pPr lvl="1"/>
            <a:r>
              <a:rPr lang="ru-RU" dirty="0"/>
              <a:t>Клиент (например, веб-браузер) отправляет серверу "</a:t>
            </a:r>
            <a:r>
              <a:rPr lang="ru-RU" dirty="0" err="1"/>
              <a:t>ClientHello</a:t>
            </a:r>
            <a:r>
              <a:rPr lang="ru-RU" dirty="0"/>
              <a:t>" сообщение, в котором указываются поддерживаемые версии протокола TLS, алгоритмы шифрования (шифры), методы аутентификации и другие параметры, которые клиент может использовать.</a:t>
            </a:r>
          </a:p>
          <a:p>
            <a:r>
              <a:rPr lang="ru-RU" b="1" dirty="0"/>
              <a:t>Ответ сервера:</a:t>
            </a:r>
            <a:endParaRPr lang="ru-RU" dirty="0"/>
          </a:p>
          <a:p>
            <a:pPr lvl="1"/>
            <a:r>
              <a:rPr lang="ru-RU" dirty="0"/>
              <a:t>Сервер отвечает "</a:t>
            </a:r>
            <a:r>
              <a:rPr lang="ru-RU" dirty="0" err="1"/>
              <a:t>ServerHello</a:t>
            </a:r>
            <a:r>
              <a:rPr lang="ru-RU" dirty="0"/>
              <a:t>" сообщением, в котором выбирает версию протокола, алгоритмы шифрования и другие параметры из тех, которые предложил клиент. Если сервер поддерживает несколько шифров, он выберет наиболее подходящий из списка предложенных клиентом.</a:t>
            </a:r>
          </a:p>
          <a:p>
            <a:endParaRPr lang="ru-RU" dirty="0"/>
          </a:p>
        </p:txBody>
      </p:sp>
    </p:spTree>
    <p:extLst>
      <p:ext uri="{BB962C8B-B14F-4D97-AF65-F5344CB8AC3E}">
        <p14:creationId xmlns:p14="http://schemas.microsoft.com/office/powerpoint/2010/main" val="20938004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SSL </a:t>
            </a:r>
            <a:r>
              <a:rPr lang="ru-RU" dirty="0" smtClean="0"/>
              <a:t>и </a:t>
            </a:r>
            <a:r>
              <a:rPr lang="en-US" dirty="0" smtClean="0"/>
              <a:t>TLS</a:t>
            </a:r>
            <a:endParaRPr lang="ru-RU" dirty="0"/>
          </a:p>
        </p:txBody>
      </p:sp>
      <p:sp>
        <p:nvSpPr>
          <p:cNvPr id="3" name="Объект 2"/>
          <p:cNvSpPr>
            <a:spLocks noGrp="1"/>
          </p:cNvSpPr>
          <p:nvPr>
            <p:ph idx="1"/>
          </p:nvPr>
        </p:nvSpPr>
        <p:spPr/>
        <p:txBody>
          <a:bodyPr/>
          <a:lstStyle/>
          <a:p>
            <a:r>
              <a:rPr lang="ru-RU" b="1" dirty="0"/>
              <a:t>SSL</a:t>
            </a:r>
            <a:r>
              <a:rPr lang="ru-RU" dirty="0"/>
              <a:t> (</a:t>
            </a:r>
            <a:r>
              <a:rPr lang="ru-RU" dirty="0" err="1"/>
              <a:t>Secure</a:t>
            </a:r>
            <a:r>
              <a:rPr lang="ru-RU" dirty="0"/>
              <a:t> </a:t>
            </a:r>
            <a:r>
              <a:rPr lang="ru-RU" dirty="0" err="1"/>
              <a:t>Sockets</a:t>
            </a:r>
            <a:r>
              <a:rPr lang="ru-RU" dirty="0"/>
              <a:t> </a:t>
            </a:r>
            <a:r>
              <a:rPr lang="ru-RU" dirty="0" err="1"/>
              <a:t>Layer</a:t>
            </a:r>
            <a:r>
              <a:rPr lang="ru-RU" dirty="0"/>
              <a:t>) и </a:t>
            </a:r>
            <a:r>
              <a:rPr lang="ru-RU" b="1" dirty="0"/>
              <a:t>TLS</a:t>
            </a:r>
            <a:r>
              <a:rPr lang="ru-RU" dirty="0"/>
              <a:t> (</a:t>
            </a:r>
            <a:r>
              <a:rPr lang="ru-RU" dirty="0" err="1"/>
              <a:t>Transport</a:t>
            </a:r>
            <a:r>
              <a:rPr lang="ru-RU" dirty="0"/>
              <a:t> </a:t>
            </a:r>
            <a:r>
              <a:rPr lang="ru-RU" dirty="0" err="1"/>
              <a:t>Layer</a:t>
            </a:r>
            <a:r>
              <a:rPr lang="ru-RU" dirty="0"/>
              <a:t> </a:t>
            </a:r>
            <a:r>
              <a:rPr lang="ru-RU" dirty="0" err="1"/>
              <a:t>Security</a:t>
            </a:r>
            <a:r>
              <a:rPr lang="ru-RU" dirty="0"/>
              <a:t>) — это протоколы, которые обеспечивают безопасность передачи данных через сети, такие как интернет, путем их шифрования и аутентификации. Эти протоколы играют ключевую роль в защите данных при использовании таких сервисов, как веб-сайты, электронная почта и многие другие интернет-приложения.</a:t>
            </a:r>
          </a:p>
        </p:txBody>
      </p:sp>
    </p:spTree>
    <p:extLst>
      <p:ext uri="{BB962C8B-B14F-4D97-AF65-F5344CB8AC3E}">
        <p14:creationId xmlns:p14="http://schemas.microsoft.com/office/powerpoint/2010/main" val="183300809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Различия и сходства между SSL и TLS</a:t>
            </a:r>
          </a:p>
        </p:txBody>
      </p:sp>
      <p:sp>
        <p:nvSpPr>
          <p:cNvPr id="3" name="Объект 2"/>
          <p:cNvSpPr>
            <a:spLocks noGrp="1"/>
          </p:cNvSpPr>
          <p:nvPr>
            <p:ph idx="1"/>
          </p:nvPr>
        </p:nvSpPr>
        <p:spPr/>
        <p:txBody>
          <a:bodyPr>
            <a:normAutofit fontScale="70000" lnSpcReduction="20000"/>
          </a:bodyPr>
          <a:lstStyle/>
          <a:p>
            <a:r>
              <a:rPr lang="ru-RU" b="1" dirty="0"/>
              <a:t>Сходства:</a:t>
            </a:r>
            <a:endParaRPr lang="ru-RU" dirty="0"/>
          </a:p>
          <a:p>
            <a:pPr lvl="1"/>
            <a:r>
              <a:rPr lang="ru-RU" dirty="0"/>
              <a:t>Оба протокола предназначены для обеспечения безопасности передачи данных через сеть.</a:t>
            </a:r>
          </a:p>
          <a:p>
            <a:pPr lvl="1"/>
            <a:r>
              <a:rPr lang="ru-RU" dirty="0"/>
              <a:t>Они используют схожие методы шифрования и аутентификации, включая цифровые сертификаты и обмен ключами.</a:t>
            </a:r>
          </a:p>
          <a:p>
            <a:r>
              <a:rPr lang="ru-RU" b="1" dirty="0"/>
              <a:t>Различия:</a:t>
            </a:r>
            <a:endParaRPr lang="ru-RU" dirty="0"/>
          </a:p>
          <a:p>
            <a:pPr lvl="1"/>
            <a:r>
              <a:rPr lang="ru-RU" b="1" dirty="0"/>
              <a:t>SSL</a:t>
            </a:r>
            <a:r>
              <a:rPr lang="ru-RU" dirty="0"/>
              <a:t> — это более старый протокол, который был разработан в середине 1990-х годов. Существуют три основных версии SSL: SSL 1.0, SSL 2.0 и SSL 3.0. Каждая последующая версия улучшала безопасность и функциональность.</a:t>
            </a:r>
          </a:p>
          <a:p>
            <a:pPr lvl="1"/>
            <a:r>
              <a:rPr lang="ru-RU" b="1" dirty="0"/>
              <a:t>TLS</a:t>
            </a:r>
            <a:r>
              <a:rPr lang="ru-RU" dirty="0"/>
              <a:t> — это более новый протокол, который является наследником SSL. TLS 1.0 был представлен в 1999 году и является улучшенной версией SSL 3.0. TLS имеет несколько версий, включая TLS 1.1, 1.2 и 1.3, каждая из которых включает улучшения по сравнению с предыдущими версиями.</a:t>
            </a:r>
          </a:p>
          <a:p>
            <a:endParaRPr lang="ru-RU" dirty="0"/>
          </a:p>
        </p:txBody>
      </p:sp>
    </p:spTree>
    <p:extLst>
      <p:ext uri="{BB962C8B-B14F-4D97-AF65-F5344CB8AC3E}">
        <p14:creationId xmlns:p14="http://schemas.microsoft.com/office/powerpoint/2010/main" val="13316049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Принцип работы</a:t>
            </a:r>
          </a:p>
        </p:txBody>
      </p:sp>
      <p:sp>
        <p:nvSpPr>
          <p:cNvPr id="3" name="Объект 2"/>
          <p:cNvSpPr>
            <a:spLocks noGrp="1"/>
          </p:cNvSpPr>
          <p:nvPr>
            <p:ph idx="1"/>
          </p:nvPr>
        </p:nvSpPr>
        <p:spPr/>
        <p:txBody>
          <a:bodyPr/>
          <a:lstStyle/>
          <a:p>
            <a:r>
              <a:rPr lang="ru-RU" dirty="0"/>
              <a:t>Основной идеей асимметричного шифрования является разделение процессов шифрования и </a:t>
            </a:r>
            <a:r>
              <a:rPr lang="ru-RU" dirty="0" err="1"/>
              <a:t>расшифрования</a:t>
            </a:r>
            <a:r>
              <a:rPr lang="ru-RU" dirty="0"/>
              <a:t> на две разные операции, для которых используются различные ключи. Это решает ряд проблем, присущих симметричному шифрованию, где один и тот же ключ используется для обеих операций, что требует безопасной передачи ключа.</a:t>
            </a:r>
          </a:p>
        </p:txBody>
      </p:sp>
    </p:spTree>
    <p:extLst>
      <p:ext uri="{BB962C8B-B14F-4D97-AF65-F5344CB8AC3E}">
        <p14:creationId xmlns:p14="http://schemas.microsoft.com/office/powerpoint/2010/main" val="36224384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Почему </a:t>
            </a:r>
            <a:r>
              <a:rPr lang="en-US" dirty="0"/>
              <a:t>SSL </a:t>
            </a:r>
            <a:r>
              <a:rPr lang="ru-RU" dirty="0"/>
              <a:t>устарел</a:t>
            </a:r>
          </a:p>
        </p:txBody>
      </p:sp>
      <p:sp>
        <p:nvSpPr>
          <p:cNvPr id="3" name="Объект 2"/>
          <p:cNvSpPr>
            <a:spLocks noGrp="1"/>
          </p:cNvSpPr>
          <p:nvPr>
            <p:ph idx="1"/>
          </p:nvPr>
        </p:nvSpPr>
        <p:spPr/>
        <p:txBody>
          <a:bodyPr>
            <a:normAutofit fontScale="62500" lnSpcReduction="20000"/>
          </a:bodyPr>
          <a:lstStyle/>
          <a:p>
            <a:r>
              <a:rPr lang="ru-RU" b="1" dirty="0"/>
              <a:t>Уязвимости:</a:t>
            </a:r>
            <a:endParaRPr lang="ru-RU" dirty="0"/>
          </a:p>
          <a:p>
            <a:pPr lvl="1"/>
            <a:r>
              <a:rPr lang="ru-RU" dirty="0"/>
              <a:t>С течением времени были обнаружены серьезные уязвимости в протоколах SSL, которые могут позволить злоумышленникам осуществлять атаки, такие как атаки типа "провал шифрования" или "атака на пониженную версию".</a:t>
            </a:r>
          </a:p>
          <a:p>
            <a:pPr lvl="1"/>
            <a:r>
              <a:rPr lang="ru-RU" dirty="0"/>
              <a:t>Например, SSL 2.0 и SSL 3.0 подвержены атакам типа POODLE (</a:t>
            </a:r>
            <a:r>
              <a:rPr lang="ru-RU" dirty="0" err="1"/>
              <a:t>Padding</a:t>
            </a:r>
            <a:r>
              <a:rPr lang="ru-RU" dirty="0"/>
              <a:t> </a:t>
            </a:r>
            <a:r>
              <a:rPr lang="ru-RU" dirty="0" err="1"/>
              <a:t>Oracle</a:t>
            </a:r>
            <a:r>
              <a:rPr lang="ru-RU" dirty="0"/>
              <a:t> </a:t>
            </a:r>
            <a:r>
              <a:rPr lang="ru-RU" dirty="0" err="1"/>
              <a:t>On</a:t>
            </a:r>
            <a:r>
              <a:rPr lang="ru-RU" dirty="0"/>
              <a:t> </a:t>
            </a:r>
            <a:r>
              <a:rPr lang="ru-RU" dirty="0" err="1"/>
              <a:t>Downgraded</a:t>
            </a:r>
            <a:r>
              <a:rPr lang="ru-RU" dirty="0"/>
              <a:t> </a:t>
            </a:r>
            <a:r>
              <a:rPr lang="ru-RU" dirty="0" err="1"/>
              <a:t>Legacy</a:t>
            </a:r>
            <a:r>
              <a:rPr lang="ru-RU" dirty="0"/>
              <a:t> </a:t>
            </a:r>
            <a:r>
              <a:rPr lang="ru-RU" dirty="0" err="1"/>
              <a:t>Encryption</a:t>
            </a:r>
            <a:r>
              <a:rPr lang="ru-RU" dirty="0"/>
              <a:t>), которые позволяют расшифровывать зашифрованные данные.</a:t>
            </a:r>
          </a:p>
          <a:p>
            <a:r>
              <a:rPr lang="ru-RU" b="1" dirty="0"/>
              <a:t>Улучшения безопасности:</a:t>
            </a:r>
            <a:endParaRPr lang="ru-RU" dirty="0"/>
          </a:p>
          <a:p>
            <a:pPr lvl="1"/>
            <a:r>
              <a:rPr lang="ru-RU" dirty="0"/>
              <a:t>TLS был разработан с учетом уязвимостей SSL и включает улучшенные механизмы защиты. TLS предоставляет более сильное шифрование, лучшие алгоритмы хеширования и более надежные методы аутентификации.</a:t>
            </a:r>
          </a:p>
          <a:p>
            <a:r>
              <a:rPr lang="ru-RU" b="1" dirty="0"/>
              <a:t>Поддержка и стандартизация:</a:t>
            </a:r>
            <a:endParaRPr lang="ru-RU" dirty="0"/>
          </a:p>
          <a:p>
            <a:pPr lvl="1"/>
            <a:r>
              <a:rPr lang="ru-RU" dirty="0"/>
              <a:t>Со временем стандарты безопасности изменяются, и старые версии протоколов, такие как SSL, становятся устаревшими. TLS является современным стандартом и поддерживается большинством современных веб-браузеров и серверов.</a:t>
            </a:r>
          </a:p>
          <a:p>
            <a:endParaRPr lang="ru-RU" dirty="0"/>
          </a:p>
        </p:txBody>
      </p:sp>
    </p:spTree>
    <p:extLst>
      <p:ext uri="{BB962C8B-B14F-4D97-AF65-F5344CB8AC3E}">
        <p14:creationId xmlns:p14="http://schemas.microsoft.com/office/powerpoint/2010/main" val="222446858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ECDSA</a:t>
            </a:r>
            <a:endParaRPr lang="ru-RU" dirty="0"/>
          </a:p>
        </p:txBody>
      </p:sp>
      <p:sp>
        <p:nvSpPr>
          <p:cNvPr id="3" name="Объект 2"/>
          <p:cNvSpPr>
            <a:spLocks noGrp="1"/>
          </p:cNvSpPr>
          <p:nvPr>
            <p:ph idx="1"/>
          </p:nvPr>
        </p:nvSpPr>
        <p:spPr/>
        <p:txBody>
          <a:bodyPr/>
          <a:lstStyle/>
          <a:p>
            <a:r>
              <a:rPr lang="ru-RU" dirty="0"/>
              <a:t>ECDSA (</a:t>
            </a:r>
            <a:r>
              <a:rPr lang="ru-RU" dirty="0" err="1"/>
              <a:t>Elliptic</a:t>
            </a:r>
            <a:r>
              <a:rPr lang="ru-RU" dirty="0"/>
              <a:t> </a:t>
            </a:r>
            <a:r>
              <a:rPr lang="ru-RU" dirty="0" err="1"/>
              <a:t>Curve</a:t>
            </a:r>
            <a:r>
              <a:rPr lang="ru-RU" dirty="0"/>
              <a:t> </a:t>
            </a:r>
            <a:r>
              <a:rPr lang="ru-RU" dirty="0" err="1"/>
              <a:t>Digital</a:t>
            </a:r>
            <a:r>
              <a:rPr lang="ru-RU" dirty="0"/>
              <a:t> </a:t>
            </a:r>
            <a:r>
              <a:rPr lang="ru-RU" dirty="0" err="1"/>
              <a:t>Signature</a:t>
            </a:r>
            <a:r>
              <a:rPr lang="ru-RU" dirty="0"/>
              <a:t> </a:t>
            </a:r>
            <a:r>
              <a:rPr lang="ru-RU" dirty="0" err="1"/>
              <a:t>Algorithm</a:t>
            </a:r>
            <a:r>
              <a:rPr lang="ru-RU" dirty="0"/>
              <a:t>) — это алгоритм цифровых подписей, основанный на эллиптических кривых. Он отличается от RSA (</a:t>
            </a:r>
            <a:r>
              <a:rPr lang="ru-RU" dirty="0" err="1"/>
              <a:t>Rivest</a:t>
            </a:r>
            <a:r>
              <a:rPr lang="ru-RU" dirty="0"/>
              <a:t>–</a:t>
            </a:r>
            <a:r>
              <a:rPr lang="ru-RU" dirty="0" err="1"/>
              <a:t>Shamir</a:t>
            </a:r>
            <a:r>
              <a:rPr lang="ru-RU" dirty="0"/>
              <a:t>–</a:t>
            </a:r>
            <a:r>
              <a:rPr lang="ru-RU" dirty="0" err="1"/>
              <a:t>Adleman</a:t>
            </a:r>
            <a:r>
              <a:rPr lang="ru-RU" dirty="0"/>
              <a:t>) не только по своей математической основе, но и по ряду других характеристик. Давайте рассмотрим основные отличия и особенности ECDSA по сравнению с RSA.</a:t>
            </a:r>
          </a:p>
        </p:txBody>
      </p:sp>
    </p:spTree>
    <p:extLst>
      <p:ext uri="{BB962C8B-B14F-4D97-AF65-F5344CB8AC3E}">
        <p14:creationId xmlns:p14="http://schemas.microsoft.com/office/powerpoint/2010/main" val="187596420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Генерация ключей</a:t>
            </a:r>
          </a:p>
        </p:txBody>
      </p:sp>
      <p:sp>
        <p:nvSpPr>
          <p:cNvPr id="3" name="Объект 2"/>
          <p:cNvSpPr>
            <a:spLocks noGrp="1"/>
          </p:cNvSpPr>
          <p:nvPr>
            <p:ph idx="1"/>
          </p:nvPr>
        </p:nvSpPr>
        <p:spPr/>
        <p:txBody>
          <a:bodyPr>
            <a:normAutofit fontScale="70000" lnSpcReduction="20000"/>
          </a:bodyPr>
          <a:lstStyle/>
          <a:p>
            <a:r>
              <a:rPr lang="ru-RU" dirty="0"/>
              <a:t>ECDSA использует эллиптические кривые для создания ключей. Эллиптическая кривая — это уравнение вида </a:t>
            </a:r>
            <a:r>
              <a:rPr lang="ru-RU" dirty="0" smtClean="0"/>
              <a:t>y</a:t>
            </a:r>
            <a:r>
              <a:rPr lang="en-US" dirty="0" smtClean="0"/>
              <a:t>^</a:t>
            </a:r>
            <a:r>
              <a:rPr lang="ru-RU" dirty="0" smtClean="0"/>
              <a:t>2 </a:t>
            </a:r>
            <a:r>
              <a:rPr lang="ru-RU" dirty="0"/>
              <a:t>= x^3 + </a:t>
            </a:r>
            <a:r>
              <a:rPr lang="ru-RU" dirty="0" err="1"/>
              <a:t>ax</a:t>
            </a:r>
            <a:r>
              <a:rPr lang="ru-RU" dirty="0"/>
              <a:t> </a:t>
            </a:r>
            <a:r>
              <a:rPr lang="ru-RU" dirty="0" smtClean="0"/>
              <a:t>+ b </a:t>
            </a:r>
            <a:r>
              <a:rPr lang="ru-RU" dirty="0"/>
              <a:t>над конечным полем, например, полем простых чисел.</a:t>
            </a:r>
          </a:p>
          <a:p>
            <a:r>
              <a:rPr lang="ru-RU" b="1" dirty="0"/>
              <a:t>Приватный ключ</a:t>
            </a:r>
            <a:r>
              <a:rPr lang="ru-RU" dirty="0"/>
              <a:t>: Приватный ключ — это случайное число, выбранное из диапазона от 1 до </a:t>
            </a:r>
            <a:r>
              <a:rPr lang="ru-RU" dirty="0" smtClean="0"/>
              <a:t>n</a:t>
            </a:r>
            <a:r>
              <a:rPr lang="en-US" dirty="0" smtClean="0"/>
              <a:t> </a:t>
            </a:r>
            <a:r>
              <a:rPr lang="ru-RU" dirty="0" smtClean="0"/>
              <a:t>−</a:t>
            </a:r>
            <a:r>
              <a:rPr lang="en-US" dirty="0" smtClean="0"/>
              <a:t> </a:t>
            </a:r>
            <a:r>
              <a:rPr lang="ru-RU" dirty="0" smtClean="0"/>
              <a:t>1, </a:t>
            </a:r>
            <a:r>
              <a:rPr lang="ru-RU" dirty="0"/>
              <a:t>где </a:t>
            </a:r>
            <a:r>
              <a:rPr lang="ru-RU" dirty="0" smtClean="0"/>
              <a:t>n </a:t>
            </a:r>
            <a:r>
              <a:rPr lang="ru-RU" dirty="0"/>
              <a:t>— порядок группы точек на кривой. Приватный ключ обозначается буквой </a:t>
            </a:r>
            <a:r>
              <a:rPr lang="ru-RU" dirty="0" smtClean="0"/>
              <a:t>k.</a:t>
            </a:r>
            <a:endParaRPr lang="ru-RU" dirty="0"/>
          </a:p>
          <a:p>
            <a:r>
              <a:rPr lang="ru-RU" b="1" dirty="0"/>
              <a:t>Публичный ключ</a:t>
            </a:r>
            <a:r>
              <a:rPr lang="ru-RU" dirty="0"/>
              <a:t>: Публичный ключ получается из приватного ключа с помощью операции умножения точки на эллиптической кривой. Публичный ключ </a:t>
            </a:r>
            <a:r>
              <a:rPr lang="ru-RU" dirty="0" smtClean="0"/>
              <a:t>Q </a:t>
            </a:r>
            <a:r>
              <a:rPr lang="ru-RU" dirty="0"/>
              <a:t>вычисляется как </a:t>
            </a:r>
            <a:r>
              <a:rPr lang="ru-RU" dirty="0" smtClean="0"/>
              <a:t>Q</a:t>
            </a:r>
            <a:r>
              <a:rPr lang="en-US" dirty="0" smtClean="0"/>
              <a:t> </a:t>
            </a:r>
            <a:r>
              <a:rPr lang="ru-RU" dirty="0" smtClean="0"/>
              <a:t>=</a:t>
            </a:r>
            <a:r>
              <a:rPr lang="en-US" dirty="0" smtClean="0"/>
              <a:t> </a:t>
            </a:r>
            <a:r>
              <a:rPr lang="ru-RU" dirty="0" smtClean="0"/>
              <a:t>k</a:t>
            </a:r>
            <a:r>
              <a:rPr lang="en-US" dirty="0" smtClean="0"/>
              <a:t> </a:t>
            </a:r>
            <a:r>
              <a:rPr lang="ru-RU" dirty="0" smtClean="0"/>
              <a:t>⋅</a:t>
            </a:r>
            <a:r>
              <a:rPr lang="en-US" dirty="0" smtClean="0"/>
              <a:t> </a:t>
            </a:r>
            <a:r>
              <a:rPr lang="ru-RU" dirty="0" smtClean="0"/>
              <a:t>P, </a:t>
            </a:r>
            <a:r>
              <a:rPr lang="ru-RU" dirty="0"/>
              <a:t>где </a:t>
            </a:r>
            <a:r>
              <a:rPr lang="ru-RU" dirty="0" smtClean="0"/>
              <a:t>P </a:t>
            </a:r>
            <a:r>
              <a:rPr lang="ru-RU" dirty="0"/>
              <a:t>— базовая точка (или генератор) кривой, которая является известной и публичной. Публичный ключ </a:t>
            </a:r>
            <a:r>
              <a:rPr lang="ru-RU" dirty="0" smtClean="0"/>
              <a:t>Q </a:t>
            </a:r>
            <a:r>
              <a:rPr lang="ru-RU" dirty="0"/>
              <a:t>является точкой на кривой.</a:t>
            </a:r>
          </a:p>
          <a:p>
            <a:endParaRPr lang="ru-RU" dirty="0"/>
          </a:p>
        </p:txBody>
      </p:sp>
    </p:spTree>
    <p:extLst>
      <p:ext uri="{BB962C8B-B14F-4D97-AF65-F5344CB8AC3E}">
        <p14:creationId xmlns:p14="http://schemas.microsoft.com/office/powerpoint/2010/main" val="173533412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Подпись сообщения</a:t>
            </a:r>
          </a:p>
        </p:txBody>
      </p:sp>
      <p:sp>
        <p:nvSpPr>
          <p:cNvPr id="3" name="Объект 2"/>
          <p:cNvSpPr>
            <a:spLocks noGrp="1"/>
          </p:cNvSpPr>
          <p:nvPr>
            <p:ph idx="1"/>
          </p:nvPr>
        </p:nvSpPr>
        <p:spPr>
          <a:xfrm>
            <a:off x="457200" y="1484784"/>
            <a:ext cx="8229600" cy="4896544"/>
          </a:xfrm>
        </p:spPr>
        <p:txBody>
          <a:bodyPr>
            <a:normAutofit fontScale="70000" lnSpcReduction="20000"/>
          </a:bodyPr>
          <a:lstStyle/>
          <a:p>
            <a:r>
              <a:rPr lang="ru-RU" dirty="0"/>
              <a:t>Процесс создания подписи включает следующие шаги:</a:t>
            </a:r>
          </a:p>
          <a:p>
            <a:r>
              <a:rPr lang="ru-RU" b="1" dirty="0"/>
              <a:t>Хеширование сообщения</a:t>
            </a:r>
            <a:r>
              <a:rPr lang="ru-RU" dirty="0"/>
              <a:t>: Сначала исходное сообщение </a:t>
            </a:r>
            <a:r>
              <a:rPr lang="ru-RU" dirty="0" err="1"/>
              <a:t>хешируется</a:t>
            </a:r>
            <a:r>
              <a:rPr lang="ru-RU" dirty="0"/>
              <a:t> с помощью криптографической хеш-функции (например, SHA-256), чтобы получить </a:t>
            </a:r>
            <a:r>
              <a:rPr lang="ru-RU" dirty="0" err="1"/>
              <a:t>хеш</a:t>
            </a:r>
            <a:r>
              <a:rPr lang="ru-RU" dirty="0"/>
              <a:t>-код сообщения.</a:t>
            </a:r>
          </a:p>
          <a:p>
            <a:r>
              <a:rPr lang="ru-RU" b="1" dirty="0"/>
              <a:t>Создание случайного числа</a:t>
            </a:r>
            <a:r>
              <a:rPr lang="ru-RU" dirty="0"/>
              <a:t>: Генерируется случайное число </a:t>
            </a:r>
            <a:r>
              <a:rPr lang="ru-RU" dirty="0" err="1"/>
              <a:t>rrr</a:t>
            </a:r>
            <a:r>
              <a:rPr lang="ru-RU" dirty="0"/>
              <a:t> из диапазона от 1 до </a:t>
            </a:r>
            <a:r>
              <a:rPr lang="ru-RU" dirty="0" smtClean="0"/>
              <a:t>n</a:t>
            </a:r>
            <a:r>
              <a:rPr lang="ru-RU" dirty="0"/>
              <a:t>−1.</a:t>
            </a:r>
          </a:p>
          <a:p>
            <a:r>
              <a:rPr lang="ru-RU" b="1" dirty="0"/>
              <a:t>Вычисление точки на кривой</a:t>
            </a:r>
            <a:r>
              <a:rPr lang="ru-RU" dirty="0"/>
              <a:t>: Вычисляется точка (x1,y1</a:t>
            </a:r>
            <a:r>
              <a:rPr lang="ru-RU" dirty="0" smtClean="0"/>
              <a:t>) = r ⋅ P, </a:t>
            </a:r>
            <a:r>
              <a:rPr lang="ru-RU" dirty="0"/>
              <a:t>где </a:t>
            </a:r>
            <a:r>
              <a:rPr lang="ru-RU" dirty="0" smtClean="0"/>
              <a:t>P </a:t>
            </a:r>
            <a:r>
              <a:rPr lang="ru-RU" dirty="0"/>
              <a:t>— базовая точка кривой. Координата </a:t>
            </a:r>
            <a:r>
              <a:rPr lang="ru-RU" dirty="0" smtClean="0"/>
              <a:t>x1​ </a:t>
            </a:r>
            <a:r>
              <a:rPr lang="ru-RU" dirty="0"/>
              <a:t>используется для вычисления значения </a:t>
            </a:r>
            <a:r>
              <a:rPr lang="ru-RU" dirty="0" smtClean="0"/>
              <a:t>r </a:t>
            </a:r>
            <a:r>
              <a:rPr lang="ru-RU" dirty="0"/>
              <a:t>подписи. </a:t>
            </a:r>
            <a:r>
              <a:rPr lang="ru-RU" dirty="0" smtClean="0"/>
              <a:t>r </a:t>
            </a:r>
            <a:r>
              <a:rPr lang="ru-RU" dirty="0"/>
              <a:t>считается по модулю </a:t>
            </a:r>
            <a:r>
              <a:rPr lang="ru-RU" dirty="0" smtClean="0"/>
              <a:t>n</a:t>
            </a:r>
            <a:r>
              <a:rPr lang="ru-RU" dirty="0"/>
              <a:t>, чтобы обеспечить его корректный диапазон.</a:t>
            </a:r>
          </a:p>
          <a:p>
            <a:r>
              <a:rPr lang="ru-RU" b="1" dirty="0"/>
              <a:t>Вычисление значения </a:t>
            </a:r>
            <a:r>
              <a:rPr lang="ru-RU" b="1" dirty="0" smtClean="0"/>
              <a:t>s</a:t>
            </a:r>
            <a:r>
              <a:rPr lang="ru-RU" dirty="0"/>
              <a:t>: Для вычисления значения </a:t>
            </a:r>
            <a:r>
              <a:rPr lang="ru-RU" dirty="0" smtClean="0"/>
              <a:t>s </a:t>
            </a:r>
            <a:r>
              <a:rPr lang="ru-RU" dirty="0"/>
              <a:t>используется </a:t>
            </a:r>
            <a:r>
              <a:rPr lang="ru-RU" dirty="0" err="1"/>
              <a:t>хеш</a:t>
            </a:r>
            <a:r>
              <a:rPr lang="ru-RU" dirty="0"/>
              <a:t> сообщения, </a:t>
            </a:r>
            <a:r>
              <a:rPr lang="ru-RU" dirty="0" smtClean="0"/>
              <a:t>r </a:t>
            </a:r>
            <a:r>
              <a:rPr lang="ru-RU" dirty="0"/>
              <a:t>и приватный ключ </a:t>
            </a:r>
            <a:r>
              <a:rPr lang="ru-RU" dirty="0" smtClean="0"/>
              <a:t>k</a:t>
            </a:r>
            <a:r>
              <a:rPr lang="ru-RU" dirty="0"/>
              <a:t>. Формула для </a:t>
            </a:r>
            <a:r>
              <a:rPr lang="ru-RU" dirty="0" smtClean="0"/>
              <a:t>s </a:t>
            </a:r>
            <a:r>
              <a:rPr lang="ru-RU" dirty="0"/>
              <a:t>следующая:</a:t>
            </a:r>
          </a:p>
          <a:p>
            <a:r>
              <a:rPr lang="en-US" dirty="0" smtClean="0"/>
              <a:t>S </a:t>
            </a:r>
            <a:r>
              <a:rPr lang="ru-RU" dirty="0" smtClean="0"/>
              <a:t>=</a:t>
            </a:r>
            <a:r>
              <a:rPr lang="en-US" dirty="0" smtClean="0"/>
              <a:t> </a:t>
            </a:r>
            <a:r>
              <a:rPr lang="ru-RU" dirty="0" smtClean="0"/>
              <a:t>(r</a:t>
            </a:r>
            <a:r>
              <a:rPr lang="en-US" dirty="0" smtClean="0"/>
              <a:t> </a:t>
            </a:r>
            <a:r>
              <a:rPr lang="ru-RU" dirty="0" smtClean="0"/>
              <a:t>⋅</a:t>
            </a:r>
            <a:r>
              <a:rPr lang="en-US" dirty="0" smtClean="0"/>
              <a:t> </a:t>
            </a:r>
            <a:r>
              <a:rPr lang="ru-RU" dirty="0" smtClean="0"/>
              <a:t>k</a:t>
            </a:r>
            <a:r>
              <a:rPr lang="en-US" dirty="0" smtClean="0"/>
              <a:t> </a:t>
            </a:r>
            <a:r>
              <a:rPr lang="ru-RU" dirty="0" smtClean="0"/>
              <a:t>+</a:t>
            </a:r>
            <a:r>
              <a:rPr lang="en-US" dirty="0" smtClean="0"/>
              <a:t> </a:t>
            </a:r>
            <a:r>
              <a:rPr lang="ru-RU" dirty="0" smtClean="0"/>
              <a:t>k′</a:t>
            </a:r>
            <a:r>
              <a:rPr lang="en-US" dirty="0" smtClean="0"/>
              <a:t> </a:t>
            </a:r>
            <a:r>
              <a:rPr lang="ru-RU" dirty="0" smtClean="0"/>
              <a:t>⋅</a:t>
            </a:r>
            <a:r>
              <a:rPr lang="en-US" dirty="0" smtClean="0"/>
              <a:t> </a:t>
            </a:r>
            <a:r>
              <a:rPr lang="ru-RU" dirty="0" smtClean="0"/>
              <a:t>H)</a:t>
            </a:r>
            <a:r>
              <a:rPr lang="en-US" dirty="0" smtClean="0"/>
              <a:t> </a:t>
            </a:r>
            <a:r>
              <a:rPr lang="ru-RU" dirty="0" err="1" smtClean="0"/>
              <a:t>mod</a:t>
            </a:r>
            <a:r>
              <a:rPr lang="ru-RU" dirty="0"/>
              <a:t>  </a:t>
            </a:r>
            <a:r>
              <a:rPr lang="ru-RU" dirty="0" smtClean="0"/>
              <a:t>n</a:t>
            </a:r>
            <a:r>
              <a:rPr lang="en-US" dirty="0" smtClean="0"/>
              <a:t>, </a:t>
            </a:r>
            <a:r>
              <a:rPr lang="ru-RU" dirty="0" smtClean="0"/>
              <a:t>где k′— </a:t>
            </a:r>
            <a:r>
              <a:rPr lang="ru-RU" dirty="0"/>
              <a:t>значение, полученное из </a:t>
            </a:r>
            <a:r>
              <a:rPr lang="ru-RU" dirty="0" err="1"/>
              <a:t>хеша</a:t>
            </a:r>
            <a:r>
              <a:rPr lang="ru-RU" dirty="0"/>
              <a:t> сообщения и </a:t>
            </a:r>
            <a:r>
              <a:rPr lang="ru-RU" dirty="0" smtClean="0"/>
              <a:t>r, H </a:t>
            </a:r>
            <a:r>
              <a:rPr lang="ru-RU" dirty="0"/>
              <a:t>— </a:t>
            </a:r>
            <a:r>
              <a:rPr lang="ru-RU" dirty="0" err="1"/>
              <a:t>хеш</a:t>
            </a:r>
            <a:r>
              <a:rPr lang="ru-RU" dirty="0"/>
              <a:t> сообщения.</a:t>
            </a:r>
          </a:p>
          <a:p>
            <a:r>
              <a:rPr lang="ru-RU" b="1" dirty="0"/>
              <a:t>Формирование подписи</a:t>
            </a:r>
            <a:r>
              <a:rPr lang="ru-RU" dirty="0"/>
              <a:t>: Подпись состоит из пары чисел </a:t>
            </a:r>
            <a:r>
              <a:rPr lang="ru-RU" dirty="0" smtClean="0"/>
              <a:t>(</a:t>
            </a:r>
            <a:r>
              <a:rPr lang="ru-RU" dirty="0" err="1" smtClean="0"/>
              <a:t>r,s</a:t>
            </a:r>
            <a:r>
              <a:rPr lang="ru-RU" dirty="0"/>
              <a:t>).</a:t>
            </a:r>
          </a:p>
          <a:p>
            <a:endParaRPr lang="ru-RU" dirty="0"/>
          </a:p>
        </p:txBody>
      </p:sp>
    </p:spTree>
    <p:extLst>
      <p:ext uri="{BB962C8B-B14F-4D97-AF65-F5344CB8AC3E}">
        <p14:creationId xmlns:p14="http://schemas.microsoft.com/office/powerpoint/2010/main" val="19606075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Проверка подписи</a:t>
            </a:r>
          </a:p>
        </p:txBody>
      </p:sp>
      <p:sp>
        <p:nvSpPr>
          <p:cNvPr id="3" name="Объект 2"/>
          <p:cNvSpPr>
            <a:spLocks noGrp="1"/>
          </p:cNvSpPr>
          <p:nvPr>
            <p:ph idx="1"/>
          </p:nvPr>
        </p:nvSpPr>
        <p:spPr/>
        <p:txBody>
          <a:bodyPr>
            <a:normAutofit fontScale="55000" lnSpcReduction="20000"/>
          </a:bodyPr>
          <a:lstStyle/>
          <a:p>
            <a:r>
              <a:rPr lang="ru-RU" dirty="0"/>
              <a:t>Процесс проверки подписи включает:</a:t>
            </a:r>
          </a:p>
          <a:p>
            <a:r>
              <a:rPr lang="ru-RU" b="1" dirty="0"/>
              <a:t>Хеширование сообщения</a:t>
            </a:r>
            <a:r>
              <a:rPr lang="ru-RU" dirty="0"/>
              <a:t>: </a:t>
            </a:r>
            <a:r>
              <a:rPr lang="ru-RU" dirty="0" err="1"/>
              <a:t>Хешируйте</a:t>
            </a:r>
            <a:r>
              <a:rPr lang="ru-RU" dirty="0"/>
              <a:t> сообщение, которое вы хотите проверить.</a:t>
            </a:r>
          </a:p>
          <a:p>
            <a:r>
              <a:rPr lang="ru-RU" b="1" dirty="0"/>
              <a:t>Проверка диапазона</a:t>
            </a:r>
            <a:r>
              <a:rPr lang="ru-RU" dirty="0"/>
              <a:t>: Убедитесь, что значения </a:t>
            </a:r>
            <a:r>
              <a:rPr lang="en-US" dirty="0" smtClean="0"/>
              <a:t>r </a:t>
            </a:r>
            <a:r>
              <a:rPr lang="ru-RU" dirty="0"/>
              <a:t>и </a:t>
            </a:r>
            <a:r>
              <a:rPr lang="en-US" dirty="0" smtClean="0"/>
              <a:t>s </a:t>
            </a:r>
            <a:r>
              <a:rPr lang="ru-RU" dirty="0"/>
              <a:t>подписи находятся в допустимом диапазоне от 1 до </a:t>
            </a:r>
            <a:r>
              <a:rPr lang="en-US" dirty="0"/>
              <a:t>n−</a:t>
            </a:r>
            <a:r>
              <a:rPr lang="en-US" dirty="0" smtClean="0"/>
              <a:t>1.</a:t>
            </a:r>
            <a:endParaRPr lang="en-US" dirty="0"/>
          </a:p>
          <a:p>
            <a:r>
              <a:rPr lang="ru-RU" b="1" dirty="0"/>
              <a:t>Вычисление значений для проверки</a:t>
            </a:r>
            <a:r>
              <a:rPr lang="ru-RU" dirty="0"/>
              <a:t>: Выполните следующие вычисления:</a:t>
            </a:r>
          </a:p>
          <a:p>
            <a:pPr marL="0" indent="0">
              <a:buNone/>
            </a:pPr>
            <a:r>
              <a:rPr lang="en-US" dirty="0" smtClean="0"/>
              <a:t>			w = s^(−1) mod</a:t>
            </a:r>
            <a:r>
              <a:rPr lang="en-US" dirty="0"/>
              <a:t>  </a:t>
            </a:r>
            <a:r>
              <a:rPr lang="en-US" dirty="0" smtClean="0"/>
              <a:t>n</a:t>
            </a:r>
          </a:p>
          <a:p>
            <a:pPr marL="0" indent="0">
              <a:buNone/>
            </a:pPr>
            <a:r>
              <a:rPr lang="en-US" dirty="0" smtClean="0"/>
              <a:t>			u1 = (H ⋅ w) mod</a:t>
            </a:r>
            <a:r>
              <a:rPr lang="en-US" dirty="0"/>
              <a:t>  </a:t>
            </a:r>
            <a:r>
              <a:rPr lang="en-US" dirty="0" smtClean="0"/>
              <a:t>n </a:t>
            </a:r>
          </a:p>
          <a:p>
            <a:pPr marL="0" indent="0">
              <a:buNone/>
            </a:pPr>
            <a:r>
              <a:rPr lang="en-US" dirty="0" smtClean="0"/>
              <a:t>			u2=(r ⋅ w) mod</a:t>
            </a:r>
            <a:r>
              <a:rPr lang="en-US" dirty="0"/>
              <a:t>  </a:t>
            </a:r>
            <a:r>
              <a:rPr lang="en-US" dirty="0" smtClean="0"/>
              <a:t>n,</a:t>
            </a:r>
          </a:p>
          <a:p>
            <a:pPr marL="0" indent="0">
              <a:buNone/>
            </a:pPr>
            <a:r>
              <a:rPr lang="en-US" dirty="0" smtClean="0"/>
              <a:t>			</a:t>
            </a:r>
            <a:r>
              <a:rPr lang="ru-RU" dirty="0" smtClean="0"/>
              <a:t>где </a:t>
            </a:r>
            <a:r>
              <a:rPr lang="en-US" dirty="0"/>
              <a:t>HHH — </a:t>
            </a:r>
            <a:r>
              <a:rPr lang="ru-RU" dirty="0" err="1"/>
              <a:t>хеш</a:t>
            </a:r>
            <a:r>
              <a:rPr lang="ru-RU" dirty="0"/>
              <a:t> сообщения.</a:t>
            </a:r>
          </a:p>
          <a:p>
            <a:r>
              <a:rPr lang="ru-RU" b="1" dirty="0"/>
              <a:t>Вычисление точки на кривой</a:t>
            </a:r>
            <a:r>
              <a:rPr lang="ru-RU" dirty="0"/>
              <a:t>: Вычислите точку (</a:t>
            </a:r>
            <a:r>
              <a:rPr lang="en-US" dirty="0"/>
              <a:t>x1</a:t>
            </a:r>
            <a:r>
              <a:rPr lang="en-US" dirty="0" smtClean="0"/>
              <a:t>, y1) = u1 ⋅ P + u2 ⋅ Q, </a:t>
            </a:r>
            <a:r>
              <a:rPr lang="ru-RU" dirty="0"/>
              <a:t>где </a:t>
            </a:r>
            <a:r>
              <a:rPr lang="en-US" dirty="0" smtClean="0"/>
              <a:t>Q </a:t>
            </a:r>
            <a:r>
              <a:rPr lang="en-US" dirty="0"/>
              <a:t>— </a:t>
            </a:r>
            <a:r>
              <a:rPr lang="ru-RU" dirty="0"/>
              <a:t>публичный ключ.</a:t>
            </a:r>
          </a:p>
          <a:p>
            <a:r>
              <a:rPr lang="ru-RU" b="1" dirty="0"/>
              <a:t>Проверка подписи</a:t>
            </a:r>
            <a:r>
              <a:rPr lang="ru-RU" dirty="0"/>
              <a:t>: Проверьте, что координата </a:t>
            </a:r>
            <a:r>
              <a:rPr lang="en-US" dirty="0" smtClean="0"/>
              <a:t>x1​ </a:t>
            </a:r>
            <a:r>
              <a:rPr lang="ru-RU" dirty="0"/>
              <a:t>совпадает с </a:t>
            </a:r>
            <a:r>
              <a:rPr lang="en-US" dirty="0" smtClean="0"/>
              <a:t>r </a:t>
            </a:r>
            <a:r>
              <a:rPr lang="ru-RU" dirty="0"/>
              <a:t>подписи:</a:t>
            </a:r>
          </a:p>
          <a:p>
            <a:pPr marL="0" indent="0" algn="ctr">
              <a:buNone/>
            </a:pPr>
            <a:r>
              <a:rPr lang="en-US" dirty="0" smtClean="0"/>
              <a:t>x1 mod</a:t>
            </a:r>
            <a:r>
              <a:rPr lang="en-US" dirty="0"/>
              <a:t>  </a:t>
            </a:r>
            <a:r>
              <a:rPr lang="en-US" dirty="0" smtClean="0"/>
              <a:t>n = r</a:t>
            </a:r>
          </a:p>
          <a:p>
            <a:pPr marL="0" indent="0">
              <a:buNone/>
            </a:pPr>
            <a:r>
              <a:rPr lang="ru-RU" dirty="0" smtClean="0"/>
              <a:t>Если </a:t>
            </a:r>
            <a:r>
              <a:rPr lang="ru-RU" dirty="0"/>
              <a:t>это условие выполняется, подпись верна.</a:t>
            </a:r>
          </a:p>
          <a:p>
            <a:endParaRPr lang="ru-RU" dirty="0"/>
          </a:p>
        </p:txBody>
      </p:sp>
    </p:spTree>
    <p:extLst>
      <p:ext uri="{BB962C8B-B14F-4D97-AF65-F5344CB8AC3E}">
        <p14:creationId xmlns:p14="http://schemas.microsoft.com/office/powerpoint/2010/main" val="429478879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Преимущества и недостатки</a:t>
            </a:r>
          </a:p>
        </p:txBody>
      </p:sp>
      <p:sp>
        <p:nvSpPr>
          <p:cNvPr id="3" name="Объект 2"/>
          <p:cNvSpPr>
            <a:spLocks noGrp="1"/>
          </p:cNvSpPr>
          <p:nvPr>
            <p:ph idx="1"/>
          </p:nvPr>
        </p:nvSpPr>
        <p:spPr/>
        <p:txBody>
          <a:bodyPr>
            <a:normAutofit fontScale="70000" lnSpcReduction="20000"/>
          </a:bodyPr>
          <a:lstStyle/>
          <a:p>
            <a:r>
              <a:rPr lang="ru-RU" b="1" dirty="0"/>
              <a:t>Преимущества:</a:t>
            </a:r>
            <a:endParaRPr lang="ru-RU" dirty="0"/>
          </a:p>
          <a:p>
            <a:pPr lvl="1"/>
            <a:r>
              <a:rPr lang="ru-RU" b="1" dirty="0"/>
              <a:t>Эффективность</a:t>
            </a:r>
            <a:r>
              <a:rPr lang="ru-RU" dirty="0"/>
              <a:t>: ECDSA требует меньших размеров ключей по сравнению с RSA для обеспечения аналогичного уровня безопасности.</a:t>
            </a:r>
          </a:p>
          <a:p>
            <a:pPr lvl="1"/>
            <a:r>
              <a:rPr lang="ru-RU" b="1" dirty="0" smtClean="0"/>
              <a:t>Безопасность</a:t>
            </a:r>
            <a:r>
              <a:rPr lang="ru-RU" dirty="0"/>
              <a:t>: Использование эллиптических кривых обеспечивает высокую криптографическую стойкость.</a:t>
            </a:r>
          </a:p>
          <a:p>
            <a:r>
              <a:rPr lang="ru-RU" b="1" dirty="0"/>
              <a:t>Недостатки:</a:t>
            </a:r>
            <a:endParaRPr lang="ru-RU" dirty="0"/>
          </a:p>
          <a:p>
            <a:pPr lvl="1"/>
            <a:r>
              <a:rPr lang="ru-RU" b="1" dirty="0"/>
              <a:t>Сложность реализации</a:t>
            </a:r>
            <a:r>
              <a:rPr lang="ru-RU" dirty="0"/>
              <a:t>: ECDSA может быть сложнее в реализации, чем другие алгоритмы, например RSA.</a:t>
            </a:r>
          </a:p>
          <a:p>
            <a:pPr lvl="1"/>
            <a:r>
              <a:rPr lang="ru-RU" b="1" dirty="0"/>
              <a:t>Случайные числа</a:t>
            </a:r>
            <a:r>
              <a:rPr lang="ru-RU" dirty="0"/>
              <a:t>: Генерация случайного числа для подписи должна быть высококачественной, чтобы избежать уязвимостей.</a:t>
            </a:r>
          </a:p>
          <a:p>
            <a:r>
              <a:rPr lang="ru-RU" dirty="0"/>
              <a:t>Таким образом, ECDSA является мощным инструментом для цифровой подписи, обеспечивая как высокую безопасность, так и эффективность.</a:t>
            </a:r>
          </a:p>
          <a:p>
            <a:endParaRPr lang="ru-RU" dirty="0"/>
          </a:p>
        </p:txBody>
      </p:sp>
    </p:spTree>
    <p:extLst>
      <p:ext uri="{BB962C8B-B14F-4D97-AF65-F5344CB8AC3E}">
        <p14:creationId xmlns:p14="http://schemas.microsoft.com/office/powerpoint/2010/main" val="363044641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GOST</a:t>
            </a:r>
            <a:endParaRPr lang="ru-RU" dirty="0"/>
          </a:p>
        </p:txBody>
      </p:sp>
      <p:sp>
        <p:nvSpPr>
          <p:cNvPr id="3" name="Объект 2"/>
          <p:cNvSpPr>
            <a:spLocks noGrp="1"/>
          </p:cNvSpPr>
          <p:nvPr>
            <p:ph idx="1"/>
          </p:nvPr>
        </p:nvSpPr>
        <p:spPr/>
        <p:txBody>
          <a:bodyPr>
            <a:normAutofit fontScale="85000" lnSpcReduction="10000"/>
          </a:bodyPr>
          <a:lstStyle/>
          <a:p>
            <a:r>
              <a:rPr lang="ru-RU" b="1" dirty="0"/>
              <a:t>GOST</a:t>
            </a:r>
            <a:r>
              <a:rPr lang="ru-RU" dirty="0"/>
              <a:t> (ГОСТ) — это сокращение от "Государственный стандарт" и относится к различным стандартам, включая криптографические. Например, </a:t>
            </a:r>
            <a:r>
              <a:rPr lang="ru-RU" b="1" dirty="0"/>
              <a:t>GOST 28147-89</a:t>
            </a:r>
            <a:r>
              <a:rPr lang="ru-RU" dirty="0"/>
              <a:t> — это симметричный блочный шифр, который был разработан в Советском Союзе. Это аналог международных стандартов, таких как AES</a:t>
            </a:r>
            <a:r>
              <a:rPr lang="ru-RU" dirty="0" smtClean="0"/>
              <a:t>.</a:t>
            </a:r>
          </a:p>
          <a:p>
            <a:r>
              <a:rPr lang="ru-RU" b="1" dirty="0"/>
              <a:t>GOST R 34.11-2012</a:t>
            </a:r>
            <a:r>
              <a:rPr lang="ru-RU" dirty="0"/>
              <a:t> — это хэш-функция, также известная как "</a:t>
            </a:r>
            <a:r>
              <a:rPr lang="ru-RU" dirty="0" err="1"/>
              <a:t>Streebog</a:t>
            </a:r>
            <a:r>
              <a:rPr lang="ru-RU" dirty="0"/>
              <a:t>". Это российский стандарт </a:t>
            </a:r>
            <a:r>
              <a:rPr lang="ru-RU" dirty="0" err="1"/>
              <a:t>хэширования</a:t>
            </a:r>
            <a:r>
              <a:rPr lang="ru-RU" dirty="0"/>
              <a:t>, используемый для создания </a:t>
            </a:r>
            <a:r>
              <a:rPr lang="ru-RU" dirty="0" err="1"/>
              <a:t>хэш</a:t>
            </a:r>
            <a:r>
              <a:rPr lang="ru-RU" dirty="0"/>
              <a:t>-сумм (подписи), аналогичный SHA-256 в международной практике.</a:t>
            </a:r>
          </a:p>
        </p:txBody>
      </p:sp>
    </p:spTree>
    <p:extLst>
      <p:ext uri="{BB962C8B-B14F-4D97-AF65-F5344CB8AC3E}">
        <p14:creationId xmlns:p14="http://schemas.microsoft.com/office/powerpoint/2010/main" val="97607067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Сравнение с </a:t>
            </a:r>
            <a:r>
              <a:rPr lang="en-US" dirty="0" smtClean="0"/>
              <a:t>AES</a:t>
            </a:r>
            <a:endParaRPr lang="ru-RU" dirty="0"/>
          </a:p>
        </p:txBody>
      </p:sp>
      <p:sp>
        <p:nvSpPr>
          <p:cNvPr id="3" name="Объект 2"/>
          <p:cNvSpPr>
            <a:spLocks noGrp="1"/>
          </p:cNvSpPr>
          <p:nvPr>
            <p:ph idx="1"/>
          </p:nvPr>
        </p:nvSpPr>
        <p:spPr/>
        <p:txBody>
          <a:bodyPr>
            <a:normAutofit fontScale="70000" lnSpcReduction="20000"/>
          </a:bodyPr>
          <a:lstStyle/>
          <a:p>
            <a:r>
              <a:rPr lang="ru-RU" b="1" dirty="0"/>
              <a:t>Структура и дизайн:</a:t>
            </a:r>
            <a:endParaRPr lang="ru-RU" dirty="0"/>
          </a:p>
          <a:p>
            <a:r>
              <a:rPr lang="ru-RU" b="1" dirty="0"/>
              <a:t>AES</a:t>
            </a:r>
            <a:r>
              <a:rPr lang="ru-RU" dirty="0"/>
              <a:t> является блочным шифром, который использует метод подстановок и перестановок (SP-сеть). Он оперирует блоками данных фиксированной длины (128 бит) и ключами длиной 128, 192 или 256 бит. AES проходит через несколько раундов шифрования (10, 12 или 14 раундов в зависимости от длины ключа), где данные многократно подвергаются перестановкам и подстановкам.</a:t>
            </a:r>
          </a:p>
          <a:p>
            <a:r>
              <a:rPr lang="ru-RU" b="1" dirty="0"/>
              <a:t>GHOST</a:t>
            </a:r>
            <a:r>
              <a:rPr lang="ru-RU" dirty="0"/>
              <a:t> также является блочным шифром, но его структура основана на сетке </a:t>
            </a:r>
            <a:r>
              <a:rPr lang="ru-RU" dirty="0" err="1"/>
              <a:t>Фейстеля</a:t>
            </a:r>
            <a:r>
              <a:rPr lang="ru-RU" dirty="0"/>
              <a:t>. Он использует 64-битные блоки и 256-битный ключ. В GHOST алгоритм шифрования включает 32 раунда, где каждый раунд состоит из операций подстановки, линейного преобразования и сложения с ключом.</a:t>
            </a:r>
          </a:p>
          <a:p>
            <a:endParaRPr lang="ru-RU" dirty="0"/>
          </a:p>
        </p:txBody>
      </p:sp>
    </p:spTree>
    <p:extLst>
      <p:ext uri="{BB962C8B-B14F-4D97-AF65-F5344CB8AC3E}">
        <p14:creationId xmlns:p14="http://schemas.microsoft.com/office/powerpoint/2010/main" val="118965592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Сравнение с </a:t>
            </a:r>
            <a:r>
              <a:rPr lang="en-US" dirty="0"/>
              <a:t>AES</a:t>
            </a:r>
            <a:endParaRPr lang="ru-RU" dirty="0"/>
          </a:p>
        </p:txBody>
      </p:sp>
      <p:sp>
        <p:nvSpPr>
          <p:cNvPr id="3" name="Объект 2"/>
          <p:cNvSpPr>
            <a:spLocks noGrp="1"/>
          </p:cNvSpPr>
          <p:nvPr>
            <p:ph idx="1"/>
          </p:nvPr>
        </p:nvSpPr>
        <p:spPr/>
        <p:txBody>
          <a:bodyPr>
            <a:normAutofit fontScale="77500" lnSpcReduction="20000"/>
          </a:bodyPr>
          <a:lstStyle/>
          <a:p>
            <a:r>
              <a:rPr lang="ru-RU" b="1" dirty="0"/>
              <a:t>Применение:</a:t>
            </a:r>
            <a:endParaRPr lang="ru-RU" dirty="0"/>
          </a:p>
          <a:p>
            <a:r>
              <a:rPr lang="ru-RU" b="1" dirty="0"/>
              <a:t>AES</a:t>
            </a:r>
            <a:r>
              <a:rPr lang="ru-RU" dirty="0"/>
              <a:t> широко используется по всему миру, особенно в международных стандартах и в системах, где необходима высокая степень совместимости и доверие. AES используется в таких областях, как защита данных в беспроводных сетях, шифрование файлов и дисков, а также в протоколах безопасности (например, TLS).</a:t>
            </a:r>
          </a:p>
          <a:p>
            <a:r>
              <a:rPr lang="ru-RU" b="1" dirty="0"/>
              <a:t>GHOST</a:t>
            </a:r>
            <a:r>
              <a:rPr lang="ru-RU" dirty="0"/>
              <a:t> главным образом применяется в России и странах СНГ, так как является национальным стандартом. Он используется для защиты государственной и корпоративной информации, а также в российских системах электронной подписи и сертификации.</a:t>
            </a:r>
          </a:p>
          <a:p>
            <a:endParaRPr lang="ru-RU" dirty="0"/>
          </a:p>
        </p:txBody>
      </p:sp>
    </p:spTree>
    <p:extLst>
      <p:ext uri="{BB962C8B-B14F-4D97-AF65-F5344CB8AC3E}">
        <p14:creationId xmlns:p14="http://schemas.microsoft.com/office/powerpoint/2010/main" val="298163110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Сравнение с </a:t>
            </a:r>
            <a:r>
              <a:rPr lang="en-US" dirty="0"/>
              <a:t>AES</a:t>
            </a:r>
            <a:endParaRPr lang="ru-RU" dirty="0"/>
          </a:p>
        </p:txBody>
      </p:sp>
      <p:sp>
        <p:nvSpPr>
          <p:cNvPr id="3" name="Объект 2"/>
          <p:cNvSpPr>
            <a:spLocks noGrp="1"/>
          </p:cNvSpPr>
          <p:nvPr>
            <p:ph idx="1"/>
          </p:nvPr>
        </p:nvSpPr>
        <p:spPr/>
        <p:txBody>
          <a:bodyPr>
            <a:normAutofit fontScale="92500" lnSpcReduction="10000"/>
          </a:bodyPr>
          <a:lstStyle/>
          <a:p>
            <a:r>
              <a:rPr lang="ru-RU" b="1" dirty="0"/>
              <a:t>Безопасность:</a:t>
            </a:r>
            <a:endParaRPr lang="ru-RU" dirty="0"/>
          </a:p>
          <a:p>
            <a:r>
              <a:rPr lang="ru-RU" b="1" dirty="0"/>
              <a:t>AES</a:t>
            </a:r>
            <a:r>
              <a:rPr lang="ru-RU" dirty="0"/>
              <a:t> считается чрезвычайно безопасным при использовании с правильными ключами и конфигурацией. Он прошел через обширный процесс анализа и верификации.</a:t>
            </a:r>
          </a:p>
          <a:p>
            <a:r>
              <a:rPr lang="ru-RU" b="1" dirty="0"/>
              <a:t>GHOST</a:t>
            </a:r>
            <a:r>
              <a:rPr lang="ru-RU" dirty="0"/>
              <a:t> также считается безопасным, особенно в контексте российских стандартов и угроз. Тем не менее, его распространение и анализ в международном сообществе гораздо более ограничены по сравнению с AES.</a:t>
            </a:r>
          </a:p>
          <a:p>
            <a:endParaRPr lang="ru-RU" dirty="0"/>
          </a:p>
        </p:txBody>
      </p:sp>
    </p:spTree>
    <p:extLst>
      <p:ext uri="{BB962C8B-B14F-4D97-AF65-F5344CB8AC3E}">
        <p14:creationId xmlns:p14="http://schemas.microsoft.com/office/powerpoint/2010/main" val="7352641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Преимущества</a:t>
            </a:r>
          </a:p>
        </p:txBody>
      </p:sp>
      <p:sp>
        <p:nvSpPr>
          <p:cNvPr id="3" name="Объект 2"/>
          <p:cNvSpPr>
            <a:spLocks noGrp="1"/>
          </p:cNvSpPr>
          <p:nvPr>
            <p:ph idx="1"/>
          </p:nvPr>
        </p:nvSpPr>
        <p:spPr/>
        <p:txBody>
          <a:bodyPr>
            <a:normAutofit fontScale="70000" lnSpcReduction="20000"/>
          </a:bodyPr>
          <a:lstStyle/>
          <a:p>
            <a:pPr marL="514350" indent="-514350">
              <a:buFont typeface="+mj-lt"/>
              <a:buAutoNum type="arabicPeriod"/>
            </a:pPr>
            <a:r>
              <a:rPr lang="ru-RU" b="1" dirty="0"/>
              <a:t>Безопасность передачи ключа</a:t>
            </a:r>
            <a:r>
              <a:rPr lang="ru-RU" dirty="0"/>
              <a:t>: В отличие от симметричного шифрования, где требуется передать один и тот же ключ, используемый для шифрования и </a:t>
            </a:r>
            <a:r>
              <a:rPr lang="ru-RU" dirty="0" err="1"/>
              <a:t>расшифрования</a:t>
            </a:r>
            <a:r>
              <a:rPr lang="ru-RU" dirty="0"/>
              <a:t>, асимметричные алгоритмы позволяют безопасно обмениваться данными без необходимости передачи закрытого ключа.</a:t>
            </a:r>
          </a:p>
          <a:p>
            <a:pPr marL="514350" indent="-514350">
              <a:buFont typeface="+mj-lt"/>
              <a:buAutoNum type="arabicPeriod"/>
            </a:pPr>
            <a:r>
              <a:rPr lang="ru-RU" b="1" dirty="0"/>
              <a:t>Цифровые подписи</a:t>
            </a:r>
            <a:r>
              <a:rPr lang="ru-RU" dirty="0"/>
              <a:t>: Асимметричное шифрование позволяет создавать цифровые подписи, которые обеспечивают аутентификацию и целостность сообщений. Отправитель может подписать сообщение своим закрытым ключом, и любой, кто обладает его открытым ключом, может проверить подпись.</a:t>
            </a:r>
          </a:p>
          <a:p>
            <a:pPr marL="514350" indent="-514350">
              <a:buFont typeface="+mj-lt"/>
              <a:buAutoNum type="arabicPeriod"/>
            </a:pPr>
            <a:r>
              <a:rPr lang="ru-RU" b="1" dirty="0"/>
              <a:t>Аутентификация</a:t>
            </a:r>
            <a:r>
              <a:rPr lang="ru-RU" dirty="0"/>
              <a:t>: Асимметричные алгоритмы также используются для аутентификации пользователей и устройств. Например, в системах SSL/TLS для безопасного соединения в интернете</a:t>
            </a:r>
            <a:r>
              <a:rPr lang="ru-RU" dirty="0" smtClean="0"/>
              <a:t>.</a:t>
            </a:r>
            <a:endParaRPr lang="ru-RU" dirty="0"/>
          </a:p>
        </p:txBody>
      </p:sp>
    </p:spTree>
    <p:extLst>
      <p:ext uri="{BB962C8B-B14F-4D97-AF65-F5344CB8AC3E}">
        <p14:creationId xmlns:p14="http://schemas.microsoft.com/office/powerpoint/2010/main" val="100339582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Преимущества и </a:t>
            </a:r>
            <a:r>
              <a:rPr lang="ru-RU" dirty="0" smtClean="0"/>
              <a:t>недостатки</a:t>
            </a:r>
            <a:endParaRPr lang="ru-RU" dirty="0"/>
          </a:p>
        </p:txBody>
      </p:sp>
      <p:sp>
        <p:nvSpPr>
          <p:cNvPr id="3" name="Объект 2"/>
          <p:cNvSpPr>
            <a:spLocks noGrp="1"/>
          </p:cNvSpPr>
          <p:nvPr>
            <p:ph idx="1"/>
          </p:nvPr>
        </p:nvSpPr>
        <p:spPr>
          <a:xfrm>
            <a:off x="457200" y="1600200"/>
            <a:ext cx="8229600" cy="4925144"/>
          </a:xfrm>
        </p:spPr>
        <p:txBody>
          <a:bodyPr>
            <a:normAutofit fontScale="62500" lnSpcReduction="20000"/>
          </a:bodyPr>
          <a:lstStyle/>
          <a:p>
            <a:r>
              <a:rPr lang="ru-RU" b="1" dirty="0"/>
              <a:t>Преимущества AES:</a:t>
            </a:r>
            <a:endParaRPr lang="ru-RU" dirty="0"/>
          </a:p>
          <a:p>
            <a:pPr lvl="1"/>
            <a:r>
              <a:rPr lang="ru-RU" dirty="0"/>
              <a:t>Широкое международное признание и проверка.</a:t>
            </a:r>
          </a:p>
          <a:p>
            <a:pPr lvl="1"/>
            <a:r>
              <a:rPr lang="ru-RU" dirty="0"/>
              <a:t>Высокая производительность на современных процессорах благодаря аппаратной поддержке.</a:t>
            </a:r>
          </a:p>
          <a:p>
            <a:pPr lvl="1"/>
            <a:r>
              <a:rPr lang="ru-RU" dirty="0"/>
              <a:t>Универсальность и совместимость с множеством протоколов и приложений.</a:t>
            </a:r>
          </a:p>
          <a:p>
            <a:r>
              <a:rPr lang="ru-RU" b="1" dirty="0"/>
              <a:t>Преимущества GHOST:</a:t>
            </a:r>
            <a:endParaRPr lang="ru-RU" dirty="0"/>
          </a:p>
          <a:p>
            <a:pPr lvl="1"/>
            <a:r>
              <a:rPr lang="ru-RU" dirty="0"/>
              <a:t>Оптимизация под конкретные национальные требования безопасности.</a:t>
            </a:r>
          </a:p>
          <a:p>
            <a:pPr lvl="1"/>
            <a:r>
              <a:rPr lang="ru-RU" dirty="0"/>
              <a:t>Хорошая производительность в российских системах.</a:t>
            </a:r>
          </a:p>
          <a:p>
            <a:pPr lvl="1"/>
            <a:r>
              <a:rPr lang="ru-RU" dirty="0"/>
              <a:t>Глубокая интеграция в национальные криптографические стандарты.</a:t>
            </a:r>
          </a:p>
          <a:p>
            <a:r>
              <a:rPr lang="ru-RU" b="1" dirty="0"/>
              <a:t>Недостатки AES:</a:t>
            </a:r>
            <a:endParaRPr lang="ru-RU" dirty="0"/>
          </a:p>
          <a:p>
            <a:pPr lvl="1"/>
            <a:r>
              <a:rPr lang="ru-RU" dirty="0"/>
              <a:t>Возможные уязвимости в контексте </a:t>
            </a:r>
            <a:r>
              <a:rPr lang="ru-RU" dirty="0" err="1"/>
              <a:t>постквантовой</a:t>
            </a:r>
            <a:r>
              <a:rPr lang="ru-RU" dirty="0"/>
              <a:t> криптографии.</a:t>
            </a:r>
          </a:p>
          <a:p>
            <a:pPr lvl="1"/>
            <a:r>
              <a:rPr lang="ru-RU" dirty="0"/>
              <a:t>Требует аппаратной поддержки для максимальной производительности.</a:t>
            </a:r>
          </a:p>
          <a:p>
            <a:r>
              <a:rPr lang="ru-RU" b="1" dirty="0"/>
              <a:t>Недостатки GHOST:</a:t>
            </a:r>
            <a:endParaRPr lang="ru-RU" dirty="0"/>
          </a:p>
          <a:p>
            <a:pPr lvl="1"/>
            <a:r>
              <a:rPr lang="ru-RU" dirty="0"/>
              <a:t>Ограниченная международная проверка и анализ.</a:t>
            </a:r>
          </a:p>
          <a:p>
            <a:pPr lvl="1"/>
            <a:r>
              <a:rPr lang="ru-RU" dirty="0"/>
              <a:t>Меньшая совместимость с международными протоколами и стандартами.</a:t>
            </a:r>
          </a:p>
          <a:p>
            <a:endParaRPr lang="ru-RU" dirty="0"/>
          </a:p>
        </p:txBody>
      </p:sp>
    </p:spTree>
    <p:extLst>
      <p:ext uri="{BB962C8B-B14F-4D97-AF65-F5344CB8AC3E}">
        <p14:creationId xmlns:p14="http://schemas.microsoft.com/office/powerpoint/2010/main" val="402840975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Объект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9143999" cy="6857999"/>
          </a:xfrm>
        </p:spPr>
      </p:pic>
    </p:spTree>
    <p:extLst>
      <p:ext uri="{BB962C8B-B14F-4D97-AF65-F5344CB8AC3E}">
        <p14:creationId xmlns:p14="http://schemas.microsoft.com/office/powerpoint/2010/main" val="16449113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Недостатки</a:t>
            </a:r>
          </a:p>
        </p:txBody>
      </p:sp>
      <p:sp>
        <p:nvSpPr>
          <p:cNvPr id="3" name="Объект 2"/>
          <p:cNvSpPr>
            <a:spLocks noGrp="1"/>
          </p:cNvSpPr>
          <p:nvPr>
            <p:ph idx="1"/>
          </p:nvPr>
        </p:nvSpPr>
        <p:spPr/>
        <p:txBody>
          <a:bodyPr>
            <a:normAutofit fontScale="77500" lnSpcReduction="20000"/>
          </a:bodyPr>
          <a:lstStyle/>
          <a:p>
            <a:pPr marL="514350" indent="-514350">
              <a:buFont typeface="+mj-lt"/>
              <a:buAutoNum type="arabicPeriod"/>
            </a:pPr>
            <a:r>
              <a:rPr lang="ru-RU" b="1" dirty="0"/>
              <a:t>Скорость</a:t>
            </a:r>
            <a:r>
              <a:rPr lang="ru-RU" dirty="0"/>
              <a:t>: Асимметричные алгоритмы, как правило, медленнее симметричных, что делает их менее эффективными для шифрования больших объемов данных. Обычно они используются для шифрования ключей симметричного шифрования, а уже эти ключи — для шифрования самих данных.</a:t>
            </a:r>
          </a:p>
          <a:p>
            <a:pPr marL="514350" indent="-514350">
              <a:buFont typeface="+mj-lt"/>
              <a:buAutoNum type="arabicPeriod"/>
            </a:pPr>
            <a:r>
              <a:rPr lang="ru-RU" b="1" dirty="0"/>
              <a:t>Сложность реализации</a:t>
            </a:r>
            <a:r>
              <a:rPr lang="ru-RU" dirty="0"/>
              <a:t>: Эти алгоритмы обычно сложнее в реализации и требуют более сложного математического аппарата.</a:t>
            </a:r>
          </a:p>
          <a:p>
            <a:pPr marL="514350" indent="-514350">
              <a:buFont typeface="+mj-lt"/>
              <a:buAutoNum type="arabicPeriod"/>
            </a:pPr>
            <a:r>
              <a:rPr lang="ru-RU" b="1" dirty="0"/>
              <a:t>Размер ключа</a:t>
            </a:r>
            <a:r>
              <a:rPr lang="ru-RU" dirty="0"/>
              <a:t>: Для обеспечения сопоставимого уровня безопасности с симметричными алгоритмами требуются значительно большие ключи, что увеличивает объем данных и снижает производительность.</a:t>
            </a:r>
          </a:p>
          <a:p>
            <a:endParaRPr lang="ru-RU" dirty="0"/>
          </a:p>
        </p:txBody>
      </p:sp>
    </p:spTree>
    <p:extLst>
      <p:ext uri="{BB962C8B-B14F-4D97-AF65-F5344CB8AC3E}">
        <p14:creationId xmlns:p14="http://schemas.microsoft.com/office/powerpoint/2010/main" val="1723485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Применение</a:t>
            </a:r>
          </a:p>
        </p:txBody>
      </p:sp>
      <p:sp>
        <p:nvSpPr>
          <p:cNvPr id="3" name="Объект 2"/>
          <p:cNvSpPr>
            <a:spLocks noGrp="1"/>
          </p:cNvSpPr>
          <p:nvPr>
            <p:ph idx="1"/>
          </p:nvPr>
        </p:nvSpPr>
        <p:spPr/>
        <p:txBody>
          <a:bodyPr>
            <a:normAutofit fontScale="85000" lnSpcReduction="20000"/>
          </a:bodyPr>
          <a:lstStyle/>
          <a:p>
            <a:r>
              <a:rPr lang="ru-RU" dirty="0"/>
              <a:t>Асимметричные алгоритмы используются в широком спектре приложений, от интернет-протоколов (например, HTTPS, SSH) до электронных подписей и </a:t>
            </a:r>
            <a:r>
              <a:rPr lang="ru-RU" dirty="0" err="1"/>
              <a:t>криптовалют</a:t>
            </a:r>
            <a:r>
              <a:rPr lang="ru-RU" dirty="0"/>
              <a:t>. В большинстве современных систем безопасности используется комбинация асимметричного и симметричного шифрования, чтобы максимально использовать преимущества обоих подходов.</a:t>
            </a:r>
          </a:p>
          <a:p>
            <a:r>
              <a:rPr lang="ru-RU" dirty="0"/>
              <a:t>В целом, асимметричные алгоритмы шифрования играют ключевую роль в современной криптографии, обеспечивая безопасный обмен данными и аутентификацию в открытых сетях.</a:t>
            </a:r>
          </a:p>
          <a:p>
            <a:endParaRPr lang="ru-RU" dirty="0"/>
          </a:p>
        </p:txBody>
      </p:sp>
    </p:spTree>
    <p:extLst>
      <p:ext uri="{BB962C8B-B14F-4D97-AF65-F5344CB8AC3E}">
        <p14:creationId xmlns:p14="http://schemas.microsoft.com/office/powerpoint/2010/main" val="22942572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RSA</a:t>
            </a:r>
            <a:endParaRPr lang="ru-RU" dirty="0"/>
          </a:p>
        </p:txBody>
      </p:sp>
      <p:sp>
        <p:nvSpPr>
          <p:cNvPr id="3" name="Объект 2"/>
          <p:cNvSpPr>
            <a:spLocks noGrp="1"/>
          </p:cNvSpPr>
          <p:nvPr>
            <p:ph idx="1"/>
          </p:nvPr>
        </p:nvSpPr>
        <p:spPr/>
        <p:txBody>
          <a:bodyPr>
            <a:normAutofit/>
          </a:bodyPr>
          <a:lstStyle/>
          <a:p>
            <a:r>
              <a:rPr lang="ru-RU" dirty="0" smtClean="0"/>
              <a:t>RSA </a:t>
            </a:r>
            <a:r>
              <a:rPr lang="ru-RU" dirty="0"/>
              <a:t>(</a:t>
            </a:r>
            <a:r>
              <a:rPr lang="ru-RU" dirty="0" err="1"/>
              <a:t>Rivest</a:t>
            </a:r>
            <a:r>
              <a:rPr lang="ru-RU" dirty="0"/>
              <a:t>–</a:t>
            </a:r>
            <a:r>
              <a:rPr lang="ru-RU" dirty="0" err="1"/>
              <a:t>Shamir</a:t>
            </a:r>
            <a:r>
              <a:rPr lang="ru-RU" dirty="0"/>
              <a:t>–</a:t>
            </a:r>
            <a:r>
              <a:rPr lang="ru-RU" dirty="0" err="1"/>
              <a:t>Adleman</a:t>
            </a:r>
            <a:r>
              <a:rPr lang="ru-RU" dirty="0"/>
              <a:t>) — это один из самых известных и широко используемых асимметричных алгоритмов шифрования. Он был разработан в 1977 году Рональдом </a:t>
            </a:r>
            <a:r>
              <a:rPr lang="ru-RU" dirty="0" err="1"/>
              <a:t>Ривестом</a:t>
            </a:r>
            <a:r>
              <a:rPr lang="ru-RU" dirty="0"/>
              <a:t>, </a:t>
            </a:r>
            <a:r>
              <a:rPr lang="ru-RU" dirty="0" err="1"/>
              <a:t>Ади</a:t>
            </a:r>
            <a:r>
              <a:rPr lang="ru-RU" dirty="0"/>
              <a:t> Шамиром и Леонардом </a:t>
            </a:r>
            <a:r>
              <a:rPr lang="ru-RU" dirty="0" err="1"/>
              <a:t>Адлеманом</a:t>
            </a:r>
            <a:r>
              <a:rPr lang="ru-RU" dirty="0"/>
              <a:t>. RSA обеспечивает безопасность благодаря математической сложности задачи факторизации больших чисел, что делает его устойчивым к взлому.</a:t>
            </a:r>
          </a:p>
          <a:p>
            <a:endParaRPr lang="ru-RU" dirty="0"/>
          </a:p>
        </p:txBody>
      </p:sp>
    </p:spTree>
    <p:extLst>
      <p:ext uri="{BB962C8B-B14F-4D97-AF65-F5344CB8AC3E}">
        <p14:creationId xmlns:p14="http://schemas.microsoft.com/office/powerpoint/2010/main" val="1242711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Генерация ключей</a:t>
            </a:r>
            <a:endParaRPr lang="ru-RU" dirty="0"/>
          </a:p>
        </p:txBody>
      </p:sp>
      <p:sp>
        <p:nvSpPr>
          <p:cNvPr id="3" name="Объект 2"/>
          <p:cNvSpPr>
            <a:spLocks noGrp="1"/>
          </p:cNvSpPr>
          <p:nvPr>
            <p:ph idx="1"/>
          </p:nvPr>
        </p:nvSpPr>
        <p:spPr/>
        <p:txBody>
          <a:bodyPr>
            <a:normAutofit fontScale="77500" lnSpcReduction="20000"/>
          </a:bodyPr>
          <a:lstStyle/>
          <a:p>
            <a:pPr marL="0" indent="0">
              <a:buNone/>
            </a:pPr>
            <a:r>
              <a:rPr lang="ru-RU" b="1" dirty="0" smtClean="0"/>
              <a:t>Открытый ключ состоит из:</a:t>
            </a:r>
          </a:p>
          <a:p>
            <a:pPr marL="514350" indent="-514350">
              <a:buFont typeface="+mj-lt"/>
              <a:buAutoNum type="arabicPeriod"/>
            </a:pPr>
            <a:r>
              <a:rPr lang="ru-RU" b="1" dirty="0" err="1"/>
              <a:t>Modulus</a:t>
            </a:r>
            <a:r>
              <a:rPr lang="ru-RU" b="1" dirty="0"/>
              <a:t> (n):</a:t>
            </a:r>
            <a:r>
              <a:rPr lang="ru-RU" dirty="0"/>
              <a:t> Произведение двух больших простых чисел </a:t>
            </a:r>
            <a:r>
              <a:rPr lang="ru-RU" dirty="0" smtClean="0"/>
              <a:t>p </a:t>
            </a:r>
            <a:r>
              <a:rPr lang="ru-RU" dirty="0"/>
              <a:t>и </a:t>
            </a:r>
            <a:r>
              <a:rPr lang="ru-RU" dirty="0" smtClean="0"/>
              <a:t>q. </a:t>
            </a:r>
            <a:r>
              <a:rPr lang="ru-RU" dirty="0"/>
              <a:t>Эти числа должны быть случайными и достаточной длины, чтобы обеспечивать безопасность алгоритма.</a:t>
            </a:r>
          </a:p>
          <a:p>
            <a:pPr marL="514350" indent="-514350">
              <a:buFont typeface="+mj-lt"/>
              <a:buAutoNum type="arabicPeriod"/>
            </a:pPr>
            <a:r>
              <a:rPr lang="ru-RU" b="1" dirty="0" err="1"/>
              <a:t>Public</a:t>
            </a:r>
            <a:r>
              <a:rPr lang="ru-RU" b="1" dirty="0"/>
              <a:t> </a:t>
            </a:r>
            <a:r>
              <a:rPr lang="ru-RU" b="1" dirty="0" err="1"/>
              <a:t>Exponent</a:t>
            </a:r>
            <a:r>
              <a:rPr lang="ru-RU" b="1" dirty="0"/>
              <a:t> (e):</a:t>
            </a:r>
            <a:r>
              <a:rPr lang="ru-RU" dirty="0"/>
              <a:t> Открытая экспонента, которая обычно выбирается как небольшое простое число, такое как 65537</a:t>
            </a:r>
            <a:r>
              <a:rPr lang="ru-RU" dirty="0" smtClean="0"/>
              <a:t>.</a:t>
            </a:r>
          </a:p>
          <a:p>
            <a:pPr marL="0" indent="0">
              <a:buNone/>
            </a:pPr>
            <a:r>
              <a:rPr lang="ru-RU" dirty="0" smtClean="0"/>
              <a:t>Шифрование происходит по формуле:</a:t>
            </a:r>
          </a:p>
          <a:p>
            <a:pPr marL="0" indent="0" algn="ctr">
              <a:buNone/>
            </a:pPr>
            <a:r>
              <a:rPr lang="ru-RU" b="1" dirty="0" smtClean="0"/>
              <a:t>c=m</a:t>
            </a:r>
            <a:r>
              <a:rPr lang="en-US" b="1" dirty="0" smtClean="0"/>
              <a:t>^</a:t>
            </a:r>
            <a:r>
              <a:rPr lang="ru-RU" b="1" dirty="0" smtClean="0"/>
              <a:t>e</a:t>
            </a:r>
            <a:r>
              <a:rPr lang="en-US" b="1" dirty="0" smtClean="0"/>
              <a:t> </a:t>
            </a:r>
            <a:r>
              <a:rPr lang="ru-RU" b="1" dirty="0" err="1" smtClean="0"/>
              <a:t>mod</a:t>
            </a:r>
            <a:r>
              <a:rPr lang="en-US" b="1" dirty="0" smtClean="0"/>
              <a:t> </a:t>
            </a:r>
            <a:r>
              <a:rPr lang="ru-RU" b="1" dirty="0" smtClean="0"/>
              <a:t>n</a:t>
            </a:r>
            <a:endParaRPr lang="en-US" b="1" dirty="0" smtClean="0"/>
          </a:p>
          <a:p>
            <a:pPr marL="0" indent="0">
              <a:buNone/>
            </a:pPr>
            <a:r>
              <a:rPr lang="ru-RU" dirty="0" smtClean="0"/>
              <a:t> </a:t>
            </a:r>
            <a:r>
              <a:rPr lang="ru-RU" dirty="0"/>
              <a:t>Здесь </a:t>
            </a:r>
            <a:r>
              <a:rPr lang="ru-RU" dirty="0" smtClean="0"/>
              <a:t>c </a:t>
            </a:r>
            <a:r>
              <a:rPr lang="ru-RU" dirty="0"/>
              <a:t>— это зашифрованное сообщение (</a:t>
            </a:r>
            <a:r>
              <a:rPr lang="ru-RU" dirty="0" err="1"/>
              <a:t>шифротекст</a:t>
            </a:r>
            <a:r>
              <a:rPr lang="ru-RU" dirty="0"/>
              <a:t>), </a:t>
            </a:r>
            <a:r>
              <a:rPr lang="ru-RU" dirty="0" smtClean="0"/>
              <a:t>e </a:t>
            </a:r>
            <a:r>
              <a:rPr lang="ru-RU" dirty="0"/>
              <a:t>— открытая экспонента, а </a:t>
            </a:r>
            <a:r>
              <a:rPr lang="ru-RU" dirty="0" smtClean="0"/>
              <a:t>n </a:t>
            </a:r>
            <a:r>
              <a:rPr lang="ru-RU" dirty="0"/>
              <a:t>— модуль, который является произведением двух простых чисел </a:t>
            </a:r>
            <a:r>
              <a:rPr lang="ru-RU" dirty="0" smtClean="0"/>
              <a:t>p </a:t>
            </a:r>
            <a:r>
              <a:rPr lang="ru-RU" dirty="0"/>
              <a:t>и </a:t>
            </a:r>
            <a:r>
              <a:rPr lang="ru-RU" dirty="0" smtClean="0"/>
              <a:t>q</a:t>
            </a:r>
            <a:r>
              <a:rPr lang="en-US" dirty="0"/>
              <a:t>.</a:t>
            </a:r>
            <a:endParaRPr lang="ru-RU" dirty="0"/>
          </a:p>
        </p:txBody>
      </p:sp>
    </p:spTree>
    <p:extLst>
      <p:ext uri="{BB962C8B-B14F-4D97-AF65-F5344CB8AC3E}">
        <p14:creationId xmlns:p14="http://schemas.microsoft.com/office/powerpoint/2010/main" val="3403864941"/>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1234</TotalTime>
  <Words>4240</Words>
  <Application>Microsoft Office PowerPoint</Application>
  <PresentationFormat>Экран (4:3)</PresentationFormat>
  <Paragraphs>281</Paragraphs>
  <Slides>51</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51</vt:i4>
      </vt:variant>
    </vt:vector>
  </HeadingPairs>
  <TitlesOfParts>
    <vt:vector size="52" baseType="lpstr">
      <vt:lpstr>Тема Office</vt:lpstr>
      <vt:lpstr>Шифрование данных C#</vt:lpstr>
      <vt:lpstr>Асиммитричное шифрование</vt:lpstr>
      <vt:lpstr>Основные концепции</vt:lpstr>
      <vt:lpstr>Принцип работы</vt:lpstr>
      <vt:lpstr>Преимущества</vt:lpstr>
      <vt:lpstr>Недостатки</vt:lpstr>
      <vt:lpstr>Применение</vt:lpstr>
      <vt:lpstr>RSA</vt:lpstr>
      <vt:lpstr>Генерация ключей</vt:lpstr>
      <vt:lpstr>Генерация ключей</vt:lpstr>
      <vt:lpstr>Генерация ключей</vt:lpstr>
      <vt:lpstr>Генерация ключей</vt:lpstr>
      <vt:lpstr>Зачем столько дополнительных параметров?</vt:lpstr>
      <vt:lpstr>Китайская теорема об остатках (CRT)</vt:lpstr>
      <vt:lpstr>Как CRT используется в RSA</vt:lpstr>
      <vt:lpstr>Как работает шифрование?</vt:lpstr>
      <vt:lpstr>Почему это работает?</vt:lpstr>
      <vt:lpstr>Процесс шифрования в программировании</vt:lpstr>
      <vt:lpstr>Различные варианты padding</vt:lpstr>
      <vt:lpstr>Электронные подписи</vt:lpstr>
      <vt:lpstr>Как работают электронные подписи</vt:lpstr>
      <vt:lpstr>Преимущества электронных подписей</vt:lpstr>
      <vt:lpstr>Примеры алгоритмов</vt:lpstr>
      <vt:lpstr>Сертификаты</vt:lpstr>
      <vt:lpstr>Сертификаты</vt:lpstr>
      <vt:lpstr>Взаимосвязь между сертификатами и электронными подписями</vt:lpstr>
      <vt:lpstr>Создание сертификата</vt:lpstr>
      <vt:lpstr>HTTPS</vt:lpstr>
      <vt:lpstr>Основные аспекты HTTPS</vt:lpstr>
      <vt:lpstr>Как работает HTTPS</vt:lpstr>
      <vt:lpstr>Преимущества HTTPS перед HTTP</vt:lpstr>
      <vt:lpstr>Подробнее про обмен ключами или алгоритм Ди́ффи — Хе́ллмана </vt:lpstr>
      <vt:lpstr>Алгоритм Ди́ффи — Хе́ллмана</vt:lpstr>
      <vt:lpstr>Алгоритм Ди́ффи — Хе́ллмана</vt:lpstr>
      <vt:lpstr>Пример</vt:lpstr>
      <vt:lpstr>Подробнее про шифрование данных</vt:lpstr>
      <vt:lpstr>Подробнее про инициализацию соединения</vt:lpstr>
      <vt:lpstr>SSL и TLS</vt:lpstr>
      <vt:lpstr>Различия и сходства между SSL и TLS</vt:lpstr>
      <vt:lpstr>Почему SSL устарел</vt:lpstr>
      <vt:lpstr>ECDSA</vt:lpstr>
      <vt:lpstr>Генерация ключей</vt:lpstr>
      <vt:lpstr>Подпись сообщения</vt:lpstr>
      <vt:lpstr>Проверка подписи</vt:lpstr>
      <vt:lpstr>Преимущества и недостатки</vt:lpstr>
      <vt:lpstr>GOST</vt:lpstr>
      <vt:lpstr>Сравнение с AES</vt:lpstr>
      <vt:lpstr>Сравнение с AES</vt:lpstr>
      <vt:lpstr>Сравнение с AES</vt:lpstr>
      <vt:lpstr>Преимущества и недостатки</vt:lpstr>
      <vt:lpstr>Презентация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Шифрование данных C#</dc:title>
  <dc:creator>misha 228420</dc:creator>
  <cp:lastModifiedBy>misha 228420</cp:lastModifiedBy>
  <cp:revision>37</cp:revision>
  <dcterms:created xsi:type="dcterms:W3CDTF">2024-08-20T17:10:28Z</dcterms:created>
  <dcterms:modified xsi:type="dcterms:W3CDTF">2024-08-28T19:05:14Z</dcterms:modified>
</cp:coreProperties>
</file>