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282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01A-E378-4CFC-96EA-4CBB2D0EEA25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E1ED-52D2-404B-8687-9191DD53D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44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01A-E378-4CFC-96EA-4CBB2D0EEA25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E1ED-52D2-404B-8687-9191DD53D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31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01A-E378-4CFC-96EA-4CBB2D0EEA25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E1ED-52D2-404B-8687-9191DD53D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5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01A-E378-4CFC-96EA-4CBB2D0EEA25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E1ED-52D2-404B-8687-9191DD53D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5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01A-E378-4CFC-96EA-4CBB2D0EEA25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E1ED-52D2-404B-8687-9191DD53D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03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01A-E378-4CFC-96EA-4CBB2D0EEA25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E1ED-52D2-404B-8687-9191DD53D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74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01A-E378-4CFC-96EA-4CBB2D0EEA25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E1ED-52D2-404B-8687-9191DD53D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6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01A-E378-4CFC-96EA-4CBB2D0EEA25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E1ED-52D2-404B-8687-9191DD53D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5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01A-E378-4CFC-96EA-4CBB2D0EEA25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E1ED-52D2-404B-8687-9191DD53D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01A-E378-4CFC-96EA-4CBB2D0EEA25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E1ED-52D2-404B-8687-9191DD53D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49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01A-E378-4CFC-96EA-4CBB2D0EEA25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E1ED-52D2-404B-8687-9191DD53D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89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D01A-E378-4CFC-96EA-4CBB2D0EEA25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E1ED-52D2-404B-8687-9191DD53D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Шифрование данных </a:t>
            </a:r>
            <a:r>
              <a:rPr lang="en-US" dirty="0" smtClean="0"/>
              <a:t>C#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445223"/>
          </a:xfrm>
        </p:spPr>
      </p:pic>
    </p:spTree>
    <p:extLst>
      <p:ext uri="{BB962C8B-B14F-4D97-AF65-F5344CB8AC3E}">
        <p14:creationId xmlns:p14="http://schemas.microsoft.com/office/powerpoint/2010/main" val="14959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SubBytes</a:t>
            </a:r>
            <a:r>
              <a:rPr lang="en-US" dirty="0" smtClean="0"/>
              <a:t> (</a:t>
            </a:r>
            <a:r>
              <a:rPr lang="ru-RU" dirty="0" smtClean="0"/>
              <a:t>Подстановка байтов)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 err="1" smtClean="0"/>
              <a:t>SubBytes</a:t>
            </a:r>
            <a:r>
              <a:rPr lang="ru-RU" dirty="0" smtClean="0"/>
              <a:t> — это нелинейное преобразование, в котором каждый байт данных заменяется другим байтом из заранее подготовленной таблицы, называемой </a:t>
            </a:r>
            <a:r>
              <a:rPr lang="ru-RU" b="1" dirty="0" smtClean="0"/>
              <a:t>S-</a:t>
            </a:r>
            <a:r>
              <a:rPr lang="ru-RU" b="1" dirty="0" err="1" smtClean="0"/>
              <a:t>box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Как это работает:</a:t>
            </a:r>
          </a:p>
          <a:p>
            <a:r>
              <a:rPr lang="ru-RU" dirty="0" smtClean="0"/>
              <a:t>Каждый байт в матрице заменяется соответствующим байтом из S-</a:t>
            </a:r>
            <a:r>
              <a:rPr lang="ru-RU" dirty="0" err="1" smtClean="0"/>
              <a:t>box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S-</a:t>
            </a:r>
            <a:r>
              <a:rPr lang="ru-RU" b="1" dirty="0" err="1" smtClean="0"/>
              <a:t>box</a:t>
            </a:r>
            <a:r>
              <a:rPr lang="ru-RU" dirty="0" smtClean="0"/>
              <a:t> — это таблица размером 16x16, содержащая 256 уникальных значений. Входом в эту таблицу служат 8 бит байта (по сути, это две шестнадцатеричные цифры).</a:t>
            </a:r>
          </a:p>
          <a:p>
            <a:pPr lvl="1"/>
            <a:r>
              <a:rPr lang="ru-RU" dirty="0" smtClean="0"/>
              <a:t>Например, если байт равен 0x53 (или 83 в десятичной системе), мы ищем в S-</a:t>
            </a:r>
            <a:r>
              <a:rPr lang="ru-RU" dirty="0" err="1" smtClean="0"/>
              <a:t>box</a:t>
            </a:r>
            <a:r>
              <a:rPr lang="ru-RU" dirty="0" smtClean="0"/>
              <a:t> строку 5 и столбец 3, на пересечении которых находится новый байт для замены.</a:t>
            </a:r>
          </a:p>
          <a:p>
            <a:pPr lvl="1"/>
            <a:r>
              <a:rPr lang="ru-RU" dirty="0" smtClean="0"/>
              <a:t>Строки и столбцы пронумерованы в шестнадцатеричной системе (от 00 до FF)</a:t>
            </a:r>
          </a:p>
          <a:p>
            <a:pPr marL="0" indent="0">
              <a:buNone/>
            </a:pPr>
            <a:r>
              <a:rPr lang="ru-RU" dirty="0" smtClean="0"/>
              <a:t>Это преобразование вводит </a:t>
            </a:r>
            <a:r>
              <a:rPr lang="ru-RU" b="1" dirty="0" smtClean="0"/>
              <a:t>нелинейность</a:t>
            </a:r>
            <a:r>
              <a:rPr lang="ru-RU" dirty="0" smtClean="0"/>
              <a:t> в шифрование, что делает его устойчивым к различным атакам.</a:t>
            </a:r>
          </a:p>
          <a:p>
            <a:pPr marL="0" indent="0">
              <a:buNone/>
            </a:pPr>
            <a:r>
              <a:rPr lang="ru-RU" dirty="0" smtClean="0"/>
              <a:t>В стандартных реализациях AES (например, в C#) </a:t>
            </a:r>
            <a:r>
              <a:rPr lang="ru-RU" b="1" dirty="0" smtClean="0"/>
              <a:t>S-</a:t>
            </a:r>
            <a:r>
              <a:rPr lang="ru-RU" b="1" dirty="0" err="1" smtClean="0"/>
              <a:t>box</a:t>
            </a:r>
            <a:r>
              <a:rPr lang="ru-RU" b="1" dirty="0" smtClean="0"/>
              <a:t> встроен</a:t>
            </a:r>
            <a:r>
              <a:rPr lang="ru-RU" dirty="0" smtClean="0"/>
              <a:t> и не требует изменения.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7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ShiftRows</a:t>
            </a:r>
            <a:r>
              <a:rPr lang="en-US" dirty="0" smtClean="0"/>
              <a:t> (</a:t>
            </a:r>
            <a:r>
              <a:rPr lang="ru-RU" dirty="0" smtClean="0"/>
              <a:t>Смещение строк)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На этом этапе каждая строка матрицы </a:t>
            </a:r>
            <a:r>
              <a:rPr lang="ru-RU" b="1" dirty="0" err="1" smtClean="0"/>
              <a:t>State</a:t>
            </a:r>
            <a:r>
              <a:rPr lang="ru-RU" dirty="0" smtClean="0"/>
              <a:t> смещается на определённое количество позиций влево.</a:t>
            </a:r>
          </a:p>
          <a:p>
            <a:pPr marL="0" indent="0">
              <a:buNone/>
            </a:pPr>
            <a:r>
              <a:rPr lang="ru-RU" b="1" dirty="0" smtClean="0"/>
              <a:t>Как это работает:</a:t>
            </a:r>
          </a:p>
          <a:p>
            <a:r>
              <a:rPr lang="ru-RU" b="1" dirty="0" smtClean="0"/>
              <a:t>Первая строка</a:t>
            </a:r>
            <a:r>
              <a:rPr lang="ru-RU" dirty="0" smtClean="0"/>
              <a:t> остаётся на месте (не смещается).</a:t>
            </a:r>
          </a:p>
          <a:p>
            <a:r>
              <a:rPr lang="ru-RU" b="1" dirty="0" smtClean="0"/>
              <a:t>Вторая строка</a:t>
            </a:r>
            <a:r>
              <a:rPr lang="ru-RU" dirty="0" smtClean="0"/>
              <a:t> сдвигается на </a:t>
            </a:r>
            <a:r>
              <a:rPr lang="ru-RU" b="1" dirty="0" smtClean="0"/>
              <a:t>1 позицию</a:t>
            </a:r>
            <a:r>
              <a:rPr lang="ru-RU" dirty="0" smtClean="0"/>
              <a:t> влево.</a:t>
            </a:r>
          </a:p>
          <a:p>
            <a:r>
              <a:rPr lang="ru-RU" b="1" dirty="0" smtClean="0"/>
              <a:t>Третья строка</a:t>
            </a:r>
            <a:r>
              <a:rPr lang="ru-RU" dirty="0" smtClean="0"/>
              <a:t> сдвигается на </a:t>
            </a:r>
            <a:r>
              <a:rPr lang="ru-RU" b="1" dirty="0" smtClean="0"/>
              <a:t>2 позиции</a:t>
            </a:r>
            <a:r>
              <a:rPr lang="ru-RU" dirty="0" smtClean="0"/>
              <a:t> влево.</a:t>
            </a:r>
          </a:p>
          <a:p>
            <a:r>
              <a:rPr lang="ru-RU" b="1" dirty="0" smtClean="0"/>
              <a:t>Четвёртая строка</a:t>
            </a:r>
            <a:r>
              <a:rPr lang="ru-RU" dirty="0" smtClean="0"/>
              <a:t> сдвигается на </a:t>
            </a:r>
            <a:r>
              <a:rPr lang="ru-RU" b="1" dirty="0" smtClean="0"/>
              <a:t>3 позиции</a:t>
            </a:r>
            <a:r>
              <a:rPr lang="ru-RU" dirty="0" smtClean="0"/>
              <a:t> влево.</a:t>
            </a:r>
          </a:p>
          <a:p>
            <a:pPr marL="0" indent="0">
              <a:buNone/>
            </a:pPr>
            <a:r>
              <a:rPr lang="ru-RU" dirty="0" smtClean="0"/>
              <a:t>Это преобразование вводит </a:t>
            </a:r>
            <a:r>
              <a:rPr lang="ru-RU" b="1" dirty="0" smtClean="0"/>
              <a:t>диффузию</a:t>
            </a:r>
            <a:r>
              <a:rPr lang="ru-RU" dirty="0" smtClean="0"/>
              <a:t> — оно смешивает данные, чтобы одинаковые байты в разных столбцах стали независимыми.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5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ShiftRows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Матрица до </a:t>
            </a:r>
            <a:r>
              <a:rPr lang="en-US" dirty="0" err="1" smtClean="0"/>
              <a:t>ShiftRows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Матрица после </a:t>
            </a:r>
            <a:r>
              <a:rPr lang="en-US" dirty="0" err="1" smtClean="0"/>
              <a:t>ShiftRows</a:t>
            </a:r>
            <a:r>
              <a:rPr lang="ru-RU" dirty="0" smtClean="0"/>
              <a:t>: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60207"/>
            <a:ext cx="14668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5105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8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MixColumns</a:t>
            </a:r>
            <a:r>
              <a:rPr lang="en-US" dirty="0" smtClean="0"/>
              <a:t> (</a:t>
            </a:r>
            <a:r>
              <a:rPr lang="ru-RU" dirty="0" smtClean="0"/>
              <a:t>Перемешивание столбцов)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На этапе </a:t>
            </a:r>
            <a:r>
              <a:rPr lang="ru-RU" sz="2200" b="1" dirty="0" err="1" smtClean="0"/>
              <a:t>MixColumns</a:t>
            </a:r>
            <a:r>
              <a:rPr lang="ru-RU" sz="2200" dirty="0" smtClean="0"/>
              <a:t> каждый столбец матрицы преобразуется с использованием линейных преобразований. Столбец умножается на фиксированную матрицу в </a:t>
            </a:r>
            <a:r>
              <a:rPr lang="ru-RU" sz="2200" b="1" dirty="0" smtClean="0"/>
              <a:t>поле Галуа GF(2^8). </a:t>
            </a:r>
            <a:r>
              <a:rPr lang="ru-RU" sz="2200" dirty="0" smtClean="0"/>
              <a:t>Это делает алгоритм более устойчивым к </a:t>
            </a:r>
            <a:r>
              <a:rPr lang="ru-RU" sz="2200" dirty="0" err="1" smtClean="0"/>
              <a:t>криптоанализу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r>
              <a:rPr lang="ru-RU" sz="2200" b="1" dirty="0" smtClean="0"/>
              <a:t>Как это работает:</a:t>
            </a:r>
          </a:p>
          <a:p>
            <a:r>
              <a:rPr lang="ru-RU" sz="2200" dirty="0" smtClean="0"/>
              <a:t>Каждый байт в столбце заменяется как линейная комбинация всех четырёх байтов этого столбца. Это умножение происходит в специальной арифметике поля Галуа, а не в обычной арифметике.</a:t>
            </a:r>
          </a:p>
          <a:p>
            <a:r>
              <a:rPr lang="ru-RU" sz="2200" dirty="0" smtClean="0"/>
              <a:t>Формально, каждый столбец умножается на такую матрицу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5184"/>
            <a:ext cx="13811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2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MixColumns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Допустим, у нас есть столбец: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После применения матрицы </a:t>
            </a:r>
            <a:r>
              <a:rPr lang="ru-RU" dirty="0" err="1" smtClean="0"/>
              <a:t>MixColumns</a:t>
            </a:r>
            <a:r>
              <a:rPr lang="ru-RU" dirty="0" smtClean="0"/>
              <a:t>, получаем новый столбец: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довольно сложный процесс, который значительно увеличивает рассеивание данных, делая их более устойчивыми к атаке. В </a:t>
            </a:r>
            <a:r>
              <a:rPr lang="ru-RU" b="1" dirty="0" smtClean="0"/>
              <a:t>последнем раунде</a:t>
            </a:r>
            <a:r>
              <a:rPr lang="ru-RU" dirty="0" smtClean="0"/>
              <a:t> эта операция </a:t>
            </a:r>
            <a:r>
              <a:rPr lang="ru-RU" b="1" dirty="0" smtClean="0"/>
              <a:t>не выполняется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30" y="1196752"/>
            <a:ext cx="7429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37814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4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AddRoundKey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На этом этапе матрица комбинируется с раундовым ключом с помощью операции </a:t>
            </a:r>
            <a:r>
              <a:rPr lang="ru-RU" b="1" dirty="0" smtClean="0"/>
              <a:t>XOR</a:t>
            </a:r>
            <a:r>
              <a:rPr lang="ru-RU" dirty="0" smtClean="0"/>
              <a:t>. Эта операция используется для комбинирования данных с ключом, который вычисляется из начального ключа (основного ключа шифрования) через процесс, называемый </a:t>
            </a:r>
            <a:r>
              <a:rPr lang="ru-RU" b="1" dirty="0" smtClean="0"/>
              <a:t>расширение ключа</a:t>
            </a:r>
            <a:r>
              <a:rPr lang="ru-RU" dirty="0" smtClean="0"/>
              <a:t> (</a:t>
            </a:r>
            <a:r>
              <a:rPr lang="ru-RU" dirty="0" err="1" smtClean="0"/>
              <a:t>Key</a:t>
            </a:r>
            <a:r>
              <a:rPr lang="ru-RU" dirty="0" smtClean="0"/>
              <a:t> </a:t>
            </a:r>
            <a:r>
              <a:rPr lang="ru-RU" dirty="0" err="1" smtClean="0"/>
              <a:t>Expansion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b="1" dirty="0" smtClean="0"/>
              <a:t>Как это работает:</a:t>
            </a:r>
          </a:p>
          <a:p>
            <a:r>
              <a:rPr lang="ru-RU" dirty="0" smtClean="0"/>
              <a:t>Каждый байт в матрице </a:t>
            </a:r>
            <a:r>
              <a:rPr lang="ru-RU" b="1" dirty="0" err="1" smtClean="0"/>
              <a:t>State</a:t>
            </a:r>
            <a:r>
              <a:rPr lang="ru-RU" dirty="0" smtClean="0"/>
              <a:t> комбинируется с соответствующим байтом раундового ключа путём применения операции </a:t>
            </a:r>
            <a:r>
              <a:rPr lang="ru-RU" b="1" dirty="0" smtClean="0"/>
              <a:t>XOR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Процесс расширения ключа генерирует уникальный раундовый ключ для каждого раунда на основе основного ключа.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1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генерируются раундовые ключи?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Процесс </a:t>
            </a:r>
            <a:r>
              <a:rPr lang="ru-RU" b="1" dirty="0" err="1" smtClean="0"/>
              <a:t>Key</a:t>
            </a:r>
            <a:r>
              <a:rPr lang="ru-RU" b="1" dirty="0" smtClean="0"/>
              <a:t> </a:t>
            </a:r>
            <a:r>
              <a:rPr lang="ru-RU" b="1" dirty="0" err="1" smtClean="0"/>
              <a:t>Expansion</a:t>
            </a:r>
            <a:r>
              <a:rPr lang="ru-RU" dirty="0" smtClean="0"/>
              <a:t> (расширение ключа) генерирует множество раундовых ключей, каждый из которых уникален для каждого раунда шифрования. Он начинается с исходного ключа и шаг за шагом создаёт новые раундовые ключи.</a:t>
            </a:r>
          </a:p>
          <a:p>
            <a:pPr marL="0" indent="0">
              <a:buNone/>
            </a:pPr>
            <a:r>
              <a:rPr lang="ru-RU" b="1" dirty="0" smtClean="0"/>
              <a:t>Словарная структура</a:t>
            </a:r>
            <a:r>
              <a:rPr lang="ru-RU" dirty="0" smtClean="0"/>
              <a:t>: Процесс расширения ключа использует структуру, называемую </a:t>
            </a:r>
            <a:r>
              <a:rPr lang="ru-RU" b="1" dirty="0" smtClean="0"/>
              <a:t>словами</a:t>
            </a:r>
            <a:r>
              <a:rPr lang="ru-RU" dirty="0" smtClean="0"/>
              <a:t>. Одно слово — это 4 байта (32 бита). Для 128-битного AES ключ состоит из 4 слов (по 4 байта каждое), для 192-битного — 6 слов, для 256-битного — 8 слов.</a:t>
            </a:r>
          </a:p>
          <a:p>
            <a:pPr marL="0" indent="0">
              <a:buNone/>
            </a:pPr>
            <a:r>
              <a:rPr lang="ru-RU" b="1" dirty="0" smtClean="0"/>
              <a:t>Основной механизм расширения</a:t>
            </a:r>
            <a:r>
              <a:rPr lang="ru-RU" dirty="0" smtClean="0"/>
              <a:t>:</a:t>
            </a:r>
          </a:p>
          <a:p>
            <a:r>
              <a:rPr lang="ru-RU" dirty="0" smtClean="0"/>
              <a:t>Начинается с копирования исходного ключа в первые несколько слов расширенного ключа.</a:t>
            </a:r>
          </a:p>
          <a:p>
            <a:r>
              <a:rPr lang="ru-RU" dirty="0" smtClean="0"/>
              <a:t>После этого оставшиеся слова генерируются с помощью комбинации </a:t>
            </a:r>
            <a:r>
              <a:rPr lang="ru-RU" b="1" dirty="0" smtClean="0"/>
              <a:t>циклического сдвига</a:t>
            </a:r>
            <a:r>
              <a:rPr lang="ru-RU" dirty="0" smtClean="0"/>
              <a:t>, </a:t>
            </a:r>
            <a:r>
              <a:rPr lang="ru-RU" b="1" dirty="0" smtClean="0"/>
              <a:t>S-</a:t>
            </a:r>
            <a:r>
              <a:rPr lang="ru-RU" b="1" dirty="0" err="1" smtClean="0"/>
              <a:t>box</a:t>
            </a:r>
            <a:r>
              <a:rPr lang="ru-RU" dirty="0" smtClean="0"/>
              <a:t> (замена байтов с помощью таблицы S-</a:t>
            </a:r>
            <a:r>
              <a:rPr lang="ru-RU" dirty="0" err="1" smtClean="0"/>
              <a:t>box</a:t>
            </a:r>
            <a:r>
              <a:rPr lang="ru-RU" dirty="0" smtClean="0"/>
              <a:t>), </a:t>
            </a:r>
            <a:r>
              <a:rPr lang="ru-RU" b="1" dirty="0" err="1" smtClean="0"/>
              <a:t>Rcon</a:t>
            </a:r>
            <a:r>
              <a:rPr lang="ru-RU" dirty="0" smtClean="0"/>
              <a:t> (констант раунда), а также сложения по модулю 2 (</a:t>
            </a:r>
            <a:r>
              <a:rPr lang="ru-RU" b="1" dirty="0" smtClean="0"/>
              <a:t>XOR</a:t>
            </a:r>
            <a:r>
              <a:rPr lang="ru-RU" dirty="0" smtClean="0"/>
              <a:t>) предыдущих слов.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1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для 128-битного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Исходный ключ</a:t>
            </a:r>
            <a:r>
              <a:rPr lang="ru-RU" dirty="0" smtClean="0"/>
              <a:t> (16 байт = 128 бит) разделяется на 4 слова по 4 байта:[</a:t>
            </a:r>
            <a:r>
              <a:rPr lang="en-US" dirty="0" smtClean="0"/>
              <a:t>W0,W1,W2,W3]</a:t>
            </a:r>
            <a:endParaRPr lang="ru-RU" dirty="0" smtClean="0"/>
          </a:p>
          <a:p>
            <a:r>
              <a:rPr lang="ru-RU" dirty="0" smtClean="0"/>
              <a:t>Следующие слова вычисляются с помощью рекуррентного правила:</a:t>
            </a:r>
          </a:p>
          <a:p>
            <a:r>
              <a:rPr lang="en-US" dirty="0" smtClean="0"/>
              <a:t>Wi=Wi−4⊕f(Wi−1),</a:t>
            </a:r>
            <a:r>
              <a:rPr lang="ru-RU" dirty="0" smtClean="0"/>
              <a:t> где </a:t>
            </a:r>
            <a:r>
              <a:rPr lang="en-US" dirty="0" smtClean="0"/>
              <a:t>i≥4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f(Wi−1) </a:t>
            </a:r>
            <a:r>
              <a:rPr lang="ru-RU" dirty="0" smtClean="0"/>
              <a:t>включает в себя:</a:t>
            </a:r>
          </a:p>
          <a:p>
            <a:r>
              <a:rPr lang="ru-RU" b="1" dirty="0" smtClean="0"/>
              <a:t>Циклический сдвиг байтов</a:t>
            </a:r>
            <a:r>
              <a:rPr lang="ru-RU" dirty="0" smtClean="0"/>
              <a:t> (</a:t>
            </a:r>
            <a:r>
              <a:rPr lang="en-US" dirty="0" err="1" smtClean="0"/>
              <a:t>RotWord</a:t>
            </a:r>
            <a:r>
              <a:rPr lang="en-US" dirty="0" smtClean="0"/>
              <a:t>).</a:t>
            </a:r>
          </a:p>
          <a:p>
            <a:r>
              <a:rPr lang="ru-RU" b="1" dirty="0" smtClean="0"/>
              <a:t>Замена байтов с помощью </a:t>
            </a:r>
            <a:r>
              <a:rPr lang="en-US" b="1" dirty="0" smtClean="0"/>
              <a:t>S-box</a:t>
            </a:r>
            <a:r>
              <a:rPr lang="en-US" dirty="0" smtClean="0"/>
              <a:t> (</a:t>
            </a:r>
            <a:r>
              <a:rPr lang="en-US" dirty="0" err="1" smtClean="0"/>
              <a:t>SubWord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XOR </a:t>
            </a:r>
            <a:r>
              <a:rPr lang="ru-RU" b="1" dirty="0" smtClean="0"/>
              <a:t>с константами раунда</a:t>
            </a:r>
            <a:r>
              <a:rPr lang="ru-RU" dirty="0" smtClean="0"/>
              <a:t> </a:t>
            </a:r>
            <a:r>
              <a:rPr lang="en-US" dirty="0" err="1" smtClean="0"/>
              <a:t>RconRconRcon</a:t>
            </a:r>
            <a:r>
              <a:rPr lang="en-US" dirty="0" smtClean="0"/>
              <a:t> (Round Constant).</a:t>
            </a:r>
          </a:p>
          <a:p>
            <a:r>
              <a:rPr lang="ru-RU" dirty="0" smtClean="0"/>
              <a:t>Это продолжается до тех пор, пока не будет сгенерировано необходимое количество слов для всех раундов.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4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операция </a:t>
            </a:r>
            <a:r>
              <a:rPr lang="en-US" dirty="0" smtClean="0"/>
              <a:t>XOR?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Операция </a:t>
            </a:r>
            <a:r>
              <a:rPr lang="ru-RU" b="1" dirty="0" smtClean="0"/>
              <a:t>XOR</a:t>
            </a:r>
            <a:r>
              <a:rPr lang="ru-RU" dirty="0" smtClean="0"/>
              <a:t> действует по следующему правилу для двух двоичных битов (0 или 1):</a:t>
            </a:r>
          </a:p>
          <a:p>
            <a:r>
              <a:rPr lang="ru-RU" dirty="0" smtClean="0"/>
              <a:t>Если оба бита одинаковые (оба 0 или оба 1), результатом будет </a:t>
            </a:r>
            <a:r>
              <a:rPr lang="ru-RU" b="1" dirty="0" smtClean="0"/>
              <a:t>0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биты разные (один 0, другой 1), результатом будет </a:t>
            </a:r>
            <a:r>
              <a:rPr lang="ru-RU" b="1" dirty="0" smtClean="0"/>
              <a:t>1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Таким образом, </a:t>
            </a:r>
            <a:r>
              <a:rPr lang="ru-RU" b="1" dirty="0" smtClean="0"/>
              <a:t>XOR</a:t>
            </a:r>
            <a:r>
              <a:rPr lang="ru-RU" dirty="0" smtClean="0"/>
              <a:t> работает как сравнение на неравенство: если два бита различны, результат 1, если одинаковы — результат 0.</a:t>
            </a:r>
          </a:p>
          <a:p>
            <a:r>
              <a:rPr lang="ru-RU" dirty="0" smtClean="0"/>
              <a:t>Таблица истинности для </a:t>
            </a:r>
            <a:r>
              <a:rPr lang="en-US" dirty="0" smtClean="0"/>
              <a:t>XOR: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29200"/>
            <a:ext cx="14192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5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XOR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dirty="0" smtClean="0"/>
              <a:t>Допустим, у нас есть два байта:</a:t>
            </a:r>
          </a:p>
          <a:p>
            <a:r>
              <a:rPr lang="ru-RU" sz="3000" b="1" dirty="0" smtClean="0"/>
              <a:t>a0</a:t>
            </a:r>
            <a:r>
              <a:rPr lang="ru-RU" sz="3000" dirty="0" smtClean="0"/>
              <a:t> = 01010111 (в двоичной системе, это 0x57 в шестнадцатеричной)</a:t>
            </a:r>
          </a:p>
          <a:p>
            <a:r>
              <a:rPr lang="ru-RU" sz="3000" b="1" dirty="0" smtClean="0"/>
              <a:t>k0</a:t>
            </a:r>
            <a:r>
              <a:rPr lang="ru-RU" sz="3000" dirty="0" smtClean="0"/>
              <a:t> = 10100101 (это 0xA5 в шестнадцатеричной)</a:t>
            </a:r>
          </a:p>
          <a:p>
            <a:pPr marL="0" indent="0">
              <a:buNone/>
            </a:pPr>
            <a:r>
              <a:rPr lang="ru-RU" sz="3000" dirty="0" smtClean="0"/>
              <a:t>Результат равен 11110010, что в шестнадцатеричной системе равно 0xF2.</a:t>
            </a:r>
          </a:p>
          <a:p>
            <a:pPr marL="0" indent="0">
              <a:buNone/>
            </a:pPr>
            <a:r>
              <a:rPr lang="ru-RU" sz="3000" b="1" dirty="0" err="1" smtClean="0"/>
              <a:t>Реверсируемость</a:t>
            </a:r>
            <a:r>
              <a:rPr lang="ru-RU" sz="3000" dirty="0" smtClean="0"/>
              <a:t>: Операция XOR обладает свойством обратимости. Если к зашифрованным данным снова применить тот же ключ с помощью XOR, то получится исходное сообщение.</a:t>
            </a:r>
            <a:endParaRPr lang="ru-RU" sz="3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284984"/>
            <a:ext cx="1609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2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нужно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Шифрование </a:t>
            </a:r>
            <a:r>
              <a:rPr lang="ru-RU" b="1" dirty="0"/>
              <a:t>данных</a:t>
            </a:r>
            <a:r>
              <a:rPr lang="ru-RU" dirty="0"/>
              <a:t> — это способ перевода данных из открытого в зашифрованный вид с помощью специального математического алгоритма.</a:t>
            </a:r>
          </a:p>
          <a:p>
            <a:pPr marL="0" indent="0">
              <a:buNone/>
            </a:pPr>
            <a:r>
              <a:rPr lang="ru-RU" dirty="0"/>
              <a:t>Шифрование позволяет защитить данные от кражи или раскрытия, а пользователь получает доступ к ним при помощи ключа расшифровки.</a:t>
            </a:r>
          </a:p>
          <a:p>
            <a:pPr marL="0" indent="0">
              <a:buNone/>
            </a:pPr>
            <a:r>
              <a:rPr lang="ru-RU" b="1" dirty="0"/>
              <a:t>Основные преимущества шифрования данных</a:t>
            </a:r>
            <a:r>
              <a:rPr lang="ru-RU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Конфиденциальность</a:t>
            </a:r>
            <a:r>
              <a:rPr lang="ru-RU" dirty="0"/>
              <a:t>. Никто не сможет прочитать сообщения или хранящиеся данные, кроме предполагаемого получателя или законного владельца.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Безопасность</a:t>
            </a:r>
            <a:r>
              <a:rPr lang="ru-RU" dirty="0"/>
              <a:t>. Шифрование помогает предотвратить утечку данных независимо от того, передаются ли они или хранятся на устройстве или в сервисе.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Целостность данных</a:t>
            </a:r>
            <a:r>
              <a:rPr lang="ru-RU" dirty="0"/>
              <a:t>. Шифрование помогает предотвратить повреждение информации, например, в ходе атак на пути ее передачи.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Соответствие законодательству</a:t>
            </a:r>
            <a:r>
              <a:rPr lang="ru-RU" dirty="0"/>
              <a:t>. Шифрование гарантирует, что конкретный источник отправил данные, таким образом позволяя верифицировать его.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7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Rcon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err="1" smtClean="0"/>
              <a:t>Rcon</a:t>
            </a:r>
            <a:r>
              <a:rPr lang="ru-RU" dirty="0" smtClean="0"/>
              <a:t> (</a:t>
            </a:r>
            <a:r>
              <a:rPr lang="ru-RU" dirty="0" err="1" smtClean="0"/>
              <a:t>Round</a:t>
            </a:r>
            <a:r>
              <a:rPr lang="ru-RU" dirty="0" smtClean="0"/>
              <a:t> </a:t>
            </a:r>
            <a:r>
              <a:rPr lang="ru-RU" dirty="0" err="1" smtClean="0"/>
              <a:t>Constants</a:t>
            </a:r>
            <a:r>
              <a:rPr lang="ru-RU" dirty="0" smtClean="0"/>
              <a:t>) — это набор констант, которые используются в процессе </a:t>
            </a:r>
            <a:r>
              <a:rPr lang="ru-RU" b="1" dirty="0" err="1" smtClean="0"/>
              <a:t>Key</a:t>
            </a:r>
            <a:r>
              <a:rPr lang="ru-RU" b="1" dirty="0" smtClean="0"/>
              <a:t> </a:t>
            </a:r>
            <a:r>
              <a:rPr lang="ru-RU" b="1" dirty="0" err="1" smtClean="0"/>
              <a:t>Expansion</a:t>
            </a:r>
            <a:r>
              <a:rPr lang="ru-RU" dirty="0" smtClean="0"/>
              <a:t> для добавления уникальности каждому раундовому ключу. Эти константы участвуют в шаге f(Wi−1) при генерации нового слова для расширенного ключа.</a:t>
            </a:r>
          </a:p>
          <a:p>
            <a:r>
              <a:rPr lang="ru-RU" dirty="0" smtClean="0"/>
              <a:t>Каждая константа </a:t>
            </a:r>
            <a:r>
              <a:rPr lang="ru-RU" dirty="0" err="1" smtClean="0"/>
              <a:t>Rcon</a:t>
            </a:r>
            <a:r>
              <a:rPr lang="ru-RU" dirty="0" smtClean="0"/>
              <a:t>[i]</a:t>
            </a:r>
            <a:r>
              <a:rPr lang="ru-RU" dirty="0"/>
              <a:t> </a:t>
            </a:r>
            <a:r>
              <a:rPr lang="ru-RU" dirty="0" smtClean="0"/>
              <a:t>представляет собой байт, сдвинутый влево на i−1 позиций, и использует математику поля Галуа GF(2^8) Этот шаг гарантирует, что каждый раундовый ключ будет уникальным и зависеть от своего номера раунда.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9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10, 12 или 14 раундов?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800" dirty="0" smtClean="0"/>
              <a:t>Количество раундов в алгоритме AES зависит от длины исходного ключа. Эти значения (10, 12 и 14) были выбраны в процессе разработки AES для обеспечения достаточной криптографической стойкости при разной длине ключа.</a:t>
            </a:r>
          </a:p>
          <a:p>
            <a:r>
              <a:rPr lang="ru-RU" sz="4800" b="1" dirty="0" smtClean="0"/>
              <a:t>10 раундов для 128-битного ключа</a:t>
            </a:r>
            <a:r>
              <a:rPr lang="ru-RU" sz="4800" dirty="0" smtClean="0"/>
              <a:t>: Этот размер ключа считается минимально допустимым для AES. Десяти раундов достаточно, чтобы обеспечить высокую безопасность, так как каждый раунд включает в себя множество операций, включая нелинейные преобразования и перемешивание данных. 10 раундов обеспечивают хорошую стойкость к </a:t>
            </a:r>
            <a:r>
              <a:rPr lang="ru-RU" sz="4800" dirty="0" err="1" smtClean="0"/>
              <a:t>криптоаналитическим</a:t>
            </a:r>
            <a:r>
              <a:rPr lang="ru-RU" sz="4800" dirty="0" smtClean="0"/>
              <a:t> атакам, таким как атаки на основе дифференциального или линейного </a:t>
            </a:r>
            <a:r>
              <a:rPr lang="ru-RU" sz="4800" dirty="0" err="1" smtClean="0"/>
              <a:t>криптоанализа</a:t>
            </a:r>
            <a:r>
              <a:rPr lang="ru-RU" sz="4800" dirty="0" smtClean="0"/>
              <a:t>.</a:t>
            </a:r>
          </a:p>
          <a:p>
            <a:r>
              <a:rPr lang="ru-RU" sz="4800" b="1" dirty="0" smtClean="0"/>
              <a:t>12 раундов для 192-битного ключа</a:t>
            </a:r>
            <a:r>
              <a:rPr lang="ru-RU" sz="4800" dirty="0" smtClean="0"/>
              <a:t>: С увеличением длины ключа до 192 бит добавляется два дополнительных раунда. Это делает алгоритм более устойчивым к атакам, увеличивая сложность возможного подбора ключа. В то же время 12 раундов являются достаточным количеством для такого ключа, чтобы не перегружать вычисления.</a:t>
            </a:r>
          </a:p>
          <a:p>
            <a:r>
              <a:rPr lang="ru-RU" sz="4800" b="1" dirty="0" smtClean="0"/>
              <a:t>14 раундов для 256-битного ключа</a:t>
            </a:r>
            <a:r>
              <a:rPr lang="ru-RU" sz="4800" dirty="0" smtClean="0"/>
              <a:t>: 256-битный ключ требует ещё большего количества раундов, чтобы использовать весь потенциал длины ключа и добавить дополнительную сложность для потенциального атакующего. Считается, что 14 раундов обеспечивают максимальную безопасность при этом размере ключа, эффективно перемешивая данные и ключ.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2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064896" cy="69269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Основные методы хранения ключей: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Хранение ключей — одна из самых важных задач в обеспечении безопасности данных. Даже самый сложный алгоритм шифрования не поможет, если злоумышленник получит доступ к ключу.</a:t>
            </a:r>
          </a:p>
          <a:p>
            <a:r>
              <a:rPr lang="ru-RU" sz="1600" b="1" dirty="0"/>
              <a:t>К</a:t>
            </a:r>
            <a:r>
              <a:rPr lang="ru-RU" sz="1600" b="1" dirty="0" smtClean="0"/>
              <a:t>лючи в исходном коде</a:t>
            </a:r>
            <a:r>
              <a:rPr lang="ru-RU" sz="1600" dirty="0" smtClean="0"/>
              <a:t>: Это одна из самых распространённых ошибок. Если исходный код попадает в руки злоумышленника, он может получить доступ к ключам.</a:t>
            </a:r>
          </a:p>
          <a:p>
            <a:r>
              <a:rPr lang="ru-RU" sz="1600" b="1" dirty="0" smtClean="0"/>
              <a:t>Ключевые хранилища</a:t>
            </a:r>
            <a:r>
              <a:rPr lang="ru-RU" sz="1600" dirty="0" smtClean="0"/>
              <a:t> (</a:t>
            </a:r>
            <a:r>
              <a:rPr lang="ru-RU" sz="1600" dirty="0" err="1" smtClean="0"/>
              <a:t>Key</a:t>
            </a:r>
            <a:r>
              <a:rPr lang="ru-RU" sz="1600" dirty="0" smtClean="0"/>
              <a:t> </a:t>
            </a:r>
            <a:r>
              <a:rPr lang="ru-RU" sz="1600" dirty="0" err="1" smtClean="0"/>
              <a:t>Vault</a:t>
            </a:r>
            <a:r>
              <a:rPr lang="ru-RU" sz="1600" dirty="0" smtClean="0"/>
              <a:t>): Программные системы для хранения ключей с использованием криптографических методов защиты (например, </a:t>
            </a:r>
            <a:r>
              <a:rPr lang="ru-RU" sz="1600" dirty="0" err="1" smtClean="0"/>
              <a:t>Azure</a:t>
            </a:r>
            <a:r>
              <a:rPr lang="ru-RU" sz="1600" dirty="0" smtClean="0"/>
              <a:t> </a:t>
            </a:r>
            <a:r>
              <a:rPr lang="ru-RU" sz="1600" dirty="0" err="1" smtClean="0"/>
              <a:t>Key</a:t>
            </a:r>
            <a:r>
              <a:rPr lang="ru-RU" sz="1600" dirty="0" smtClean="0"/>
              <a:t> </a:t>
            </a:r>
            <a:r>
              <a:rPr lang="ru-RU" sz="1600" dirty="0" err="1" smtClean="0"/>
              <a:t>Vault</a:t>
            </a:r>
            <a:r>
              <a:rPr lang="ru-RU" sz="1600" dirty="0" smtClean="0"/>
              <a:t>, AWS KMS). Это централизованные службы, предоставляющие управление ключами и доступ только авторизованным пользователям и приложениям.</a:t>
            </a:r>
          </a:p>
          <a:p>
            <a:r>
              <a:rPr lang="ru-RU" sz="1600" b="1" dirty="0" smtClean="0"/>
              <a:t>Файлы с ограниченным доступом</a:t>
            </a:r>
            <a:r>
              <a:rPr lang="ru-RU" sz="1600" dirty="0" smtClean="0"/>
              <a:t>: Ключи можно хранить в зашифрованных файлах с ограничением доступа (например, только для администратора).</a:t>
            </a:r>
          </a:p>
          <a:p>
            <a:r>
              <a:rPr lang="ru-RU" sz="1600" b="1" dirty="0" smtClean="0"/>
              <a:t>Защищённая память</a:t>
            </a:r>
            <a:r>
              <a:rPr lang="ru-RU" sz="1600" dirty="0" smtClean="0"/>
              <a:t>: В некоторых операционных системах есть возможность хранить ключи в защищённых областях памяти, к которым не могут получить доступ другие приложения.</a:t>
            </a:r>
          </a:p>
          <a:p>
            <a:r>
              <a:rPr lang="ru-RU" sz="1600" dirty="0" smtClean="0"/>
              <a:t>Для повышения безопасности ключи могут быть разделены на части (метод секретного разделения или </a:t>
            </a:r>
            <a:r>
              <a:rPr lang="ru-RU" sz="1600" b="1" dirty="0" err="1" smtClean="0"/>
              <a:t>Shamir's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Secret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Sharing</a:t>
            </a:r>
            <a:r>
              <a:rPr lang="ru-RU" sz="1600" dirty="0" smtClean="0"/>
              <a:t>). Чтобы восстановить ключ, необходимо объединить несколько частей, каждая из которых хранится в разных местах или у разных людей.</a:t>
            </a:r>
          </a:p>
          <a:p>
            <a:pPr marL="0" indent="0">
              <a:buNone/>
            </a:pPr>
            <a:r>
              <a:rPr lang="ru-RU" sz="1600" dirty="0" smtClean="0"/>
              <a:t>Советы по защите ключей:</a:t>
            </a:r>
          </a:p>
          <a:p>
            <a:r>
              <a:rPr lang="ru-RU" sz="1600" b="1" dirty="0" smtClean="0"/>
              <a:t>Регулярно меняй ключи</a:t>
            </a:r>
            <a:r>
              <a:rPr lang="ru-RU" sz="1600" dirty="0" smtClean="0"/>
              <a:t>: Периодическая смена ключей снижает риски, если текущий ключ скомпрометирован.</a:t>
            </a:r>
          </a:p>
          <a:p>
            <a:r>
              <a:rPr lang="ru-RU" sz="1600" b="1" dirty="0" smtClean="0"/>
              <a:t>Ограничение доступа</a:t>
            </a:r>
            <a:r>
              <a:rPr lang="ru-RU" sz="1600" dirty="0" smtClean="0"/>
              <a:t>: Доступ к ключам должен быть строго ограничен. Только определённые люди и процессы должны иметь к ним доступ.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918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шифрования </a:t>
            </a:r>
            <a:r>
              <a:rPr lang="en-US" dirty="0" smtClean="0"/>
              <a:t>AES: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ECB (</a:t>
            </a:r>
            <a:r>
              <a:rPr lang="ru-RU" b="1" dirty="0" err="1" smtClean="0"/>
              <a:t>Electronic</a:t>
            </a:r>
            <a:r>
              <a:rPr lang="ru-RU" b="1" dirty="0" smtClean="0"/>
              <a:t> </a:t>
            </a:r>
            <a:r>
              <a:rPr lang="ru-RU" b="1" dirty="0" err="1" smtClean="0"/>
              <a:t>Codebook</a:t>
            </a:r>
            <a:r>
              <a:rPr lang="ru-RU" b="1" dirty="0" smtClean="0"/>
              <a:t>)</a:t>
            </a:r>
            <a:r>
              <a:rPr lang="ru-RU" dirty="0" smtClean="0"/>
              <a:t>: Самый простой режим, где каждый блок данных шифруется отдельно. Однако он считается небезопасным, так как одинаковые блоки открытого текста будут зашифрованы одинаково.</a:t>
            </a:r>
          </a:p>
          <a:p>
            <a:r>
              <a:rPr lang="ru-RU" b="1" dirty="0" smtClean="0"/>
              <a:t>CBC (</a:t>
            </a:r>
            <a:r>
              <a:rPr lang="ru-RU" b="1" dirty="0" err="1" smtClean="0"/>
              <a:t>Cipher</a:t>
            </a:r>
            <a:r>
              <a:rPr lang="ru-RU" b="1" dirty="0" smtClean="0"/>
              <a:t> </a:t>
            </a:r>
            <a:r>
              <a:rPr lang="ru-RU" b="1" dirty="0" err="1" smtClean="0"/>
              <a:t>Block</a:t>
            </a:r>
            <a:r>
              <a:rPr lang="ru-RU" b="1" dirty="0" smtClean="0"/>
              <a:t> </a:t>
            </a:r>
            <a:r>
              <a:rPr lang="ru-RU" b="1" dirty="0" err="1" smtClean="0"/>
              <a:t>Chaining</a:t>
            </a:r>
            <a:r>
              <a:rPr lang="ru-RU" b="1" dirty="0" smtClean="0"/>
              <a:t>)</a:t>
            </a:r>
            <a:r>
              <a:rPr lang="ru-RU" dirty="0" smtClean="0"/>
              <a:t>: Более безопасный режим, в котором каждый блок данных шифруется с использованием предыдущего зашифрованного блока. Для первого блока используется вектор инициализации (IV).</a:t>
            </a:r>
          </a:p>
          <a:p>
            <a:r>
              <a:rPr lang="ru-RU" b="1" dirty="0" smtClean="0"/>
              <a:t>CFB и OFB (</a:t>
            </a:r>
            <a:r>
              <a:rPr lang="ru-RU" b="1" dirty="0" err="1" smtClean="0"/>
              <a:t>Cipher</a:t>
            </a:r>
            <a:r>
              <a:rPr lang="ru-RU" b="1" dirty="0" smtClean="0"/>
              <a:t> </a:t>
            </a:r>
            <a:r>
              <a:rPr lang="ru-RU" b="1" dirty="0" err="1" smtClean="0"/>
              <a:t>Feedback</a:t>
            </a:r>
            <a:r>
              <a:rPr lang="ru-RU" b="1" dirty="0" smtClean="0"/>
              <a:t> и </a:t>
            </a:r>
            <a:r>
              <a:rPr lang="ru-RU" b="1" dirty="0" err="1" smtClean="0"/>
              <a:t>Output</a:t>
            </a:r>
            <a:r>
              <a:rPr lang="ru-RU" b="1" dirty="0" smtClean="0"/>
              <a:t> </a:t>
            </a:r>
            <a:r>
              <a:rPr lang="ru-RU" b="1" dirty="0" err="1" smtClean="0"/>
              <a:t>Feedback</a:t>
            </a:r>
            <a:r>
              <a:rPr lang="ru-RU" b="1" dirty="0" smtClean="0"/>
              <a:t>)</a:t>
            </a:r>
            <a:r>
              <a:rPr lang="ru-RU" dirty="0" smtClean="0"/>
              <a:t>: Эти режимы работают с потоками данных и позволяют шифровать данные побайтно или по словам.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C# </a:t>
            </a:r>
            <a:r>
              <a:rPr lang="ru-RU" dirty="0" smtClean="0"/>
              <a:t>по дефолту используется </a:t>
            </a:r>
            <a:r>
              <a:rPr lang="ru-RU" b="1" dirty="0" smtClean="0"/>
              <a:t>CBC. </a:t>
            </a:r>
            <a:r>
              <a:rPr lang="ru-RU" dirty="0" smtClean="0">
                <a:effectLst/>
              </a:rPr>
              <a:t>Когда вы используете </a:t>
            </a:r>
            <a:r>
              <a:rPr lang="ru-RU" dirty="0" err="1" smtClean="0">
                <a:effectLst/>
              </a:rPr>
              <a:t>Aes.Create</a:t>
            </a:r>
            <a:r>
              <a:rPr lang="ru-RU" dirty="0" smtClean="0">
                <a:effectLst/>
              </a:rPr>
              <a:t>() в C#, по умолчанию используется режим CBC с дополнением PKCS7, чтобы длина данных соответствовала полным блокам.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2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 (Cipher Block Chaining)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В режиме </a:t>
            </a:r>
            <a:r>
              <a:rPr lang="ru-RU" b="1" dirty="0" smtClean="0"/>
              <a:t>CBC</a:t>
            </a:r>
            <a:r>
              <a:rPr lang="ru-RU" dirty="0" smtClean="0"/>
              <a:t> каждый блок данных перед шифрованием комбинируется с предыдущим зашифрованным блоком, чтобы добавить зависимость между блоками и повысить безопасность.</a:t>
            </a:r>
          </a:p>
          <a:p>
            <a:pPr marL="0" indent="0">
              <a:buNone/>
            </a:pPr>
            <a:r>
              <a:rPr lang="ru-RU" b="1" dirty="0" smtClean="0"/>
              <a:t>Шаги шифрования:</a:t>
            </a:r>
          </a:p>
          <a:p>
            <a:r>
              <a:rPr lang="ru-RU" b="1" dirty="0" smtClean="0"/>
              <a:t>Первый блок (B1)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Перед шифрованием первый блок данных </a:t>
            </a:r>
            <a:r>
              <a:rPr lang="ru-RU" b="1" dirty="0" smtClean="0"/>
              <a:t>B1</a:t>
            </a:r>
            <a:r>
              <a:rPr lang="ru-RU" dirty="0" smtClean="0"/>
              <a:t> комбинируется (</a:t>
            </a:r>
            <a:r>
              <a:rPr lang="ru-RU" dirty="0" err="1" smtClean="0"/>
              <a:t>побитово</a:t>
            </a:r>
            <a:r>
              <a:rPr lang="ru-RU" dirty="0" smtClean="0"/>
              <a:t> через операцию XOR) с </a:t>
            </a:r>
            <a:r>
              <a:rPr lang="ru-RU" b="1" dirty="0" smtClean="0"/>
              <a:t>вектором инициализации (IV)</a:t>
            </a:r>
            <a:r>
              <a:rPr lang="ru-RU" dirty="0" smtClean="0"/>
              <a:t>. IV — это случайные данные, которые необходимы для шифрования первого блока, поскольку у него нет предшествующего блока.</a:t>
            </a:r>
          </a:p>
          <a:p>
            <a:pPr lvl="1"/>
            <a:r>
              <a:rPr lang="ru-RU" dirty="0" smtClean="0"/>
              <a:t>Полученный результат шифруется с использованием ключа AES, и это становится зашифрованным первым блоком </a:t>
            </a:r>
            <a:r>
              <a:rPr lang="ru-RU" b="1" dirty="0" smtClean="0"/>
              <a:t>C1</a:t>
            </a:r>
            <a:r>
              <a:rPr lang="ru-RU" dirty="0" smtClean="0"/>
              <a:t> (</a:t>
            </a:r>
            <a:r>
              <a:rPr lang="ru-RU" dirty="0" err="1" smtClean="0"/>
              <a:t>Ciphertext</a:t>
            </a:r>
            <a:r>
              <a:rPr lang="ru-RU" dirty="0" smtClean="0"/>
              <a:t> 1).</a:t>
            </a:r>
          </a:p>
          <a:p>
            <a:r>
              <a:rPr lang="ru-RU" b="1" dirty="0" smtClean="0"/>
              <a:t>Второй блок (B2)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Теперь второй блок данных </a:t>
            </a:r>
            <a:r>
              <a:rPr lang="ru-RU" b="1" dirty="0" smtClean="0"/>
              <a:t>B2</a:t>
            </a:r>
            <a:r>
              <a:rPr lang="ru-RU" dirty="0" smtClean="0"/>
              <a:t> комбинируется (</a:t>
            </a:r>
            <a:r>
              <a:rPr lang="ru-RU" dirty="0" err="1" smtClean="0"/>
              <a:t>побитово</a:t>
            </a:r>
            <a:r>
              <a:rPr lang="ru-RU" dirty="0" smtClean="0"/>
              <a:t> через XOR) с </a:t>
            </a:r>
            <a:r>
              <a:rPr lang="ru-RU" b="1" dirty="0" smtClean="0"/>
              <a:t>зашифрованным первым блоком C1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Затем этот результат шифруется с использованием того же ключа AES, и это становится зашифрованным вторым блоком </a:t>
            </a:r>
            <a:r>
              <a:rPr lang="ru-RU" b="1" dirty="0" smtClean="0"/>
              <a:t>C2</a:t>
            </a:r>
            <a:r>
              <a:rPr lang="ru-RU" dirty="0" smtClean="0"/>
              <a:t> (</a:t>
            </a:r>
            <a:r>
              <a:rPr lang="ru-RU" dirty="0" err="1" smtClean="0"/>
              <a:t>Ciphertext</a:t>
            </a:r>
            <a:r>
              <a:rPr lang="ru-RU" dirty="0" smtClean="0"/>
              <a:t> 2).</a:t>
            </a:r>
          </a:p>
          <a:p>
            <a:pPr marL="0" indent="0">
              <a:buNone/>
            </a:pPr>
            <a:r>
              <a:rPr lang="ru-RU" dirty="0" smtClean="0"/>
              <a:t>Такой процесс продолжается для каждого следующего блока. Каждый новый блок данных перед шифрованием зависит от предыдущего зашифрованного блока.</a:t>
            </a:r>
          </a:p>
          <a:p>
            <a:pPr marL="0" indent="0">
              <a:buNone/>
            </a:pPr>
            <a:r>
              <a:rPr lang="ru-RU" dirty="0" smtClean="0"/>
              <a:t>Эта цепочка шифрования сохраняется, что делает каждый блок зашифрованных данных зависимым от предыдущих. Если изменить хотя бы один байт в первом блоке, это изменит все последующие зашифрованные блоки.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1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Хеширование </a:t>
            </a:r>
            <a:r>
              <a:rPr lang="ru-RU" dirty="0"/>
              <a:t>— это процесс преобразования данных в фиксированный размер, обычно представленный строкой или числом, с использованием специального алгоритма, называемого </a:t>
            </a:r>
            <a:r>
              <a:rPr lang="ru-RU" b="1" dirty="0"/>
              <a:t>хеш-функцией</a:t>
            </a:r>
            <a:r>
              <a:rPr lang="ru-RU" dirty="0"/>
              <a:t>. Цель хеширования — сделать так, чтобы исходные данные (которые могут быть произвольного размера) были представлены уникальным образом в компактной форме.</a:t>
            </a:r>
          </a:p>
        </p:txBody>
      </p:sp>
    </p:spTree>
    <p:extLst>
      <p:ext uri="{BB962C8B-B14F-4D97-AF65-F5344CB8AC3E}">
        <p14:creationId xmlns:p14="http://schemas.microsoft.com/office/powerpoint/2010/main" val="1823607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используется хеширование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Хеш-таблицы</a:t>
            </a:r>
            <a:r>
              <a:rPr lang="ru-RU" dirty="0"/>
              <a:t>: структуры данных, которые используют хеш-функции для быстрого поиска, вставки и удаления элементов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Шифрование</a:t>
            </a:r>
            <a:r>
              <a:rPr lang="ru-RU" dirty="0"/>
              <a:t>: хеш-функции применяются для шифрования паролей и других конфиденциальных данных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Контроль </a:t>
            </a:r>
            <a:r>
              <a:rPr lang="ru-RU" b="1" dirty="0"/>
              <a:t>целостности данных</a:t>
            </a:r>
            <a:r>
              <a:rPr lang="ru-RU" dirty="0"/>
              <a:t>: с помощью </a:t>
            </a:r>
            <a:r>
              <a:rPr lang="ru-RU" dirty="0" err="1"/>
              <a:t>хешей</a:t>
            </a:r>
            <a:r>
              <a:rPr lang="ru-RU" dirty="0"/>
              <a:t> можно проверять, не были ли изменены данные (например, при передаче файлов</a:t>
            </a:r>
            <a:r>
              <a:rPr lang="ru-RU" dirty="0" smtClean="0"/>
              <a:t>).</a:t>
            </a:r>
          </a:p>
          <a:p>
            <a:r>
              <a:rPr lang="ru-RU" b="1" dirty="0" smtClean="0"/>
              <a:t>Цифровые </a:t>
            </a:r>
            <a:r>
              <a:rPr lang="ru-RU" b="1" dirty="0"/>
              <a:t>подписи</a:t>
            </a:r>
            <a:r>
              <a:rPr lang="ru-RU" dirty="0"/>
              <a:t>: для обеспечения аутентичности и защиты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72573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хеш-функций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Детерминированность</a:t>
            </a:r>
            <a:r>
              <a:rPr lang="ru-RU" dirty="0"/>
              <a:t>: одинаковый вход всегда возвращает одинаковый </a:t>
            </a:r>
            <a:r>
              <a:rPr lang="ru-RU" dirty="0" err="1"/>
              <a:t>хеш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Быстрота </a:t>
            </a:r>
            <a:r>
              <a:rPr lang="ru-RU" b="1" dirty="0"/>
              <a:t>вычисления</a:t>
            </a:r>
            <a:r>
              <a:rPr lang="ru-RU" dirty="0"/>
              <a:t>: хеш-функции должны быстро вычисляться, даже для больших наборов данных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Одинаковая </a:t>
            </a:r>
            <a:r>
              <a:rPr lang="ru-RU" b="1" dirty="0"/>
              <a:t>длина результата</a:t>
            </a:r>
            <a:r>
              <a:rPr lang="ru-RU" dirty="0"/>
              <a:t>: независимо от длины исходных данных, </a:t>
            </a:r>
            <a:r>
              <a:rPr lang="ru-RU" dirty="0" err="1"/>
              <a:t>хеш</a:t>
            </a:r>
            <a:r>
              <a:rPr lang="ru-RU" dirty="0"/>
              <a:t> будет иметь фиксированный размер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Односторонность</a:t>
            </a:r>
            <a:r>
              <a:rPr lang="ru-RU" dirty="0"/>
              <a:t>: невозможно легко восстановить исходные данные по </a:t>
            </a:r>
            <a:r>
              <a:rPr lang="ru-RU" dirty="0" err="1"/>
              <a:t>хешу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Отсутствие </a:t>
            </a:r>
            <a:r>
              <a:rPr lang="ru-RU" b="1" dirty="0"/>
              <a:t>коллизий</a:t>
            </a:r>
            <a:r>
              <a:rPr lang="ru-RU" dirty="0"/>
              <a:t>: разные входные данные должны иметь разные </a:t>
            </a:r>
            <a:r>
              <a:rPr lang="ru-RU" dirty="0" err="1"/>
              <a:t>хеши</a:t>
            </a:r>
            <a:r>
              <a:rPr lang="ru-RU" dirty="0"/>
              <a:t>. Однако на практике это невозможно гарантировать на 100%, и коллизии иногда случаются.</a:t>
            </a:r>
          </a:p>
        </p:txBody>
      </p:sp>
    </p:spTree>
    <p:extLst>
      <p:ext uri="{BB962C8B-B14F-4D97-AF65-F5344CB8AC3E}">
        <p14:creationId xmlns:p14="http://schemas.microsoft.com/office/powerpoint/2010/main" val="2844136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SHA-512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Возвращает </a:t>
            </a:r>
            <a:r>
              <a:rPr lang="ru-RU" dirty="0" err="1" smtClean="0"/>
              <a:t>хеш</a:t>
            </a:r>
            <a:r>
              <a:rPr lang="ru-RU" dirty="0" smtClean="0"/>
              <a:t> длиной 512 бит.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Разбивается на блоки длиной 1024 бита.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Инициализация </a:t>
            </a:r>
            <a:r>
              <a:rPr lang="ru-RU" dirty="0" smtClean="0"/>
              <a:t>переменных.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Подготовка констант и </a:t>
            </a:r>
            <a:r>
              <a:rPr lang="ru-RU" dirty="0" smtClean="0"/>
              <a:t>сообщение-раундов.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Циклы обработки (раунды</a:t>
            </a:r>
            <a:r>
              <a:rPr lang="ru-RU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Финальная </a:t>
            </a:r>
            <a:r>
              <a:rPr lang="ru-RU" dirty="0" smtClean="0"/>
              <a:t>конкатенация.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896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на блоки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SHA-512 обрабатывает входные данные, разбивая их на блоки длиной </a:t>
            </a:r>
            <a:r>
              <a:rPr lang="ru-RU" b="1" dirty="0"/>
              <a:t>1024 бита</a:t>
            </a:r>
            <a:r>
              <a:rPr lang="ru-RU" dirty="0"/>
              <a:t> (128 байт). Если исходные данные короче 1024 бит, они дополняются (</a:t>
            </a:r>
            <a:r>
              <a:rPr lang="ru-RU" dirty="0" err="1"/>
              <a:t>padding</a:t>
            </a:r>
            <a:r>
              <a:rPr lang="ru-RU" dirty="0"/>
              <a:t>), чтобы их длина стала кратной 1024.</a:t>
            </a:r>
          </a:p>
          <a:p>
            <a:r>
              <a:rPr lang="ru-RU" b="1" dirty="0" err="1"/>
              <a:t>Padding</a:t>
            </a:r>
            <a:r>
              <a:rPr lang="ru-RU" dirty="0"/>
              <a:t> (дополнение) обычно происходит следующим образом: к исходному сообщению добавляется один бит «1», за которым следуют нули, чтобы блок был почти заполнен. В последние 128 бит сообщения записывается длина исходных данных до дополнения, что позволяет алгоритму точно знать размер исходных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39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Подходы к шифрованию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Симметричное шифрование</a:t>
            </a:r>
          </a:p>
          <a:p>
            <a:pPr marL="514350" indent="-514350">
              <a:buAutoNum type="arabicParenR"/>
            </a:pPr>
            <a:r>
              <a:rPr lang="ru-RU" dirty="0" err="1"/>
              <a:t>Хэширование</a:t>
            </a:r>
            <a:endParaRPr lang="ru-RU" dirty="0"/>
          </a:p>
          <a:p>
            <a:pPr marL="514350" indent="-514350">
              <a:buAutoNum type="arabicParenR"/>
            </a:pPr>
            <a:r>
              <a:rPr lang="en-US" dirty="0" smtClean="0"/>
              <a:t>JWT </a:t>
            </a:r>
            <a:r>
              <a:rPr lang="ru-RU" dirty="0" err="1" smtClean="0"/>
              <a:t>токен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0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	SHA-512 </a:t>
            </a:r>
            <a:r>
              <a:rPr lang="ru-RU" dirty="0"/>
              <a:t>использует </a:t>
            </a:r>
            <a:r>
              <a:rPr lang="ru-RU" b="1" dirty="0"/>
              <a:t>восемь 64-битных начальных переменных</a:t>
            </a:r>
            <a:r>
              <a:rPr lang="ru-RU" dirty="0"/>
              <a:t>, которые участвуют в процессе хеширования. Эти переменные инициализируются заранее определёнными константами, основанными на дробных частях квадратных корней первых восьми простых чисел. Вот как это выглядит:</a:t>
            </a:r>
          </a:p>
          <a:p>
            <a:r>
              <a:rPr lang="ru-RU" dirty="0"/>
              <a:t>H0 = 0x6a09e667f3bcc908</a:t>
            </a:r>
          </a:p>
          <a:p>
            <a:r>
              <a:rPr lang="ru-RU" dirty="0"/>
              <a:t>H1 = 0xbb67ae8584caa73b</a:t>
            </a:r>
          </a:p>
          <a:p>
            <a:r>
              <a:rPr lang="ru-RU" dirty="0"/>
              <a:t>H2 = 0x3c6ef372fe94f82b</a:t>
            </a:r>
          </a:p>
          <a:p>
            <a:r>
              <a:rPr lang="ru-RU" dirty="0"/>
              <a:t>H3 = 0xa54ff53a5f1d36f1</a:t>
            </a:r>
          </a:p>
          <a:p>
            <a:r>
              <a:rPr lang="ru-RU" dirty="0"/>
              <a:t>H4 = 0x510e527fade682d1</a:t>
            </a:r>
          </a:p>
          <a:p>
            <a:r>
              <a:rPr lang="ru-RU" dirty="0"/>
              <a:t>H5 = 0x9b05688c2b3e6c1f</a:t>
            </a:r>
          </a:p>
          <a:p>
            <a:r>
              <a:rPr lang="ru-RU" dirty="0"/>
              <a:t>H6 = 0x1f83d9abfb41bd6b</a:t>
            </a:r>
          </a:p>
          <a:p>
            <a:r>
              <a:rPr lang="ru-RU" dirty="0"/>
              <a:t>H7 = 0x5be0cd19137e2179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740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Подготовка констант и сообщение-раундов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каждого 1024-битного блока данных создаётся </a:t>
            </a:r>
            <a:r>
              <a:rPr lang="ru-RU" b="1" dirty="0"/>
              <a:t>80 "раундов"</a:t>
            </a:r>
            <a:r>
              <a:rPr lang="ru-RU" dirty="0"/>
              <a:t>, которые представляют собой последовательности преобразований. На этом этапе используются </a:t>
            </a:r>
            <a:r>
              <a:rPr lang="ru-RU" b="1" dirty="0"/>
              <a:t>80 уникальных констант</a:t>
            </a:r>
            <a:r>
              <a:rPr lang="ru-RU" dirty="0"/>
              <a:t>, также основанных на дробных частях кубических корней первых 80 простых чисел.</a:t>
            </a:r>
          </a:p>
        </p:txBody>
      </p:sp>
    </p:spTree>
    <p:extLst>
      <p:ext uri="{BB962C8B-B14F-4D97-AF65-F5344CB8AC3E}">
        <p14:creationId xmlns:p14="http://schemas.microsoft.com/office/powerpoint/2010/main" val="2831384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обработки (раунды)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1. Инициализация временных переменных</a:t>
            </a:r>
          </a:p>
          <a:p>
            <a:r>
              <a:rPr lang="ru-RU" dirty="0"/>
              <a:t>В каждом раунде SHA-512 используется восемь временных переменных, которые обычно обозначаются как A, B, C, D, E, F, G, и H. Эти переменные инициализируются значениями, которые наследуются от предыдущих раундов или от начальных констант H0-H7 в начале хеширования.</a:t>
            </a:r>
          </a:p>
          <a:p>
            <a:pPr marL="0" indent="0">
              <a:buNone/>
            </a:pPr>
            <a:r>
              <a:rPr lang="ru-RU" b="1" dirty="0" smtClean="0"/>
              <a:t>2</a:t>
            </a:r>
            <a:r>
              <a:rPr lang="ru-RU" b="1" dirty="0"/>
              <a:t>. Расширение сообщения</a:t>
            </a:r>
          </a:p>
          <a:p>
            <a:r>
              <a:rPr lang="ru-RU" dirty="0"/>
              <a:t>Перед началом раундов хеширования исходные данные сначала делятся на блоки, которые затем расширяются до 80 64-битных слов. Это расширение сообщения происходит с использованием побитовых операций и сдвигов, и каждое новое слово зависит от предыдущих значений. Расширенные слова обозначаются как W0,W1,...,</a:t>
            </a:r>
            <a:r>
              <a:rPr lang="ru-RU" dirty="0" smtClean="0"/>
              <a:t>W79​</a:t>
            </a:r>
            <a:r>
              <a:rPr lang="ru-RU" dirty="0"/>
              <a:t>, и они используются в каждом раунде для вычисления временных переменных.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58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обработки (раунды)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каждом из 80 раундов происходит вычисление двух ключевых временных переменных: </a:t>
            </a:r>
            <a:r>
              <a:rPr lang="en-US" dirty="0" smtClean="0"/>
              <a:t>T1​ </a:t>
            </a:r>
            <a:r>
              <a:rPr lang="ru-RU" dirty="0"/>
              <a:t>и </a:t>
            </a:r>
            <a:r>
              <a:rPr lang="en-US" dirty="0" smtClean="0"/>
              <a:t>T2</a:t>
            </a:r>
            <a:r>
              <a:rPr lang="en-US" dirty="0"/>
              <a:t>​. </a:t>
            </a:r>
            <a:r>
              <a:rPr lang="ru-RU" dirty="0"/>
              <a:t>Эти переменные вычисляются с использованием текущих значений переменных </a:t>
            </a:r>
            <a:r>
              <a:rPr lang="en-US" dirty="0" smtClean="0"/>
              <a:t>A, B, C</a:t>
            </a:r>
            <a:r>
              <a:rPr lang="en-US" dirty="0"/>
              <a:t>, </a:t>
            </a:r>
            <a:r>
              <a:rPr lang="en-US" dirty="0" smtClean="0"/>
              <a:t>D</a:t>
            </a:r>
            <a:r>
              <a:rPr lang="en-US" dirty="0"/>
              <a:t>, </a:t>
            </a:r>
            <a:r>
              <a:rPr lang="en-US" dirty="0" smtClean="0"/>
              <a:t>E</a:t>
            </a:r>
            <a:r>
              <a:rPr lang="en-US" dirty="0"/>
              <a:t>, </a:t>
            </a:r>
            <a:r>
              <a:rPr lang="en-US" dirty="0" smtClean="0"/>
              <a:t>F</a:t>
            </a:r>
            <a:r>
              <a:rPr lang="en-US" dirty="0"/>
              <a:t>, </a:t>
            </a:r>
            <a:r>
              <a:rPr lang="en-US" dirty="0" smtClean="0"/>
              <a:t>G</a:t>
            </a:r>
            <a:r>
              <a:rPr lang="en-US" dirty="0"/>
              <a:t>, </a:t>
            </a:r>
            <a:r>
              <a:rPr lang="en-US" dirty="0" smtClean="0"/>
              <a:t>H</a:t>
            </a:r>
            <a:r>
              <a:rPr lang="en-US" dirty="0"/>
              <a:t>, </a:t>
            </a:r>
            <a:r>
              <a:rPr lang="ru-RU" dirty="0"/>
              <a:t>а также расширенного сообщения и констант </a:t>
            </a:r>
            <a:r>
              <a:rPr lang="en-US" dirty="0" smtClean="0"/>
              <a:t>Ki</a:t>
            </a:r>
            <a:r>
              <a:rPr lang="en-US" dirty="0"/>
              <a:t>​.</a:t>
            </a:r>
          </a:p>
          <a:p>
            <a:pPr marL="0" indent="0">
              <a:buNone/>
            </a:pPr>
            <a:r>
              <a:rPr lang="ru-RU" b="1" dirty="0"/>
              <a:t>Вычисление временных переменных:</a:t>
            </a:r>
          </a:p>
          <a:p>
            <a:pPr marL="0" indent="0">
              <a:buNone/>
            </a:pPr>
            <a:r>
              <a:rPr lang="en-US" b="1" dirty="0"/>
              <a:t>T1</a:t>
            </a:r>
            <a:r>
              <a:rPr lang="en-US" dirty="0"/>
              <a:t> </a:t>
            </a:r>
            <a:r>
              <a:rPr lang="ru-RU" dirty="0"/>
              <a:t>вычисляется как:</a:t>
            </a:r>
          </a:p>
          <a:p>
            <a:r>
              <a:rPr lang="en-US" dirty="0"/>
              <a:t>T1=H+</a:t>
            </a:r>
            <a:r>
              <a:rPr lang="el-GR" dirty="0"/>
              <a:t>Σ1(</a:t>
            </a:r>
            <a:r>
              <a:rPr lang="en-US" dirty="0"/>
              <a:t>E)+</a:t>
            </a:r>
            <a:r>
              <a:rPr lang="en-US" dirty="0" err="1"/>
              <a:t>Ch</a:t>
            </a:r>
            <a:r>
              <a:rPr lang="en-US" dirty="0"/>
              <a:t>(E,F,G)+</a:t>
            </a:r>
            <a:r>
              <a:rPr lang="en-US" dirty="0" err="1" smtClean="0"/>
              <a:t>Ki+Wi</a:t>
            </a:r>
            <a:endParaRPr lang="ru-RU" dirty="0" smtClean="0"/>
          </a:p>
          <a:p>
            <a:r>
              <a:rPr lang="en-US" dirty="0" smtClean="0"/>
              <a:t>​</a:t>
            </a:r>
            <a:r>
              <a:rPr lang="ru-RU" dirty="0"/>
              <a:t>Здесь:</a:t>
            </a:r>
          </a:p>
          <a:p>
            <a:pPr lvl="1"/>
            <a:r>
              <a:rPr lang="el-GR" dirty="0" smtClean="0"/>
              <a:t>Σ1</a:t>
            </a:r>
            <a:r>
              <a:rPr lang="el-GR" dirty="0"/>
              <a:t>​(</a:t>
            </a:r>
            <a:r>
              <a:rPr lang="en-US" dirty="0"/>
              <a:t>E) — </a:t>
            </a:r>
            <a:r>
              <a:rPr lang="ru-RU" dirty="0"/>
              <a:t>это нелинейная функция, которая использует побитовые циклические сдвиги и </a:t>
            </a:r>
            <a:r>
              <a:rPr lang="en-US" dirty="0"/>
              <a:t>XOR </a:t>
            </a:r>
            <a:r>
              <a:rPr lang="ru-RU" dirty="0"/>
              <a:t>для перемешивания битов переменной </a:t>
            </a:r>
            <a:r>
              <a:rPr lang="en-US" dirty="0" smtClean="0"/>
              <a:t>E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(E,F,G</a:t>
            </a:r>
            <a:r>
              <a:rPr lang="en-US" dirty="0"/>
              <a:t>) — </a:t>
            </a:r>
            <a:r>
              <a:rPr lang="ru-RU" dirty="0"/>
              <a:t>это функция выбора (</a:t>
            </a:r>
            <a:r>
              <a:rPr lang="en-US" dirty="0"/>
              <a:t>Choice), </a:t>
            </a:r>
            <a:r>
              <a:rPr lang="ru-RU" dirty="0"/>
              <a:t>которая возвращает </a:t>
            </a:r>
            <a:r>
              <a:rPr lang="en-US" dirty="0" smtClean="0"/>
              <a:t>F, </a:t>
            </a:r>
            <a:r>
              <a:rPr lang="ru-RU" dirty="0"/>
              <a:t>если </a:t>
            </a:r>
            <a:r>
              <a:rPr lang="en-US" dirty="0" smtClean="0"/>
              <a:t>E=1, </a:t>
            </a:r>
            <a:r>
              <a:rPr lang="ru-RU" dirty="0"/>
              <a:t>и </a:t>
            </a:r>
            <a:r>
              <a:rPr lang="en-US" dirty="0" smtClean="0"/>
              <a:t>G, </a:t>
            </a:r>
            <a:r>
              <a:rPr lang="ru-RU" dirty="0"/>
              <a:t>если </a:t>
            </a:r>
            <a:r>
              <a:rPr lang="en-US" dirty="0" smtClean="0"/>
              <a:t>E=0. </a:t>
            </a:r>
            <a:r>
              <a:rPr lang="ru-RU" dirty="0"/>
              <a:t>Формально это: </a:t>
            </a:r>
            <a:r>
              <a:rPr lang="en-US" dirty="0" err="1"/>
              <a:t>Ch</a:t>
            </a:r>
            <a:r>
              <a:rPr lang="en-US" dirty="0"/>
              <a:t>(E,F,G)=(E∧F)⊕(¬E∧G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pPr lvl="1"/>
            <a:r>
              <a:rPr lang="en-US" dirty="0" smtClean="0"/>
              <a:t>Ki</a:t>
            </a:r>
            <a:r>
              <a:rPr lang="en-US" dirty="0"/>
              <a:t>​ — </a:t>
            </a:r>
            <a:r>
              <a:rPr lang="ru-RU" dirty="0"/>
              <a:t>это константа для каждого раунда, которая заранее определена (она зависит от дробных частей кубических корней первых 80 простых чисел).</a:t>
            </a:r>
          </a:p>
          <a:p>
            <a:pPr lvl="1"/>
            <a:r>
              <a:rPr lang="en-US" dirty="0" smtClean="0"/>
              <a:t>Wi</a:t>
            </a:r>
            <a:r>
              <a:rPr lang="en-US" dirty="0"/>
              <a:t>​ — </a:t>
            </a:r>
            <a:r>
              <a:rPr lang="ru-RU" dirty="0"/>
              <a:t>это расширенное сообщение для текущего раунда.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28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обработки (раунды)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T2</a:t>
            </a:r>
            <a:r>
              <a:rPr lang="en-US" dirty="0"/>
              <a:t> </a:t>
            </a:r>
            <a:r>
              <a:rPr lang="ru-RU" dirty="0"/>
              <a:t>вычисляется как:</a:t>
            </a:r>
          </a:p>
          <a:p>
            <a:r>
              <a:rPr lang="en-US" dirty="0"/>
              <a:t>T2=</a:t>
            </a:r>
            <a:r>
              <a:rPr lang="el-GR" dirty="0"/>
              <a:t>Σ0(</a:t>
            </a:r>
            <a:r>
              <a:rPr lang="en-US" dirty="0"/>
              <a:t>A)+</a:t>
            </a:r>
            <a:r>
              <a:rPr lang="en-US" dirty="0" smtClean="0"/>
              <a:t>Maj(A,B,C)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Здесь</a:t>
            </a:r>
            <a:r>
              <a:rPr lang="ru-RU" dirty="0"/>
              <a:t>:</a:t>
            </a:r>
          </a:p>
          <a:p>
            <a:pPr lvl="1"/>
            <a:r>
              <a:rPr lang="el-GR" dirty="0" smtClean="0"/>
              <a:t>Σ0</a:t>
            </a:r>
            <a:r>
              <a:rPr lang="el-GR" dirty="0"/>
              <a:t>​(</a:t>
            </a:r>
            <a:r>
              <a:rPr lang="en-US" dirty="0"/>
              <a:t>A) — </a:t>
            </a:r>
            <a:r>
              <a:rPr lang="ru-RU" dirty="0"/>
              <a:t>это ещё одна нелинейная функция, использующая циклические сдвиги и </a:t>
            </a:r>
            <a:r>
              <a:rPr lang="en-US" dirty="0"/>
              <a:t>XOR </a:t>
            </a:r>
            <a:r>
              <a:rPr lang="ru-RU" dirty="0"/>
              <a:t>для перемешивания битов переменной </a:t>
            </a:r>
            <a:r>
              <a:rPr lang="en-US" dirty="0" smtClean="0"/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Maj(A,B,C</a:t>
            </a:r>
            <a:r>
              <a:rPr lang="en-US" dirty="0"/>
              <a:t>) — </a:t>
            </a:r>
            <a:r>
              <a:rPr lang="ru-RU" dirty="0"/>
              <a:t>это функция </a:t>
            </a:r>
            <a:r>
              <a:rPr lang="ru-RU" dirty="0" err="1"/>
              <a:t>мажоритарности</a:t>
            </a:r>
            <a:r>
              <a:rPr lang="ru-RU" dirty="0"/>
              <a:t>, которая возвращает значение, которое чаще всего встречается среди </a:t>
            </a:r>
            <a:r>
              <a:rPr lang="en-US" dirty="0" smtClean="0"/>
              <a:t>A, B </a:t>
            </a:r>
            <a:r>
              <a:rPr lang="ru-RU" dirty="0"/>
              <a:t>и </a:t>
            </a:r>
            <a:r>
              <a:rPr lang="en-US" dirty="0" smtClean="0"/>
              <a:t>C. </a:t>
            </a:r>
            <a:r>
              <a:rPr lang="ru-RU" dirty="0"/>
              <a:t>Формально это: </a:t>
            </a:r>
            <a:r>
              <a:rPr lang="en-US" dirty="0"/>
              <a:t>Maj(A,B,C)=(A∧B)⊕(A∧C)⊕(B∧</a:t>
            </a:r>
            <a:r>
              <a:rPr lang="en-US" dirty="0" smtClean="0"/>
              <a:t>C).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Обновление временных переменных:</a:t>
            </a:r>
          </a:p>
          <a:p>
            <a:pPr marL="0" indent="0">
              <a:buNone/>
            </a:pPr>
            <a:r>
              <a:rPr lang="ru-RU" dirty="0"/>
              <a:t>После вычисления </a:t>
            </a:r>
            <a:r>
              <a:rPr lang="en-US" dirty="0" smtClean="0"/>
              <a:t>1</a:t>
            </a:r>
            <a:r>
              <a:rPr lang="en-US" dirty="0"/>
              <a:t>​ </a:t>
            </a:r>
            <a:r>
              <a:rPr lang="ru-RU" dirty="0"/>
              <a:t>и </a:t>
            </a:r>
            <a:r>
              <a:rPr lang="en-US" dirty="0" smtClean="0"/>
              <a:t>T2</a:t>
            </a:r>
            <a:r>
              <a:rPr lang="en-US" dirty="0"/>
              <a:t>​ </a:t>
            </a:r>
            <a:r>
              <a:rPr lang="ru-RU" dirty="0"/>
              <a:t>переменные </a:t>
            </a:r>
            <a:r>
              <a:rPr lang="en-US" dirty="0"/>
              <a:t>A</a:t>
            </a:r>
            <a:r>
              <a:rPr lang="en-US" dirty="0" smtClean="0"/>
              <a:t>−H </a:t>
            </a:r>
            <a:r>
              <a:rPr lang="ru-RU" dirty="0"/>
              <a:t>обновляются следующим образом:</a:t>
            </a:r>
          </a:p>
          <a:p>
            <a:r>
              <a:rPr lang="en-US" dirty="0" smtClean="0"/>
              <a:t>H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G</a:t>
            </a:r>
            <a:endParaRPr lang="en-US" dirty="0"/>
          </a:p>
          <a:p>
            <a:r>
              <a:rPr lang="en-US" dirty="0" smtClean="0"/>
              <a:t>G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F</a:t>
            </a:r>
            <a:endParaRPr lang="en-US" dirty="0"/>
          </a:p>
          <a:p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E</a:t>
            </a:r>
          </a:p>
          <a:p>
            <a:r>
              <a:rPr lang="en-US" dirty="0" smtClean="0"/>
              <a:t>E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​D+T1</a:t>
            </a:r>
          </a:p>
          <a:p>
            <a:r>
              <a:rPr lang="en-US" dirty="0" smtClean="0"/>
              <a:t>D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C</a:t>
            </a:r>
            <a:r>
              <a:rPr lang="ru-RU" dirty="0" smtClean="0"/>
              <a:t> = </a:t>
            </a:r>
            <a:r>
              <a:rPr lang="en-US" dirty="0" smtClean="0"/>
              <a:t>B</a:t>
            </a:r>
            <a:endParaRPr lang="en-US" dirty="0"/>
          </a:p>
          <a:p>
            <a:r>
              <a:rPr lang="en-US" dirty="0" smtClean="0"/>
              <a:t>B</a:t>
            </a:r>
            <a:r>
              <a:rPr lang="ru-RU" dirty="0" smtClean="0"/>
              <a:t> = 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T1​+T2​</a:t>
            </a:r>
          </a:p>
          <a:p>
            <a:pPr marL="0" indent="0">
              <a:buNone/>
            </a:pPr>
            <a:r>
              <a:rPr lang="ru-RU" dirty="0" smtClean="0"/>
              <a:t>Таким образом, переменные обновляются на каждом раунде с использованием новых значений, которые зависят от данных, констант и сложных битовых операций.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080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Финальная конкатенация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После обработки всех блоков входных данных значения переменных H0-H7 конкатенируются для формирования окончательного </a:t>
            </a:r>
            <a:r>
              <a:rPr lang="ru-RU" dirty="0" err="1"/>
              <a:t>хеша</a:t>
            </a:r>
            <a:r>
              <a:rPr lang="ru-RU" dirty="0"/>
              <a:t>. Поскольку каждый из этих регистров имеет длину 64 бита, финальный </a:t>
            </a:r>
            <a:r>
              <a:rPr lang="ru-RU" dirty="0" err="1"/>
              <a:t>хеш</a:t>
            </a:r>
            <a:r>
              <a:rPr lang="ru-RU" dirty="0"/>
              <a:t> для </a:t>
            </a:r>
            <a:r>
              <a:rPr lang="ru-RU" b="1" dirty="0"/>
              <a:t>SHA-512</a:t>
            </a:r>
            <a:r>
              <a:rPr lang="ru-RU" dirty="0"/>
              <a:t> будет содержать </a:t>
            </a:r>
            <a:r>
              <a:rPr lang="ru-RU" b="1" dirty="0"/>
              <a:t>512 бит</a:t>
            </a:r>
            <a:r>
              <a:rPr lang="ru-RU" dirty="0"/>
              <a:t> (64 байта</a:t>
            </a:r>
            <a:r>
              <a:rPr lang="ru-RU" dirty="0" smtClean="0"/>
              <a:t>).</a:t>
            </a:r>
          </a:p>
          <a:p>
            <a:r>
              <a:rPr lang="ru-RU" dirty="0"/>
              <a:t>Конкатенация — это процесс объединения этих значений в один длинный массив байтов. В SHA-512 это делается следующим </a:t>
            </a:r>
            <a:r>
              <a:rPr lang="ru-RU" dirty="0" err="1"/>
              <a:t>образом:Значения</a:t>
            </a:r>
            <a:r>
              <a:rPr lang="ru-RU" dirty="0"/>
              <a:t> регистров H0, H1, H2, H3, H4, H5, H6, H7, каждое из которых имеет длину 64 бита (или 8 байт), объединяются последовательно.</a:t>
            </a:r>
          </a:p>
          <a:p>
            <a:r>
              <a:rPr lang="ru-RU" dirty="0"/>
              <a:t>Результатом является 512 бит (64 байта)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419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нельзя восстановить данные из </a:t>
            </a:r>
            <a:r>
              <a:rPr lang="ru-RU" dirty="0" err="1" smtClean="0"/>
              <a:t>хеша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Потеря </a:t>
            </a:r>
            <a:r>
              <a:rPr lang="ru-RU" dirty="0" smtClean="0"/>
              <a:t>информации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Нелинейные </a:t>
            </a:r>
            <a:r>
              <a:rPr lang="ru-RU" dirty="0" smtClean="0"/>
              <a:t>преобразования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Эффект </a:t>
            </a:r>
            <a:r>
              <a:rPr lang="ru-RU" dirty="0" smtClean="0"/>
              <a:t>лавины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Многократные раунды и расширение </a:t>
            </a:r>
            <a:r>
              <a:rPr lang="ru-RU" dirty="0" smtClean="0"/>
              <a:t>сообщения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Проблема коллизий и поиск обратного </a:t>
            </a:r>
            <a:r>
              <a:rPr lang="ru-RU" dirty="0" smtClean="0"/>
              <a:t>пути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Фиксированные начальные значения и уникальные </a:t>
            </a:r>
            <a:r>
              <a:rPr lang="ru-RU" dirty="0" smtClean="0"/>
              <a:t>данные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Отсутствие ключа в хешировании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4105751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Потеря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процессе хеширования происходит </a:t>
            </a:r>
            <a:r>
              <a:rPr lang="ru-RU" b="1" dirty="0"/>
              <a:t>сжатие данных</a:t>
            </a:r>
            <a:r>
              <a:rPr lang="ru-RU" dirty="0"/>
              <a:t>: входные данные произвольной длины преобразуются в фиксированное количество бит (например, 512 бит в SHA-512). Это означает, что множество разных наборов данных могут давать один и тот же </a:t>
            </a:r>
            <a:r>
              <a:rPr lang="ru-RU" dirty="0" err="1"/>
              <a:t>хеш</a:t>
            </a:r>
            <a:r>
              <a:rPr lang="ru-RU" dirty="0"/>
              <a:t>. Из-за этого невозможно восстановить оригинальные данные по </a:t>
            </a:r>
            <a:r>
              <a:rPr lang="ru-RU" dirty="0" err="1"/>
              <a:t>хешу</a:t>
            </a:r>
            <a:r>
              <a:rPr lang="ru-RU" dirty="0"/>
              <a:t>, так как потеряна часть информации.</a:t>
            </a:r>
          </a:p>
          <a:p>
            <a:r>
              <a:rPr lang="ru-RU" dirty="0"/>
              <a:t>Пример: два разных набора данных могут давать одинаковый </a:t>
            </a:r>
            <a:r>
              <a:rPr lang="ru-RU" dirty="0" err="1"/>
              <a:t>хеш</a:t>
            </a:r>
            <a:r>
              <a:rPr lang="ru-RU" dirty="0"/>
              <a:t>. Это явление называется </a:t>
            </a:r>
            <a:r>
              <a:rPr lang="ru-RU" b="1" dirty="0"/>
              <a:t>коллизией</a:t>
            </a:r>
            <a:r>
              <a:rPr lang="ru-RU" dirty="0"/>
              <a:t>, и оно неизбежно для любых хеш-функций, потому что они отображают большое множество возможных входных данных в более маленькое множество </a:t>
            </a:r>
            <a:r>
              <a:rPr lang="ru-RU" dirty="0" err="1"/>
              <a:t>хешей</a:t>
            </a:r>
            <a:r>
              <a:rPr lang="ru-RU" dirty="0"/>
              <a:t> фиксированной длины.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79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Нелинейные преобразования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Хеш-функции, такие как SHA-512, включают сложные </a:t>
            </a:r>
            <a:r>
              <a:rPr lang="ru-RU" b="1" dirty="0"/>
              <a:t>нелинейные</a:t>
            </a:r>
            <a:r>
              <a:rPr lang="ru-RU" dirty="0"/>
              <a:t> операции, такие как циклические сдвиги, побитовые операции (AND, OR, XOR) и модулярное сложение. Эти операции перемешивают и изменяют биты входных данных настолько сложным образом, что обратное вычисление невозможно без знания всех промежуточных данных. Даже если бы мы знали результат промежуточного шага, восстановить предыдущие значения из-за нелинейности крайне сложно.</a:t>
            </a:r>
          </a:p>
          <a:p>
            <a:r>
              <a:rPr lang="ru-RU" dirty="0"/>
              <a:t>Кроме того, модулярное сложение не позволяет однозначно восстановить исходные значения. Например, если у нас есть результат сложения по модулю, нельзя однозначно узнать, какие два числа были сложены, так как существует бесконечное количество возможных пар чисел.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508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лавины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Хорошая хеш-функция характеризуется </a:t>
            </a:r>
            <a:r>
              <a:rPr lang="ru-RU" b="1" dirty="0"/>
              <a:t>эффектом лавины</a:t>
            </a:r>
            <a:r>
              <a:rPr lang="ru-RU" dirty="0"/>
              <a:t>: любое небольшое изменение входных данных (например, изменение одного бита) приводит к радикальному изменению выходного </a:t>
            </a:r>
            <a:r>
              <a:rPr lang="ru-RU" dirty="0" err="1"/>
              <a:t>хеша</a:t>
            </a:r>
            <a:r>
              <a:rPr lang="ru-RU" dirty="0"/>
              <a:t>. Это значит, что нет прямой зависимости между входными и выходными данными, и даже знание конечного </a:t>
            </a:r>
            <a:r>
              <a:rPr lang="ru-RU" dirty="0" err="1"/>
              <a:t>хеша</a:t>
            </a:r>
            <a:r>
              <a:rPr lang="ru-RU" dirty="0"/>
              <a:t> не даёт возможности проследить, как небольшие изменения во входных данных повлияли на выходной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376005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Симметричное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400" b="1" dirty="0" smtClean="0"/>
              <a:t>Симметричное шифрование</a:t>
            </a:r>
            <a:r>
              <a:rPr lang="ru-RU" sz="4400" dirty="0" smtClean="0"/>
              <a:t> — это способ шифрования данных, при котором один и тот же ключ используется и для кодирования, и для восстановления информации. </a:t>
            </a:r>
          </a:p>
          <a:p>
            <a:pPr marL="0" indent="0">
              <a:buNone/>
            </a:pPr>
            <a:r>
              <a:rPr lang="ru-RU" sz="4400" dirty="0" smtClean="0"/>
              <a:t>Например, если алгоритм предполагает замену букв числами, то и у отправителя сообщения, и у его получателя должна быть одна и та же таблица соответствия букв и чисел: первый с ее помощью шифрует сообщения, а второй — расшифровывает.</a:t>
            </a:r>
          </a:p>
          <a:p>
            <a:pPr marL="0" indent="0">
              <a:buNone/>
            </a:pPr>
            <a:r>
              <a:rPr lang="ru-RU" sz="4400" b="1" dirty="0" smtClean="0"/>
              <a:t>Требования</a:t>
            </a:r>
            <a:r>
              <a:rPr lang="ru-RU" sz="4400" dirty="0" smtClean="0"/>
              <a:t>:</a:t>
            </a:r>
          </a:p>
          <a:p>
            <a:r>
              <a:rPr lang="ru-RU" sz="4400" dirty="0" smtClean="0"/>
              <a:t>Выходные данные не должны содержать статистических паттернов исходных данных (наиболее частотные символы осмысленного текста не должны соответствовать наиболее частотным символам шифра).</a:t>
            </a:r>
          </a:p>
          <a:p>
            <a:r>
              <a:rPr lang="ru-RU" sz="4400" dirty="0" smtClean="0"/>
              <a:t>Шифр должен быть нелинейным (то есть в шифрованных данных не должно быть закономерностей, которые можно отследить, имея на руках несколько открытых текстов и шифров к ним)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Многократные раунды и расширение сообщения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SHA-512 использует </a:t>
            </a:r>
            <a:r>
              <a:rPr lang="ru-RU" b="1" dirty="0"/>
              <a:t>многократные раунды обработки</a:t>
            </a:r>
            <a:r>
              <a:rPr lang="ru-RU" dirty="0"/>
              <a:t> данных, каждый из которых ещё больше запутывает входные данные. В каждом раунде используются разные константы и промежуточные значения, а также происходит расширение исходного сообщения (например, создаются 80 64-битных слов для каждого 1024-битного блока данных). Все эти промежуточные шаги делают восстановление исходного сообщения из одного </a:t>
            </a:r>
            <a:r>
              <a:rPr lang="ru-RU" dirty="0" err="1"/>
              <a:t>хеша</a:t>
            </a:r>
            <a:r>
              <a:rPr lang="ru-RU" dirty="0"/>
              <a:t> практически невозможным.</a:t>
            </a:r>
          </a:p>
        </p:txBody>
      </p:sp>
    </p:spTree>
    <p:extLst>
      <p:ext uri="{BB962C8B-B14F-4D97-AF65-F5344CB8AC3E}">
        <p14:creationId xmlns:p14="http://schemas.microsoft.com/office/powerpoint/2010/main" val="3614840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Проблема коллизий и поиск обратного пути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Даже если бы существовал алгоритм, который мог бы выполнять обратные операции хеширования, из-за сжатия данных мы не смогли бы однозначно определить, какие исходные данные соответствуют </a:t>
            </a:r>
            <a:r>
              <a:rPr lang="ru-RU" dirty="0" err="1"/>
              <a:t>хешу</a:t>
            </a:r>
            <a:r>
              <a:rPr lang="ru-RU" dirty="0"/>
              <a:t>. Возможны различные входные данные, которые приводят к одному и тому же </a:t>
            </a:r>
            <a:r>
              <a:rPr lang="ru-RU" dirty="0" err="1"/>
              <a:t>хешу</a:t>
            </a:r>
            <a:r>
              <a:rPr lang="ru-RU" dirty="0"/>
              <a:t>, и выбор правильных исходных данных среди множества вариантов становится нерешаемой задачей.</a:t>
            </a:r>
          </a:p>
        </p:txBody>
      </p:sp>
    </p:spTree>
    <p:extLst>
      <p:ext uri="{BB962C8B-B14F-4D97-AF65-F5344CB8AC3E}">
        <p14:creationId xmlns:p14="http://schemas.microsoft.com/office/powerpoint/2010/main" val="2663884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Фиксированные начальные значения и уникальные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Фиксированные начальные переменные (H0-H7) в хеш-функциях, таких как SHA-512, используются для инициализации процесса. Они одинаковы для всех вычислений, но играют роль только в начале процесса. Сам процесс хеширования сильно зависит от входных данных, так как </a:t>
            </a:r>
            <a:r>
              <a:rPr lang="ru-RU" dirty="0" err="1"/>
              <a:t>хешируется</a:t>
            </a:r>
            <a:r>
              <a:rPr lang="ru-RU" dirty="0"/>
              <a:t> каждый блок данных отдельно, и значения промежуточных </a:t>
            </a:r>
            <a:r>
              <a:rPr lang="ru-RU" dirty="0" err="1"/>
              <a:t>хешей</a:t>
            </a:r>
            <a:r>
              <a:rPr lang="ru-RU" dirty="0"/>
              <a:t> изменяются с каждым новым блоком.</a:t>
            </a:r>
          </a:p>
          <a:p>
            <a:r>
              <a:rPr lang="ru-RU" dirty="0"/>
              <a:t>Следовательно, даже зная начальные переменные и структуру алгоритма, без знания исходных данных невозможно точно предсказать, какой результат они дадут.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757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Отсутствие ключа в хешировании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отличие от шифрования (например, AES), где используется ключ, хеширование не использует секретный ключ. Это делает невозможным «расшифровку» </a:t>
            </a:r>
            <a:r>
              <a:rPr lang="ru-RU" dirty="0" err="1"/>
              <a:t>хеша</a:t>
            </a:r>
            <a:r>
              <a:rPr lang="ru-RU" dirty="0"/>
              <a:t>, как в случае с зашифрованными данными. В шифровании ключ — это секрет, который позволяет расшифровать данные, а в хешировании такого ключа нет. В хешировании все операции выполняются без использования какого-либо секрета, поэтому и нет способа «вернуться назад» к исходным данным.</a:t>
            </a:r>
          </a:p>
        </p:txBody>
      </p:sp>
    </p:spTree>
    <p:extLst>
      <p:ext uri="{BB962C8B-B14F-4D97-AF65-F5344CB8AC3E}">
        <p14:creationId xmlns:p14="http://schemas.microsoft.com/office/powerpoint/2010/main" val="3881520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Дополнительная защита от попыток расшифровать </a:t>
            </a:r>
            <a:r>
              <a:rPr lang="ru-RU" dirty="0" err="1" smtClean="0"/>
              <a:t>хэш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Соль</a:t>
            </a:r>
            <a:r>
              <a:rPr lang="ru-RU" dirty="0"/>
              <a:t>: это случайное значение, добавляемое к паролю перед хешированием. Это делает каждый </a:t>
            </a:r>
            <a:r>
              <a:rPr lang="ru-RU" dirty="0" err="1"/>
              <a:t>хеш</a:t>
            </a:r>
            <a:r>
              <a:rPr lang="ru-RU" dirty="0"/>
              <a:t> уникальным, даже если пароли одинаковы.</a:t>
            </a:r>
          </a:p>
          <a:p>
            <a:r>
              <a:rPr lang="ru-RU" b="1" dirty="0" err="1"/>
              <a:t>Pepper</a:t>
            </a:r>
            <a:r>
              <a:rPr lang="ru-RU" dirty="0"/>
              <a:t>: подобен соли, но хранится отдельно от базы данных и добавляется к паролю перед хешированием.</a:t>
            </a:r>
          </a:p>
          <a:p>
            <a:r>
              <a:rPr lang="ru-RU" b="1" dirty="0"/>
              <a:t>Ключевое хеширование (PBKDF2, </a:t>
            </a:r>
            <a:r>
              <a:rPr lang="ru-RU" b="1" dirty="0" err="1"/>
              <a:t>bcrypt</a:t>
            </a:r>
            <a:r>
              <a:rPr lang="ru-RU" b="1" dirty="0"/>
              <a:t>, Argon2)</a:t>
            </a:r>
            <a:r>
              <a:rPr lang="ru-RU" dirty="0"/>
              <a:t>: это специальные алгоритмы, которые создают </a:t>
            </a:r>
            <a:r>
              <a:rPr lang="ru-RU" dirty="0" err="1"/>
              <a:t>хеши</a:t>
            </a:r>
            <a:r>
              <a:rPr lang="ru-RU" dirty="0"/>
              <a:t>, рассчитанные с замедлением вычислений (используют большое количество итераций хеширования). Это делает атаки грубой силой и атаки по словарю намного более затратными по времени и ресурсам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593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атаки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Атака перебором (</a:t>
            </a:r>
            <a:r>
              <a:rPr lang="ru-RU" b="1" dirty="0" err="1"/>
              <a:t>Brute</a:t>
            </a:r>
            <a:r>
              <a:rPr lang="ru-RU" b="1" dirty="0"/>
              <a:t> </a:t>
            </a:r>
            <a:r>
              <a:rPr lang="ru-RU" b="1" dirty="0" err="1"/>
              <a:t>Force</a:t>
            </a:r>
            <a:r>
              <a:rPr lang="ru-RU" b="1" dirty="0"/>
              <a:t>)</a:t>
            </a:r>
            <a:r>
              <a:rPr lang="ru-RU" dirty="0"/>
              <a:t>:</a:t>
            </a:r>
          </a:p>
          <a:p>
            <a:r>
              <a:rPr lang="ru-RU" dirty="0"/>
              <a:t>Теоретически можно попробовать все возможные входные данные до тех пор, пока не найдёте тот, который создаёт тот же </a:t>
            </a:r>
            <a:r>
              <a:rPr lang="ru-RU" dirty="0" err="1"/>
              <a:t>хеш</a:t>
            </a:r>
            <a:r>
              <a:rPr lang="ru-RU" dirty="0"/>
              <a:t>. Это неэффективно для больших объёмов данных из-за колоссального количества возможных комбинаций.</a:t>
            </a:r>
          </a:p>
          <a:p>
            <a:pPr marL="0" indent="0">
              <a:buNone/>
            </a:pPr>
            <a:r>
              <a:rPr lang="ru-RU" b="1" dirty="0"/>
              <a:t>Атака с использованием радужных таблиц (</a:t>
            </a:r>
            <a:r>
              <a:rPr lang="ru-RU" b="1" dirty="0" err="1"/>
              <a:t>Rainbow</a:t>
            </a:r>
            <a:r>
              <a:rPr lang="ru-RU" b="1" dirty="0"/>
              <a:t> </a:t>
            </a:r>
            <a:r>
              <a:rPr lang="ru-RU" b="1" dirty="0" err="1"/>
              <a:t>Tables</a:t>
            </a:r>
            <a:r>
              <a:rPr lang="ru-RU" b="1" dirty="0"/>
              <a:t>)</a:t>
            </a:r>
            <a:r>
              <a:rPr lang="ru-RU" dirty="0"/>
              <a:t>:</a:t>
            </a:r>
          </a:p>
          <a:p>
            <a:r>
              <a:rPr lang="ru-RU" dirty="0"/>
              <a:t>Радужные таблицы представляют собой предвычисленные таблицы </a:t>
            </a:r>
            <a:r>
              <a:rPr lang="ru-RU" dirty="0" err="1"/>
              <a:t>хешей</a:t>
            </a:r>
            <a:r>
              <a:rPr lang="ru-RU" dirty="0"/>
              <a:t> для множества возможных паролей. Если </a:t>
            </a:r>
            <a:r>
              <a:rPr lang="ru-RU" dirty="0" err="1"/>
              <a:t>хеш</a:t>
            </a:r>
            <a:r>
              <a:rPr lang="ru-RU" dirty="0"/>
              <a:t> был получен из пароля, можно сравнить его с </a:t>
            </a:r>
            <a:r>
              <a:rPr lang="ru-RU" dirty="0" err="1"/>
              <a:t>хешами</a:t>
            </a:r>
            <a:r>
              <a:rPr lang="ru-RU" dirty="0"/>
              <a:t> в радужной таблице, чтобы найти совпадение. Однако это требует предварительных вычислений и хранения больших таблиц.</a:t>
            </a:r>
          </a:p>
          <a:p>
            <a:pPr marL="0" indent="0">
              <a:buNone/>
            </a:pPr>
            <a:r>
              <a:rPr lang="ru-RU" b="1" dirty="0"/>
              <a:t>Атака по словарю</a:t>
            </a:r>
            <a:r>
              <a:rPr lang="ru-RU" dirty="0"/>
              <a:t>:</a:t>
            </a:r>
          </a:p>
          <a:p>
            <a:r>
              <a:rPr lang="ru-RU" dirty="0"/>
              <a:t>Если вы подозреваете, что исходные данные могут быть из ограниченного набора значений (например, часто используемые пароли), можно использовать словарь с возможными значениями и их </a:t>
            </a:r>
            <a:r>
              <a:rPr lang="ru-RU" dirty="0" err="1"/>
              <a:t>хешами</a:t>
            </a:r>
            <a:r>
              <a:rPr lang="ru-RU" dirty="0"/>
              <a:t> для поиска совпадений.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785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 </a:t>
            </a:r>
            <a:r>
              <a:rPr lang="ru-RU" dirty="0" err="1" smtClean="0"/>
              <a:t>токен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r>
              <a:rPr lang="ru-RU" b="1" dirty="0"/>
              <a:t>JWT</a:t>
            </a:r>
            <a:r>
              <a:rPr lang="ru-RU" dirty="0"/>
              <a:t> (JSON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Token</a:t>
            </a:r>
            <a:r>
              <a:rPr lang="ru-RU" dirty="0"/>
              <a:t>) — это стандарт для создания </a:t>
            </a:r>
            <a:r>
              <a:rPr lang="ru-RU" dirty="0" err="1"/>
              <a:t>токенов</a:t>
            </a:r>
            <a:r>
              <a:rPr lang="ru-RU" dirty="0"/>
              <a:t> доступа, которые могут быть использованы для авторизации и передачи информации между сторонами в веб-приложениях. JWT — это компактный, самодостаточный и безопасный способ передачи информации, закодированной в виде JSON.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719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JWT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JWT состоит из трёх частей, разделённых точками:</a:t>
            </a:r>
          </a:p>
          <a:p>
            <a:r>
              <a:rPr lang="ru-RU" b="1" dirty="0" err="1"/>
              <a:t>Header</a:t>
            </a:r>
            <a:r>
              <a:rPr lang="ru-RU" dirty="0"/>
              <a:t> (заголовок)</a:t>
            </a:r>
          </a:p>
          <a:p>
            <a:r>
              <a:rPr lang="ru-RU" b="1" dirty="0" err="1"/>
              <a:t>Payload</a:t>
            </a:r>
            <a:r>
              <a:rPr lang="ru-RU" dirty="0"/>
              <a:t> (полезная нагрузка)</a:t>
            </a:r>
          </a:p>
          <a:p>
            <a:r>
              <a:rPr lang="ru-RU" b="1" dirty="0" err="1"/>
              <a:t>Signature</a:t>
            </a:r>
            <a:r>
              <a:rPr lang="ru-RU" dirty="0"/>
              <a:t> (подпись)</a:t>
            </a:r>
          </a:p>
          <a:p>
            <a:pPr marL="0" indent="0">
              <a:buNone/>
            </a:pPr>
            <a:r>
              <a:rPr lang="ru-RU" dirty="0"/>
              <a:t>Эти части кодируются с помощью Base64Url и объединяются в одну строку вида: </a:t>
            </a:r>
            <a:r>
              <a:rPr lang="ru-RU" dirty="0" err="1"/>
              <a:t>Header.Payload.Signature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058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(</a:t>
            </a:r>
            <a:r>
              <a:rPr lang="ru-RU" dirty="0"/>
              <a:t>Заголовок)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Заголовок содержит информацию о типе </a:t>
            </a:r>
            <a:r>
              <a:rPr lang="ru-RU" dirty="0" err="1"/>
              <a:t>токена</a:t>
            </a:r>
            <a:r>
              <a:rPr lang="ru-RU" dirty="0"/>
              <a:t> (обычно JWT) и алгоритме шифрования или подписи (например, HS256, </a:t>
            </a:r>
            <a:r>
              <a:rPr lang="ru-RU" dirty="0" smtClean="0"/>
              <a:t>RS256</a:t>
            </a:r>
          </a:p>
          <a:p>
            <a:pPr marL="0" indent="0">
              <a:buNone/>
            </a:pPr>
            <a:r>
              <a:rPr lang="en-US" dirty="0"/>
              <a:t>{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"</a:t>
            </a:r>
            <a:r>
              <a:rPr lang="en-US" dirty="0" err="1"/>
              <a:t>alg</a:t>
            </a:r>
            <a:r>
              <a:rPr lang="en-US" dirty="0"/>
              <a:t>": "HS256</a:t>
            </a:r>
            <a:r>
              <a:rPr lang="en-US" dirty="0" smtClean="0"/>
              <a:t>",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"</a:t>
            </a:r>
            <a:r>
              <a:rPr lang="en-US" dirty="0" err="1"/>
              <a:t>typ</a:t>
            </a:r>
            <a:r>
              <a:rPr lang="en-US" dirty="0"/>
              <a:t>": "</a:t>
            </a:r>
            <a:r>
              <a:rPr lang="en-US" dirty="0" smtClean="0"/>
              <a:t>JWT«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0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(</a:t>
            </a:r>
            <a:r>
              <a:rPr lang="ru-RU" dirty="0"/>
              <a:t>Полезная нагрузка)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Это основная часть </a:t>
            </a:r>
            <a:r>
              <a:rPr lang="ru-RU" dirty="0" err="1"/>
              <a:t>токена</a:t>
            </a:r>
            <a:r>
              <a:rPr lang="ru-RU" dirty="0"/>
              <a:t>, где хранится полезная информация — набор ключей и значений (</a:t>
            </a:r>
            <a:r>
              <a:rPr lang="ru-RU" dirty="0" err="1"/>
              <a:t>claims</a:t>
            </a:r>
            <a:r>
              <a:rPr lang="ru-RU" dirty="0"/>
              <a:t>), обычно закодированных в формате JSON. Существуют три типа </a:t>
            </a:r>
            <a:r>
              <a:rPr lang="ru-RU" dirty="0" err="1"/>
              <a:t>claims</a:t>
            </a:r>
            <a:r>
              <a:rPr lang="ru-RU" dirty="0"/>
              <a:t>:</a:t>
            </a:r>
          </a:p>
          <a:p>
            <a:r>
              <a:rPr lang="ru-RU" b="1" dirty="0" err="1"/>
              <a:t>Registered</a:t>
            </a:r>
            <a:r>
              <a:rPr lang="ru-RU" b="1" dirty="0"/>
              <a:t> </a:t>
            </a:r>
            <a:r>
              <a:rPr lang="ru-RU" b="1" dirty="0" err="1"/>
              <a:t>claims</a:t>
            </a:r>
            <a:r>
              <a:rPr lang="ru-RU" dirty="0"/>
              <a:t> — предопределённые поля (например, </a:t>
            </a:r>
            <a:r>
              <a:rPr lang="ru-RU" dirty="0" err="1"/>
              <a:t>iss</a:t>
            </a:r>
            <a:r>
              <a:rPr lang="ru-RU" dirty="0"/>
              <a:t> — издатель </a:t>
            </a:r>
            <a:r>
              <a:rPr lang="ru-RU" dirty="0" err="1"/>
              <a:t>токена</a:t>
            </a:r>
            <a:r>
              <a:rPr lang="ru-RU" dirty="0"/>
              <a:t>, </a:t>
            </a:r>
            <a:r>
              <a:rPr lang="ru-RU" dirty="0" err="1"/>
              <a:t>exp</a:t>
            </a:r>
            <a:r>
              <a:rPr lang="ru-RU" dirty="0"/>
              <a:t> — время истечения).</a:t>
            </a:r>
          </a:p>
          <a:p>
            <a:r>
              <a:rPr lang="ru-RU" b="1" dirty="0" err="1"/>
              <a:t>Public</a:t>
            </a:r>
            <a:r>
              <a:rPr lang="ru-RU" b="1" dirty="0"/>
              <a:t> </a:t>
            </a:r>
            <a:r>
              <a:rPr lang="ru-RU" b="1" dirty="0" err="1"/>
              <a:t>claims</a:t>
            </a:r>
            <a:r>
              <a:rPr lang="ru-RU" dirty="0"/>
              <a:t> — пользовательские данные, которые должны быть уникальными и иметь общедоступные названия.</a:t>
            </a:r>
          </a:p>
          <a:p>
            <a:r>
              <a:rPr lang="ru-RU" b="1" dirty="0" err="1"/>
              <a:t>Private</a:t>
            </a:r>
            <a:r>
              <a:rPr lang="ru-RU" b="1" dirty="0"/>
              <a:t> </a:t>
            </a:r>
            <a:r>
              <a:rPr lang="ru-RU" b="1" dirty="0" err="1"/>
              <a:t>claims</a:t>
            </a:r>
            <a:r>
              <a:rPr lang="ru-RU" dirty="0"/>
              <a:t> — данные, определённые между сторонами, которые используют </a:t>
            </a:r>
            <a:r>
              <a:rPr lang="ru-RU" dirty="0" err="1"/>
              <a:t>токен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{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"</a:t>
            </a:r>
            <a:r>
              <a:rPr lang="en-US" dirty="0"/>
              <a:t>sub": "1234567890</a:t>
            </a:r>
            <a:r>
              <a:rPr lang="en-US" dirty="0" smtClean="0"/>
              <a:t>",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"</a:t>
            </a:r>
            <a:r>
              <a:rPr lang="en-US" dirty="0"/>
              <a:t>name": "John Doe</a:t>
            </a:r>
            <a:r>
              <a:rPr lang="en-US" dirty="0" smtClean="0"/>
              <a:t>",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"</a:t>
            </a:r>
            <a:r>
              <a:rPr lang="en-US" dirty="0"/>
              <a:t>admin": </a:t>
            </a:r>
            <a:r>
              <a:rPr lang="en-US" dirty="0" smtClean="0"/>
              <a:t>true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04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</a:t>
            </a:r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Основные характеристики AES: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Симметричное шифрование</a:t>
            </a:r>
            <a:r>
              <a:rPr lang="ru-RU" dirty="0" smtClean="0"/>
              <a:t>: Один и тот же ключ используется как для шифрования, так и для расшифровки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Блоковый алгоритм</a:t>
            </a:r>
            <a:r>
              <a:rPr lang="ru-RU" dirty="0" smtClean="0"/>
              <a:t>: AES работает с данными в блоках фиксированного размера (128 бит или 16 байт).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Различные длины ключей</a:t>
            </a:r>
            <a:r>
              <a:rPr lang="ru-RU" dirty="0" smtClean="0"/>
              <a:t>: Алгоритм поддерживает длину ключа 128, 192 или 256 бит.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Безопасность</a:t>
            </a:r>
            <a:r>
              <a:rPr lang="ru-RU" dirty="0" smtClean="0"/>
              <a:t>: AES считается одним из самых безопасных алгоритмов шифрования.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8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(</a:t>
            </a:r>
            <a:r>
              <a:rPr lang="ru-RU" dirty="0"/>
              <a:t>Подпись)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Подпись создаётся для обеспечения целостности </a:t>
            </a:r>
            <a:r>
              <a:rPr lang="ru-RU" dirty="0" err="1"/>
              <a:t>токена</a:t>
            </a:r>
            <a:r>
              <a:rPr lang="ru-RU" dirty="0"/>
              <a:t> и защиты от несанкционированного изменения данных. Она формируется путём объединения заголовка и полезной нагрузки и их шифрования с использованием секрета (в случае симметричных алгоритмов) или приватного ключа (для асимметричных).</a:t>
            </a:r>
          </a:p>
          <a:p>
            <a:r>
              <a:rPr lang="ru-RU" dirty="0"/>
              <a:t>Формула создания подписи</a:t>
            </a:r>
            <a:r>
              <a:rPr lang="ru-RU" dirty="0" smtClean="0"/>
              <a:t>: </a:t>
            </a:r>
          </a:p>
          <a:p>
            <a:r>
              <a:rPr lang="en-US" dirty="0" smtClean="0"/>
              <a:t>HMACSHA256</a:t>
            </a:r>
            <a:r>
              <a:rPr lang="ru-RU" dirty="0" smtClean="0"/>
              <a:t> </a:t>
            </a:r>
            <a:r>
              <a:rPr lang="en-US" dirty="0" smtClean="0"/>
              <a:t>( </a:t>
            </a:r>
            <a:r>
              <a:rPr lang="en-US" dirty="0"/>
              <a:t>base64UrlEncode(header) + "." + base64UrlEncode(payload), secret)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549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JWT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JWT часто используется в процессе аутентификации и авторизации. Типичный сценарий выглядит следующим образом:</a:t>
            </a:r>
          </a:p>
          <a:p>
            <a:r>
              <a:rPr lang="ru-RU" b="1" dirty="0"/>
              <a:t>Аутентификация пользователя</a:t>
            </a:r>
            <a:r>
              <a:rPr lang="ru-RU" dirty="0"/>
              <a:t>: Пользователь отправляет свои учетные данные (например, логин и пароль) на сервер. Если аутентификация успешна, сервер генерирует JWT с информацией о пользователе и отправляет его клиенту.</a:t>
            </a:r>
          </a:p>
          <a:p>
            <a:r>
              <a:rPr lang="ru-RU" b="1" dirty="0"/>
              <a:t>Использование </a:t>
            </a:r>
            <a:r>
              <a:rPr lang="ru-RU" b="1" dirty="0" err="1"/>
              <a:t>токена</a:t>
            </a:r>
            <a:r>
              <a:rPr lang="ru-RU" dirty="0"/>
              <a:t>: Клиент сохраняет </a:t>
            </a:r>
            <a:r>
              <a:rPr lang="ru-RU" dirty="0" err="1"/>
              <a:t>токен</a:t>
            </a:r>
            <a:r>
              <a:rPr lang="ru-RU" dirty="0"/>
              <a:t> (например, в </a:t>
            </a:r>
            <a:r>
              <a:rPr lang="ru-RU" dirty="0" err="1"/>
              <a:t>localStorage</a:t>
            </a:r>
            <a:r>
              <a:rPr lang="ru-RU" dirty="0"/>
              <a:t> или </a:t>
            </a:r>
            <a:r>
              <a:rPr lang="ru-RU" dirty="0" err="1"/>
              <a:t>куках</a:t>
            </a:r>
            <a:r>
              <a:rPr lang="ru-RU" dirty="0"/>
              <a:t>) и использует его для доступа к защищённым ресурсам. При каждом запросе клиент добавляет </a:t>
            </a:r>
            <a:r>
              <a:rPr lang="ru-RU" dirty="0" err="1"/>
              <a:t>токен</a:t>
            </a:r>
            <a:r>
              <a:rPr lang="ru-RU" dirty="0"/>
              <a:t> в заголовок </a:t>
            </a:r>
            <a:r>
              <a:rPr lang="ru-RU" dirty="0" err="1"/>
              <a:t>Authorization</a:t>
            </a:r>
            <a:r>
              <a:rPr lang="ru-RU" dirty="0"/>
              <a:t>: </a:t>
            </a:r>
            <a:r>
              <a:rPr lang="ru-RU" dirty="0" err="1"/>
              <a:t>Bearer</a:t>
            </a:r>
            <a:r>
              <a:rPr lang="ru-RU" dirty="0"/>
              <a:t> &lt;</a:t>
            </a:r>
            <a:r>
              <a:rPr lang="ru-RU" dirty="0" err="1"/>
              <a:t>токен</a:t>
            </a:r>
            <a:r>
              <a:rPr lang="ru-RU" dirty="0"/>
              <a:t>&gt;.</a:t>
            </a:r>
          </a:p>
          <a:p>
            <a:r>
              <a:rPr lang="ru-RU" b="1" dirty="0"/>
              <a:t>Проверка </a:t>
            </a:r>
            <a:r>
              <a:rPr lang="ru-RU" b="1" dirty="0" err="1"/>
              <a:t>токена</a:t>
            </a:r>
            <a:r>
              <a:rPr lang="ru-RU" dirty="0"/>
              <a:t>: Сервер проверяет </a:t>
            </a:r>
            <a:r>
              <a:rPr lang="ru-RU" dirty="0" err="1"/>
              <a:t>токен</a:t>
            </a:r>
            <a:r>
              <a:rPr lang="ru-RU" dirty="0"/>
              <a:t>, расшифровывает его и </a:t>
            </a:r>
            <a:r>
              <a:rPr lang="ru-RU" dirty="0" err="1"/>
              <a:t>валидирует</a:t>
            </a:r>
            <a:r>
              <a:rPr lang="ru-RU" dirty="0"/>
              <a:t> (например, проверяет подпись, срок действия и т. д.). Если </a:t>
            </a:r>
            <a:r>
              <a:rPr lang="ru-RU" dirty="0" err="1"/>
              <a:t>токен</a:t>
            </a:r>
            <a:r>
              <a:rPr lang="ru-RU" dirty="0"/>
              <a:t> валиден, сервер разрешает доступ к ресурсу.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512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и риски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Безопасность хранения</a:t>
            </a:r>
            <a:r>
              <a:rPr lang="ru-RU" dirty="0"/>
              <a:t>: Поскольку JWT хранится на клиентской стороне (например, в браузере), необходимо обеспечить его защиту от кражи (например, через XSS-атаки). Не рекомендуется хранить JWT в </a:t>
            </a:r>
            <a:r>
              <a:rPr lang="ru-RU" dirty="0" err="1"/>
              <a:t>localStorage</a:t>
            </a:r>
            <a:r>
              <a:rPr lang="ru-RU" dirty="0"/>
              <a:t>, так как этот метод уязвим к таким атакам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Необратимость </a:t>
            </a:r>
            <a:r>
              <a:rPr lang="ru-RU" b="1" dirty="0"/>
              <a:t>данных</a:t>
            </a:r>
            <a:r>
              <a:rPr lang="ru-RU" dirty="0"/>
              <a:t>: После генерации JWT данные, содержащиеся в полезной нагрузке, не могут быть изменены без </a:t>
            </a:r>
            <a:r>
              <a:rPr lang="ru-RU" dirty="0" err="1"/>
              <a:t>перевыпуска</a:t>
            </a:r>
            <a:r>
              <a:rPr lang="ru-RU" dirty="0"/>
              <a:t> нового </a:t>
            </a:r>
            <a:r>
              <a:rPr lang="ru-RU" dirty="0" err="1"/>
              <a:t>токена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Срок </a:t>
            </a:r>
            <a:r>
              <a:rPr lang="ru-RU" b="1" dirty="0"/>
              <a:t>действия</a:t>
            </a:r>
            <a:r>
              <a:rPr lang="ru-RU" dirty="0"/>
              <a:t>: JWT имеет фиксированный срок жизни. Если срок действия </a:t>
            </a:r>
            <a:r>
              <a:rPr lang="ru-RU" dirty="0" err="1"/>
              <a:t>токена</a:t>
            </a:r>
            <a:r>
              <a:rPr lang="ru-RU" dirty="0"/>
              <a:t> истёк, потребуется его обновление через механизм </a:t>
            </a:r>
            <a:r>
              <a:rPr lang="ru-RU" dirty="0" err="1"/>
              <a:t>refresh-токенов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908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JWT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JWT широко используется в различных веб-приложениях, таких как:</a:t>
            </a:r>
          </a:p>
          <a:p>
            <a:r>
              <a:rPr lang="ru-RU" b="1" dirty="0"/>
              <a:t>Авторизация</a:t>
            </a:r>
            <a:r>
              <a:rPr lang="ru-RU" dirty="0"/>
              <a:t>: JWT используется для передачи данных аутентификации пользователя и хранения информации о правах доступа.</a:t>
            </a:r>
          </a:p>
          <a:p>
            <a:r>
              <a:rPr lang="ru-RU" b="1" dirty="0"/>
              <a:t>Обмен данными</a:t>
            </a:r>
            <a:r>
              <a:rPr lang="ru-RU" dirty="0"/>
              <a:t>: В некоторых случаях JWT применяется для передачи данных между системами, когда важна целостность и подлинность информации.</a:t>
            </a:r>
          </a:p>
          <a:p>
            <a:r>
              <a:rPr lang="ru-RU" b="1" dirty="0"/>
              <a:t>SSO (</a:t>
            </a:r>
            <a:r>
              <a:rPr lang="ru-RU" b="1" dirty="0" err="1"/>
              <a:t>Single</a:t>
            </a:r>
            <a:r>
              <a:rPr lang="ru-RU" b="1" dirty="0"/>
              <a:t> </a:t>
            </a:r>
            <a:r>
              <a:rPr lang="ru-RU" b="1" dirty="0" err="1"/>
              <a:t>Sign-On</a:t>
            </a:r>
            <a:r>
              <a:rPr lang="ru-RU" b="1" dirty="0"/>
              <a:t>)</a:t>
            </a:r>
            <a:r>
              <a:rPr lang="ru-RU" dirty="0"/>
              <a:t>: JWT позволяет пользователям иметь доступ к нескольким системам с одной сессией.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688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tokens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Refresh</a:t>
            </a:r>
            <a:r>
              <a:rPr lang="ru-RU" dirty="0"/>
              <a:t> </a:t>
            </a:r>
            <a:r>
              <a:rPr lang="ru-RU" dirty="0" err="1"/>
              <a:t>токен</a:t>
            </a:r>
            <a:r>
              <a:rPr lang="ru-RU" dirty="0"/>
              <a:t> в контексте JSON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Tokens</a:t>
            </a:r>
            <a:r>
              <a:rPr lang="ru-RU" dirty="0"/>
              <a:t> (JWT) используется для того, чтобы обновить доступ к ресурсам без необходимости повторной аутентификации пользователя. Давайте разберем, как это работает и зачем это нужно.</a:t>
            </a:r>
          </a:p>
          <a:p>
            <a:pPr marL="0" indent="0">
              <a:buNone/>
            </a:pPr>
            <a:r>
              <a:rPr lang="ru-RU" b="1" dirty="0"/>
              <a:t>Основные компоненты JWT</a:t>
            </a:r>
          </a:p>
          <a:p>
            <a:r>
              <a:rPr lang="ru-RU" b="1" dirty="0" err="1"/>
              <a:t>Access</a:t>
            </a:r>
            <a:r>
              <a:rPr lang="ru-RU" b="1" dirty="0"/>
              <a:t> </a:t>
            </a:r>
            <a:r>
              <a:rPr lang="ru-RU" b="1" dirty="0" err="1"/>
              <a:t>Token</a:t>
            </a:r>
            <a:r>
              <a:rPr lang="ru-RU" dirty="0"/>
              <a:t>: Основной </a:t>
            </a:r>
            <a:r>
              <a:rPr lang="ru-RU" dirty="0" err="1"/>
              <a:t>токен</a:t>
            </a:r>
            <a:r>
              <a:rPr lang="ru-RU" dirty="0"/>
              <a:t>, который предоставляет доступ к защищенным ресурсам. Обычно имеет короткий срок жизни (например, 15-60 минут), чтобы уменьшить риск компрометации.</a:t>
            </a:r>
          </a:p>
          <a:p>
            <a:r>
              <a:rPr lang="ru-RU" b="1" dirty="0" err="1"/>
              <a:t>Refresh</a:t>
            </a:r>
            <a:r>
              <a:rPr lang="ru-RU" b="1" dirty="0"/>
              <a:t> </a:t>
            </a:r>
            <a:r>
              <a:rPr lang="ru-RU" b="1" dirty="0" err="1"/>
              <a:t>Token</a:t>
            </a:r>
            <a:r>
              <a:rPr lang="ru-RU" dirty="0"/>
              <a:t>: </a:t>
            </a:r>
            <a:r>
              <a:rPr lang="ru-RU" dirty="0" err="1"/>
              <a:t>Токен</a:t>
            </a:r>
            <a:r>
              <a:rPr lang="ru-RU" dirty="0"/>
              <a:t>, который используется для получения нового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токена</a:t>
            </a:r>
            <a:r>
              <a:rPr lang="ru-RU" dirty="0"/>
              <a:t>, когда текущий истекает. Обычно имеет длинный срок жизни (например, несколько дней или недель).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97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Аутентификация</a:t>
            </a:r>
            <a:r>
              <a:rPr lang="ru-RU" dirty="0"/>
              <a:t>: Когда пользователь сначала аутентифицируется, сервер выдает два </a:t>
            </a:r>
            <a:r>
              <a:rPr lang="ru-RU" dirty="0" err="1"/>
              <a:t>токена</a:t>
            </a:r>
            <a:r>
              <a:rPr lang="ru-RU" dirty="0"/>
              <a:t> —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токен</a:t>
            </a:r>
            <a:r>
              <a:rPr lang="ru-RU" dirty="0"/>
              <a:t> и </a:t>
            </a:r>
            <a:r>
              <a:rPr lang="ru-RU" dirty="0" err="1"/>
              <a:t>refresh</a:t>
            </a:r>
            <a:r>
              <a:rPr lang="ru-RU" dirty="0"/>
              <a:t> </a:t>
            </a:r>
            <a:r>
              <a:rPr lang="ru-RU" dirty="0" err="1"/>
              <a:t>токен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Использование </a:t>
            </a:r>
            <a:r>
              <a:rPr lang="ru-RU" b="1" dirty="0" err="1"/>
              <a:t>Access</a:t>
            </a:r>
            <a:r>
              <a:rPr lang="ru-RU" b="1" dirty="0"/>
              <a:t> </a:t>
            </a:r>
            <a:r>
              <a:rPr lang="ru-RU" b="1" dirty="0" err="1"/>
              <a:t>Token</a:t>
            </a:r>
            <a:r>
              <a:rPr lang="ru-RU" dirty="0"/>
              <a:t>: Пользователь использует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токен</a:t>
            </a:r>
            <a:r>
              <a:rPr lang="ru-RU" dirty="0"/>
              <a:t> для доступа к защищенным ресурсам. </a:t>
            </a:r>
            <a:r>
              <a:rPr lang="ru-RU" dirty="0" err="1"/>
              <a:t>Токен</a:t>
            </a:r>
            <a:r>
              <a:rPr lang="ru-RU" dirty="0"/>
              <a:t> отправляется в заголовке HTTP запроса (например, в заголовке </a:t>
            </a:r>
            <a:r>
              <a:rPr lang="ru-RU" dirty="0" err="1"/>
              <a:t>Authorization</a:t>
            </a:r>
            <a:r>
              <a:rPr lang="ru-RU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Истечение срока действия</a:t>
            </a:r>
            <a:r>
              <a:rPr lang="ru-RU" dirty="0"/>
              <a:t>: Когда срок действия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токена</a:t>
            </a:r>
            <a:r>
              <a:rPr lang="ru-RU" dirty="0"/>
              <a:t> истекает, пользователь не может получить доступ к защищенным ресурсам. Однако </a:t>
            </a:r>
            <a:r>
              <a:rPr lang="ru-RU" dirty="0" err="1"/>
              <a:t>refresh</a:t>
            </a:r>
            <a:r>
              <a:rPr lang="ru-RU" dirty="0"/>
              <a:t> </a:t>
            </a:r>
            <a:r>
              <a:rPr lang="ru-RU" dirty="0" err="1"/>
              <a:t>токен</a:t>
            </a:r>
            <a:r>
              <a:rPr lang="ru-RU" dirty="0"/>
              <a:t> остается действительным.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Обновление </a:t>
            </a:r>
            <a:r>
              <a:rPr lang="ru-RU" b="1" dirty="0" err="1"/>
              <a:t>токенов</a:t>
            </a:r>
            <a:r>
              <a:rPr lang="ru-RU" dirty="0"/>
              <a:t>: Пользователь отправляет </a:t>
            </a:r>
            <a:r>
              <a:rPr lang="ru-RU" dirty="0" err="1"/>
              <a:t>refresh</a:t>
            </a:r>
            <a:r>
              <a:rPr lang="ru-RU" dirty="0"/>
              <a:t> </a:t>
            </a:r>
            <a:r>
              <a:rPr lang="ru-RU" dirty="0" err="1"/>
              <a:t>токен</a:t>
            </a:r>
            <a:r>
              <a:rPr lang="ru-RU" dirty="0"/>
              <a:t> на сервер для получения нового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токена</a:t>
            </a:r>
            <a:r>
              <a:rPr lang="ru-RU" dirty="0"/>
              <a:t>. Обычно этот запрос отправляется на специальный </a:t>
            </a:r>
            <a:r>
              <a:rPr lang="ru-RU" dirty="0" err="1"/>
              <a:t>endpoint</a:t>
            </a:r>
            <a:r>
              <a:rPr lang="ru-RU" dirty="0"/>
              <a:t>, например /</a:t>
            </a:r>
            <a:r>
              <a:rPr lang="ru-RU" dirty="0" err="1"/>
              <a:t>token</a:t>
            </a:r>
            <a:r>
              <a:rPr lang="ru-RU" dirty="0"/>
              <a:t>/</a:t>
            </a:r>
            <a:r>
              <a:rPr lang="ru-RU" dirty="0" err="1"/>
              <a:t>refresh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Выдача нового </a:t>
            </a:r>
            <a:r>
              <a:rPr lang="ru-RU" b="1" dirty="0" err="1"/>
              <a:t>Access</a:t>
            </a:r>
            <a:r>
              <a:rPr lang="ru-RU" b="1" dirty="0"/>
              <a:t> </a:t>
            </a:r>
            <a:r>
              <a:rPr lang="ru-RU" b="1" dirty="0" err="1"/>
              <a:t>Token</a:t>
            </a:r>
            <a:r>
              <a:rPr lang="ru-RU" dirty="0"/>
              <a:t>: Сервер проверяет действительность </a:t>
            </a:r>
            <a:r>
              <a:rPr lang="ru-RU" dirty="0" err="1"/>
              <a:t>refresh</a:t>
            </a:r>
            <a:r>
              <a:rPr lang="ru-RU" dirty="0"/>
              <a:t> </a:t>
            </a:r>
            <a:r>
              <a:rPr lang="ru-RU" dirty="0" err="1"/>
              <a:t>токена</a:t>
            </a:r>
            <a:r>
              <a:rPr lang="ru-RU" dirty="0"/>
              <a:t>. Если он действителен, сервер выдает новый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токен</a:t>
            </a:r>
            <a:r>
              <a:rPr lang="ru-RU" dirty="0"/>
              <a:t> и, опционально, новый </a:t>
            </a:r>
            <a:r>
              <a:rPr lang="ru-RU" dirty="0" err="1"/>
              <a:t>refresh</a:t>
            </a:r>
            <a:r>
              <a:rPr lang="ru-RU" dirty="0"/>
              <a:t> </a:t>
            </a:r>
            <a:r>
              <a:rPr lang="ru-RU" dirty="0" err="1"/>
              <a:t>токен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Продление сессии</a:t>
            </a:r>
            <a:r>
              <a:rPr lang="ru-RU" dirty="0"/>
              <a:t>: Этот процесс может повторяться до тех пор, пока </a:t>
            </a:r>
            <a:r>
              <a:rPr lang="ru-RU" dirty="0" err="1"/>
              <a:t>refresh</a:t>
            </a:r>
            <a:r>
              <a:rPr lang="ru-RU" dirty="0"/>
              <a:t> </a:t>
            </a:r>
            <a:r>
              <a:rPr lang="ru-RU" dirty="0" err="1"/>
              <a:t>токен</a:t>
            </a:r>
            <a:r>
              <a:rPr lang="ru-RU" dirty="0"/>
              <a:t> действителен или пока пользователь явно не выйдет из системы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432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Преимущества:</a:t>
            </a:r>
            <a:endParaRPr lang="ru-RU" dirty="0"/>
          </a:p>
          <a:p>
            <a:r>
              <a:rPr lang="ru-RU" b="1" dirty="0"/>
              <a:t>Безопасность</a:t>
            </a:r>
            <a:r>
              <a:rPr lang="ru-RU" dirty="0"/>
              <a:t>: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токены</a:t>
            </a:r>
            <a:r>
              <a:rPr lang="ru-RU" dirty="0"/>
              <a:t> имеют короткий срок жизни, что снижает риск использования украденных </a:t>
            </a:r>
            <a:r>
              <a:rPr lang="ru-RU" dirty="0" err="1"/>
              <a:t>токенов</a:t>
            </a:r>
            <a:r>
              <a:rPr lang="ru-RU" dirty="0"/>
              <a:t>.</a:t>
            </a:r>
          </a:p>
          <a:p>
            <a:r>
              <a:rPr lang="ru-RU" b="1" dirty="0"/>
              <a:t>Удобство</a:t>
            </a:r>
            <a:r>
              <a:rPr lang="ru-RU" dirty="0"/>
              <a:t>: Пользователи могут оставаться авторизованными без частой повторной аутентификации.</a:t>
            </a:r>
          </a:p>
          <a:p>
            <a:pPr marL="0" indent="0">
              <a:buNone/>
            </a:pPr>
            <a:r>
              <a:rPr lang="ru-RU" b="1" dirty="0"/>
              <a:t>Недостатки:</a:t>
            </a:r>
            <a:endParaRPr lang="ru-RU" dirty="0"/>
          </a:p>
          <a:p>
            <a:r>
              <a:rPr lang="ru-RU" b="1" dirty="0"/>
              <a:t>Хранение </a:t>
            </a:r>
            <a:r>
              <a:rPr lang="ru-RU" b="1" dirty="0" err="1"/>
              <a:t>Refresh</a:t>
            </a:r>
            <a:r>
              <a:rPr lang="ru-RU" b="1" dirty="0"/>
              <a:t> </a:t>
            </a:r>
            <a:r>
              <a:rPr lang="ru-RU" b="1" dirty="0" err="1"/>
              <a:t>токена</a:t>
            </a:r>
            <a:r>
              <a:rPr lang="ru-RU" dirty="0"/>
              <a:t>: </a:t>
            </a:r>
            <a:r>
              <a:rPr lang="ru-RU" dirty="0" err="1"/>
              <a:t>Refresh</a:t>
            </a:r>
            <a:r>
              <a:rPr lang="ru-RU" dirty="0"/>
              <a:t> </a:t>
            </a:r>
            <a:r>
              <a:rPr lang="ru-RU" dirty="0" err="1"/>
              <a:t>токены</a:t>
            </a:r>
            <a:r>
              <a:rPr lang="ru-RU" dirty="0"/>
              <a:t> должны быть защищены от несанкционированного доступа, чтобы предотвратить их использование злоумышленниками.</a:t>
            </a:r>
          </a:p>
          <a:p>
            <a:r>
              <a:rPr lang="ru-RU" b="1" dirty="0"/>
              <a:t>Сложность управления</a:t>
            </a:r>
            <a:r>
              <a:rPr lang="ru-RU" dirty="0"/>
              <a:t>: Требуется дополнительная логика для управления и обновления </a:t>
            </a:r>
            <a:r>
              <a:rPr lang="ru-RU" dirty="0" err="1"/>
              <a:t>токенов</a:t>
            </a:r>
            <a:r>
              <a:rPr lang="ru-RU" dirty="0"/>
              <a:t> на сервере.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16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Хранение </a:t>
            </a:r>
            <a:r>
              <a:rPr lang="ru-RU" b="1" dirty="0" err="1"/>
              <a:t>токенов</a:t>
            </a:r>
            <a:r>
              <a:rPr lang="ru-RU" dirty="0"/>
              <a:t>: Храните </a:t>
            </a:r>
            <a:r>
              <a:rPr lang="ru-RU" dirty="0" err="1"/>
              <a:t>refresh</a:t>
            </a:r>
            <a:r>
              <a:rPr lang="ru-RU" dirty="0"/>
              <a:t> </a:t>
            </a:r>
            <a:r>
              <a:rPr lang="ru-RU" dirty="0" err="1"/>
              <a:t>токены</a:t>
            </a:r>
            <a:r>
              <a:rPr lang="ru-RU" dirty="0"/>
              <a:t> в безопасных местах, например, в HTTP-</a:t>
            </a:r>
            <a:r>
              <a:rPr lang="ru-RU" dirty="0" err="1"/>
              <a:t>only</a:t>
            </a:r>
            <a:r>
              <a:rPr lang="ru-RU" dirty="0"/>
              <a:t> </a:t>
            </a:r>
            <a:r>
              <a:rPr lang="ru-RU" dirty="0" err="1"/>
              <a:t>cookies</a:t>
            </a:r>
            <a:r>
              <a:rPr lang="ru-RU" dirty="0"/>
              <a:t> или в зашифрованном хранилище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smtClean="0"/>
              <a:t>Использование </a:t>
            </a:r>
            <a:r>
              <a:rPr lang="ru-RU" b="1" dirty="0"/>
              <a:t>HTTPS</a:t>
            </a:r>
            <a:r>
              <a:rPr lang="ru-RU" dirty="0"/>
              <a:t>: Всегда используйте HTTPS для передачи </a:t>
            </a:r>
            <a:r>
              <a:rPr lang="ru-RU" dirty="0" err="1"/>
              <a:t>токенов</a:t>
            </a:r>
            <a:r>
              <a:rPr lang="ru-RU" dirty="0"/>
              <a:t>, чтобы защитить их от перехвата</a:t>
            </a:r>
            <a:r>
              <a:rPr lang="ru-RU" dirty="0" smtClean="0"/>
              <a:t>.</a:t>
            </a:r>
            <a:endParaRPr lang="en-US" smtClean="0"/>
          </a:p>
          <a:p>
            <a:r>
              <a:rPr lang="ru-RU" b="1" smtClean="0"/>
              <a:t>Инвалидация</a:t>
            </a:r>
            <a:r>
              <a:rPr lang="ru-RU" b="1" dirty="0" smtClean="0"/>
              <a:t> </a:t>
            </a:r>
            <a:r>
              <a:rPr lang="ru-RU" b="1" dirty="0" err="1"/>
              <a:t>токенов</a:t>
            </a:r>
            <a:r>
              <a:rPr lang="ru-RU" dirty="0"/>
              <a:t>: Реализуйте механизмы для отзыва </a:t>
            </a:r>
            <a:r>
              <a:rPr lang="ru-RU" dirty="0" err="1"/>
              <a:t>refresh</a:t>
            </a:r>
            <a:r>
              <a:rPr lang="ru-RU" dirty="0"/>
              <a:t> </a:t>
            </a:r>
            <a:r>
              <a:rPr lang="ru-RU" dirty="0" err="1"/>
              <a:t>токенов</a:t>
            </a:r>
            <a:r>
              <a:rPr lang="ru-RU" dirty="0"/>
              <a:t> при необходимости (например, при выходе пользователя или при изменении пароля).</a:t>
            </a:r>
          </a:p>
        </p:txBody>
      </p:sp>
    </p:spTree>
    <p:extLst>
      <p:ext uri="{BB962C8B-B14F-4D97-AF65-F5344CB8AC3E}">
        <p14:creationId xmlns:p14="http://schemas.microsoft.com/office/powerpoint/2010/main" val="18861241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881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блоковый алгоритм?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Блоковый алгоритм </a:t>
            </a:r>
            <a:r>
              <a:rPr lang="ru-RU" dirty="0" smtClean="0"/>
              <a:t>— это алгоритм шифрования, который работает с фиксированными блоками данных. В случае AES каждый блок данных имеет длину </a:t>
            </a:r>
            <a:r>
              <a:rPr lang="ru-RU" b="1" dirty="0" smtClean="0"/>
              <a:t>128 бит</a:t>
            </a:r>
            <a:r>
              <a:rPr lang="ru-RU" dirty="0" smtClean="0"/>
              <a:t> (или 16 байт). Это означает, что каждый раз при шифровании алгоритм берет </a:t>
            </a:r>
            <a:r>
              <a:rPr lang="ru-RU" b="1" dirty="0" smtClean="0"/>
              <a:t>ровно 128 бит</a:t>
            </a:r>
            <a:r>
              <a:rPr lang="ru-RU" dirty="0" smtClean="0"/>
              <a:t> открытого текста, шифрует этот блок, а затем переходит к следующему блоку данных.</a:t>
            </a:r>
          </a:p>
          <a:p>
            <a:r>
              <a:rPr lang="ru-RU" dirty="0" smtClean="0"/>
              <a:t>Если данные для шифрования меньше или больше этого размера, то они либо дополняются (</a:t>
            </a:r>
            <a:r>
              <a:rPr lang="ru-RU" b="1" dirty="0" err="1" smtClean="0"/>
              <a:t>padding</a:t>
            </a:r>
            <a:r>
              <a:rPr lang="ru-RU" dirty="0" smtClean="0"/>
              <a:t>), либо разбиваются на несколько блоков.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3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Блоковый алгоритм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Есть текст : </a:t>
            </a:r>
            <a:r>
              <a:rPr lang="en-US" dirty="0" smtClean="0"/>
              <a:t>“</a:t>
            </a:r>
            <a:r>
              <a:rPr lang="en-US" b="1" dirty="0" smtClean="0"/>
              <a:t>Hello, world!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В текстовом виде это 13 символов. Если представить его в виде байтов (например, используя кодировку UTF-8), получится 13 байт:</a:t>
            </a:r>
            <a:r>
              <a:rPr lang="en-US" dirty="0" smtClean="0"/>
              <a:t> “</a:t>
            </a:r>
            <a:r>
              <a:rPr lang="en-US" b="1" dirty="0" smtClean="0"/>
              <a:t>48 65 6C </a:t>
            </a:r>
            <a:r>
              <a:rPr lang="en-US" b="1" dirty="0" err="1" smtClean="0"/>
              <a:t>6C</a:t>
            </a:r>
            <a:r>
              <a:rPr lang="en-US" b="1" dirty="0" smtClean="0"/>
              <a:t> 6F 2C 20 77 6F 72 6C 64 21</a:t>
            </a:r>
            <a:r>
              <a:rPr lang="en-US" dirty="0" smtClean="0"/>
              <a:t>”</a:t>
            </a:r>
          </a:p>
          <a:p>
            <a:r>
              <a:rPr lang="ru-RU" dirty="0" smtClean="0"/>
              <a:t>Каждый символ представляет один байт. AES шифрует данные в блоках по 16 байт (128 бит), но наш текст короче — всего 13 байт. Чтобы текст можно было зашифровать, необходимо добавить ещё 3 байта данных, что называется </a:t>
            </a:r>
            <a:r>
              <a:rPr lang="ru-RU" b="1" dirty="0" err="1" smtClean="0"/>
              <a:t>padding</a:t>
            </a:r>
            <a:r>
              <a:rPr lang="ru-RU" dirty="0" smtClean="0"/>
              <a:t> (выравнивание). Обычно используется схема </a:t>
            </a:r>
            <a:r>
              <a:rPr lang="ru-RU" b="1" dirty="0" smtClean="0"/>
              <a:t>PKCS7</a:t>
            </a:r>
            <a:r>
              <a:rPr lang="ru-RU" dirty="0" smtClean="0"/>
              <a:t>, которая добавляет байты, заполняя блок до нужной длины.</a:t>
            </a:r>
            <a:r>
              <a:rPr lang="en-US" dirty="0" smtClean="0"/>
              <a:t> </a:t>
            </a:r>
          </a:p>
          <a:p>
            <a:r>
              <a:rPr lang="ru-RU" dirty="0" smtClean="0"/>
              <a:t>Результат: </a:t>
            </a:r>
            <a:r>
              <a:rPr lang="en-US" dirty="0" smtClean="0"/>
              <a:t>“</a:t>
            </a:r>
            <a:r>
              <a:rPr lang="en-US" b="1" dirty="0" smtClean="0"/>
              <a:t>48 65 6C </a:t>
            </a:r>
            <a:r>
              <a:rPr lang="en-US" b="1" dirty="0" err="1" smtClean="0"/>
              <a:t>6C</a:t>
            </a:r>
            <a:r>
              <a:rPr lang="en-US" b="1" dirty="0" smtClean="0"/>
              <a:t> 6F 2C 20 77 6F 72 6C 64 21 03 03 03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Если у нас в тексте количество байт кратное 16</a:t>
            </a:r>
            <a:r>
              <a:rPr lang="en-US" dirty="0" smtClean="0"/>
              <a:t>,</a:t>
            </a:r>
            <a:r>
              <a:rPr lang="ru-RU" dirty="0" smtClean="0"/>
              <a:t> то </a:t>
            </a:r>
            <a:r>
              <a:rPr lang="en-US" dirty="0" smtClean="0"/>
              <a:t>padding </a:t>
            </a:r>
            <a:r>
              <a:rPr lang="ru-RU" dirty="0" smtClean="0"/>
              <a:t>все равно добавляется</a:t>
            </a:r>
            <a:r>
              <a:rPr lang="en-US" dirty="0" smtClean="0"/>
              <a:t>,</a:t>
            </a:r>
            <a:r>
              <a:rPr lang="ru-RU" dirty="0" smtClean="0"/>
              <a:t> он создает еще один полный блок. Это нужно чтобы понимать где у нас конец нашего шифрования и расшифровщик всегда может безопасно удалить </a:t>
            </a:r>
            <a:r>
              <a:rPr lang="ru-RU" dirty="0" err="1" smtClean="0"/>
              <a:t>padding</a:t>
            </a:r>
            <a:r>
              <a:rPr lang="ru-RU" dirty="0" smtClean="0"/>
              <a:t> и точно восстановить исходные данные.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5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ключ в шифровании?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600" b="1" dirty="0" smtClean="0"/>
              <a:t>Ключ</a:t>
            </a:r>
            <a:r>
              <a:rPr lang="ru-RU" sz="1600" dirty="0" smtClean="0"/>
              <a:t> — это набор битов (чисел), используемый для управления процессом шифрования и расшифровки данных. В симметричных алгоритмах шифрования, таких как AES, один и тот же ключ используется как для шифрования, так и для расшифровки. Считается, что сложность подбора правильного ключа (например, методом полного перебора) должна быть настолько </a:t>
            </a:r>
            <a:r>
              <a:rPr lang="ru-RU" sz="1600" dirty="0" err="1" smtClean="0"/>
              <a:t>ве</a:t>
            </a:r>
            <a:r>
              <a:rPr lang="ru-RU" sz="1600" dirty="0" smtClean="0"/>
              <a:t>	лика</a:t>
            </a:r>
            <a:r>
              <a:rPr lang="ru-RU" sz="1600" dirty="0" smtClean="0"/>
              <a:t>, чтобы это было практически невыполнимо за разумное время.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b="1" dirty="0" smtClean="0"/>
              <a:t>Длина ключа </a:t>
            </a:r>
            <a:r>
              <a:rPr lang="ru-RU" sz="1600" dirty="0" smtClean="0"/>
              <a:t>напрямую влияет на безопасность. Чем больше длина ключа, тем сложнее подобрать правильный ключ путём полного перебора (перебора всех возможных комбинаций). Например:</a:t>
            </a:r>
          </a:p>
          <a:p>
            <a:r>
              <a:rPr lang="ru-RU" sz="1600" b="1" dirty="0" smtClean="0"/>
              <a:t>128-битный ключ</a:t>
            </a:r>
            <a:r>
              <a:rPr lang="ru-RU" sz="1600" dirty="0" smtClean="0"/>
              <a:t> имеет 2^{128} возможных комбинаций — это огромное количество вариантов, перебор которых считается неосуществимым с современной вычислительной техникой.</a:t>
            </a:r>
          </a:p>
          <a:p>
            <a:pPr marL="0" indent="0">
              <a:buNone/>
            </a:pPr>
            <a:r>
              <a:rPr lang="ru-RU" sz="1600" dirty="0" smtClean="0"/>
              <a:t>Но не стоит забывать</a:t>
            </a:r>
            <a:r>
              <a:rPr lang="en-US" sz="1600" dirty="0" smtClean="0"/>
              <a:t>,</a:t>
            </a:r>
            <a:r>
              <a:rPr lang="ru-RU" sz="1600" dirty="0" smtClean="0"/>
              <a:t> что чем </a:t>
            </a:r>
            <a:r>
              <a:rPr lang="ru-RU" sz="1600" b="1" dirty="0" smtClean="0"/>
              <a:t>больше ключ</a:t>
            </a:r>
            <a:r>
              <a:rPr lang="en-US" sz="1600" dirty="0" smtClean="0"/>
              <a:t>,</a:t>
            </a:r>
            <a:r>
              <a:rPr lang="ru-RU" sz="1600" dirty="0" smtClean="0"/>
              <a:t> тем </a:t>
            </a:r>
            <a:r>
              <a:rPr lang="ru-RU" sz="1600" b="1" dirty="0" smtClean="0"/>
              <a:t>дольше</a:t>
            </a:r>
            <a:r>
              <a:rPr lang="ru-RU" sz="1600" dirty="0" smtClean="0"/>
              <a:t> будет отрабатывать шифрование и </a:t>
            </a:r>
            <a:r>
              <a:rPr lang="ru-RU" sz="1600" b="1" dirty="0" smtClean="0"/>
              <a:t>расшифровка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b="1" dirty="0" smtClean="0"/>
              <a:t>Длина ключа </a:t>
            </a:r>
            <a:r>
              <a:rPr lang="ru-RU" sz="1600" dirty="0" smtClean="0"/>
              <a:t>в </a:t>
            </a:r>
            <a:r>
              <a:rPr lang="en-US" sz="1600" dirty="0" smtClean="0"/>
              <a:t>AES </a:t>
            </a:r>
            <a:r>
              <a:rPr lang="ru-RU" sz="1600" dirty="0" smtClean="0"/>
              <a:t>бывает: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b="1" dirty="0" smtClean="0"/>
              <a:t>128 бит </a:t>
            </a:r>
            <a:r>
              <a:rPr lang="ru-RU" sz="1600" dirty="0" smtClean="0"/>
              <a:t>(10 раундов шифрования).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b="1" dirty="0" smtClean="0"/>
              <a:t>192 бита </a:t>
            </a:r>
            <a:r>
              <a:rPr lang="ru-RU" sz="1600" dirty="0" smtClean="0"/>
              <a:t>(12 раундов шифрования).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b="1" dirty="0" smtClean="0"/>
              <a:t>256 бит </a:t>
            </a:r>
            <a:r>
              <a:rPr lang="ru-RU" sz="1600" dirty="0" smtClean="0"/>
              <a:t>(14 раундов шифрования).</a:t>
            </a:r>
          </a:p>
          <a:p>
            <a:pPr marL="0" indent="0">
              <a:buNone/>
            </a:pPr>
            <a:r>
              <a:rPr lang="ru-RU" sz="1600" dirty="0" smtClean="0"/>
              <a:t>Каждый раунд использует подмножество ключа (так называемый </a:t>
            </a:r>
            <a:r>
              <a:rPr lang="ru-RU" sz="1600" b="1" dirty="0" smtClean="0"/>
              <a:t>раундовый ключ</a:t>
            </a:r>
            <a:r>
              <a:rPr lang="ru-RU" sz="1600" dirty="0" smtClean="0"/>
              <a:t>) для обеспечения безопасности.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726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работы </a:t>
            </a:r>
            <a:r>
              <a:rPr lang="en-US" dirty="0" smtClean="0"/>
              <a:t>AES: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Алгоритм AES работает с </a:t>
            </a:r>
            <a:r>
              <a:rPr lang="ru-RU" b="1" dirty="0" smtClean="0"/>
              <a:t>16 байтами данных</a:t>
            </a:r>
            <a:r>
              <a:rPr lang="ru-RU" dirty="0" smtClean="0"/>
              <a:t> за раз. Эти 16 байт образуют </a:t>
            </a:r>
            <a:r>
              <a:rPr lang="ru-RU" b="1" dirty="0" smtClean="0"/>
              <a:t>матрицу 4x4</a:t>
            </a:r>
            <a:r>
              <a:rPr lang="ru-RU" dirty="0" smtClean="0"/>
              <a:t> (называемую </a:t>
            </a:r>
            <a:r>
              <a:rPr lang="ru-RU" b="1" dirty="0" err="1" smtClean="0"/>
              <a:t>State</a:t>
            </a:r>
            <a:r>
              <a:rPr lang="ru-RU" dirty="0" smtClean="0"/>
              <a:t>), в которой каждый элемент — это один байт (8 бит). Все описанные ниже шаги применяются к этой матрице.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Вот основные этапы, которые происходят в каждом раунде:</a:t>
            </a:r>
          </a:p>
          <a:p>
            <a:r>
              <a:rPr lang="ru-RU" b="1" dirty="0" err="1" smtClean="0"/>
              <a:t>SubBytes</a:t>
            </a:r>
            <a:r>
              <a:rPr lang="ru-RU" dirty="0" smtClean="0"/>
              <a:t> (Подстановка байтов)</a:t>
            </a:r>
          </a:p>
          <a:p>
            <a:r>
              <a:rPr lang="ru-RU" b="1" dirty="0" err="1" smtClean="0"/>
              <a:t>ShiftRows</a:t>
            </a:r>
            <a:r>
              <a:rPr lang="ru-RU" dirty="0" smtClean="0"/>
              <a:t> (Смещение строк)</a:t>
            </a:r>
          </a:p>
          <a:p>
            <a:r>
              <a:rPr lang="ru-RU" b="1" dirty="0" err="1" smtClean="0"/>
              <a:t>MixColumns</a:t>
            </a:r>
            <a:r>
              <a:rPr lang="ru-RU" dirty="0" smtClean="0"/>
              <a:t> (Перемешивание столбцов) — применяется не на последнем раунде</a:t>
            </a:r>
          </a:p>
          <a:p>
            <a:r>
              <a:rPr lang="ru-RU" b="1" dirty="0" err="1" smtClean="0"/>
              <a:t>AddRoundKey</a:t>
            </a:r>
            <a:r>
              <a:rPr lang="ru-RU" dirty="0" smtClean="0"/>
              <a:t> (Добавление раундового ключа)</a:t>
            </a:r>
          </a:p>
          <a:p>
            <a:pPr marL="0" indent="0">
              <a:buNone/>
            </a:pPr>
            <a:r>
              <a:rPr lang="ru-RU" dirty="0" smtClean="0"/>
              <a:t>Кроме того, в самом начале выполняется операция </a:t>
            </a:r>
            <a:r>
              <a:rPr lang="ru-RU" b="1" dirty="0" err="1" smtClean="0"/>
              <a:t>AddRoundKey</a:t>
            </a:r>
            <a:r>
              <a:rPr lang="ru-RU" dirty="0" smtClean="0"/>
              <a:t> (до первого раунда). Теперь давай разберём каждый шаг подробнее.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88840"/>
            <a:ext cx="216024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9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4732</Words>
  <Application>Microsoft Office PowerPoint</Application>
  <PresentationFormat>Экран (4:3)</PresentationFormat>
  <Paragraphs>334</Paragraphs>
  <Slides>58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59" baseType="lpstr">
      <vt:lpstr>Тема Office</vt:lpstr>
      <vt:lpstr>Шифрование данных C#</vt:lpstr>
      <vt:lpstr>Для чего нужно шифрование</vt:lpstr>
      <vt:lpstr>Подходы к шифрованию данных</vt:lpstr>
      <vt:lpstr>Симметричное шифрование</vt:lpstr>
      <vt:lpstr>AES алгоритм</vt:lpstr>
      <vt:lpstr>Что такое блоковый алгоритм?</vt:lpstr>
      <vt:lpstr>Блоковый алгоритм пример</vt:lpstr>
      <vt:lpstr>Что такое ключ в шифровании?</vt:lpstr>
      <vt:lpstr>Общая схема работы AES:</vt:lpstr>
      <vt:lpstr>SubBytes (Подстановка байтов)</vt:lpstr>
      <vt:lpstr>ShiftRows (Смещение строк)</vt:lpstr>
      <vt:lpstr>Пример ShiftRows</vt:lpstr>
      <vt:lpstr>MixColumns (Перемешивание столбцов)</vt:lpstr>
      <vt:lpstr>Пример MixColumns</vt:lpstr>
      <vt:lpstr>AddRoundKey</vt:lpstr>
      <vt:lpstr>Как генерируются раундовые ключи?</vt:lpstr>
      <vt:lpstr>Пример для 128-битного ключа</vt:lpstr>
      <vt:lpstr>Как работает операция XOR?</vt:lpstr>
      <vt:lpstr>Пример XOR</vt:lpstr>
      <vt:lpstr>Что такое Rcon?</vt:lpstr>
      <vt:lpstr>Почему 10, 12 или 14 раундов?</vt:lpstr>
      <vt:lpstr>Основные методы хранения ключей:</vt:lpstr>
      <vt:lpstr>Режимы шифрования AES:</vt:lpstr>
      <vt:lpstr>CBC (Cipher Block Chaining)</vt:lpstr>
      <vt:lpstr>Хеширование</vt:lpstr>
      <vt:lpstr>Где используется хеширование</vt:lpstr>
      <vt:lpstr>Свойства хеш-функций</vt:lpstr>
      <vt:lpstr>SHA-512</vt:lpstr>
      <vt:lpstr>Разбиение на блоки</vt:lpstr>
      <vt:lpstr>Инициализация переменных</vt:lpstr>
      <vt:lpstr>Подготовка констант и сообщение-раундов</vt:lpstr>
      <vt:lpstr>Циклы обработки (раунды)</vt:lpstr>
      <vt:lpstr>Циклы обработки (раунды)</vt:lpstr>
      <vt:lpstr>Циклы обработки (раунды)</vt:lpstr>
      <vt:lpstr>Финальная конкатенация</vt:lpstr>
      <vt:lpstr>Почему нельзя восстановить данные из хеша?</vt:lpstr>
      <vt:lpstr>Потеря информации</vt:lpstr>
      <vt:lpstr>Нелинейные преобразования</vt:lpstr>
      <vt:lpstr>Эффект лавины</vt:lpstr>
      <vt:lpstr>Многократные раунды и расширение сообщения</vt:lpstr>
      <vt:lpstr>Проблема коллизий и поиск обратного пути</vt:lpstr>
      <vt:lpstr>Фиксированные начальные значения и уникальные данные</vt:lpstr>
      <vt:lpstr>Отсутствие ключа в хешировании</vt:lpstr>
      <vt:lpstr>Дополнительная защита от попыток расшифровать хэш</vt:lpstr>
      <vt:lpstr>Возможные атаки</vt:lpstr>
      <vt:lpstr>JWT токен</vt:lpstr>
      <vt:lpstr>Структура JWT</vt:lpstr>
      <vt:lpstr>Header (Заголовок)</vt:lpstr>
      <vt:lpstr>Payload (Полезная нагрузка)</vt:lpstr>
      <vt:lpstr>Signature (Подпись)</vt:lpstr>
      <vt:lpstr>Как работает JWT</vt:lpstr>
      <vt:lpstr>Недостатки и риски</vt:lpstr>
      <vt:lpstr>Применение JWT</vt:lpstr>
      <vt:lpstr>Refresh tokens</vt:lpstr>
      <vt:lpstr>Как это работает</vt:lpstr>
      <vt:lpstr>Преимущества и недостатки</vt:lpstr>
      <vt:lpstr>Рекомендации по безопасности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Шифрование данных C#</dc:title>
  <dc:creator>misha 228420</dc:creator>
  <cp:lastModifiedBy>misha 228420</cp:lastModifiedBy>
  <cp:revision>44</cp:revision>
  <dcterms:created xsi:type="dcterms:W3CDTF">2024-08-15T15:25:47Z</dcterms:created>
  <dcterms:modified xsi:type="dcterms:W3CDTF">2024-08-28T19:05:18Z</dcterms:modified>
</cp:coreProperties>
</file>