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sldIdLst>
    <p:sldId id="256" r:id="rId2"/>
    <p:sldId id="257" r:id="rId3"/>
    <p:sldId id="262" r:id="rId4"/>
    <p:sldId id="258" r:id="rId5"/>
    <p:sldId id="261" r:id="rId6"/>
    <p:sldId id="284" r:id="rId7"/>
    <p:sldId id="285" r:id="rId8"/>
    <p:sldId id="264" r:id="rId9"/>
    <p:sldId id="265" r:id="rId10"/>
    <p:sldId id="266" r:id="rId11"/>
    <p:sldId id="267" r:id="rId12"/>
    <p:sldId id="268" r:id="rId13"/>
    <p:sldId id="269" r:id="rId14"/>
    <p:sldId id="270" r:id="rId15"/>
    <p:sldId id="271" r:id="rId16"/>
    <p:sldId id="272" r:id="rId17"/>
    <p:sldId id="273" r:id="rId18"/>
    <p:sldId id="260" r:id="rId19"/>
    <p:sldId id="274" r:id="rId20"/>
    <p:sldId id="278" r:id="rId21"/>
    <p:sldId id="279" r:id="rId22"/>
    <p:sldId id="286" r:id="rId23"/>
    <p:sldId id="280" r:id="rId24"/>
    <p:sldId id="281" r:id="rId25"/>
    <p:sldId id="283" r:id="rId26"/>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FF0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75" d="100"/>
          <a:sy n="75" d="100"/>
        </p:scale>
        <p:origin x="946" y="115"/>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4323239-5F12-489E-A311-A1CD56DFB2B7}" type="datetimeFigureOut">
              <a:rPr lang="zh-TW" altLang="en-US" smtClean="0"/>
              <a:t>2024/9/23</a:t>
            </a:fld>
            <a:endParaRPr lang="zh-TW" altLang="en-US"/>
          </a:p>
        </p:txBody>
      </p:sp>
      <p:sp>
        <p:nvSpPr>
          <p:cNvPr id="4" name="投影片影像版面配置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C716D8B-22C0-4392-9D49-6D5FD0C373F9}" type="slidenum">
              <a:rPr lang="zh-TW" altLang="en-US" smtClean="0"/>
              <a:t>‹#›</a:t>
            </a:fld>
            <a:endParaRPr lang="zh-TW" altLang="en-US"/>
          </a:p>
        </p:txBody>
      </p:sp>
    </p:spTree>
    <p:extLst>
      <p:ext uri="{BB962C8B-B14F-4D97-AF65-F5344CB8AC3E}">
        <p14:creationId xmlns:p14="http://schemas.microsoft.com/office/powerpoint/2010/main" val="32179993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2C716D8B-22C0-4392-9D49-6D5FD0C373F9}" type="slidenum">
              <a:rPr lang="zh-TW" altLang="en-US" smtClean="0"/>
              <a:t>3</a:t>
            </a:fld>
            <a:endParaRPr lang="zh-TW" altLang="en-US"/>
          </a:p>
        </p:txBody>
      </p:sp>
    </p:spTree>
    <p:extLst>
      <p:ext uri="{BB962C8B-B14F-4D97-AF65-F5344CB8AC3E}">
        <p14:creationId xmlns:p14="http://schemas.microsoft.com/office/powerpoint/2010/main" val="16420344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2C716D8B-22C0-4392-9D49-6D5FD0C373F9}" type="slidenum">
              <a:rPr lang="zh-TW" altLang="en-US" smtClean="0"/>
              <a:t>4</a:t>
            </a:fld>
            <a:endParaRPr lang="zh-TW" altLang="en-US"/>
          </a:p>
        </p:txBody>
      </p:sp>
    </p:spTree>
    <p:extLst>
      <p:ext uri="{BB962C8B-B14F-4D97-AF65-F5344CB8AC3E}">
        <p14:creationId xmlns:p14="http://schemas.microsoft.com/office/powerpoint/2010/main" val="40033128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2C716D8B-22C0-4392-9D49-6D5FD0C373F9}" type="slidenum">
              <a:rPr lang="zh-TW" altLang="en-US" smtClean="0"/>
              <a:t>5</a:t>
            </a:fld>
            <a:endParaRPr lang="zh-TW" altLang="en-US"/>
          </a:p>
        </p:txBody>
      </p:sp>
    </p:spTree>
    <p:extLst>
      <p:ext uri="{BB962C8B-B14F-4D97-AF65-F5344CB8AC3E}">
        <p14:creationId xmlns:p14="http://schemas.microsoft.com/office/powerpoint/2010/main" val="5543221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2C716D8B-22C0-4392-9D49-6D5FD0C373F9}" type="slidenum">
              <a:rPr lang="zh-TW" altLang="en-US" smtClean="0"/>
              <a:t>6</a:t>
            </a:fld>
            <a:endParaRPr lang="zh-TW" altLang="en-US"/>
          </a:p>
        </p:txBody>
      </p:sp>
    </p:spTree>
    <p:extLst>
      <p:ext uri="{BB962C8B-B14F-4D97-AF65-F5344CB8AC3E}">
        <p14:creationId xmlns:p14="http://schemas.microsoft.com/office/powerpoint/2010/main" val="2690918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2C716D8B-22C0-4392-9D49-6D5FD0C373F9}" type="slidenum">
              <a:rPr lang="zh-TW" altLang="en-US" smtClean="0"/>
              <a:t>7</a:t>
            </a:fld>
            <a:endParaRPr lang="zh-TW" altLang="en-US"/>
          </a:p>
        </p:txBody>
      </p:sp>
    </p:spTree>
    <p:extLst>
      <p:ext uri="{BB962C8B-B14F-4D97-AF65-F5344CB8AC3E}">
        <p14:creationId xmlns:p14="http://schemas.microsoft.com/office/powerpoint/2010/main" val="10863028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A426026-615F-E7DE-233C-4C0B3383EEE1}"/>
              </a:ext>
            </a:extLst>
          </p:cNvPr>
          <p:cNvSpPr>
            <a:spLocks noGrp="1"/>
          </p:cNvSpPr>
          <p:nvPr>
            <p:ph type="ctrTitle"/>
          </p:nvPr>
        </p:nvSpPr>
        <p:spPr>
          <a:xfrm>
            <a:off x="1524000" y="1122363"/>
            <a:ext cx="9144000" cy="2387600"/>
          </a:xfrm>
        </p:spPr>
        <p:txBody>
          <a:bodyPr anchor="b"/>
          <a:lstStyle>
            <a:lvl1pPr algn="ctr">
              <a:defRPr sz="6000"/>
            </a:lvl1pPr>
          </a:lstStyle>
          <a:p>
            <a:r>
              <a:rPr lang="zh-TW" altLang="en-US"/>
              <a:t>按一下以編輯母片標題樣式</a:t>
            </a:r>
          </a:p>
        </p:txBody>
      </p:sp>
      <p:sp>
        <p:nvSpPr>
          <p:cNvPr id="3" name="副標題 2">
            <a:extLst>
              <a:ext uri="{FF2B5EF4-FFF2-40B4-BE49-F238E27FC236}">
                <a16:creationId xmlns:a16="http://schemas.microsoft.com/office/drawing/2014/main" id="{E608E1A2-7CE9-4A96-2136-32E7740D1A6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a:t>按一下以編輯母片子標題樣式</a:t>
            </a:r>
          </a:p>
        </p:txBody>
      </p:sp>
      <p:sp>
        <p:nvSpPr>
          <p:cNvPr id="4" name="日期版面配置區 3">
            <a:extLst>
              <a:ext uri="{FF2B5EF4-FFF2-40B4-BE49-F238E27FC236}">
                <a16:creationId xmlns:a16="http://schemas.microsoft.com/office/drawing/2014/main" id="{0A593BEE-9102-6F8E-AD11-03DCDAECC159}"/>
              </a:ext>
            </a:extLst>
          </p:cNvPr>
          <p:cNvSpPr>
            <a:spLocks noGrp="1"/>
          </p:cNvSpPr>
          <p:nvPr>
            <p:ph type="dt" sz="half" idx="10"/>
          </p:nvPr>
        </p:nvSpPr>
        <p:spPr/>
        <p:txBody>
          <a:bodyPr/>
          <a:lstStyle/>
          <a:p>
            <a:fld id="{F435A8E7-1020-49EF-AB0C-08EAD2924928}" type="datetimeFigureOut">
              <a:rPr lang="zh-TW" altLang="en-US" smtClean="0"/>
              <a:t>2024/9/23</a:t>
            </a:fld>
            <a:endParaRPr lang="zh-TW" altLang="en-US"/>
          </a:p>
        </p:txBody>
      </p:sp>
      <p:sp>
        <p:nvSpPr>
          <p:cNvPr id="5" name="頁尾版面配置區 4">
            <a:extLst>
              <a:ext uri="{FF2B5EF4-FFF2-40B4-BE49-F238E27FC236}">
                <a16:creationId xmlns:a16="http://schemas.microsoft.com/office/drawing/2014/main" id="{81DE8E3B-948B-C1CB-A9CA-04ED22E13AAF}"/>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02AD4D9B-B042-A368-1853-2D64979C11C5}"/>
              </a:ext>
            </a:extLst>
          </p:cNvPr>
          <p:cNvSpPr>
            <a:spLocks noGrp="1"/>
          </p:cNvSpPr>
          <p:nvPr>
            <p:ph type="sldNum" sz="quarter" idx="12"/>
          </p:nvPr>
        </p:nvSpPr>
        <p:spPr/>
        <p:txBody>
          <a:bodyPr/>
          <a:lstStyle/>
          <a:p>
            <a:fld id="{591CB226-B15C-4E03-AA30-748D9E219763}" type="slidenum">
              <a:rPr lang="zh-TW" altLang="en-US" smtClean="0"/>
              <a:t>‹#›</a:t>
            </a:fld>
            <a:endParaRPr lang="zh-TW" altLang="en-US"/>
          </a:p>
        </p:txBody>
      </p:sp>
    </p:spTree>
    <p:extLst>
      <p:ext uri="{BB962C8B-B14F-4D97-AF65-F5344CB8AC3E}">
        <p14:creationId xmlns:p14="http://schemas.microsoft.com/office/powerpoint/2010/main" val="6951138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FCAF83A-30C5-3E46-7783-6583E84DD6D9}"/>
              </a:ext>
            </a:extLst>
          </p:cNvPr>
          <p:cNvSpPr>
            <a:spLocks noGrp="1"/>
          </p:cNvSpPr>
          <p:nvPr>
            <p:ph type="title"/>
          </p:nvPr>
        </p:nvSpPr>
        <p:spPr/>
        <p:txBody>
          <a:bodyPr/>
          <a:lstStyle/>
          <a:p>
            <a:r>
              <a:rPr lang="zh-TW" altLang="en-US"/>
              <a:t>按一下以編輯母片標題樣式</a:t>
            </a:r>
          </a:p>
        </p:txBody>
      </p:sp>
      <p:sp>
        <p:nvSpPr>
          <p:cNvPr id="3" name="直排文字版面配置區 2">
            <a:extLst>
              <a:ext uri="{FF2B5EF4-FFF2-40B4-BE49-F238E27FC236}">
                <a16:creationId xmlns:a16="http://schemas.microsoft.com/office/drawing/2014/main" id="{7B8E2858-F81A-F8C3-DFAE-3CD3ACEE731A}"/>
              </a:ext>
            </a:extLst>
          </p:cNvPr>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C0592977-3651-EC64-7751-D40548695E6C}"/>
              </a:ext>
            </a:extLst>
          </p:cNvPr>
          <p:cNvSpPr>
            <a:spLocks noGrp="1"/>
          </p:cNvSpPr>
          <p:nvPr>
            <p:ph type="dt" sz="half" idx="10"/>
          </p:nvPr>
        </p:nvSpPr>
        <p:spPr/>
        <p:txBody>
          <a:bodyPr/>
          <a:lstStyle/>
          <a:p>
            <a:fld id="{F435A8E7-1020-49EF-AB0C-08EAD2924928}" type="datetimeFigureOut">
              <a:rPr lang="zh-TW" altLang="en-US" smtClean="0"/>
              <a:t>2024/9/23</a:t>
            </a:fld>
            <a:endParaRPr lang="zh-TW" altLang="en-US"/>
          </a:p>
        </p:txBody>
      </p:sp>
      <p:sp>
        <p:nvSpPr>
          <p:cNvPr id="5" name="頁尾版面配置區 4">
            <a:extLst>
              <a:ext uri="{FF2B5EF4-FFF2-40B4-BE49-F238E27FC236}">
                <a16:creationId xmlns:a16="http://schemas.microsoft.com/office/drawing/2014/main" id="{734EAC48-0736-0F03-2651-D4874335CEF0}"/>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904FF1C5-A57A-9FEE-6104-DBE9BD08D9C4}"/>
              </a:ext>
            </a:extLst>
          </p:cNvPr>
          <p:cNvSpPr>
            <a:spLocks noGrp="1"/>
          </p:cNvSpPr>
          <p:nvPr>
            <p:ph type="sldNum" sz="quarter" idx="12"/>
          </p:nvPr>
        </p:nvSpPr>
        <p:spPr/>
        <p:txBody>
          <a:bodyPr/>
          <a:lstStyle/>
          <a:p>
            <a:fld id="{591CB226-B15C-4E03-AA30-748D9E219763}" type="slidenum">
              <a:rPr lang="zh-TW" altLang="en-US" smtClean="0"/>
              <a:t>‹#›</a:t>
            </a:fld>
            <a:endParaRPr lang="zh-TW" altLang="en-US"/>
          </a:p>
        </p:txBody>
      </p:sp>
    </p:spTree>
    <p:extLst>
      <p:ext uri="{BB962C8B-B14F-4D97-AF65-F5344CB8AC3E}">
        <p14:creationId xmlns:p14="http://schemas.microsoft.com/office/powerpoint/2010/main" val="35771381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a:extLst>
              <a:ext uri="{FF2B5EF4-FFF2-40B4-BE49-F238E27FC236}">
                <a16:creationId xmlns:a16="http://schemas.microsoft.com/office/drawing/2014/main" id="{2D6BD4B3-C453-8B02-44D9-6EAEDFE21E8F}"/>
              </a:ext>
            </a:extLst>
          </p:cNvPr>
          <p:cNvSpPr>
            <a:spLocks noGrp="1"/>
          </p:cNvSpPr>
          <p:nvPr>
            <p:ph type="title" orient="vert"/>
          </p:nvPr>
        </p:nvSpPr>
        <p:spPr>
          <a:xfrm>
            <a:off x="8724900" y="365125"/>
            <a:ext cx="2628900" cy="5811838"/>
          </a:xfrm>
        </p:spPr>
        <p:txBody>
          <a:bodyPr vert="eaVert"/>
          <a:lstStyle/>
          <a:p>
            <a:r>
              <a:rPr lang="zh-TW" altLang="en-US"/>
              <a:t>按一下以編輯母片標題樣式</a:t>
            </a:r>
          </a:p>
        </p:txBody>
      </p:sp>
      <p:sp>
        <p:nvSpPr>
          <p:cNvPr id="3" name="直排文字版面配置區 2">
            <a:extLst>
              <a:ext uri="{FF2B5EF4-FFF2-40B4-BE49-F238E27FC236}">
                <a16:creationId xmlns:a16="http://schemas.microsoft.com/office/drawing/2014/main" id="{C225E71F-482B-8059-6C31-41A0A57D1781}"/>
              </a:ext>
            </a:extLst>
          </p:cNvPr>
          <p:cNvSpPr>
            <a:spLocks noGrp="1"/>
          </p:cNvSpPr>
          <p:nvPr>
            <p:ph type="body" orient="vert" idx="1"/>
          </p:nvPr>
        </p:nvSpPr>
        <p:spPr>
          <a:xfrm>
            <a:off x="838200" y="365125"/>
            <a:ext cx="7734300" cy="5811838"/>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8C689CCF-6913-F899-D2D2-54D9AC1C4CB7}"/>
              </a:ext>
            </a:extLst>
          </p:cNvPr>
          <p:cNvSpPr>
            <a:spLocks noGrp="1"/>
          </p:cNvSpPr>
          <p:nvPr>
            <p:ph type="dt" sz="half" idx="10"/>
          </p:nvPr>
        </p:nvSpPr>
        <p:spPr/>
        <p:txBody>
          <a:bodyPr/>
          <a:lstStyle/>
          <a:p>
            <a:fld id="{F435A8E7-1020-49EF-AB0C-08EAD2924928}" type="datetimeFigureOut">
              <a:rPr lang="zh-TW" altLang="en-US" smtClean="0"/>
              <a:t>2024/9/23</a:t>
            </a:fld>
            <a:endParaRPr lang="zh-TW" altLang="en-US"/>
          </a:p>
        </p:txBody>
      </p:sp>
      <p:sp>
        <p:nvSpPr>
          <p:cNvPr id="5" name="頁尾版面配置區 4">
            <a:extLst>
              <a:ext uri="{FF2B5EF4-FFF2-40B4-BE49-F238E27FC236}">
                <a16:creationId xmlns:a16="http://schemas.microsoft.com/office/drawing/2014/main" id="{5B55DED6-433B-94B5-DDB3-80E929A46224}"/>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D820F1BD-8B33-4C05-F572-7678B1BF0477}"/>
              </a:ext>
            </a:extLst>
          </p:cNvPr>
          <p:cNvSpPr>
            <a:spLocks noGrp="1"/>
          </p:cNvSpPr>
          <p:nvPr>
            <p:ph type="sldNum" sz="quarter" idx="12"/>
          </p:nvPr>
        </p:nvSpPr>
        <p:spPr/>
        <p:txBody>
          <a:bodyPr/>
          <a:lstStyle/>
          <a:p>
            <a:fld id="{591CB226-B15C-4E03-AA30-748D9E219763}" type="slidenum">
              <a:rPr lang="zh-TW" altLang="en-US" smtClean="0"/>
              <a:t>‹#›</a:t>
            </a:fld>
            <a:endParaRPr lang="zh-TW" altLang="en-US"/>
          </a:p>
        </p:txBody>
      </p:sp>
    </p:spTree>
    <p:extLst>
      <p:ext uri="{BB962C8B-B14F-4D97-AF65-F5344CB8AC3E}">
        <p14:creationId xmlns:p14="http://schemas.microsoft.com/office/powerpoint/2010/main" val="37797506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2356E40-4249-5FCF-F11E-6465CD32568F}"/>
              </a:ext>
            </a:extLst>
          </p:cNvPr>
          <p:cNvSpPr>
            <a:spLocks noGrp="1"/>
          </p:cNvSpPr>
          <p:nvPr>
            <p:ph type="title"/>
          </p:nvPr>
        </p:nvSpPr>
        <p:spPr/>
        <p:txBody>
          <a:bodyPr/>
          <a:lstStyle/>
          <a:p>
            <a:r>
              <a:rPr lang="zh-TW" altLang="en-US"/>
              <a:t>按一下以編輯母片標題樣式</a:t>
            </a:r>
          </a:p>
        </p:txBody>
      </p:sp>
      <p:sp>
        <p:nvSpPr>
          <p:cNvPr id="3" name="內容版面配置區 2">
            <a:extLst>
              <a:ext uri="{FF2B5EF4-FFF2-40B4-BE49-F238E27FC236}">
                <a16:creationId xmlns:a16="http://schemas.microsoft.com/office/drawing/2014/main" id="{5C9CA1DC-ABD2-9941-B274-87E6F5FBD6E3}"/>
              </a:ext>
            </a:extLst>
          </p:cNvPr>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11059413-5912-E112-0871-7D6E4224E641}"/>
              </a:ext>
            </a:extLst>
          </p:cNvPr>
          <p:cNvSpPr>
            <a:spLocks noGrp="1"/>
          </p:cNvSpPr>
          <p:nvPr>
            <p:ph type="dt" sz="half" idx="10"/>
          </p:nvPr>
        </p:nvSpPr>
        <p:spPr/>
        <p:txBody>
          <a:bodyPr/>
          <a:lstStyle/>
          <a:p>
            <a:fld id="{F435A8E7-1020-49EF-AB0C-08EAD2924928}" type="datetimeFigureOut">
              <a:rPr lang="zh-TW" altLang="en-US" smtClean="0"/>
              <a:t>2024/9/23</a:t>
            </a:fld>
            <a:endParaRPr lang="zh-TW" altLang="en-US"/>
          </a:p>
        </p:txBody>
      </p:sp>
      <p:sp>
        <p:nvSpPr>
          <p:cNvPr id="5" name="頁尾版面配置區 4">
            <a:extLst>
              <a:ext uri="{FF2B5EF4-FFF2-40B4-BE49-F238E27FC236}">
                <a16:creationId xmlns:a16="http://schemas.microsoft.com/office/drawing/2014/main" id="{20F3DD80-A3DC-5FC4-3F9D-1A7D27AFB822}"/>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88E5E312-B9BF-2D20-B0E5-507E58D13B78}"/>
              </a:ext>
            </a:extLst>
          </p:cNvPr>
          <p:cNvSpPr>
            <a:spLocks noGrp="1"/>
          </p:cNvSpPr>
          <p:nvPr>
            <p:ph type="sldNum" sz="quarter" idx="12"/>
          </p:nvPr>
        </p:nvSpPr>
        <p:spPr/>
        <p:txBody>
          <a:bodyPr/>
          <a:lstStyle/>
          <a:p>
            <a:fld id="{591CB226-B15C-4E03-AA30-748D9E219763}" type="slidenum">
              <a:rPr lang="zh-TW" altLang="en-US" smtClean="0"/>
              <a:t>‹#›</a:t>
            </a:fld>
            <a:endParaRPr lang="zh-TW" altLang="en-US"/>
          </a:p>
        </p:txBody>
      </p:sp>
    </p:spTree>
    <p:extLst>
      <p:ext uri="{BB962C8B-B14F-4D97-AF65-F5344CB8AC3E}">
        <p14:creationId xmlns:p14="http://schemas.microsoft.com/office/powerpoint/2010/main" val="16312239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B1FF225-98C2-F984-56FD-BD618278FC93}"/>
              </a:ext>
            </a:extLst>
          </p:cNvPr>
          <p:cNvSpPr>
            <a:spLocks noGrp="1"/>
          </p:cNvSpPr>
          <p:nvPr>
            <p:ph type="title"/>
          </p:nvPr>
        </p:nvSpPr>
        <p:spPr>
          <a:xfrm>
            <a:off x="831850" y="1709738"/>
            <a:ext cx="10515600" cy="2852737"/>
          </a:xfrm>
        </p:spPr>
        <p:txBody>
          <a:bodyPr anchor="b"/>
          <a:lstStyle>
            <a:lvl1pPr>
              <a:defRPr sz="6000"/>
            </a:lvl1pPr>
          </a:lstStyle>
          <a:p>
            <a:r>
              <a:rPr lang="zh-TW" altLang="en-US"/>
              <a:t>按一下以編輯母片標題樣式</a:t>
            </a:r>
          </a:p>
        </p:txBody>
      </p:sp>
      <p:sp>
        <p:nvSpPr>
          <p:cNvPr id="3" name="文字版面配置區 2">
            <a:extLst>
              <a:ext uri="{FF2B5EF4-FFF2-40B4-BE49-F238E27FC236}">
                <a16:creationId xmlns:a16="http://schemas.microsoft.com/office/drawing/2014/main" id="{E7B249D5-84F0-E03E-9992-3FE0B7B008CD}"/>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zh-TW" altLang="en-US"/>
              <a:t>按一下以編輯母片文字樣式</a:t>
            </a:r>
          </a:p>
        </p:txBody>
      </p:sp>
      <p:sp>
        <p:nvSpPr>
          <p:cNvPr id="4" name="日期版面配置區 3">
            <a:extLst>
              <a:ext uri="{FF2B5EF4-FFF2-40B4-BE49-F238E27FC236}">
                <a16:creationId xmlns:a16="http://schemas.microsoft.com/office/drawing/2014/main" id="{1D936AFF-681C-8110-8007-6070BC7FBE47}"/>
              </a:ext>
            </a:extLst>
          </p:cNvPr>
          <p:cNvSpPr>
            <a:spLocks noGrp="1"/>
          </p:cNvSpPr>
          <p:nvPr>
            <p:ph type="dt" sz="half" idx="10"/>
          </p:nvPr>
        </p:nvSpPr>
        <p:spPr/>
        <p:txBody>
          <a:bodyPr/>
          <a:lstStyle/>
          <a:p>
            <a:fld id="{F435A8E7-1020-49EF-AB0C-08EAD2924928}" type="datetimeFigureOut">
              <a:rPr lang="zh-TW" altLang="en-US" smtClean="0"/>
              <a:t>2024/9/23</a:t>
            </a:fld>
            <a:endParaRPr lang="zh-TW" altLang="en-US"/>
          </a:p>
        </p:txBody>
      </p:sp>
      <p:sp>
        <p:nvSpPr>
          <p:cNvPr id="5" name="頁尾版面配置區 4">
            <a:extLst>
              <a:ext uri="{FF2B5EF4-FFF2-40B4-BE49-F238E27FC236}">
                <a16:creationId xmlns:a16="http://schemas.microsoft.com/office/drawing/2014/main" id="{004AF227-6DA2-F464-6F1D-82B67834BA8F}"/>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6214EBC8-F18B-B64C-B4AA-7973CC7FAAA9}"/>
              </a:ext>
            </a:extLst>
          </p:cNvPr>
          <p:cNvSpPr>
            <a:spLocks noGrp="1"/>
          </p:cNvSpPr>
          <p:nvPr>
            <p:ph type="sldNum" sz="quarter" idx="12"/>
          </p:nvPr>
        </p:nvSpPr>
        <p:spPr/>
        <p:txBody>
          <a:bodyPr/>
          <a:lstStyle/>
          <a:p>
            <a:fld id="{591CB226-B15C-4E03-AA30-748D9E219763}" type="slidenum">
              <a:rPr lang="zh-TW" altLang="en-US" smtClean="0"/>
              <a:t>‹#›</a:t>
            </a:fld>
            <a:endParaRPr lang="zh-TW" altLang="en-US"/>
          </a:p>
        </p:txBody>
      </p:sp>
    </p:spTree>
    <p:extLst>
      <p:ext uri="{BB962C8B-B14F-4D97-AF65-F5344CB8AC3E}">
        <p14:creationId xmlns:p14="http://schemas.microsoft.com/office/powerpoint/2010/main" val="38954296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E375DE5-5F6F-B7DD-5F0E-19B38EC8B7C5}"/>
              </a:ext>
            </a:extLst>
          </p:cNvPr>
          <p:cNvSpPr>
            <a:spLocks noGrp="1"/>
          </p:cNvSpPr>
          <p:nvPr>
            <p:ph type="title"/>
          </p:nvPr>
        </p:nvSpPr>
        <p:spPr/>
        <p:txBody>
          <a:bodyPr/>
          <a:lstStyle/>
          <a:p>
            <a:r>
              <a:rPr lang="zh-TW" altLang="en-US"/>
              <a:t>按一下以編輯母片標題樣式</a:t>
            </a:r>
          </a:p>
        </p:txBody>
      </p:sp>
      <p:sp>
        <p:nvSpPr>
          <p:cNvPr id="3" name="內容版面配置區 2">
            <a:extLst>
              <a:ext uri="{FF2B5EF4-FFF2-40B4-BE49-F238E27FC236}">
                <a16:creationId xmlns:a16="http://schemas.microsoft.com/office/drawing/2014/main" id="{B3AB030F-EC6F-6E7E-E22E-5E574477A717}"/>
              </a:ext>
            </a:extLst>
          </p:cNvPr>
          <p:cNvSpPr>
            <a:spLocks noGrp="1"/>
          </p:cNvSpPr>
          <p:nvPr>
            <p:ph sz="half" idx="1"/>
          </p:nvPr>
        </p:nvSpPr>
        <p:spPr>
          <a:xfrm>
            <a:off x="838200" y="1825625"/>
            <a:ext cx="51816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a:extLst>
              <a:ext uri="{FF2B5EF4-FFF2-40B4-BE49-F238E27FC236}">
                <a16:creationId xmlns:a16="http://schemas.microsoft.com/office/drawing/2014/main" id="{7AF7D3C6-3D0F-3EE7-3681-A1444FF482BA}"/>
              </a:ext>
            </a:extLst>
          </p:cNvPr>
          <p:cNvSpPr>
            <a:spLocks noGrp="1"/>
          </p:cNvSpPr>
          <p:nvPr>
            <p:ph sz="half" idx="2"/>
          </p:nvPr>
        </p:nvSpPr>
        <p:spPr>
          <a:xfrm>
            <a:off x="6172200" y="1825625"/>
            <a:ext cx="51816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a:extLst>
              <a:ext uri="{FF2B5EF4-FFF2-40B4-BE49-F238E27FC236}">
                <a16:creationId xmlns:a16="http://schemas.microsoft.com/office/drawing/2014/main" id="{4189D5E3-9AAD-BAC2-F2D0-CB006600C553}"/>
              </a:ext>
            </a:extLst>
          </p:cNvPr>
          <p:cNvSpPr>
            <a:spLocks noGrp="1"/>
          </p:cNvSpPr>
          <p:nvPr>
            <p:ph type="dt" sz="half" idx="10"/>
          </p:nvPr>
        </p:nvSpPr>
        <p:spPr/>
        <p:txBody>
          <a:bodyPr/>
          <a:lstStyle/>
          <a:p>
            <a:fld id="{F435A8E7-1020-49EF-AB0C-08EAD2924928}" type="datetimeFigureOut">
              <a:rPr lang="zh-TW" altLang="en-US" smtClean="0"/>
              <a:t>2024/9/23</a:t>
            </a:fld>
            <a:endParaRPr lang="zh-TW" altLang="en-US"/>
          </a:p>
        </p:txBody>
      </p:sp>
      <p:sp>
        <p:nvSpPr>
          <p:cNvPr id="6" name="頁尾版面配置區 5">
            <a:extLst>
              <a:ext uri="{FF2B5EF4-FFF2-40B4-BE49-F238E27FC236}">
                <a16:creationId xmlns:a16="http://schemas.microsoft.com/office/drawing/2014/main" id="{94460164-A9AD-96B4-A724-A641CE50B35F}"/>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DC337FE7-EDAC-B95D-EED3-C1A0F721A1CD}"/>
              </a:ext>
            </a:extLst>
          </p:cNvPr>
          <p:cNvSpPr>
            <a:spLocks noGrp="1"/>
          </p:cNvSpPr>
          <p:nvPr>
            <p:ph type="sldNum" sz="quarter" idx="12"/>
          </p:nvPr>
        </p:nvSpPr>
        <p:spPr/>
        <p:txBody>
          <a:bodyPr/>
          <a:lstStyle/>
          <a:p>
            <a:fld id="{591CB226-B15C-4E03-AA30-748D9E219763}" type="slidenum">
              <a:rPr lang="zh-TW" altLang="en-US" smtClean="0"/>
              <a:t>‹#›</a:t>
            </a:fld>
            <a:endParaRPr lang="zh-TW" altLang="en-US"/>
          </a:p>
        </p:txBody>
      </p:sp>
    </p:spTree>
    <p:extLst>
      <p:ext uri="{BB962C8B-B14F-4D97-AF65-F5344CB8AC3E}">
        <p14:creationId xmlns:p14="http://schemas.microsoft.com/office/powerpoint/2010/main" val="29491349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AC600B5-02E5-50A3-A1AB-6663125C661D}"/>
              </a:ext>
            </a:extLst>
          </p:cNvPr>
          <p:cNvSpPr>
            <a:spLocks noGrp="1"/>
          </p:cNvSpPr>
          <p:nvPr>
            <p:ph type="title"/>
          </p:nvPr>
        </p:nvSpPr>
        <p:spPr>
          <a:xfrm>
            <a:off x="839788" y="365125"/>
            <a:ext cx="10515600" cy="1325563"/>
          </a:xfrm>
        </p:spPr>
        <p:txBody>
          <a:bodyPr/>
          <a:lstStyle/>
          <a:p>
            <a:r>
              <a:rPr lang="zh-TW" altLang="en-US"/>
              <a:t>按一下以編輯母片標題樣式</a:t>
            </a:r>
          </a:p>
        </p:txBody>
      </p:sp>
      <p:sp>
        <p:nvSpPr>
          <p:cNvPr id="3" name="文字版面配置區 2">
            <a:extLst>
              <a:ext uri="{FF2B5EF4-FFF2-40B4-BE49-F238E27FC236}">
                <a16:creationId xmlns:a16="http://schemas.microsoft.com/office/drawing/2014/main" id="{14872DCA-7ADA-6328-0358-AF71A02C5BA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a:extLst>
              <a:ext uri="{FF2B5EF4-FFF2-40B4-BE49-F238E27FC236}">
                <a16:creationId xmlns:a16="http://schemas.microsoft.com/office/drawing/2014/main" id="{141D9206-BE53-76FB-61CB-F8C6E9CE773B}"/>
              </a:ext>
            </a:extLst>
          </p:cNvPr>
          <p:cNvSpPr>
            <a:spLocks noGrp="1"/>
          </p:cNvSpPr>
          <p:nvPr>
            <p:ph sz="half" idx="2"/>
          </p:nvPr>
        </p:nvSpPr>
        <p:spPr>
          <a:xfrm>
            <a:off x="839788" y="2505075"/>
            <a:ext cx="5157787"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a:extLst>
              <a:ext uri="{FF2B5EF4-FFF2-40B4-BE49-F238E27FC236}">
                <a16:creationId xmlns:a16="http://schemas.microsoft.com/office/drawing/2014/main" id="{F7AE9C49-2374-A04E-C850-19714CF0ACA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a:extLst>
              <a:ext uri="{FF2B5EF4-FFF2-40B4-BE49-F238E27FC236}">
                <a16:creationId xmlns:a16="http://schemas.microsoft.com/office/drawing/2014/main" id="{47FC69B9-6C4B-82CF-1829-146A4AE8B304}"/>
              </a:ext>
            </a:extLst>
          </p:cNvPr>
          <p:cNvSpPr>
            <a:spLocks noGrp="1"/>
          </p:cNvSpPr>
          <p:nvPr>
            <p:ph sz="quarter" idx="4"/>
          </p:nvPr>
        </p:nvSpPr>
        <p:spPr>
          <a:xfrm>
            <a:off x="6172200" y="2505075"/>
            <a:ext cx="5183188"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a:extLst>
              <a:ext uri="{FF2B5EF4-FFF2-40B4-BE49-F238E27FC236}">
                <a16:creationId xmlns:a16="http://schemas.microsoft.com/office/drawing/2014/main" id="{F322D957-10D2-A9E6-ED76-09AB62EA26AF}"/>
              </a:ext>
            </a:extLst>
          </p:cNvPr>
          <p:cNvSpPr>
            <a:spLocks noGrp="1"/>
          </p:cNvSpPr>
          <p:nvPr>
            <p:ph type="dt" sz="half" idx="10"/>
          </p:nvPr>
        </p:nvSpPr>
        <p:spPr/>
        <p:txBody>
          <a:bodyPr/>
          <a:lstStyle/>
          <a:p>
            <a:fld id="{F435A8E7-1020-49EF-AB0C-08EAD2924928}" type="datetimeFigureOut">
              <a:rPr lang="zh-TW" altLang="en-US" smtClean="0"/>
              <a:t>2024/9/23</a:t>
            </a:fld>
            <a:endParaRPr lang="zh-TW" altLang="en-US"/>
          </a:p>
        </p:txBody>
      </p:sp>
      <p:sp>
        <p:nvSpPr>
          <p:cNvPr id="8" name="頁尾版面配置區 7">
            <a:extLst>
              <a:ext uri="{FF2B5EF4-FFF2-40B4-BE49-F238E27FC236}">
                <a16:creationId xmlns:a16="http://schemas.microsoft.com/office/drawing/2014/main" id="{21022DAA-36D7-37B5-7057-11F8E5DD8363}"/>
              </a:ext>
            </a:extLst>
          </p:cNvPr>
          <p:cNvSpPr>
            <a:spLocks noGrp="1"/>
          </p:cNvSpPr>
          <p:nvPr>
            <p:ph type="ftr" sz="quarter" idx="11"/>
          </p:nvPr>
        </p:nvSpPr>
        <p:spPr/>
        <p:txBody>
          <a:bodyPr/>
          <a:lstStyle/>
          <a:p>
            <a:endParaRPr lang="zh-TW" altLang="en-US"/>
          </a:p>
        </p:txBody>
      </p:sp>
      <p:sp>
        <p:nvSpPr>
          <p:cNvPr id="9" name="投影片編號版面配置區 8">
            <a:extLst>
              <a:ext uri="{FF2B5EF4-FFF2-40B4-BE49-F238E27FC236}">
                <a16:creationId xmlns:a16="http://schemas.microsoft.com/office/drawing/2014/main" id="{14C965D0-1C9E-D5CF-314A-3991F8B59294}"/>
              </a:ext>
            </a:extLst>
          </p:cNvPr>
          <p:cNvSpPr>
            <a:spLocks noGrp="1"/>
          </p:cNvSpPr>
          <p:nvPr>
            <p:ph type="sldNum" sz="quarter" idx="12"/>
          </p:nvPr>
        </p:nvSpPr>
        <p:spPr/>
        <p:txBody>
          <a:bodyPr/>
          <a:lstStyle/>
          <a:p>
            <a:fld id="{591CB226-B15C-4E03-AA30-748D9E219763}" type="slidenum">
              <a:rPr lang="zh-TW" altLang="en-US" smtClean="0"/>
              <a:t>‹#›</a:t>
            </a:fld>
            <a:endParaRPr lang="zh-TW" altLang="en-US"/>
          </a:p>
        </p:txBody>
      </p:sp>
    </p:spTree>
    <p:extLst>
      <p:ext uri="{BB962C8B-B14F-4D97-AF65-F5344CB8AC3E}">
        <p14:creationId xmlns:p14="http://schemas.microsoft.com/office/powerpoint/2010/main" val="34753173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25FE9C7-F7DF-5286-32FE-981F92E1D7FD}"/>
              </a:ext>
            </a:extLst>
          </p:cNvPr>
          <p:cNvSpPr>
            <a:spLocks noGrp="1"/>
          </p:cNvSpPr>
          <p:nvPr>
            <p:ph type="title"/>
          </p:nvPr>
        </p:nvSpPr>
        <p:spPr/>
        <p:txBody>
          <a:bodyPr/>
          <a:lstStyle/>
          <a:p>
            <a:r>
              <a:rPr lang="zh-TW" altLang="en-US"/>
              <a:t>按一下以編輯母片標題樣式</a:t>
            </a:r>
          </a:p>
        </p:txBody>
      </p:sp>
      <p:sp>
        <p:nvSpPr>
          <p:cNvPr id="3" name="日期版面配置區 2">
            <a:extLst>
              <a:ext uri="{FF2B5EF4-FFF2-40B4-BE49-F238E27FC236}">
                <a16:creationId xmlns:a16="http://schemas.microsoft.com/office/drawing/2014/main" id="{462DC492-899C-3E3B-EF81-4A4405F848F5}"/>
              </a:ext>
            </a:extLst>
          </p:cNvPr>
          <p:cNvSpPr>
            <a:spLocks noGrp="1"/>
          </p:cNvSpPr>
          <p:nvPr>
            <p:ph type="dt" sz="half" idx="10"/>
          </p:nvPr>
        </p:nvSpPr>
        <p:spPr/>
        <p:txBody>
          <a:bodyPr/>
          <a:lstStyle/>
          <a:p>
            <a:fld id="{F435A8E7-1020-49EF-AB0C-08EAD2924928}" type="datetimeFigureOut">
              <a:rPr lang="zh-TW" altLang="en-US" smtClean="0"/>
              <a:t>2024/9/23</a:t>
            </a:fld>
            <a:endParaRPr lang="zh-TW" altLang="en-US"/>
          </a:p>
        </p:txBody>
      </p:sp>
      <p:sp>
        <p:nvSpPr>
          <p:cNvPr id="4" name="頁尾版面配置區 3">
            <a:extLst>
              <a:ext uri="{FF2B5EF4-FFF2-40B4-BE49-F238E27FC236}">
                <a16:creationId xmlns:a16="http://schemas.microsoft.com/office/drawing/2014/main" id="{6D53E736-E775-C18C-D3D4-3358DE18D44B}"/>
              </a:ext>
            </a:extLst>
          </p:cNvPr>
          <p:cNvSpPr>
            <a:spLocks noGrp="1"/>
          </p:cNvSpPr>
          <p:nvPr>
            <p:ph type="ftr" sz="quarter" idx="11"/>
          </p:nvPr>
        </p:nvSpPr>
        <p:spPr/>
        <p:txBody>
          <a:bodyPr/>
          <a:lstStyle/>
          <a:p>
            <a:endParaRPr lang="zh-TW" altLang="en-US"/>
          </a:p>
        </p:txBody>
      </p:sp>
      <p:sp>
        <p:nvSpPr>
          <p:cNvPr id="5" name="投影片編號版面配置區 4">
            <a:extLst>
              <a:ext uri="{FF2B5EF4-FFF2-40B4-BE49-F238E27FC236}">
                <a16:creationId xmlns:a16="http://schemas.microsoft.com/office/drawing/2014/main" id="{16E5F4E7-DC91-EF50-1350-93033541511D}"/>
              </a:ext>
            </a:extLst>
          </p:cNvPr>
          <p:cNvSpPr>
            <a:spLocks noGrp="1"/>
          </p:cNvSpPr>
          <p:nvPr>
            <p:ph type="sldNum" sz="quarter" idx="12"/>
          </p:nvPr>
        </p:nvSpPr>
        <p:spPr/>
        <p:txBody>
          <a:bodyPr/>
          <a:lstStyle/>
          <a:p>
            <a:fld id="{591CB226-B15C-4E03-AA30-748D9E219763}" type="slidenum">
              <a:rPr lang="zh-TW" altLang="en-US" smtClean="0"/>
              <a:t>‹#›</a:t>
            </a:fld>
            <a:endParaRPr lang="zh-TW" altLang="en-US"/>
          </a:p>
        </p:txBody>
      </p:sp>
    </p:spTree>
    <p:extLst>
      <p:ext uri="{BB962C8B-B14F-4D97-AF65-F5344CB8AC3E}">
        <p14:creationId xmlns:p14="http://schemas.microsoft.com/office/powerpoint/2010/main" val="16649345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a:extLst>
              <a:ext uri="{FF2B5EF4-FFF2-40B4-BE49-F238E27FC236}">
                <a16:creationId xmlns:a16="http://schemas.microsoft.com/office/drawing/2014/main" id="{CA28D673-559B-AEB6-0696-154B7FA66377}"/>
              </a:ext>
            </a:extLst>
          </p:cNvPr>
          <p:cNvSpPr>
            <a:spLocks noGrp="1"/>
          </p:cNvSpPr>
          <p:nvPr>
            <p:ph type="dt" sz="half" idx="10"/>
          </p:nvPr>
        </p:nvSpPr>
        <p:spPr/>
        <p:txBody>
          <a:bodyPr/>
          <a:lstStyle/>
          <a:p>
            <a:fld id="{F435A8E7-1020-49EF-AB0C-08EAD2924928}" type="datetimeFigureOut">
              <a:rPr lang="zh-TW" altLang="en-US" smtClean="0"/>
              <a:t>2024/9/23</a:t>
            </a:fld>
            <a:endParaRPr lang="zh-TW" altLang="en-US"/>
          </a:p>
        </p:txBody>
      </p:sp>
      <p:sp>
        <p:nvSpPr>
          <p:cNvPr id="3" name="頁尾版面配置區 2">
            <a:extLst>
              <a:ext uri="{FF2B5EF4-FFF2-40B4-BE49-F238E27FC236}">
                <a16:creationId xmlns:a16="http://schemas.microsoft.com/office/drawing/2014/main" id="{5061413B-0B66-D568-CCE6-0FE9D3E72D84}"/>
              </a:ext>
            </a:extLst>
          </p:cNvPr>
          <p:cNvSpPr>
            <a:spLocks noGrp="1"/>
          </p:cNvSpPr>
          <p:nvPr>
            <p:ph type="ftr" sz="quarter" idx="11"/>
          </p:nvPr>
        </p:nvSpPr>
        <p:spPr/>
        <p:txBody>
          <a:bodyPr/>
          <a:lstStyle/>
          <a:p>
            <a:endParaRPr lang="zh-TW" altLang="en-US"/>
          </a:p>
        </p:txBody>
      </p:sp>
      <p:sp>
        <p:nvSpPr>
          <p:cNvPr id="4" name="投影片編號版面配置區 3">
            <a:extLst>
              <a:ext uri="{FF2B5EF4-FFF2-40B4-BE49-F238E27FC236}">
                <a16:creationId xmlns:a16="http://schemas.microsoft.com/office/drawing/2014/main" id="{F8D8C122-4046-C37C-8845-106C8F36D496}"/>
              </a:ext>
            </a:extLst>
          </p:cNvPr>
          <p:cNvSpPr>
            <a:spLocks noGrp="1"/>
          </p:cNvSpPr>
          <p:nvPr>
            <p:ph type="sldNum" sz="quarter" idx="12"/>
          </p:nvPr>
        </p:nvSpPr>
        <p:spPr/>
        <p:txBody>
          <a:bodyPr/>
          <a:lstStyle/>
          <a:p>
            <a:fld id="{591CB226-B15C-4E03-AA30-748D9E219763}" type="slidenum">
              <a:rPr lang="zh-TW" altLang="en-US" smtClean="0"/>
              <a:t>‹#›</a:t>
            </a:fld>
            <a:endParaRPr lang="zh-TW" altLang="en-US"/>
          </a:p>
        </p:txBody>
      </p:sp>
    </p:spTree>
    <p:extLst>
      <p:ext uri="{BB962C8B-B14F-4D97-AF65-F5344CB8AC3E}">
        <p14:creationId xmlns:p14="http://schemas.microsoft.com/office/powerpoint/2010/main" val="19318322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輔助字幕的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CEFD42D-48B8-9AE9-79B1-7FEDD6B85F3F}"/>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內容版面配置區 2">
            <a:extLst>
              <a:ext uri="{FF2B5EF4-FFF2-40B4-BE49-F238E27FC236}">
                <a16:creationId xmlns:a16="http://schemas.microsoft.com/office/drawing/2014/main" id="{D09E99BA-7784-66C5-E3B6-B86D64AAEA8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a:extLst>
              <a:ext uri="{FF2B5EF4-FFF2-40B4-BE49-F238E27FC236}">
                <a16:creationId xmlns:a16="http://schemas.microsoft.com/office/drawing/2014/main" id="{CEB59E24-3EBA-8977-2878-3CC6D8A8671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日期版面配置區 4">
            <a:extLst>
              <a:ext uri="{FF2B5EF4-FFF2-40B4-BE49-F238E27FC236}">
                <a16:creationId xmlns:a16="http://schemas.microsoft.com/office/drawing/2014/main" id="{CA7830AE-C109-3F7E-A99D-CE64A50B689A}"/>
              </a:ext>
            </a:extLst>
          </p:cNvPr>
          <p:cNvSpPr>
            <a:spLocks noGrp="1"/>
          </p:cNvSpPr>
          <p:nvPr>
            <p:ph type="dt" sz="half" idx="10"/>
          </p:nvPr>
        </p:nvSpPr>
        <p:spPr/>
        <p:txBody>
          <a:bodyPr/>
          <a:lstStyle/>
          <a:p>
            <a:fld id="{F435A8E7-1020-49EF-AB0C-08EAD2924928}" type="datetimeFigureOut">
              <a:rPr lang="zh-TW" altLang="en-US" smtClean="0"/>
              <a:t>2024/9/23</a:t>
            </a:fld>
            <a:endParaRPr lang="zh-TW" altLang="en-US"/>
          </a:p>
        </p:txBody>
      </p:sp>
      <p:sp>
        <p:nvSpPr>
          <p:cNvPr id="6" name="頁尾版面配置區 5">
            <a:extLst>
              <a:ext uri="{FF2B5EF4-FFF2-40B4-BE49-F238E27FC236}">
                <a16:creationId xmlns:a16="http://schemas.microsoft.com/office/drawing/2014/main" id="{3C1AF34C-4B18-253B-E322-A3E6CA452150}"/>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2578ECC7-C65E-5987-2638-4D43CAC2E030}"/>
              </a:ext>
            </a:extLst>
          </p:cNvPr>
          <p:cNvSpPr>
            <a:spLocks noGrp="1"/>
          </p:cNvSpPr>
          <p:nvPr>
            <p:ph type="sldNum" sz="quarter" idx="12"/>
          </p:nvPr>
        </p:nvSpPr>
        <p:spPr/>
        <p:txBody>
          <a:bodyPr/>
          <a:lstStyle/>
          <a:p>
            <a:fld id="{591CB226-B15C-4E03-AA30-748D9E219763}" type="slidenum">
              <a:rPr lang="zh-TW" altLang="en-US" smtClean="0"/>
              <a:t>‹#›</a:t>
            </a:fld>
            <a:endParaRPr lang="zh-TW" altLang="en-US"/>
          </a:p>
        </p:txBody>
      </p:sp>
    </p:spTree>
    <p:extLst>
      <p:ext uri="{BB962C8B-B14F-4D97-AF65-F5344CB8AC3E}">
        <p14:creationId xmlns:p14="http://schemas.microsoft.com/office/powerpoint/2010/main" val="22548500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輔助字幕的圖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6593160-B32A-3D69-742D-FA83056FFB27}"/>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圖片版面配置區 2">
            <a:extLst>
              <a:ext uri="{FF2B5EF4-FFF2-40B4-BE49-F238E27FC236}">
                <a16:creationId xmlns:a16="http://schemas.microsoft.com/office/drawing/2014/main" id="{EBD338FA-3BCC-5385-9319-8A64CCE7A51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a:extLst>
              <a:ext uri="{FF2B5EF4-FFF2-40B4-BE49-F238E27FC236}">
                <a16:creationId xmlns:a16="http://schemas.microsoft.com/office/drawing/2014/main" id="{BB75BBFF-B967-2039-EDBE-DE8E5D3BE1D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日期版面配置區 4">
            <a:extLst>
              <a:ext uri="{FF2B5EF4-FFF2-40B4-BE49-F238E27FC236}">
                <a16:creationId xmlns:a16="http://schemas.microsoft.com/office/drawing/2014/main" id="{093C802A-78FE-2382-C814-AE4E78641089}"/>
              </a:ext>
            </a:extLst>
          </p:cNvPr>
          <p:cNvSpPr>
            <a:spLocks noGrp="1"/>
          </p:cNvSpPr>
          <p:nvPr>
            <p:ph type="dt" sz="half" idx="10"/>
          </p:nvPr>
        </p:nvSpPr>
        <p:spPr/>
        <p:txBody>
          <a:bodyPr/>
          <a:lstStyle/>
          <a:p>
            <a:fld id="{F435A8E7-1020-49EF-AB0C-08EAD2924928}" type="datetimeFigureOut">
              <a:rPr lang="zh-TW" altLang="en-US" smtClean="0"/>
              <a:t>2024/9/23</a:t>
            </a:fld>
            <a:endParaRPr lang="zh-TW" altLang="en-US"/>
          </a:p>
        </p:txBody>
      </p:sp>
      <p:sp>
        <p:nvSpPr>
          <p:cNvPr id="6" name="頁尾版面配置區 5">
            <a:extLst>
              <a:ext uri="{FF2B5EF4-FFF2-40B4-BE49-F238E27FC236}">
                <a16:creationId xmlns:a16="http://schemas.microsoft.com/office/drawing/2014/main" id="{0EF49F1E-997D-0BB3-CBDB-E3540F1055B9}"/>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1A55CDCC-35A0-312B-BC40-42683AD1BF9C}"/>
              </a:ext>
            </a:extLst>
          </p:cNvPr>
          <p:cNvSpPr>
            <a:spLocks noGrp="1"/>
          </p:cNvSpPr>
          <p:nvPr>
            <p:ph type="sldNum" sz="quarter" idx="12"/>
          </p:nvPr>
        </p:nvSpPr>
        <p:spPr/>
        <p:txBody>
          <a:bodyPr/>
          <a:lstStyle/>
          <a:p>
            <a:fld id="{591CB226-B15C-4E03-AA30-748D9E219763}" type="slidenum">
              <a:rPr lang="zh-TW" altLang="en-US" smtClean="0"/>
              <a:t>‹#›</a:t>
            </a:fld>
            <a:endParaRPr lang="zh-TW" altLang="en-US"/>
          </a:p>
        </p:txBody>
      </p:sp>
    </p:spTree>
    <p:extLst>
      <p:ext uri="{BB962C8B-B14F-4D97-AF65-F5344CB8AC3E}">
        <p14:creationId xmlns:p14="http://schemas.microsoft.com/office/powerpoint/2010/main" val="21664418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a:extLst>
              <a:ext uri="{FF2B5EF4-FFF2-40B4-BE49-F238E27FC236}">
                <a16:creationId xmlns:a16="http://schemas.microsoft.com/office/drawing/2014/main" id="{D503C91C-1E51-A53F-65FF-218858DFD93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a:extLst>
              <a:ext uri="{FF2B5EF4-FFF2-40B4-BE49-F238E27FC236}">
                <a16:creationId xmlns:a16="http://schemas.microsoft.com/office/drawing/2014/main" id="{4E8DB113-C035-8EAD-9D10-26A201F840C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58BB94E5-72D8-6EF2-F93A-2725F536ADF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F435A8E7-1020-49EF-AB0C-08EAD2924928}" type="datetimeFigureOut">
              <a:rPr lang="zh-TW" altLang="en-US" smtClean="0"/>
              <a:t>2024/9/23</a:t>
            </a:fld>
            <a:endParaRPr lang="zh-TW" altLang="en-US"/>
          </a:p>
        </p:txBody>
      </p:sp>
      <p:sp>
        <p:nvSpPr>
          <p:cNvPr id="5" name="頁尾版面配置區 4">
            <a:extLst>
              <a:ext uri="{FF2B5EF4-FFF2-40B4-BE49-F238E27FC236}">
                <a16:creationId xmlns:a16="http://schemas.microsoft.com/office/drawing/2014/main" id="{ABF00F60-17F3-6216-D288-CA726003045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zh-TW" altLang="en-US"/>
          </a:p>
        </p:txBody>
      </p:sp>
      <p:sp>
        <p:nvSpPr>
          <p:cNvPr id="6" name="投影片編號版面配置區 5">
            <a:extLst>
              <a:ext uri="{FF2B5EF4-FFF2-40B4-BE49-F238E27FC236}">
                <a16:creationId xmlns:a16="http://schemas.microsoft.com/office/drawing/2014/main" id="{B16DBE36-3A9F-AC44-9C89-92FFF0B67A5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591CB226-B15C-4E03-AA30-748D9E219763}" type="slidenum">
              <a:rPr lang="zh-TW" altLang="en-US" smtClean="0"/>
              <a:t>‹#›</a:t>
            </a:fld>
            <a:endParaRPr lang="zh-TW" altLang="en-US"/>
          </a:p>
        </p:txBody>
      </p:sp>
    </p:spTree>
    <p:extLst>
      <p:ext uri="{BB962C8B-B14F-4D97-AF65-F5344CB8AC3E}">
        <p14:creationId xmlns:p14="http://schemas.microsoft.com/office/powerpoint/2010/main" val="89399294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github.com/PANpinchi/DeepMIR_HW0_PANpinchi"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hyperlink" Target="https://github.com/minzwon/sota-music-tagging-models" TargetMode="Externa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hyperlink" Target="https://github.com/PANpinchi/DeepMIR_HW0_PANpinchi" TargetMode="Externa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1.xml"/><Relationship Id="rId5" Type="http://schemas.openxmlformats.org/officeDocument/2006/relationships/image" Target="../media/image9.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字方塊 4">
            <a:extLst>
              <a:ext uri="{FF2B5EF4-FFF2-40B4-BE49-F238E27FC236}">
                <a16:creationId xmlns:a16="http://schemas.microsoft.com/office/drawing/2014/main" id="{7A599204-4087-2252-CE72-7FE054214FD1}"/>
              </a:ext>
            </a:extLst>
          </p:cNvPr>
          <p:cNvSpPr txBox="1"/>
          <p:nvPr/>
        </p:nvSpPr>
        <p:spPr>
          <a:xfrm>
            <a:off x="3048000" y="2551837"/>
            <a:ext cx="6096000" cy="1754326"/>
          </a:xfrm>
          <a:prstGeom prst="rect">
            <a:avLst/>
          </a:prstGeom>
          <a:noFill/>
        </p:spPr>
        <p:txBody>
          <a:bodyPr wrap="square">
            <a:spAutoFit/>
          </a:bodyPr>
          <a:lstStyle/>
          <a:p>
            <a:pPr algn="ctr"/>
            <a:r>
              <a:rPr lang="zh-TW" altLang="en-US" sz="3600" b="1" dirty="0">
                <a:latin typeface="Calibri" panose="020F0502020204030204" pitchFamily="34" charset="0"/>
                <a:cs typeface="Calibri" panose="020F0502020204030204" pitchFamily="34" charset="0"/>
              </a:rPr>
              <a:t>Homework-0</a:t>
            </a:r>
          </a:p>
          <a:p>
            <a:pPr algn="ctr"/>
            <a:r>
              <a:rPr lang="zh-TW" altLang="en-US" sz="3600" b="1" dirty="0">
                <a:latin typeface="Calibri" panose="020F0502020204030204" pitchFamily="34" charset="0"/>
                <a:cs typeface="Calibri" panose="020F0502020204030204" pitchFamily="34" charset="0"/>
              </a:rPr>
              <a:t>Musical note classification</a:t>
            </a:r>
            <a:endParaRPr lang="en-US" altLang="zh-TW" sz="3600" b="1" dirty="0">
              <a:latin typeface="Calibri" panose="020F0502020204030204" pitchFamily="34" charset="0"/>
              <a:cs typeface="Calibri" panose="020F0502020204030204" pitchFamily="34" charset="0"/>
            </a:endParaRPr>
          </a:p>
          <a:p>
            <a:pPr algn="ctr"/>
            <a:r>
              <a:rPr lang="en-US" altLang="zh-TW" sz="3600" b="1" dirty="0">
                <a:latin typeface="Calibri" panose="020F0502020204030204" pitchFamily="34" charset="0"/>
                <a:cs typeface="Calibri" panose="020F0502020204030204" pitchFamily="34" charset="0"/>
              </a:rPr>
              <a:t>Report</a:t>
            </a:r>
            <a:endParaRPr lang="zh-TW" altLang="en-US" sz="3600" b="1" dirty="0">
              <a:latin typeface="Calibri" panose="020F0502020204030204" pitchFamily="34" charset="0"/>
              <a:cs typeface="Calibri" panose="020F0502020204030204" pitchFamily="34" charset="0"/>
            </a:endParaRPr>
          </a:p>
        </p:txBody>
      </p:sp>
      <p:sp>
        <p:nvSpPr>
          <p:cNvPr id="7" name="文字方塊 6">
            <a:extLst>
              <a:ext uri="{FF2B5EF4-FFF2-40B4-BE49-F238E27FC236}">
                <a16:creationId xmlns:a16="http://schemas.microsoft.com/office/drawing/2014/main" id="{C4F3A342-02C9-7A5C-E740-E75DD501AD2B}"/>
              </a:ext>
            </a:extLst>
          </p:cNvPr>
          <p:cNvSpPr txBox="1"/>
          <p:nvPr/>
        </p:nvSpPr>
        <p:spPr>
          <a:xfrm>
            <a:off x="3048000" y="4544651"/>
            <a:ext cx="6096000" cy="369332"/>
          </a:xfrm>
          <a:prstGeom prst="rect">
            <a:avLst/>
          </a:prstGeom>
          <a:noFill/>
        </p:spPr>
        <p:txBody>
          <a:bodyPr wrap="square">
            <a:spAutoFit/>
          </a:bodyPr>
          <a:lstStyle/>
          <a:p>
            <a:pPr algn="ctr"/>
            <a:r>
              <a:rPr lang="en-US" altLang="zh-TW" dirty="0">
                <a:latin typeface="Calibri" panose="020F0502020204030204" pitchFamily="34" charset="0"/>
                <a:ea typeface="標楷體" panose="03000509000000000000" pitchFamily="65" charset="-120"/>
                <a:cs typeface="Calibri" panose="020F0502020204030204" pitchFamily="34" charset="0"/>
              </a:rPr>
              <a:t>Student</a:t>
            </a:r>
            <a:r>
              <a:rPr lang="zh-TW" altLang="en-US" dirty="0">
                <a:latin typeface="Calibri" panose="020F0502020204030204" pitchFamily="34" charset="0"/>
                <a:ea typeface="標楷體" panose="03000509000000000000" pitchFamily="65" charset="-120"/>
                <a:cs typeface="Calibri" panose="020F0502020204030204" pitchFamily="34" charset="0"/>
              </a:rPr>
              <a:t>：潘品齊 </a:t>
            </a:r>
            <a:r>
              <a:rPr lang="en-US" altLang="zh-TW" dirty="0">
                <a:latin typeface="Calibri" panose="020F0502020204030204" pitchFamily="34" charset="0"/>
                <a:ea typeface="標楷體" panose="03000509000000000000" pitchFamily="65" charset="-120"/>
                <a:cs typeface="Calibri" panose="020F0502020204030204" pitchFamily="34" charset="0"/>
              </a:rPr>
              <a:t>(Pin-Chi Pan)</a:t>
            </a:r>
            <a:endParaRPr lang="zh-TW" altLang="en-US" dirty="0">
              <a:latin typeface="Calibri" panose="020F0502020204030204" pitchFamily="34" charset="0"/>
              <a:ea typeface="標楷體" panose="03000509000000000000" pitchFamily="65" charset="-120"/>
              <a:cs typeface="Calibri" panose="020F0502020204030204" pitchFamily="34" charset="0"/>
            </a:endParaRPr>
          </a:p>
        </p:txBody>
      </p:sp>
      <p:sp>
        <p:nvSpPr>
          <p:cNvPr id="8" name="文字方塊 7">
            <a:extLst>
              <a:ext uri="{FF2B5EF4-FFF2-40B4-BE49-F238E27FC236}">
                <a16:creationId xmlns:a16="http://schemas.microsoft.com/office/drawing/2014/main" id="{260F5913-65E1-775C-FE3B-5D746A55BBEA}"/>
              </a:ext>
            </a:extLst>
          </p:cNvPr>
          <p:cNvSpPr txBox="1"/>
          <p:nvPr/>
        </p:nvSpPr>
        <p:spPr>
          <a:xfrm>
            <a:off x="3048000" y="4967805"/>
            <a:ext cx="6096000" cy="369332"/>
          </a:xfrm>
          <a:prstGeom prst="rect">
            <a:avLst/>
          </a:prstGeom>
          <a:noFill/>
        </p:spPr>
        <p:txBody>
          <a:bodyPr wrap="square">
            <a:spAutoFit/>
          </a:bodyPr>
          <a:lstStyle/>
          <a:p>
            <a:pPr algn="ctr"/>
            <a:r>
              <a:rPr lang="en-US" altLang="zh-TW" dirty="0">
                <a:latin typeface="Calibri" panose="020F0502020204030204" pitchFamily="34" charset="0"/>
                <a:ea typeface="標楷體" panose="03000509000000000000" pitchFamily="65" charset="-120"/>
                <a:cs typeface="Calibri" panose="020F0502020204030204" pitchFamily="34" charset="0"/>
              </a:rPr>
              <a:t>ID</a:t>
            </a:r>
            <a:r>
              <a:rPr lang="zh-TW" altLang="en-US" dirty="0">
                <a:latin typeface="Calibri" panose="020F0502020204030204" pitchFamily="34" charset="0"/>
                <a:ea typeface="標楷體" panose="03000509000000000000" pitchFamily="65" charset="-120"/>
                <a:cs typeface="Calibri" panose="020F0502020204030204" pitchFamily="34" charset="0"/>
              </a:rPr>
              <a:t>：</a:t>
            </a:r>
            <a:r>
              <a:rPr lang="en-US" altLang="zh-TW" dirty="0">
                <a:latin typeface="Calibri" panose="020F0502020204030204" pitchFamily="34" charset="0"/>
                <a:ea typeface="標楷體" panose="03000509000000000000" pitchFamily="65" charset="-120"/>
                <a:cs typeface="Calibri" panose="020F0502020204030204" pitchFamily="34" charset="0"/>
              </a:rPr>
              <a:t>R12942103</a:t>
            </a:r>
            <a:endParaRPr lang="zh-TW" altLang="en-US" dirty="0">
              <a:latin typeface="Calibri" panose="020F0502020204030204" pitchFamily="34" charset="0"/>
              <a:ea typeface="標楷體" panose="03000509000000000000" pitchFamily="65" charset="-120"/>
              <a:cs typeface="Calibri" panose="020F0502020204030204" pitchFamily="34" charset="0"/>
            </a:endParaRPr>
          </a:p>
        </p:txBody>
      </p:sp>
      <p:sp>
        <p:nvSpPr>
          <p:cNvPr id="9" name="文字方塊 8">
            <a:extLst>
              <a:ext uri="{FF2B5EF4-FFF2-40B4-BE49-F238E27FC236}">
                <a16:creationId xmlns:a16="http://schemas.microsoft.com/office/drawing/2014/main" id="{1B8A8BFD-6856-1104-614D-EE8A6BF5F381}"/>
              </a:ext>
            </a:extLst>
          </p:cNvPr>
          <p:cNvSpPr txBox="1"/>
          <p:nvPr/>
        </p:nvSpPr>
        <p:spPr>
          <a:xfrm>
            <a:off x="3048000" y="5390959"/>
            <a:ext cx="6096000" cy="646331"/>
          </a:xfrm>
          <a:prstGeom prst="rect">
            <a:avLst/>
          </a:prstGeom>
          <a:noFill/>
        </p:spPr>
        <p:txBody>
          <a:bodyPr wrap="square">
            <a:spAutoFit/>
          </a:bodyPr>
          <a:lstStyle/>
          <a:p>
            <a:pPr algn="ctr"/>
            <a:r>
              <a:rPr lang="en-US" altLang="zh-TW" dirty="0">
                <a:latin typeface="Calibri" panose="020F0502020204030204" pitchFamily="34" charset="0"/>
                <a:ea typeface="標楷體" panose="03000509000000000000" pitchFamily="65" charset="-120"/>
                <a:cs typeface="Calibri" panose="020F0502020204030204" pitchFamily="34" charset="0"/>
              </a:rPr>
              <a:t>Project Page</a:t>
            </a:r>
            <a:r>
              <a:rPr lang="zh-TW" altLang="en-US" dirty="0">
                <a:latin typeface="Calibri" panose="020F0502020204030204" pitchFamily="34" charset="0"/>
                <a:ea typeface="標楷體" panose="03000509000000000000" pitchFamily="65" charset="-120"/>
                <a:cs typeface="Calibri" panose="020F0502020204030204" pitchFamily="34" charset="0"/>
              </a:rPr>
              <a:t>：</a:t>
            </a:r>
            <a:endParaRPr lang="en-US" altLang="zh-TW" dirty="0">
              <a:latin typeface="Calibri" panose="020F0502020204030204" pitchFamily="34" charset="0"/>
              <a:ea typeface="標楷體" panose="03000509000000000000" pitchFamily="65" charset="-120"/>
              <a:cs typeface="Calibri" panose="020F0502020204030204" pitchFamily="34" charset="0"/>
            </a:endParaRPr>
          </a:p>
          <a:p>
            <a:pPr algn="ctr"/>
            <a:r>
              <a:rPr lang="en-US" altLang="zh-TW" dirty="0">
                <a:solidFill>
                  <a:srgbClr val="0000FF"/>
                </a:solidFill>
                <a:latin typeface="Calibri" panose="020F0502020204030204" pitchFamily="34" charset="0"/>
                <a:ea typeface="標楷體" panose="03000509000000000000" pitchFamily="65" charset="-120"/>
                <a:cs typeface="Calibri" panose="020F0502020204030204" pitchFamily="34" charset="0"/>
                <a:hlinkClick r:id="rId2">
                  <a:extLst>
                    <a:ext uri="{A12FA001-AC4F-418D-AE19-62706E023703}">
                      <ahyp:hlinkClr xmlns:ahyp="http://schemas.microsoft.com/office/drawing/2018/hyperlinkcolor" val="tx"/>
                    </a:ext>
                  </a:extLst>
                </a:hlinkClick>
              </a:rPr>
              <a:t>https://github.com/PANpinchi/DeepMIR_HW0_PANpinchi</a:t>
            </a:r>
            <a:endParaRPr lang="en-US" altLang="zh-TW" dirty="0">
              <a:solidFill>
                <a:srgbClr val="0000FF"/>
              </a:solidFill>
              <a:latin typeface="Calibri" panose="020F0502020204030204" pitchFamily="34" charset="0"/>
              <a:ea typeface="標楷體" panose="03000509000000000000" pitchFamily="65" charset="-120"/>
              <a:cs typeface="Calibri" panose="020F0502020204030204" pitchFamily="34" charset="0"/>
            </a:endParaRPr>
          </a:p>
        </p:txBody>
      </p:sp>
    </p:spTree>
    <p:extLst>
      <p:ext uri="{BB962C8B-B14F-4D97-AF65-F5344CB8AC3E}">
        <p14:creationId xmlns:p14="http://schemas.microsoft.com/office/powerpoint/2010/main" val="13786809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方塊 1">
            <a:extLst>
              <a:ext uri="{FF2B5EF4-FFF2-40B4-BE49-F238E27FC236}">
                <a16:creationId xmlns:a16="http://schemas.microsoft.com/office/drawing/2014/main" id="{7F9CCB6B-33CC-52BA-406D-575B1BE2CCCA}"/>
              </a:ext>
            </a:extLst>
          </p:cNvPr>
          <p:cNvSpPr txBox="1"/>
          <p:nvPr/>
        </p:nvSpPr>
        <p:spPr>
          <a:xfrm>
            <a:off x="481779" y="329746"/>
            <a:ext cx="11300442" cy="646331"/>
          </a:xfrm>
          <a:prstGeom prst="rect">
            <a:avLst/>
          </a:prstGeom>
          <a:noFill/>
        </p:spPr>
        <p:txBody>
          <a:bodyPr wrap="square">
            <a:spAutoFit/>
          </a:bodyPr>
          <a:lstStyle/>
          <a:p>
            <a:r>
              <a:rPr lang="en-US" altLang="zh-TW" sz="3600" b="1" dirty="0">
                <a:latin typeface="Calibri" panose="020F0502020204030204" pitchFamily="34" charset="0"/>
                <a:cs typeface="Calibri" panose="020F0502020204030204" pitchFamily="34" charset="0"/>
              </a:rPr>
              <a:t> Task 2: Train a Traditional Machine Learning Model</a:t>
            </a:r>
          </a:p>
        </p:txBody>
      </p:sp>
      <p:sp>
        <p:nvSpPr>
          <p:cNvPr id="3" name="矩形 2">
            <a:extLst>
              <a:ext uri="{FF2B5EF4-FFF2-40B4-BE49-F238E27FC236}">
                <a16:creationId xmlns:a16="http://schemas.microsoft.com/office/drawing/2014/main" id="{8F967EB0-6F86-8749-E5CF-AC78286FBADC}"/>
              </a:ext>
            </a:extLst>
          </p:cNvPr>
          <p:cNvSpPr/>
          <p:nvPr/>
        </p:nvSpPr>
        <p:spPr>
          <a:xfrm>
            <a:off x="409779" y="382911"/>
            <a:ext cx="72000" cy="540000"/>
          </a:xfrm>
          <a:prstGeom prst="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 name="文字方塊 3">
            <a:extLst>
              <a:ext uri="{FF2B5EF4-FFF2-40B4-BE49-F238E27FC236}">
                <a16:creationId xmlns:a16="http://schemas.microsoft.com/office/drawing/2014/main" id="{B59F220E-1AA7-5310-C181-B94B4FEA3DCA}"/>
              </a:ext>
            </a:extLst>
          </p:cNvPr>
          <p:cNvSpPr txBox="1"/>
          <p:nvPr/>
        </p:nvSpPr>
        <p:spPr>
          <a:xfrm>
            <a:off x="609637" y="1325783"/>
            <a:ext cx="10972725" cy="3913059"/>
          </a:xfrm>
          <a:prstGeom prst="rect">
            <a:avLst/>
          </a:prstGeom>
          <a:noFill/>
        </p:spPr>
        <p:txBody>
          <a:bodyPr wrap="square">
            <a:spAutoFit/>
          </a:bodyPr>
          <a:lstStyle/>
          <a:p>
            <a:pPr algn="just">
              <a:lnSpc>
                <a:spcPct val="150000"/>
              </a:lnSpc>
            </a:pPr>
            <a:r>
              <a:rPr lang="en-US" altLang="zh-TW" sz="2400" b="1" dirty="0">
                <a:latin typeface="Calibri" panose="020F0502020204030204" pitchFamily="34" charset="0"/>
                <a:cs typeface="Calibri" panose="020F0502020204030204" pitchFamily="34" charset="0"/>
              </a:rPr>
              <a:t>Implementation of the Five Machine Learning Model (cont.)</a:t>
            </a:r>
          </a:p>
          <a:p>
            <a:pPr marL="342900" indent="-342900">
              <a:lnSpc>
                <a:spcPct val="150000"/>
              </a:lnSpc>
              <a:buFont typeface="Arial" panose="020B0604020202020204" pitchFamily="34" charset="0"/>
              <a:buChar char="•"/>
            </a:pPr>
            <a:r>
              <a:rPr lang="en-US" altLang="zh-TW" sz="2400" b="1" dirty="0">
                <a:solidFill>
                  <a:srgbClr val="0000FF"/>
                </a:solidFill>
                <a:latin typeface="Calibri" panose="020F0502020204030204" pitchFamily="34" charset="0"/>
                <a:cs typeface="Calibri" panose="020F0502020204030204" pitchFamily="34" charset="0"/>
              </a:rPr>
              <a:t>Support Vector Machine (SVM)</a:t>
            </a:r>
            <a:r>
              <a:rPr lang="en-US" altLang="zh-TW" sz="2400" dirty="0">
                <a:latin typeface="Calibri" panose="020F0502020204030204" pitchFamily="34" charset="0"/>
                <a:cs typeface="Calibri" panose="020F0502020204030204" pitchFamily="34" charset="0"/>
              </a:rPr>
              <a:t>: A powerful classifier that separates classes using a hyperplane in a high-dimensional space.</a:t>
            </a:r>
          </a:p>
          <a:p>
            <a:pPr marL="342900" indent="-342900">
              <a:lnSpc>
                <a:spcPct val="150000"/>
              </a:lnSpc>
              <a:buFont typeface="Arial" panose="020B0604020202020204" pitchFamily="34" charset="0"/>
              <a:buChar char="•"/>
            </a:pPr>
            <a:r>
              <a:rPr lang="en-US" altLang="zh-TW" sz="2400" b="1" dirty="0">
                <a:solidFill>
                  <a:srgbClr val="0000FF"/>
                </a:solidFill>
                <a:latin typeface="Calibri" panose="020F0502020204030204" pitchFamily="34" charset="0"/>
                <a:cs typeface="Calibri" panose="020F0502020204030204" pitchFamily="34" charset="0"/>
              </a:rPr>
              <a:t>Logistic Regression</a:t>
            </a:r>
            <a:r>
              <a:rPr lang="en-US" altLang="zh-TW" sz="2400" dirty="0">
                <a:latin typeface="Calibri" panose="020F0502020204030204" pitchFamily="34" charset="0"/>
                <a:cs typeface="Calibri" panose="020F0502020204030204" pitchFamily="34" charset="0"/>
              </a:rPr>
              <a:t>: A linear model used for binary or multiclass classification, predicting probabilities for each class.</a:t>
            </a:r>
          </a:p>
          <a:p>
            <a:pPr marL="342900" indent="-342900">
              <a:lnSpc>
                <a:spcPct val="150000"/>
              </a:lnSpc>
              <a:buFont typeface="Arial" panose="020B0604020202020204" pitchFamily="34" charset="0"/>
              <a:buChar char="•"/>
            </a:pPr>
            <a:r>
              <a:rPr lang="en-US" altLang="zh-TW" sz="2400" dirty="0">
                <a:latin typeface="Calibri" panose="020F0502020204030204" pitchFamily="34" charset="0"/>
                <a:cs typeface="Calibri" panose="020F0502020204030204" pitchFamily="34" charset="0"/>
              </a:rPr>
              <a:t>The models were trained on extracted mel-spectrogram features from the </a:t>
            </a:r>
            <a:r>
              <a:rPr lang="en-US" altLang="zh-TW" sz="2400" b="1" dirty="0">
                <a:solidFill>
                  <a:srgbClr val="0000FF"/>
                </a:solidFill>
                <a:latin typeface="Calibri" panose="020F0502020204030204" pitchFamily="34" charset="0"/>
                <a:cs typeface="Calibri" panose="020F0502020204030204" pitchFamily="34" charset="0"/>
              </a:rPr>
              <a:t>sub-training set</a:t>
            </a:r>
            <a:r>
              <a:rPr lang="en-US" altLang="zh-TW" sz="2400" dirty="0">
                <a:latin typeface="Calibri" panose="020F0502020204030204" pitchFamily="34" charset="0"/>
                <a:cs typeface="Calibri" panose="020F0502020204030204" pitchFamily="34" charset="0"/>
              </a:rPr>
              <a:t> and evaluated on the </a:t>
            </a:r>
            <a:r>
              <a:rPr lang="en-US" altLang="zh-TW" sz="2400" b="1" dirty="0">
                <a:solidFill>
                  <a:srgbClr val="0000FF"/>
                </a:solidFill>
                <a:latin typeface="Calibri" panose="020F0502020204030204" pitchFamily="34" charset="0"/>
                <a:cs typeface="Calibri" panose="020F0502020204030204" pitchFamily="34" charset="0"/>
              </a:rPr>
              <a:t>testing set</a:t>
            </a:r>
            <a:r>
              <a:rPr lang="en-US" altLang="zh-TW" sz="2400" dirty="0">
                <a:latin typeface="Calibri" panose="020F0502020204030204" pitchFamily="34" charset="0"/>
                <a:cs typeface="Calibri" panose="020F0502020204030204" pitchFamily="34" charset="0"/>
              </a:rPr>
              <a:t>.</a:t>
            </a:r>
            <a:endParaRPr lang="zh-TW" altLang="en-US" sz="2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2668142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方塊 1">
            <a:extLst>
              <a:ext uri="{FF2B5EF4-FFF2-40B4-BE49-F238E27FC236}">
                <a16:creationId xmlns:a16="http://schemas.microsoft.com/office/drawing/2014/main" id="{7F9CCB6B-33CC-52BA-406D-575B1BE2CCCA}"/>
              </a:ext>
            </a:extLst>
          </p:cNvPr>
          <p:cNvSpPr txBox="1"/>
          <p:nvPr/>
        </p:nvSpPr>
        <p:spPr>
          <a:xfrm>
            <a:off x="481779" y="329746"/>
            <a:ext cx="11300442" cy="646331"/>
          </a:xfrm>
          <a:prstGeom prst="rect">
            <a:avLst/>
          </a:prstGeom>
          <a:noFill/>
        </p:spPr>
        <p:txBody>
          <a:bodyPr wrap="square">
            <a:spAutoFit/>
          </a:bodyPr>
          <a:lstStyle/>
          <a:p>
            <a:r>
              <a:rPr lang="en-US" altLang="zh-TW" sz="3600" b="1" dirty="0">
                <a:latin typeface="Calibri" panose="020F0502020204030204" pitchFamily="34" charset="0"/>
                <a:cs typeface="Calibri" panose="020F0502020204030204" pitchFamily="34" charset="0"/>
              </a:rPr>
              <a:t> Task 2: Train a Traditional Machine Learning Model</a:t>
            </a:r>
          </a:p>
        </p:txBody>
      </p:sp>
      <p:sp>
        <p:nvSpPr>
          <p:cNvPr id="3" name="矩形 2">
            <a:extLst>
              <a:ext uri="{FF2B5EF4-FFF2-40B4-BE49-F238E27FC236}">
                <a16:creationId xmlns:a16="http://schemas.microsoft.com/office/drawing/2014/main" id="{8F967EB0-6F86-8749-E5CF-AC78286FBADC}"/>
              </a:ext>
            </a:extLst>
          </p:cNvPr>
          <p:cNvSpPr/>
          <p:nvPr/>
        </p:nvSpPr>
        <p:spPr>
          <a:xfrm>
            <a:off x="409779" y="382911"/>
            <a:ext cx="72000" cy="540000"/>
          </a:xfrm>
          <a:prstGeom prst="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 name="文字方塊 7">
            <a:extLst>
              <a:ext uri="{FF2B5EF4-FFF2-40B4-BE49-F238E27FC236}">
                <a16:creationId xmlns:a16="http://schemas.microsoft.com/office/drawing/2014/main" id="{923BB276-2BBB-0D9C-6E51-54E5778200C2}"/>
              </a:ext>
            </a:extLst>
          </p:cNvPr>
          <p:cNvSpPr txBox="1"/>
          <p:nvPr/>
        </p:nvSpPr>
        <p:spPr>
          <a:xfrm>
            <a:off x="609637" y="1325783"/>
            <a:ext cx="10972725" cy="5021055"/>
          </a:xfrm>
          <a:prstGeom prst="rect">
            <a:avLst/>
          </a:prstGeom>
          <a:noFill/>
        </p:spPr>
        <p:txBody>
          <a:bodyPr wrap="square">
            <a:spAutoFit/>
          </a:bodyPr>
          <a:lstStyle/>
          <a:p>
            <a:pPr algn="just">
              <a:lnSpc>
                <a:spcPct val="150000"/>
              </a:lnSpc>
            </a:pPr>
            <a:r>
              <a:rPr lang="en-US" altLang="zh-TW" sz="2400" b="1" dirty="0"/>
              <a:t>S</a:t>
            </a:r>
            <a:r>
              <a:rPr lang="zh-TW" altLang="en-US" sz="2400" b="1" dirty="0"/>
              <a:t>ummary of the training process </a:t>
            </a:r>
            <a:endParaRPr lang="en-US" altLang="zh-TW" sz="2400" b="1" dirty="0"/>
          </a:p>
          <a:p>
            <a:pPr marL="342900" indent="-342900" algn="just">
              <a:lnSpc>
                <a:spcPct val="150000"/>
              </a:lnSpc>
              <a:buFont typeface="Arial" panose="020B0604020202020204" pitchFamily="34" charset="0"/>
              <a:buChar char="•"/>
            </a:pPr>
            <a:r>
              <a:rPr lang="en-US" altLang="zh-TW" sz="2400" dirty="0">
                <a:latin typeface="Calibri" panose="020F0502020204030204" pitchFamily="34" charset="0"/>
                <a:cs typeface="Calibri" panose="020F0502020204030204" pitchFamily="34" charset="0"/>
              </a:rPr>
              <a:t>Dataset Preprocessing: I used the `dataset_preprocessing.py` code to extract the audio file, convert it to the m</a:t>
            </a:r>
            <a:r>
              <a:rPr lang="zh-TW" altLang="en-US" sz="2400" dirty="0"/>
              <a:t>el-</a:t>
            </a:r>
            <a:r>
              <a:rPr lang="en-US" altLang="zh-TW" sz="2400" dirty="0"/>
              <a:t>s</a:t>
            </a:r>
            <a:r>
              <a:rPr lang="zh-TW" altLang="en-US" sz="2400" dirty="0"/>
              <a:t>pectrograms</a:t>
            </a:r>
            <a:r>
              <a:rPr lang="en-US" altLang="zh-TW" sz="2400" dirty="0"/>
              <a:t>, and stored the process results and labels as </a:t>
            </a:r>
            <a:r>
              <a:rPr lang="en-US" altLang="zh-TW" sz="2400" dirty="0" err="1">
                <a:latin typeface="Calibri" panose="020F0502020204030204" pitchFamily="34" charset="0"/>
                <a:cs typeface="Calibri" panose="020F0502020204030204" pitchFamily="34" charset="0"/>
              </a:rPr>
              <a:t>X_train</a:t>
            </a:r>
            <a:r>
              <a:rPr lang="en-US" altLang="zh-TW" sz="2400" dirty="0">
                <a:latin typeface="Calibri" panose="020F0502020204030204" pitchFamily="34" charset="0"/>
                <a:cs typeface="Calibri" panose="020F0502020204030204" pitchFamily="34" charset="0"/>
              </a:rPr>
              <a:t>, </a:t>
            </a:r>
            <a:r>
              <a:rPr lang="en-US" altLang="zh-TW" sz="2400" dirty="0" err="1">
                <a:latin typeface="Calibri" panose="020F0502020204030204" pitchFamily="34" charset="0"/>
                <a:cs typeface="Calibri" panose="020F0502020204030204" pitchFamily="34" charset="0"/>
              </a:rPr>
              <a:t>y_train</a:t>
            </a:r>
            <a:r>
              <a:rPr lang="en-US" altLang="zh-TW" sz="2400" dirty="0">
                <a:latin typeface="Calibri" panose="020F0502020204030204" pitchFamily="34" charset="0"/>
                <a:cs typeface="Calibri" panose="020F0502020204030204" pitchFamily="34" charset="0"/>
              </a:rPr>
              <a:t>, </a:t>
            </a:r>
            <a:r>
              <a:rPr lang="en-US" altLang="zh-TW" sz="2400" dirty="0" err="1">
                <a:latin typeface="Calibri" panose="020F0502020204030204" pitchFamily="34" charset="0"/>
                <a:cs typeface="Calibri" panose="020F0502020204030204" pitchFamily="34" charset="0"/>
              </a:rPr>
              <a:t>X_test</a:t>
            </a:r>
            <a:r>
              <a:rPr lang="en-US" altLang="zh-TW" sz="2400" dirty="0">
                <a:latin typeface="Calibri" panose="020F0502020204030204" pitchFamily="34" charset="0"/>
                <a:cs typeface="Calibri" panose="020F0502020204030204" pitchFamily="34" charset="0"/>
              </a:rPr>
              <a:t>, and </a:t>
            </a:r>
            <a:r>
              <a:rPr lang="en-US" altLang="zh-TW" sz="2400" dirty="0" err="1">
                <a:latin typeface="Calibri" panose="020F0502020204030204" pitchFamily="34" charset="0"/>
                <a:cs typeface="Calibri" panose="020F0502020204030204" pitchFamily="34" charset="0"/>
              </a:rPr>
              <a:t>y_test</a:t>
            </a:r>
            <a:r>
              <a:rPr lang="en-US" altLang="zh-TW" sz="2400" dirty="0">
                <a:latin typeface="Calibri" panose="020F0502020204030204" pitchFamily="34" charset="0"/>
                <a:cs typeface="Calibri" panose="020F0502020204030204" pitchFamily="34" charset="0"/>
              </a:rPr>
              <a:t>, respectively.</a:t>
            </a:r>
          </a:p>
          <a:p>
            <a:pPr marL="342900" indent="-342900" algn="just">
              <a:lnSpc>
                <a:spcPct val="150000"/>
              </a:lnSpc>
              <a:buFont typeface="Arial" panose="020B0604020202020204" pitchFamily="34" charset="0"/>
              <a:buChar char="•"/>
            </a:pPr>
            <a:r>
              <a:rPr lang="en-US" altLang="zh-TW" sz="2400" dirty="0">
                <a:latin typeface="Calibri" panose="020F0502020204030204" pitchFamily="34" charset="0"/>
                <a:cs typeface="Calibri" panose="020F0502020204030204" pitchFamily="34" charset="0"/>
              </a:rPr>
              <a:t>Dataset Loading: I used the preprocessed features saved as </a:t>
            </a:r>
            <a:r>
              <a:rPr lang="en-US" altLang="zh-TW" sz="2400" dirty="0" err="1">
                <a:latin typeface="Calibri" panose="020F0502020204030204" pitchFamily="34" charset="0"/>
                <a:cs typeface="Calibri" panose="020F0502020204030204" pitchFamily="34" charset="0"/>
              </a:rPr>
              <a:t>X_train</a:t>
            </a:r>
            <a:r>
              <a:rPr lang="en-US" altLang="zh-TW" sz="2400" dirty="0">
                <a:latin typeface="Calibri" panose="020F0502020204030204" pitchFamily="34" charset="0"/>
                <a:cs typeface="Calibri" panose="020F0502020204030204" pitchFamily="34" charset="0"/>
              </a:rPr>
              <a:t>, </a:t>
            </a:r>
            <a:r>
              <a:rPr lang="en-US" altLang="zh-TW" sz="2400" dirty="0" err="1">
                <a:latin typeface="Calibri" panose="020F0502020204030204" pitchFamily="34" charset="0"/>
                <a:cs typeface="Calibri" panose="020F0502020204030204" pitchFamily="34" charset="0"/>
              </a:rPr>
              <a:t>y_train</a:t>
            </a:r>
            <a:r>
              <a:rPr lang="en-US" altLang="zh-TW" sz="2400" dirty="0">
                <a:latin typeface="Calibri" panose="020F0502020204030204" pitchFamily="34" charset="0"/>
                <a:cs typeface="Calibri" panose="020F0502020204030204" pitchFamily="34" charset="0"/>
              </a:rPr>
              <a:t>, </a:t>
            </a:r>
            <a:r>
              <a:rPr lang="en-US" altLang="zh-TW" sz="2400" dirty="0" err="1">
                <a:latin typeface="Calibri" panose="020F0502020204030204" pitchFamily="34" charset="0"/>
                <a:cs typeface="Calibri" panose="020F0502020204030204" pitchFamily="34" charset="0"/>
              </a:rPr>
              <a:t>X_test</a:t>
            </a:r>
            <a:r>
              <a:rPr lang="en-US" altLang="zh-TW" sz="2400" dirty="0">
                <a:latin typeface="Calibri" panose="020F0502020204030204" pitchFamily="34" charset="0"/>
                <a:cs typeface="Calibri" panose="020F0502020204030204" pitchFamily="34" charset="0"/>
              </a:rPr>
              <a:t>, and </a:t>
            </a:r>
            <a:r>
              <a:rPr lang="en-US" altLang="zh-TW" sz="2400" dirty="0" err="1">
                <a:latin typeface="Calibri" panose="020F0502020204030204" pitchFamily="34" charset="0"/>
                <a:cs typeface="Calibri" panose="020F0502020204030204" pitchFamily="34" charset="0"/>
              </a:rPr>
              <a:t>y_test</a:t>
            </a:r>
            <a:r>
              <a:rPr lang="en-US" altLang="zh-TW" sz="2400" dirty="0">
                <a:latin typeface="Calibri" panose="020F0502020204030204" pitchFamily="34" charset="0"/>
                <a:cs typeface="Calibri" panose="020F0502020204030204" pitchFamily="34" charset="0"/>
              </a:rPr>
              <a:t> for both training and testing. These features were loaded from .</a:t>
            </a:r>
            <a:r>
              <a:rPr lang="en-US" altLang="zh-TW" sz="2400" dirty="0" err="1">
                <a:latin typeface="Calibri" panose="020F0502020204030204" pitchFamily="34" charset="0"/>
                <a:cs typeface="Calibri" panose="020F0502020204030204" pitchFamily="34" charset="0"/>
              </a:rPr>
              <a:t>npy</a:t>
            </a:r>
            <a:r>
              <a:rPr lang="en-US" altLang="zh-TW" sz="2400" dirty="0">
                <a:latin typeface="Calibri" panose="020F0502020204030204" pitchFamily="34" charset="0"/>
                <a:cs typeface="Calibri" panose="020F0502020204030204" pitchFamily="34" charset="0"/>
              </a:rPr>
              <a:t> files.</a:t>
            </a:r>
          </a:p>
          <a:p>
            <a:pPr marL="342900" indent="-342900" algn="just">
              <a:lnSpc>
                <a:spcPct val="150000"/>
              </a:lnSpc>
              <a:buFont typeface="Arial" panose="020B0604020202020204" pitchFamily="34" charset="0"/>
              <a:buChar char="•"/>
            </a:pPr>
            <a:r>
              <a:rPr lang="en-US" altLang="zh-TW" sz="2400" dirty="0">
                <a:latin typeface="Calibri" panose="020F0502020204030204" pitchFamily="34" charset="0"/>
                <a:cs typeface="Calibri" panose="020F0502020204030204" pitchFamily="34" charset="0"/>
              </a:rPr>
              <a:t>Model Training: The training was straightforward, with the different classifiers fitting the training set using:</a:t>
            </a:r>
          </a:p>
          <a:p>
            <a:pPr marL="800100" lvl="1" indent="-342900" algn="just">
              <a:lnSpc>
                <a:spcPct val="150000"/>
              </a:lnSpc>
              <a:buFont typeface="Arial" panose="020B0604020202020204" pitchFamily="34" charset="0"/>
              <a:buChar char="•"/>
            </a:pPr>
            <a:r>
              <a:rPr lang="en-US" altLang="zh-TW" sz="2400" dirty="0" err="1">
                <a:latin typeface="Calibri" panose="020F0502020204030204" pitchFamily="34" charset="0"/>
                <a:cs typeface="Calibri" panose="020F0502020204030204" pitchFamily="34" charset="0"/>
              </a:rPr>
              <a:t>model.fit</a:t>
            </a:r>
            <a:r>
              <a:rPr lang="en-US" altLang="zh-TW" sz="2400" dirty="0">
                <a:latin typeface="Calibri" panose="020F0502020204030204" pitchFamily="34" charset="0"/>
                <a:cs typeface="Calibri" panose="020F0502020204030204" pitchFamily="34" charset="0"/>
              </a:rPr>
              <a:t>(</a:t>
            </a:r>
            <a:r>
              <a:rPr lang="en-US" altLang="zh-TW" sz="2400" dirty="0" err="1">
                <a:latin typeface="Calibri" panose="020F0502020204030204" pitchFamily="34" charset="0"/>
                <a:cs typeface="Calibri" panose="020F0502020204030204" pitchFamily="34" charset="0"/>
              </a:rPr>
              <a:t>X_train</a:t>
            </a:r>
            <a:r>
              <a:rPr lang="en-US" altLang="zh-TW" sz="2400" dirty="0">
                <a:latin typeface="Calibri" panose="020F0502020204030204" pitchFamily="34" charset="0"/>
                <a:cs typeface="Calibri" panose="020F0502020204030204" pitchFamily="34" charset="0"/>
              </a:rPr>
              <a:t>, </a:t>
            </a:r>
            <a:r>
              <a:rPr lang="en-US" altLang="zh-TW" sz="2400" dirty="0" err="1">
                <a:latin typeface="Calibri" panose="020F0502020204030204" pitchFamily="34" charset="0"/>
                <a:cs typeface="Calibri" panose="020F0502020204030204" pitchFamily="34" charset="0"/>
              </a:rPr>
              <a:t>y_train</a:t>
            </a:r>
            <a:r>
              <a:rPr lang="en-US" altLang="zh-TW" sz="2400" dirty="0">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25553574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方塊 1">
            <a:extLst>
              <a:ext uri="{FF2B5EF4-FFF2-40B4-BE49-F238E27FC236}">
                <a16:creationId xmlns:a16="http://schemas.microsoft.com/office/drawing/2014/main" id="{7F9CCB6B-33CC-52BA-406D-575B1BE2CCCA}"/>
              </a:ext>
            </a:extLst>
          </p:cNvPr>
          <p:cNvSpPr txBox="1"/>
          <p:nvPr/>
        </p:nvSpPr>
        <p:spPr>
          <a:xfrm>
            <a:off x="481779" y="329746"/>
            <a:ext cx="11300442" cy="646331"/>
          </a:xfrm>
          <a:prstGeom prst="rect">
            <a:avLst/>
          </a:prstGeom>
          <a:noFill/>
        </p:spPr>
        <p:txBody>
          <a:bodyPr wrap="square">
            <a:spAutoFit/>
          </a:bodyPr>
          <a:lstStyle/>
          <a:p>
            <a:r>
              <a:rPr lang="en-US" altLang="zh-TW" sz="3600" b="1" dirty="0">
                <a:latin typeface="Calibri" panose="020F0502020204030204" pitchFamily="34" charset="0"/>
                <a:cs typeface="Calibri" panose="020F0502020204030204" pitchFamily="34" charset="0"/>
              </a:rPr>
              <a:t> Task 2: Train a Traditional Machine Learning Model</a:t>
            </a:r>
          </a:p>
        </p:txBody>
      </p:sp>
      <p:sp>
        <p:nvSpPr>
          <p:cNvPr id="3" name="矩形 2">
            <a:extLst>
              <a:ext uri="{FF2B5EF4-FFF2-40B4-BE49-F238E27FC236}">
                <a16:creationId xmlns:a16="http://schemas.microsoft.com/office/drawing/2014/main" id="{8F967EB0-6F86-8749-E5CF-AC78286FBADC}"/>
              </a:ext>
            </a:extLst>
          </p:cNvPr>
          <p:cNvSpPr/>
          <p:nvPr/>
        </p:nvSpPr>
        <p:spPr>
          <a:xfrm>
            <a:off x="409779" y="382911"/>
            <a:ext cx="72000" cy="540000"/>
          </a:xfrm>
          <a:prstGeom prst="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 name="文字方塊 5">
            <a:extLst>
              <a:ext uri="{FF2B5EF4-FFF2-40B4-BE49-F238E27FC236}">
                <a16:creationId xmlns:a16="http://schemas.microsoft.com/office/drawing/2014/main" id="{264820BD-9334-EA24-AD3E-5DB411807804}"/>
              </a:ext>
            </a:extLst>
          </p:cNvPr>
          <p:cNvSpPr txBox="1"/>
          <p:nvPr/>
        </p:nvSpPr>
        <p:spPr>
          <a:xfrm>
            <a:off x="609637" y="1325783"/>
            <a:ext cx="10972725" cy="3917034"/>
          </a:xfrm>
          <a:prstGeom prst="rect">
            <a:avLst/>
          </a:prstGeom>
          <a:noFill/>
        </p:spPr>
        <p:txBody>
          <a:bodyPr wrap="square">
            <a:spAutoFit/>
          </a:bodyPr>
          <a:lstStyle/>
          <a:p>
            <a:pPr algn="just">
              <a:lnSpc>
                <a:spcPct val="150000"/>
              </a:lnSpc>
            </a:pPr>
            <a:r>
              <a:rPr lang="zh-TW" altLang="en-US" sz="2400" b="1" dirty="0"/>
              <a:t>Predictions and Evaluation</a:t>
            </a:r>
            <a:endParaRPr lang="en-US" altLang="zh-TW" sz="2400" b="1" dirty="0">
              <a:latin typeface="Calibri" panose="020F0502020204030204" pitchFamily="34" charset="0"/>
              <a:cs typeface="Calibri" panose="020F0502020204030204" pitchFamily="34" charset="0"/>
            </a:endParaRPr>
          </a:p>
          <a:p>
            <a:pPr marL="342900" indent="-342900">
              <a:lnSpc>
                <a:spcPct val="150000"/>
              </a:lnSpc>
              <a:buFont typeface="Arial" panose="020B0604020202020204" pitchFamily="34" charset="0"/>
              <a:buChar char="•"/>
            </a:pPr>
            <a:r>
              <a:rPr lang="zh-TW" altLang="en-US" sz="2400" dirty="0"/>
              <a:t>The models were evaluated using the testing set by making predictions: </a:t>
            </a:r>
            <a:endParaRPr lang="en-US" altLang="zh-TW" sz="2400" dirty="0"/>
          </a:p>
          <a:p>
            <a:pPr marL="800100" lvl="1" indent="-342900">
              <a:lnSpc>
                <a:spcPct val="150000"/>
              </a:lnSpc>
              <a:buFont typeface="Arial" panose="020B0604020202020204" pitchFamily="34" charset="0"/>
              <a:buChar char="•"/>
            </a:pPr>
            <a:r>
              <a:rPr lang="zh-TW" altLang="en-US" sz="2400" dirty="0"/>
              <a:t>y_pred = model.predict(X_test).</a:t>
            </a:r>
          </a:p>
          <a:p>
            <a:pPr marL="342900" indent="-342900">
              <a:lnSpc>
                <a:spcPct val="150000"/>
              </a:lnSpc>
              <a:buFont typeface="Arial" panose="020B0604020202020204" pitchFamily="34" charset="0"/>
              <a:buChar char="•"/>
            </a:pPr>
            <a:r>
              <a:rPr lang="zh-TW" altLang="en-US" sz="2400" dirty="0"/>
              <a:t>I also computed class probabilities: </a:t>
            </a:r>
            <a:endParaRPr lang="en-US" altLang="zh-TW" sz="2400" dirty="0"/>
          </a:p>
          <a:p>
            <a:pPr marL="800100" lvl="1" indent="-342900">
              <a:lnSpc>
                <a:spcPct val="150000"/>
              </a:lnSpc>
              <a:buFont typeface="Arial" panose="020B0604020202020204" pitchFamily="34" charset="0"/>
              <a:buChar char="•"/>
            </a:pPr>
            <a:r>
              <a:rPr lang="zh-TW" altLang="en-US" sz="2400" dirty="0"/>
              <a:t>y_pred_probs = model.predict_proba(X_test).</a:t>
            </a:r>
          </a:p>
          <a:p>
            <a:pPr marL="342900" indent="-342900">
              <a:lnSpc>
                <a:spcPct val="150000"/>
              </a:lnSpc>
              <a:buFont typeface="Arial" panose="020B0604020202020204" pitchFamily="34" charset="0"/>
              <a:buChar char="•"/>
            </a:pPr>
            <a:r>
              <a:rPr lang="en-US" altLang="zh-TW" sz="2400" dirty="0"/>
              <a:t>I</a:t>
            </a:r>
            <a:r>
              <a:rPr lang="zh-TW" altLang="en-US" sz="2400" dirty="0"/>
              <a:t> computed Top-1 Accuracy, Top-3 Accuracy, and generated a Confusion Matrix to visualize the model's performance.</a:t>
            </a:r>
          </a:p>
        </p:txBody>
      </p:sp>
    </p:spTree>
    <p:extLst>
      <p:ext uri="{BB962C8B-B14F-4D97-AF65-F5344CB8AC3E}">
        <p14:creationId xmlns:p14="http://schemas.microsoft.com/office/powerpoint/2010/main" val="22210960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方塊 1">
            <a:extLst>
              <a:ext uri="{FF2B5EF4-FFF2-40B4-BE49-F238E27FC236}">
                <a16:creationId xmlns:a16="http://schemas.microsoft.com/office/drawing/2014/main" id="{7F9CCB6B-33CC-52BA-406D-575B1BE2CCCA}"/>
              </a:ext>
            </a:extLst>
          </p:cNvPr>
          <p:cNvSpPr txBox="1"/>
          <p:nvPr/>
        </p:nvSpPr>
        <p:spPr>
          <a:xfrm>
            <a:off x="481779" y="329746"/>
            <a:ext cx="11300442" cy="646331"/>
          </a:xfrm>
          <a:prstGeom prst="rect">
            <a:avLst/>
          </a:prstGeom>
          <a:noFill/>
        </p:spPr>
        <p:txBody>
          <a:bodyPr wrap="square">
            <a:spAutoFit/>
          </a:bodyPr>
          <a:lstStyle/>
          <a:p>
            <a:r>
              <a:rPr lang="en-US" altLang="zh-TW" sz="3600" b="1" dirty="0">
                <a:latin typeface="Calibri" panose="020F0502020204030204" pitchFamily="34" charset="0"/>
                <a:cs typeface="Calibri" panose="020F0502020204030204" pitchFamily="34" charset="0"/>
              </a:rPr>
              <a:t> Task 2: Train a Traditional Machine Learning Model</a:t>
            </a:r>
          </a:p>
        </p:txBody>
      </p:sp>
      <p:sp>
        <p:nvSpPr>
          <p:cNvPr id="3" name="矩形 2">
            <a:extLst>
              <a:ext uri="{FF2B5EF4-FFF2-40B4-BE49-F238E27FC236}">
                <a16:creationId xmlns:a16="http://schemas.microsoft.com/office/drawing/2014/main" id="{8F967EB0-6F86-8749-E5CF-AC78286FBADC}"/>
              </a:ext>
            </a:extLst>
          </p:cNvPr>
          <p:cNvSpPr/>
          <p:nvPr/>
        </p:nvSpPr>
        <p:spPr>
          <a:xfrm>
            <a:off x="409779" y="382911"/>
            <a:ext cx="72000" cy="540000"/>
          </a:xfrm>
          <a:prstGeom prst="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 name="文字方塊 3">
            <a:extLst>
              <a:ext uri="{FF2B5EF4-FFF2-40B4-BE49-F238E27FC236}">
                <a16:creationId xmlns:a16="http://schemas.microsoft.com/office/drawing/2014/main" id="{DDB78DB1-54FC-DFC3-7CBC-0E60F7327360}"/>
              </a:ext>
            </a:extLst>
          </p:cNvPr>
          <p:cNvSpPr txBox="1"/>
          <p:nvPr/>
        </p:nvSpPr>
        <p:spPr>
          <a:xfrm>
            <a:off x="609637" y="1325783"/>
            <a:ext cx="10972725" cy="592150"/>
          </a:xfrm>
          <a:prstGeom prst="rect">
            <a:avLst/>
          </a:prstGeom>
          <a:noFill/>
        </p:spPr>
        <p:txBody>
          <a:bodyPr wrap="square">
            <a:spAutoFit/>
          </a:bodyPr>
          <a:lstStyle/>
          <a:p>
            <a:pPr algn="just">
              <a:lnSpc>
                <a:spcPct val="150000"/>
              </a:lnSpc>
            </a:pPr>
            <a:r>
              <a:rPr lang="en-US" altLang="zh-TW" sz="2400" b="1" dirty="0"/>
              <a:t>Results</a:t>
            </a:r>
            <a:endParaRPr lang="en-US" altLang="zh-TW" sz="2400" b="1" dirty="0">
              <a:latin typeface="Calibri" panose="020F0502020204030204" pitchFamily="34" charset="0"/>
              <a:cs typeface="Calibri" panose="020F0502020204030204" pitchFamily="34" charset="0"/>
            </a:endParaRPr>
          </a:p>
        </p:txBody>
      </p:sp>
      <p:graphicFrame>
        <p:nvGraphicFramePr>
          <p:cNvPr id="5" name="表格 4">
            <a:extLst>
              <a:ext uri="{FF2B5EF4-FFF2-40B4-BE49-F238E27FC236}">
                <a16:creationId xmlns:a16="http://schemas.microsoft.com/office/drawing/2014/main" id="{53EAD92E-85B3-3664-4098-577946D909B5}"/>
              </a:ext>
            </a:extLst>
          </p:cNvPr>
          <p:cNvGraphicFramePr>
            <a:graphicFrameLocks noGrp="1"/>
          </p:cNvGraphicFramePr>
          <p:nvPr>
            <p:extLst>
              <p:ext uri="{D42A27DB-BD31-4B8C-83A1-F6EECF244321}">
                <p14:modId xmlns:p14="http://schemas.microsoft.com/office/powerpoint/2010/main" val="4039953292"/>
              </p:ext>
            </p:extLst>
          </p:nvPr>
        </p:nvGraphicFramePr>
        <p:xfrm>
          <a:off x="1775998" y="2486116"/>
          <a:ext cx="8640000" cy="2808000"/>
        </p:xfrm>
        <a:graphic>
          <a:graphicData uri="http://schemas.openxmlformats.org/drawingml/2006/table">
            <a:tbl>
              <a:tblPr firstRow="1" bandRow="1">
                <a:tableStyleId>{5C22544A-7EE6-4342-B048-85BDC9FD1C3A}</a:tableStyleId>
              </a:tblPr>
              <a:tblGrid>
                <a:gridCol w="2880000">
                  <a:extLst>
                    <a:ext uri="{9D8B030D-6E8A-4147-A177-3AD203B41FA5}">
                      <a16:colId xmlns:a16="http://schemas.microsoft.com/office/drawing/2014/main" val="196301960"/>
                    </a:ext>
                  </a:extLst>
                </a:gridCol>
                <a:gridCol w="2880000">
                  <a:extLst>
                    <a:ext uri="{9D8B030D-6E8A-4147-A177-3AD203B41FA5}">
                      <a16:colId xmlns:a16="http://schemas.microsoft.com/office/drawing/2014/main" val="3117758000"/>
                    </a:ext>
                  </a:extLst>
                </a:gridCol>
                <a:gridCol w="2880000">
                  <a:extLst>
                    <a:ext uri="{9D8B030D-6E8A-4147-A177-3AD203B41FA5}">
                      <a16:colId xmlns:a16="http://schemas.microsoft.com/office/drawing/2014/main" val="1372167884"/>
                    </a:ext>
                  </a:extLst>
                </a:gridCol>
              </a:tblGrid>
              <a:tr h="468000">
                <a:tc>
                  <a:txBody>
                    <a:bodyPr/>
                    <a:lstStyle/>
                    <a:p>
                      <a:pPr algn="ctr"/>
                      <a:r>
                        <a:rPr lang="en-US" altLang="zh-TW" b="1" dirty="0">
                          <a:solidFill>
                            <a:schemeClr val="tx1"/>
                          </a:solidFill>
                          <a:latin typeface="Calibri" panose="020F0502020204030204" pitchFamily="34" charset="0"/>
                          <a:cs typeface="Calibri" panose="020F0502020204030204" pitchFamily="34" charset="0"/>
                        </a:rPr>
                        <a:t>Model</a:t>
                      </a:r>
                      <a:endParaRPr lang="zh-TW" altLang="en-US" b="1" dirty="0">
                        <a:solidFill>
                          <a:schemeClr val="tx1"/>
                        </a:solidFill>
                        <a:latin typeface="Calibri" panose="020F0502020204030204" pitchFamily="34" charset="0"/>
                        <a:cs typeface="Calibri" panose="020F0502020204030204" pitchFamily="34" charset="0"/>
                      </a:endParaRPr>
                    </a:p>
                  </a:txBody>
                  <a:tcPr anchor="ctr">
                    <a:lnL w="19050" cap="flat" cmpd="sng" algn="ctr">
                      <a:no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a:r>
                        <a:rPr lang="zh-TW" altLang="en-US" sz="1800" b="1" dirty="0">
                          <a:solidFill>
                            <a:schemeClr val="tx1"/>
                          </a:solidFill>
                          <a:latin typeface="Calibri" panose="020F0502020204030204" pitchFamily="34" charset="0"/>
                          <a:cs typeface="Calibri" panose="020F0502020204030204" pitchFamily="34" charset="0"/>
                        </a:rPr>
                        <a:t>Top-1 Accuracy </a:t>
                      </a:r>
                      <a:r>
                        <a:rPr lang="en-US" altLang="zh-TW" sz="1800" b="1" dirty="0">
                          <a:solidFill>
                            <a:schemeClr val="tx1"/>
                          </a:solidFill>
                          <a:latin typeface="Calibri" panose="020F0502020204030204" pitchFamily="34" charset="0"/>
                          <a:cs typeface="Calibri" panose="020F0502020204030204" pitchFamily="34" charset="0"/>
                        </a:rPr>
                        <a:t>(</a:t>
                      </a:r>
                      <a:r>
                        <a:rPr lang="zh-TW" altLang="en-US" sz="1800" b="1" dirty="0">
                          <a:solidFill>
                            <a:schemeClr val="tx1"/>
                          </a:solidFill>
                          <a:latin typeface="Calibri" panose="020F0502020204030204" pitchFamily="34" charset="0"/>
                          <a:cs typeface="Calibri" panose="020F0502020204030204" pitchFamily="34" charset="0"/>
                        </a:rPr>
                        <a:t>↑</a:t>
                      </a:r>
                      <a:r>
                        <a:rPr lang="en-US" altLang="zh-TW" sz="1800" b="1" dirty="0">
                          <a:solidFill>
                            <a:schemeClr val="tx1"/>
                          </a:solidFill>
                          <a:latin typeface="Calibri" panose="020F0502020204030204" pitchFamily="34" charset="0"/>
                          <a:cs typeface="Calibri" panose="020F0502020204030204" pitchFamily="34" charset="0"/>
                        </a:rPr>
                        <a:t>)</a:t>
                      </a:r>
                      <a:endParaRPr lang="zh-TW" altLang="en-US" b="1" dirty="0">
                        <a:solidFill>
                          <a:schemeClr val="tx1"/>
                        </a:solidFill>
                        <a:latin typeface="Calibri" panose="020F0502020204030204" pitchFamily="34" charset="0"/>
                        <a:cs typeface="Calibri" panose="020F0502020204030204" pitchFamily="34" charset="0"/>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a:r>
                        <a:rPr lang="zh-TW" altLang="en-US" sz="1800" b="1" dirty="0">
                          <a:solidFill>
                            <a:schemeClr val="tx1"/>
                          </a:solidFill>
                          <a:latin typeface="Calibri" panose="020F0502020204030204" pitchFamily="34" charset="0"/>
                          <a:cs typeface="Calibri" panose="020F0502020204030204" pitchFamily="34" charset="0"/>
                        </a:rPr>
                        <a:t>Top-3 Accuracy </a:t>
                      </a:r>
                      <a:r>
                        <a:rPr lang="en-US" altLang="zh-TW" sz="1800" b="1" dirty="0">
                          <a:solidFill>
                            <a:schemeClr val="tx1"/>
                          </a:solidFill>
                          <a:latin typeface="Calibri" panose="020F0502020204030204" pitchFamily="34" charset="0"/>
                          <a:cs typeface="Calibri" panose="020F0502020204030204" pitchFamily="34" charset="0"/>
                        </a:rPr>
                        <a:t>(</a:t>
                      </a:r>
                      <a:r>
                        <a:rPr lang="zh-TW" altLang="en-US" sz="1800" b="1" dirty="0">
                          <a:solidFill>
                            <a:schemeClr val="tx1"/>
                          </a:solidFill>
                          <a:latin typeface="Calibri" panose="020F0502020204030204" pitchFamily="34" charset="0"/>
                          <a:cs typeface="Calibri" panose="020F0502020204030204" pitchFamily="34" charset="0"/>
                        </a:rPr>
                        <a:t>↑</a:t>
                      </a:r>
                      <a:r>
                        <a:rPr lang="en-US" altLang="zh-TW" sz="1800" b="1" dirty="0">
                          <a:solidFill>
                            <a:schemeClr val="tx1"/>
                          </a:solidFill>
                          <a:latin typeface="Calibri" panose="020F0502020204030204" pitchFamily="34" charset="0"/>
                          <a:cs typeface="Calibri" panose="020F0502020204030204" pitchFamily="34" charset="0"/>
                        </a:rPr>
                        <a:t>)</a:t>
                      </a:r>
                      <a:endParaRPr lang="zh-TW" altLang="en-US" b="1" dirty="0">
                        <a:solidFill>
                          <a:schemeClr val="tx1"/>
                        </a:solidFill>
                        <a:latin typeface="Calibri" panose="020F0502020204030204" pitchFamily="34" charset="0"/>
                        <a:cs typeface="Calibri" panose="020F0502020204030204" pitchFamily="34" charset="0"/>
                      </a:endParaRPr>
                    </a:p>
                  </a:txBody>
                  <a:tcPr anchor="ctr">
                    <a:lnL w="19050" cap="flat" cmpd="sng" algn="ctr">
                      <a:solidFill>
                        <a:schemeClr val="tx1"/>
                      </a:solid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2891184996"/>
                  </a:ext>
                </a:extLst>
              </a:tr>
              <a:tr h="468000">
                <a:tc>
                  <a:txBody>
                    <a:bodyPr/>
                    <a:lstStyle/>
                    <a:p>
                      <a:pPr algn="ctr"/>
                      <a:r>
                        <a:rPr lang="en-US" altLang="zh-TW" b="1" dirty="0">
                          <a:solidFill>
                            <a:schemeClr val="tx1"/>
                          </a:solidFill>
                          <a:latin typeface="Calibri" panose="020F0502020204030204" pitchFamily="34" charset="0"/>
                          <a:cs typeface="Calibri" panose="020F0502020204030204" pitchFamily="34" charset="0"/>
                        </a:rPr>
                        <a:t>K-NN</a:t>
                      </a:r>
                      <a:endParaRPr lang="zh-TW" altLang="en-US" b="1" dirty="0">
                        <a:solidFill>
                          <a:schemeClr val="tx1"/>
                        </a:solidFill>
                        <a:latin typeface="Calibri" panose="020F0502020204030204" pitchFamily="34" charset="0"/>
                        <a:cs typeface="Calibri" panose="020F0502020204030204" pitchFamily="34" charset="0"/>
                      </a:endParaRPr>
                    </a:p>
                  </a:txBody>
                  <a:tcPr anchor="ctr">
                    <a:lnL w="19050" cap="flat" cmpd="sng" algn="ctr">
                      <a:no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TW" b="0" u="sng" dirty="0">
                          <a:solidFill>
                            <a:schemeClr val="tx1"/>
                          </a:solidFill>
                          <a:latin typeface="Calibri" panose="020F0502020204030204" pitchFamily="34" charset="0"/>
                          <a:cs typeface="Calibri" panose="020F0502020204030204" pitchFamily="34" charset="0"/>
                        </a:rPr>
                        <a:t>0.5183</a:t>
                      </a:r>
                      <a:endParaRPr lang="zh-TW" altLang="en-US" b="0" u="sng" dirty="0">
                        <a:solidFill>
                          <a:schemeClr val="tx1"/>
                        </a:solidFill>
                        <a:latin typeface="Calibri" panose="020F0502020204030204" pitchFamily="34" charset="0"/>
                        <a:cs typeface="Calibri" panose="020F0502020204030204" pitchFamily="34" charset="0"/>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TW" b="0" dirty="0">
                          <a:solidFill>
                            <a:schemeClr val="tx1"/>
                          </a:solidFill>
                          <a:latin typeface="Calibri" panose="020F0502020204030204" pitchFamily="34" charset="0"/>
                          <a:cs typeface="Calibri" panose="020F0502020204030204" pitchFamily="34" charset="0"/>
                        </a:rPr>
                        <a:t>0.7322</a:t>
                      </a:r>
                      <a:endParaRPr lang="zh-TW" altLang="en-US" b="0" dirty="0">
                        <a:solidFill>
                          <a:schemeClr val="tx1"/>
                        </a:solidFill>
                        <a:latin typeface="Calibri" panose="020F0502020204030204" pitchFamily="34" charset="0"/>
                        <a:cs typeface="Calibri" panose="020F0502020204030204" pitchFamily="34" charset="0"/>
                      </a:endParaRPr>
                    </a:p>
                  </a:txBody>
                  <a:tcPr anchor="ctr">
                    <a:lnL w="19050" cap="flat" cmpd="sng" algn="ctr">
                      <a:solidFill>
                        <a:schemeClr val="tx1"/>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262230282"/>
                  </a:ext>
                </a:extLst>
              </a:tr>
              <a:tr h="468000">
                <a:tc>
                  <a:txBody>
                    <a:bodyPr/>
                    <a:lstStyle/>
                    <a:p>
                      <a:pPr algn="ctr"/>
                      <a:r>
                        <a:rPr lang="en-US" altLang="zh-TW" b="1">
                          <a:latin typeface="Calibri" panose="020F0502020204030204" pitchFamily="34" charset="0"/>
                          <a:cs typeface="Calibri" panose="020F0502020204030204" pitchFamily="34" charset="0"/>
                        </a:rPr>
                        <a:t>Random Forest</a:t>
                      </a:r>
                      <a:endParaRPr lang="zh-TW" altLang="en-US" b="1">
                        <a:solidFill>
                          <a:schemeClr val="tx1"/>
                        </a:solidFill>
                        <a:latin typeface="Calibri" panose="020F0502020204030204" pitchFamily="34" charset="0"/>
                        <a:cs typeface="Calibri" panose="020F0502020204030204" pitchFamily="34" charset="0"/>
                      </a:endParaRPr>
                    </a:p>
                  </a:txBody>
                  <a:tcPr anchor="ctr">
                    <a:lnL w="19050" cap="flat" cmpd="sng" algn="ctr">
                      <a:no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TW" b="1" dirty="0">
                          <a:solidFill>
                            <a:schemeClr val="tx1"/>
                          </a:solidFill>
                          <a:latin typeface="Calibri" panose="020F0502020204030204" pitchFamily="34" charset="0"/>
                          <a:cs typeface="Calibri" panose="020F0502020204030204" pitchFamily="34" charset="0"/>
                        </a:rPr>
                        <a:t>0.5696</a:t>
                      </a:r>
                      <a:endParaRPr lang="zh-TW" altLang="en-US" b="1" dirty="0">
                        <a:solidFill>
                          <a:schemeClr val="tx1"/>
                        </a:solidFill>
                        <a:latin typeface="Calibri" panose="020F0502020204030204" pitchFamily="34" charset="0"/>
                        <a:cs typeface="Calibri" panose="020F0502020204030204" pitchFamily="34" charset="0"/>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TW" b="1" dirty="0">
                          <a:solidFill>
                            <a:schemeClr val="tx1"/>
                          </a:solidFill>
                          <a:latin typeface="Calibri" panose="020F0502020204030204" pitchFamily="34" charset="0"/>
                          <a:cs typeface="Calibri" panose="020F0502020204030204" pitchFamily="34" charset="0"/>
                        </a:rPr>
                        <a:t>0.8225</a:t>
                      </a:r>
                      <a:endParaRPr lang="zh-TW" altLang="en-US" b="1" dirty="0">
                        <a:solidFill>
                          <a:schemeClr val="tx1"/>
                        </a:solidFill>
                        <a:latin typeface="Calibri" panose="020F0502020204030204" pitchFamily="34" charset="0"/>
                        <a:cs typeface="Calibri" panose="020F0502020204030204" pitchFamily="34" charset="0"/>
                      </a:endParaRPr>
                    </a:p>
                  </a:txBody>
                  <a:tcPr anchor="ctr">
                    <a:lnL w="19050" cap="flat" cmpd="sng" algn="ctr">
                      <a:solidFill>
                        <a:schemeClr val="tx1"/>
                      </a:solid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277767533"/>
                  </a:ext>
                </a:extLst>
              </a:tr>
              <a:tr h="468000">
                <a:tc>
                  <a:txBody>
                    <a:bodyPr/>
                    <a:lstStyle/>
                    <a:p>
                      <a:pPr algn="ctr"/>
                      <a:r>
                        <a:rPr lang="en-US" altLang="zh-TW" b="1" dirty="0">
                          <a:latin typeface="Calibri" panose="020F0502020204030204" pitchFamily="34" charset="0"/>
                          <a:cs typeface="Calibri" panose="020F0502020204030204" pitchFamily="34" charset="0"/>
                        </a:rPr>
                        <a:t>Decision Tree</a:t>
                      </a:r>
                      <a:endParaRPr lang="zh-TW" altLang="en-US" b="1" dirty="0">
                        <a:solidFill>
                          <a:schemeClr val="tx1"/>
                        </a:solidFill>
                        <a:latin typeface="Calibri" panose="020F0502020204030204" pitchFamily="34" charset="0"/>
                        <a:cs typeface="Calibri" panose="020F0502020204030204" pitchFamily="34" charset="0"/>
                      </a:endParaRPr>
                    </a:p>
                  </a:txBody>
                  <a:tcPr anchor="ctr">
                    <a:lnL w="19050" cap="flat" cmpd="sng" algn="ctr">
                      <a:no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TW" b="0" dirty="0">
                          <a:solidFill>
                            <a:schemeClr val="tx1"/>
                          </a:solidFill>
                          <a:latin typeface="Calibri" panose="020F0502020204030204" pitchFamily="34" charset="0"/>
                          <a:cs typeface="Calibri" panose="020F0502020204030204" pitchFamily="34" charset="0"/>
                        </a:rPr>
                        <a:t>0.4001</a:t>
                      </a:r>
                      <a:endParaRPr lang="zh-TW" altLang="en-US" b="0" dirty="0">
                        <a:solidFill>
                          <a:schemeClr val="tx1"/>
                        </a:solidFill>
                        <a:latin typeface="Calibri" panose="020F0502020204030204" pitchFamily="34" charset="0"/>
                        <a:cs typeface="Calibri" panose="020F0502020204030204" pitchFamily="34" charset="0"/>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TW" b="0" dirty="0">
                          <a:solidFill>
                            <a:schemeClr val="tx1"/>
                          </a:solidFill>
                          <a:latin typeface="Calibri" panose="020F0502020204030204" pitchFamily="34" charset="0"/>
                          <a:cs typeface="Calibri" panose="020F0502020204030204" pitchFamily="34" charset="0"/>
                        </a:rPr>
                        <a:t>0.4238</a:t>
                      </a:r>
                      <a:endParaRPr lang="zh-TW" altLang="en-US" b="0" dirty="0">
                        <a:solidFill>
                          <a:schemeClr val="tx1"/>
                        </a:solidFill>
                        <a:latin typeface="Calibri" panose="020F0502020204030204" pitchFamily="34" charset="0"/>
                        <a:cs typeface="Calibri" panose="020F0502020204030204" pitchFamily="34" charset="0"/>
                      </a:endParaRPr>
                    </a:p>
                  </a:txBody>
                  <a:tcPr anchor="ctr">
                    <a:lnL w="19050" cap="flat" cmpd="sng" algn="ctr">
                      <a:solidFill>
                        <a:schemeClr val="tx1"/>
                      </a:solid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654340821"/>
                  </a:ext>
                </a:extLst>
              </a:tr>
              <a:tr h="468000">
                <a:tc>
                  <a:txBody>
                    <a:bodyPr/>
                    <a:lstStyle/>
                    <a:p>
                      <a:pPr algn="ctr"/>
                      <a:r>
                        <a:rPr lang="en-US" altLang="zh-TW" b="1" dirty="0">
                          <a:latin typeface="Calibri" panose="020F0502020204030204" pitchFamily="34" charset="0"/>
                          <a:cs typeface="Calibri" panose="020F0502020204030204" pitchFamily="34" charset="0"/>
                        </a:rPr>
                        <a:t>SVM</a:t>
                      </a:r>
                      <a:endParaRPr lang="zh-TW" altLang="en-US" b="1" dirty="0">
                        <a:solidFill>
                          <a:schemeClr val="tx1"/>
                        </a:solidFill>
                        <a:latin typeface="Calibri" panose="020F0502020204030204" pitchFamily="34" charset="0"/>
                        <a:cs typeface="Calibri" panose="020F0502020204030204" pitchFamily="34" charset="0"/>
                      </a:endParaRPr>
                    </a:p>
                  </a:txBody>
                  <a:tcPr anchor="ctr">
                    <a:lnL w="19050" cap="flat" cmpd="sng" algn="ctr">
                      <a:no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TW" b="0" dirty="0">
                          <a:solidFill>
                            <a:schemeClr val="tx1"/>
                          </a:solidFill>
                          <a:latin typeface="Calibri" panose="020F0502020204030204" pitchFamily="34" charset="0"/>
                          <a:cs typeface="Calibri" panose="020F0502020204030204" pitchFamily="34" charset="0"/>
                        </a:rPr>
                        <a:t>0.4480</a:t>
                      </a:r>
                      <a:endParaRPr lang="zh-TW" altLang="en-US" b="0" dirty="0">
                        <a:solidFill>
                          <a:schemeClr val="tx1"/>
                        </a:solidFill>
                        <a:latin typeface="Calibri" panose="020F0502020204030204" pitchFamily="34" charset="0"/>
                        <a:cs typeface="Calibri" panose="020F0502020204030204" pitchFamily="34" charset="0"/>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TW" b="0" u="sng" dirty="0">
                          <a:solidFill>
                            <a:schemeClr val="tx1"/>
                          </a:solidFill>
                          <a:latin typeface="Calibri" panose="020F0502020204030204" pitchFamily="34" charset="0"/>
                          <a:cs typeface="Calibri" panose="020F0502020204030204" pitchFamily="34" charset="0"/>
                        </a:rPr>
                        <a:t>0.7954</a:t>
                      </a:r>
                      <a:endParaRPr lang="zh-TW" altLang="en-US" b="0" u="sng" dirty="0">
                        <a:solidFill>
                          <a:schemeClr val="tx1"/>
                        </a:solidFill>
                        <a:latin typeface="Calibri" panose="020F0502020204030204" pitchFamily="34" charset="0"/>
                        <a:cs typeface="Calibri" panose="020F0502020204030204" pitchFamily="34" charset="0"/>
                      </a:endParaRPr>
                    </a:p>
                  </a:txBody>
                  <a:tcPr anchor="ctr">
                    <a:lnL w="19050" cap="flat" cmpd="sng" algn="ctr">
                      <a:solidFill>
                        <a:schemeClr val="tx1"/>
                      </a:solid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19086969"/>
                  </a:ext>
                </a:extLst>
              </a:tr>
              <a:tr h="468000">
                <a:tc>
                  <a:txBody>
                    <a:bodyPr/>
                    <a:lstStyle/>
                    <a:p>
                      <a:pPr algn="ctr"/>
                      <a:r>
                        <a:rPr lang="en-US" altLang="zh-TW" b="1" dirty="0">
                          <a:latin typeface="Calibri" panose="020F0502020204030204" pitchFamily="34" charset="0"/>
                          <a:cs typeface="Calibri" panose="020F0502020204030204" pitchFamily="34" charset="0"/>
                        </a:rPr>
                        <a:t>Logistic Regression</a:t>
                      </a:r>
                      <a:endParaRPr lang="zh-TW" altLang="en-US" b="1" dirty="0">
                        <a:solidFill>
                          <a:schemeClr val="tx1"/>
                        </a:solidFill>
                        <a:latin typeface="Calibri" panose="020F0502020204030204" pitchFamily="34" charset="0"/>
                        <a:cs typeface="Calibri" panose="020F0502020204030204" pitchFamily="34" charset="0"/>
                      </a:endParaRPr>
                    </a:p>
                  </a:txBody>
                  <a:tcPr anchor="ctr">
                    <a:lnL w="19050" cap="flat" cmpd="sng" algn="ctr">
                      <a:no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TW" b="0" dirty="0">
                          <a:solidFill>
                            <a:schemeClr val="tx1"/>
                          </a:solidFill>
                          <a:latin typeface="Calibri" panose="020F0502020204030204" pitchFamily="34" charset="0"/>
                          <a:cs typeface="Calibri" panose="020F0502020204030204" pitchFamily="34" charset="0"/>
                        </a:rPr>
                        <a:t>0.2817</a:t>
                      </a:r>
                      <a:endParaRPr lang="zh-TW" altLang="en-US" b="0" dirty="0">
                        <a:solidFill>
                          <a:schemeClr val="tx1"/>
                        </a:solidFill>
                        <a:latin typeface="Calibri" panose="020F0502020204030204" pitchFamily="34" charset="0"/>
                        <a:cs typeface="Calibri" panose="020F0502020204030204" pitchFamily="34" charset="0"/>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TW" b="0" dirty="0">
                          <a:solidFill>
                            <a:schemeClr val="tx1"/>
                          </a:solidFill>
                          <a:latin typeface="Calibri" panose="020F0502020204030204" pitchFamily="34" charset="0"/>
                          <a:cs typeface="Calibri" panose="020F0502020204030204" pitchFamily="34" charset="0"/>
                        </a:rPr>
                        <a:t>0.6162</a:t>
                      </a:r>
                      <a:endParaRPr lang="zh-TW" altLang="en-US" b="0" dirty="0">
                        <a:solidFill>
                          <a:schemeClr val="tx1"/>
                        </a:solidFill>
                        <a:latin typeface="Calibri" panose="020F0502020204030204" pitchFamily="34" charset="0"/>
                        <a:cs typeface="Calibri" panose="020F0502020204030204" pitchFamily="34" charset="0"/>
                      </a:endParaRPr>
                    </a:p>
                  </a:txBody>
                  <a:tcPr anchor="ctr">
                    <a:lnL w="19050" cap="flat" cmpd="sng" algn="ctr">
                      <a:solidFill>
                        <a:schemeClr val="tx1"/>
                      </a:solid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309913916"/>
                  </a:ext>
                </a:extLst>
              </a:tr>
            </a:tbl>
          </a:graphicData>
        </a:graphic>
      </p:graphicFrame>
      <p:sp>
        <p:nvSpPr>
          <p:cNvPr id="8" name="文字方塊 7">
            <a:extLst>
              <a:ext uri="{FF2B5EF4-FFF2-40B4-BE49-F238E27FC236}">
                <a16:creationId xmlns:a16="http://schemas.microsoft.com/office/drawing/2014/main" id="{DF3D7CAF-31C5-5991-1FD4-E0F747CC6C06}"/>
              </a:ext>
            </a:extLst>
          </p:cNvPr>
          <p:cNvSpPr txBox="1"/>
          <p:nvPr/>
        </p:nvSpPr>
        <p:spPr>
          <a:xfrm>
            <a:off x="2544022" y="5862299"/>
            <a:ext cx="7103951" cy="338554"/>
          </a:xfrm>
          <a:prstGeom prst="rect">
            <a:avLst/>
          </a:prstGeom>
          <a:noFill/>
        </p:spPr>
        <p:txBody>
          <a:bodyPr wrap="square">
            <a:spAutoFit/>
          </a:bodyPr>
          <a:lstStyle/>
          <a:p>
            <a:pPr algn="ctr"/>
            <a:r>
              <a:rPr lang="en-US" altLang="zh-TW" sz="1600" b="1" dirty="0">
                <a:solidFill>
                  <a:schemeClr val="accent5"/>
                </a:solidFill>
              </a:rPr>
              <a:t>Bold</a:t>
            </a:r>
            <a:r>
              <a:rPr lang="en-US" altLang="zh-TW" sz="1600" dirty="0">
                <a:solidFill>
                  <a:schemeClr val="accent5"/>
                </a:solidFill>
              </a:rPr>
              <a:t> indicates the best and </a:t>
            </a:r>
            <a:r>
              <a:rPr lang="en-US" altLang="zh-TW" sz="1600" u="sng" dirty="0">
                <a:solidFill>
                  <a:schemeClr val="accent5"/>
                </a:solidFill>
              </a:rPr>
              <a:t>underlined</a:t>
            </a:r>
            <a:r>
              <a:rPr lang="en-US" altLang="zh-TW" sz="1600" dirty="0">
                <a:solidFill>
                  <a:schemeClr val="accent5"/>
                </a:solidFill>
              </a:rPr>
              <a:t> indicates the second-best performance.</a:t>
            </a:r>
            <a:endParaRPr lang="zh-TW" altLang="en-US" sz="1600" dirty="0">
              <a:solidFill>
                <a:schemeClr val="accent5"/>
              </a:solidFill>
            </a:endParaRPr>
          </a:p>
        </p:txBody>
      </p:sp>
    </p:spTree>
    <p:extLst>
      <p:ext uri="{BB962C8B-B14F-4D97-AF65-F5344CB8AC3E}">
        <p14:creationId xmlns:p14="http://schemas.microsoft.com/office/powerpoint/2010/main" val="28321235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方塊 1">
            <a:extLst>
              <a:ext uri="{FF2B5EF4-FFF2-40B4-BE49-F238E27FC236}">
                <a16:creationId xmlns:a16="http://schemas.microsoft.com/office/drawing/2014/main" id="{7F9CCB6B-33CC-52BA-406D-575B1BE2CCCA}"/>
              </a:ext>
            </a:extLst>
          </p:cNvPr>
          <p:cNvSpPr txBox="1"/>
          <p:nvPr/>
        </p:nvSpPr>
        <p:spPr>
          <a:xfrm>
            <a:off x="481779" y="329746"/>
            <a:ext cx="11300442" cy="646331"/>
          </a:xfrm>
          <a:prstGeom prst="rect">
            <a:avLst/>
          </a:prstGeom>
          <a:noFill/>
        </p:spPr>
        <p:txBody>
          <a:bodyPr wrap="square">
            <a:spAutoFit/>
          </a:bodyPr>
          <a:lstStyle/>
          <a:p>
            <a:r>
              <a:rPr lang="en-US" altLang="zh-TW" sz="3600" b="1" dirty="0">
                <a:latin typeface="Calibri" panose="020F0502020204030204" pitchFamily="34" charset="0"/>
                <a:cs typeface="Calibri" panose="020F0502020204030204" pitchFamily="34" charset="0"/>
              </a:rPr>
              <a:t> Task 2: Train a Traditional Machine Learning Model</a:t>
            </a:r>
          </a:p>
        </p:txBody>
      </p:sp>
      <p:sp>
        <p:nvSpPr>
          <p:cNvPr id="3" name="矩形 2">
            <a:extLst>
              <a:ext uri="{FF2B5EF4-FFF2-40B4-BE49-F238E27FC236}">
                <a16:creationId xmlns:a16="http://schemas.microsoft.com/office/drawing/2014/main" id="{8F967EB0-6F86-8749-E5CF-AC78286FBADC}"/>
              </a:ext>
            </a:extLst>
          </p:cNvPr>
          <p:cNvSpPr/>
          <p:nvPr/>
        </p:nvSpPr>
        <p:spPr>
          <a:xfrm>
            <a:off x="409779" y="382911"/>
            <a:ext cx="72000" cy="540000"/>
          </a:xfrm>
          <a:prstGeom prst="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 name="文字方塊 4">
            <a:extLst>
              <a:ext uri="{FF2B5EF4-FFF2-40B4-BE49-F238E27FC236}">
                <a16:creationId xmlns:a16="http://schemas.microsoft.com/office/drawing/2014/main" id="{5FC2A2F6-6E2D-6AD8-E13F-E2C2E091FFDF}"/>
              </a:ext>
            </a:extLst>
          </p:cNvPr>
          <p:cNvSpPr txBox="1"/>
          <p:nvPr/>
        </p:nvSpPr>
        <p:spPr>
          <a:xfrm>
            <a:off x="609637" y="1325783"/>
            <a:ext cx="10972725" cy="5024132"/>
          </a:xfrm>
          <a:prstGeom prst="rect">
            <a:avLst/>
          </a:prstGeom>
          <a:noFill/>
        </p:spPr>
        <p:txBody>
          <a:bodyPr wrap="square">
            <a:spAutoFit/>
          </a:bodyPr>
          <a:lstStyle/>
          <a:p>
            <a:pPr algn="just">
              <a:lnSpc>
                <a:spcPct val="150000"/>
              </a:lnSpc>
            </a:pPr>
            <a:r>
              <a:rPr lang="en-US" altLang="zh-TW" sz="2400" b="1" dirty="0">
                <a:latin typeface="Calibri" panose="020F0502020204030204" pitchFamily="34" charset="0"/>
                <a:cs typeface="Calibri" panose="020F0502020204030204" pitchFamily="34" charset="0"/>
              </a:rPr>
              <a:t>Analysis</a:t>
            </a:r>
          </a:p>
          <a:p>
            <a:pPr marL="342900" indent="-342900" algn="just">
              <a:lnSpc>
                <a:spcPct val="150000"/>
              </a:lnSpc>
              <a:buFont typeface="Arial" panose="020B0604020202020204" pitchFamily="34" charset="0"/>
              <a:buChar char="•"/>
            </a:pPr>
            <a:r>
              <a:rPr lang="en-US" altLang="zh-TW" sz="2400" b="1" dirty="0">
                <a:solidFill>
                  <a:srgbClr val="0000FF"/>
                </a:solidFill>
                <a:latin typeface="Calibri" panose="020F0502020204030204" pitchFamily="34" charset="0"/>
                <a:cs typeface="Calibri" panose="020F0502020204030204" pitchFamily="34" charset="0"/>
              </a:rPr>
              <a:t>Random Forest </a:t>
            </a:r>
            <a:r>
              <a:rPr lang="en-US" altLang="zh-TW" sz="2400" dirty="0">
                <a:latin typeface="Calibri" panose="020F0502020204030204" pitchFamily="34" charset="0"/>
                <a:cs typeface="Calibri" panose="020F0502020204030204" pitchFamily="34" charset="0"/>
              </a:rPr>
              <a:t>emerged as the best-performing model, leveraging its ensemble nature to achieve both high Top-1 and Top-3 accuracy.</a:t>
            </a:r>
          </a:p>
          <a:p>
            <a:pPr marL="342900" indent="-342900" algn="just">
              <a:lnSpc>
                <a:spcPct val="150000"/>
              </a:lnSpc>
              <a:buFont typeface="Arial" panose="020B0604020202020204" pitchFamily="34" charset="0"/>
              <a:buChar char="•"/>
            </a:pPr>
            <a:r>
              <a:rPr lang="en-US" altLang="zh-TW" sz="2400" b="1" dirty="0">
                <a:solidFill>
                  <a:srgbClr val="0000FF"/>
                </a:solidFill>
                <a:latin typeface="Calibri" panose="020F0502020204030204" pitchFamily="34" charset="0"/>
                <a:cs typeface="Calibri" panose="020F0502020204030204" pitchFamily="34" charset="0"/>
              </a:rPr>
              <a:t>k-NN and SVM </a:t>
            </a:r>
            <a:r>
              <a:rPr lang="en-US" altLang="zh-TW" sz="2400" dirty="0">
                <a:latin typeface="Calibri" panose="020F0502020204030204" pitchFamily="34" charset="0"/>
                <a:cs typeface="Calibri" panose="020F0502020204030204" pitchFamily="34" charset="0"/>
              </a:rPr>
              <a:t>showed decent performance, with SVM having a particularly strong Top-3 accuracy (indicating good ranking ability).</a:t>
            </a:r>
          </a:p>
          <a:p>
            <a:pPr marL="342900" indent="-342900" algn="just">
              <a:lnSpc>
                <a:spcPct val="150000"/>
              </a:lnSpc>
              <a:buFont typeface="Arial" panose="020B0604020202020204" pitchFamily="34" charset="0"/>
              <a:buChar char="•"/>
            </a:pPr>
            <a:r>
              <a:rPr lang="en-US" altLang="zh-TW" sz="2400" b="1" dirty="0">
                <a:solidFill>
                  <a:srgbClr val="0000FF"/>
                </a:solidFill>
                <a:latin typeface="Calibri" panose="020F0502020204030204" pitchFamily="34" charset="0"/>
                <a:cs typeface="Calibri" panose="020F0502020204030204" pitchFamily="34" charset="0"/>
              </a:rPr>
              <a:t>Decision Tree and Logistic Regression </a:t>
            </a:r>
            <a:r>
              <a:rPr lang="en-US" altLang="zh-TW" sz="2400" dirty="0">
                <a:latin typeface="Calibri" panose="020F0502020204030204" pitchFamily="34" charset="0"/>
                <a:cs typeface="Calibri" panose="020F0502020204030204" pitchFamily="34" charset="0"/>
              </a:rPr>
              <a:t>were less effective, highlighting the importance of non-linear and ensemble methods for this task.</a:t>
            </a:r>
          </a:p>
          <a:p>
            <a:pPr marL="342900" indent="-342900" algn="just">
              <a:lnSpc>
                <a:spcPct val="150000"/>
              </a:lnSpc>
              <a:buFont typeface="Arial" panose="020B0604020202020204" pitchFamily="34" charset="0"/>
              <a:buChar char="•"/>
            </a:pPr>
            <a:r>
              <a:rPr lang="en-US" altLang="zh-TW" sz="2400" dirty="0"/>
              <a:t>The results indicate that ensemble-based models such as Random Forest are more capable of handling complex, high-dimensional feature spaces.</a:t>
            </a:r>
            <a:endParaRPr lang="en-US" altLang="zh-TW" sz="2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6326778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方塊 1">
            <a:extLst>
              <a:ext uri="{FF2B5EF4-FFF2-40B4-BE49-F238E27FC236}">
                <a16:creationId xmlns:a16="http://schemas.microsoft.com/office/drawing/2014/main" id="{7F9CCB6B-33CC-52BA-406D-575B1BE2CCCA}"/>
              </a:ext>
            </a:extLst>
          </p:cNvPr>
          <p:cNvSpPr txBox="1"/>
          <p:nvPr/>
        </p:nvSpPr>
        <p:spPr>
          <a:xfrm>
            <a:off x="481779" y="329746"/>
            <a:ext cx="11300442" cy="646331"/>
          </a:xfrm>
          <a:prstGeom prst="rect">
            <a:avLst/>
          </a:prstGeom>
          <a:noFill/>
        </p:spPr>
        <p:txBody>
          <a:bodyPr wrap="square">
            <a:spAutoFit/>
          </a:bodyPr>
          <a:lstStyle/>
          <a:p>
            <a:r>
              <a:rPr lang="en-US" altLang="zh-TW" sz="3600" b="1" dirty="0">
                <a:latin typeface="Calibri" panose="020F0502020204030204" pitchFamily="34" charset="0"/>
                <a:cs typeface="Calibri" panose="020F0502020204030204" pitchFamily="34" charset="0"/>
              </a:rPr>
              <a:t> Task 2: Train a Traditional Machine Learning Model</a:t>
            </a:r>
          </a:p>
        </p:txBody>
      </p:sp>
      <p:sp>
        <p:nvSpPr>
          <p:cNvPr id="3" name="矩形 2">
            <a:extLst>
              <a:ext uri="{FF2B5EF4-FFF2-40B4-BE49-F238E27FC236}">
                <a16:creationId xmlns:a16="http://schemas.microsoft.com/office/drawing/2014/main" id="{8F967EB0-6F86-8749-E5CF-AC78286FBADC}"/>
              </a:ext>
            </a:extLst>
          </p:cNvPr>
          <p:cNvSpPr/>
          <p:nvPr/>
        </p:nvSpPr>
        <p:spPr>
          <a:xfrm>
            <a:off x="409779" y="382911"/>
            <a:ext cx="72000" cy="540000"/>
          </a:xfrm>
          <a:prstGeom prst="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 name="文字方塊 3">
            <a:extLst>
              <a:ext uri="{FF2B5EF4-FFF2-40B4-BE49-F238E27FC236}">
                <a16:creationId xmlns:a16="http://schemas.microsoft.com/office/drawing/2014/main" id="{5FAD6971-375D-D04C-3E1C-893C4D6E10E7}"/>
              </a:ext>
            </a:extLst>
          </p:cNvPr>
          <p:cNvSpPr txBox="1"/>
          <p:nvPr/>
        </p:nvSpPr>
        <p:spPr>
          <a:xfrm>
            <a:off x="609637" y="1325783"/>
            <a:ext cx="10972725" cy="592150"/>
          </a:xfrm>
          <a:prstGeom prst="rect">
            <a:avLst/>
          </a:prstGeom>
          <a:noFill/>
        </p:spPr>
        <p:txBody>
          <a:bodyPr wrap="square">
            <a:spAutoFit/>
          </a:bodyPr>
          <a:lstStyle/>
          <a:p>
            <a:pPr algn="just">
              <a:lnSpc>
                <a:spcPct val="150000"/>
              </a:lnSpc>
            </a:pPr>
            <a:r>
              <a:rPr lang="en-US" altLang="zh-TW" sz="2400" b="1" dirty="0"/>
              <a:t>Confusion Matrix (k-NN, </a:t>
            </a:r>
            <a:r>
              <a:rPr lang="en-US" altLang="zh-TW" sz="2400" b="1" dirty="0">
                <a:latin typeface="Calibri" panose="020F0502020204030204" pitchFamily="34" charset="0"/>
                <a:cs typeface="Calibri" panose="020F0502020204030204" pitchFamily="34" charset="0"/>
              </a:rPr>
              <a:t>Random Forest, Decision Tree</a:t>
            </a:r>
            <a:r>
              <a:rPr lang="en-US" altLang="zh-TW" sz="2400" b="1" dirty="0"/>
              <a:t>)</a:t>
            </a:r>
            <a:endParaRPr lang="en-US" altLang="zh-TW" sz="2400" b="1" dirty="0">
              <a:latin typeface="Calibri" panose="020F0502020204030204" pitchFamily="34" charset="0"/>
              <a:cs typeface="Calibri" panose="020F0502020204030204" pitchFamily="34" charset="0"/>
            </a:endParaRPr>
          </a:p>
        </p:txBody>
      </p:sp>
      <p:grpSp>
        <p:nvGrpSpPr>
          <p:cNvPr id="15" name="群組 14">
            <a:extLst>
              <a:ext uri="{FF2B5EF4-FFF2-40B4-BE49-F238E27FC236}">
                <a16:creationId xmlns:a16="http://schemas.microsoft.com/office/drawing/2014/main" id="{99A0962D-6049-AB0A-1AF5-057C86F8711D}"/>
              </a:ext>
            </a:extLst>
          </p:cNvPr>
          <p:cNvGrpSpPr/>
          <p:nvPr/>
        </p:nvGrpSpPr>
        <p:grpSpPr>
          <a:xfrm>
            <a:off x="155999" y="2267639"/>
            <a:ext cx="11880000" cy="3815625"/>
            <a:chOff x="631716" y="1917933"/>
            <a:chExt cx="11880000" cy="3815625"/>
          </a:xfrm>
        </p:grpSpPr>
        <p:pic>
          <p:nvPicPr>
            <p:cNvPr id="6" name="圖片 5" descr="一張含有 文字, 螢幕擷取畫面, 圖表, 數字 的圖片&#10;&#10;自動產生的描述">
              <a:extLst>
                <a:ext uri="{FF2B5EF4-FFF2-40B4-BE49-F238E27FC236}">
                  <a16:creationId xmlns:a16="http://schemas.microsoft.com/office/drawing/2014/main" id="{B8F79FA7-ED73-5297-706C-148FA13D912F}"/>
                </a:ext>
              </a:extLst>
            </p:cNvPr>
            <p:cNvPicPr>
              <a:picLocks noChangeAspect="1"/>
            </p:cNvPicPr>
            <p:nvPr/>
          </p:nvPicPr>
          <p:blipFill>
            <a:blip r:embed="rId2">
              <a:extLst>
                <a:ext uri="{28A0092B-C50C-407E-A947-70E740481C1C}">
                  <a14:useLocalDpi xmlns:a14="http://schemas.microsoft.com/office/drawing/2010/main" val="0"/>
                </a:ext>
              </a:extLst>
            </a:blip>
            <a:srcRect l="1408" t="10814" r="13259" b="6963"/>
            <a:stretch/>
          </p:blipFill>
          <p:spPr>
            <a:xfrm>
              <a:off x="4591716" y="1917933"/>
              <a:ext cx="3960000" cy="3815625"/>
            </a:xfrm>
            <a:prstGeom prst="rect">
              <a:avLst/>
            </a:prstGeom>
          </p:spPr>
        </p:pic>
        <p:pic>
          <p:nvPicPr>
            <p:cNvPr id="10" name="圖片 9" descr="一張含有 文字, 螢幕擷取畫面, 數字, 圖表 的圖片&#10;&#10;自動產生的描述">
              <a:extLst>
                <a:ext uri="{FF2B5EF4-FFF2-40B4-BE49-F238E27FC236}">
                  <a16:creationId xmlns:a16="http://schemas.microsoft.com/office/drawing/2014/main" id="{794CACEF-E31B-269E-CD19-2BBA9238E334}"/>
                </a:ext>
              </a:extLst>
            </p:cNvPr>
            <p:cNvPicPr>
              <a:picLocks noChangeAspect="1"/>
            </p:cNvPicPr>
            <p:nvPr/>
          </p:nvPicPr>
          <p:blipFill>
            <a:blip r:embed="rId3">
              <a:extLst>
                <a:ext uri="{28A0092B-C50C-407E-A947-70E740481C1C}">
                  <a14:useLocalDpi xmlns:a14="http://schemas.microsoft.com/office/drawing/2010/main" val="0"/>
                </a:ext>
              </a:extLst>
            </a:blip>
            <a:srcRect l="1408" t="10814" r="13259" b="6963"/>
            <a:stretch/>
          </p:blipFill>
          <p:spPr>
            <a:xfrm>
              <a:off x="8551716" y="1917933"/>
              <a:ext cx="3960000" cy="3815625"/>
            </a:xfrm>
            <a:prstGeom prst="rect">
              <a:avLst/>
            </a:prstGeom>
          </p:spPr>
        </p:pic>
        <p:pic>
          <p:nvPicPr>
            <p:cNvPr id="12" name="圖片 11" descr="一張含有 文字, 螢幕擷取畫面, 圖表, 數字 的圖片&#10;&#10;自動產生的描述">
              <a:extLst>
                <a:ext uri="{FF2B5EF4-FFF2-40B4-BE49-F238E27FC236}">
                  <a16:creationId xmlns:a16="http://schemas.microsoft.com/office/drawing/2014/main" id="{C1B00D75-3198-DE1B-651C-02458CF69285}"/>
                </a:ext>
              </a:extLst>
            </p:cNvPr>
            <p:cNvPicPr>
              <a:picLocks noChangeAspect="1"/>
            </p:cNvPicPr>
            <p:nvPr/>
          </p:nvPicPr>
          <p:blipFill>
            <a:blip r:embed="rId4">
              <a:extLst>
                <a:ext uri="{28A0092B-C50C-407E-A947-70E740481C1C}">
                  <a14:useLocalDpi xmlns:a14="http://schemas.microsoft.com/office/drawing/2010/main" val="0"/>
                </a:ext>
              </a:extLst>
            </a:blip>
            <a:srcRect l="1408" t="10814" r="13259" b="6963"/>
            <a:stretch/>
          </p:blipFill>
          <p:spPr>
            <a:xfrm>
              <a:off x="631716" y="1917933"/>
              <a:ext cx="3960000" cy="3815625"/>
            </a:xfrm>
            <a:prstGeom prst="rect">
              <a:avLst/>
            </a:prstGeom>
          </p:spPr>
        </p:pic>
      </p:grpSp>
    </p:spTree>
    <p:extLst>
      <p:ext uri="{BB962C8B-B14F-4D97-AF65-F5344CB8AC3E}">
        <p14:creationId xmlns:p14="http://schemas.microsoft.com/office/powerpoint/2010/main" val="12271549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方塊 1">
            <a:extLst>
              <a:ext uri="{FF2B5EF4-FFF2-40B4-BE49-F238E27FC236}">
                <a16:creationId xmlns:a16="http://schemas.microsoft.com/office/drawing/2014/main" id="{7F9CCB6B-33CC-52BA-406D-575B1BE2CCCA}"/>
              </a:ext>
            </a:extLst>
          </p:cNvPr>
          <p:cNvSpPr txBox="1"/>
          <p:nvPr/>
        </p:nvSpPr>
        <p:spPr>
          <a:xfrm>
            <a:off x="481779" y="329746"/>
            <a:ext cx="11300442" cy="646331"/>
          </a:xfrm>
          <a:prstGeom prst="rect">
            <a:avLst/>
          </a:prstGeom>
          <a:noFill/>
        </p:spPr>
        <p:txBody>
          <a:bodyPr wrap="square">
            <a:spAutoFit/>
          </a:bodyPr>
          <a:lstStyle/>
          <a:p>
            <a:r>
              <a:rPr lang="en-US" altLang="zh-TW" sz="3600" b="1" dirty="0">
                <a:latin typeface="Calibri" panose="020F0502020204030204" pitchFamily="34" charset="0"/>
                <a:cs typeface="Calibri" panose="020F0502020204030204" pitchFamily="34" charset="0"/>
              </a:rPr>
              <a:t> Task 2: Train a Traditional Machine Learning Model</a:t>
            </a:r>
          </a:p>
        </p:txBody>
      </p:sp>
      <p:sp>
        <p:nvSpPr>
          <p:cNvPr id="3" name="矩形 2">
            <a:extLst>
              <a:ext uri="{FF2B5EF4-FFF2-40B4-BE49-F238E27FC236}">
                <a16:creationId xmlns:a16="http://schemas.microsoft.com/office/drawing/2014/main" id="{8F967EB0-6F86-8749-E5CF-AC78286FBADC}"/>
              </a:ext>
            </a:extLst>
          </p:cNvPr>
          <p:cNvSpPr/>
          <p:nvPr/>
        </p:nvSpPr>
        <p:spPr>
          <a:xfrm>
            <a:off x="409779" y="382911"/>
            <a:ext cx="72000" cy="540000"/>
          </a:xfrm>
          <a:prstGeom prst="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 name="文字方塊 3">
            <a:extLst>
              <a:ext uri="{FF2B5EF4-FFF2-40B4-BE49-F238E27FC236}">
                <a16:creationId xmlns:a16="http://schemas.microsoft.com/office/drawing/2014/main" id="{4F46E1D3-EF4C-1995-FAEB-F38A32BB574D}"/>
              </a:ext>
            </a:extLst>
          </p:cNvPr>
          <p:cNvSpPr txBox="1"/>
          <p:nvPr/>
        </p:nvSpPr>
        <p:spPr>
          <a:xfrm>
            <a:off x="609637" y="1325783"/>
            <a:ext cx="10972725" cy="592150"/>
          </a:xfrm>
          <a:prstGeom prst="rect">
            <a:avLst/>
          </a:prstGeom>
          <a:noFill/>
        </p:spPr>
        <p:txBody>
          <a:bodyPr wrap="square">
            <a:spAutoFit/>
          </a:bodyPr>
          <a:lstStyle/>
          <a:p>
            <a:pPr algn="just">
              <a:lnSpc>
                <a:spcPct val="150000"/>
              </a:lnSpc>
            </a:pPr>
            <a:r>
              <a:rPr lang="en-US" altLang="zh-TW" sz="2400" b="1" dirty="0"/>
              <a:t>Confusion Matrix (SVM, </a:t>
            </a:r>
            <a:r>
              <a:rPr lang="en-US" altLang="zh-TW" sz="2400" b="1" dirty="0">
                <a:latin typeface="Calibri" panose="020F0502020204030204" pitchFamily="34" charset="0"/>
                <a:cs typeface="Calibri" panose="020F0502020204030204" pitchFamily="34" charset="0"/>
              </a:rPr>
              <a:t>Logistic Regression</a:t>
            </a:r>
            <a:r>
              <a:rPr lang="en-US" altLang="zh-TW" sz="2400" b="1" dirty="0"/>
              <a:t>)</a:t>
            </a:r>
            <a:endParaRPr lang="en-US" altLang="zh-TW" sz="2400" b="1" dirty="0">
              <a:latin typeface="Calibri" panose="020F0502020204030204" pitchFamily="34" charset="0"/>
              <a:cs typeface="Calibri" panose="020F0502020204030204" pitchFamily="34" charset="0"/>
            </a:endParaRPr>
          </a:p>
        </p:txBody>
      </p:sp>
      <p:grpSp>
        <p:nvGrpSpPr>
          <p:cNvPr id="9" name="群組 8">
            <a:extLst>
              <a:ext uri="{FF2B5EF4-FFF2-40B4-BE49-F238E27FC236}">
                <a16:creationId xmlns:a16="http://schemas.microsoft.com/office/drawing/2014/main" id="{540E49B7-034E-A1D9-4DFB-272BBA946578}"/>
              </a:ext>
            </a:extLst>
          </p:cNvPr>
          <p:cNvGrpSpPr/>
          <p:nvPr/>
        </p:nvGrpSpPr>
        <p:grpSpPr>
          <a:xfrm>
            <a:off x="2135999" y="2267639"/>
            <a:ext cx="7920000" cy="3815625"/>
            <a:chOff x="-1956081" y="2267640"/>
            <a:chExt cx="7920000" cy="3815625"/>
          </a:xfrm>
        </p:grpSpPr>
        <p:pic>
          <p:nvPicPr>
            <p:cNvPr id="5" name="圖片 4" descr="一張含有 文字, 螢幕擷取畫面, 圖表, 數字 的圖片&#10;&#10;自動產生的描述">
              <a:extLst>
                <a:ext uri="{FF2B5EF4-FFF2-40B4-BE49-F238E27FC236}">
                  <a16:creationId xmlns:a16="http://schemas.microsoft.com/office/drawing/2014/main" id="{CD8E0075-0B94-C976-C485-6B977EAFB855}"/>
                </a:ext>
              </a:extLst>
            </p:cNvPr>
            <p:cNvPicPr>
              <a:picLocks noChangeAspect="1"/>
            </p:cNvPicPr>
            <p:nvPr/>
          </p:nvPicPr>
          <p:blipFill>
            <a:blip r:embed="rId2">
              <a:extLst>
                <a:ext uri="{28A0092B-C50C-407E-A947-70E740481C1C}">
                  <a14:useLocalDpi xmlns:a14="http://schemas.microsoft.com/office/drawing/2010/main" val="0"/>
                </a:ext>
              </a:extLst>
            </a:blip>
            <a:srcRect l="1408" t="10814" r="13259" b="6963"/>
            <a:stretch/>
          </p:blipFill>
          <p:spPr>
            <a:xfrm>
              <a:off x="-1956081" y="2267640"/>
              <a:ext cx="3960000" cy="3815625"/>
            </a:xfrm>
            <a:prstGeom prst="rect">
              <a:avLst/>
            </a:prstGeom>
          </p:spPr>
        </p:pic>
        <p:pic>
          <p:nvPicPr>
            <p:cNvPr id="6" name="圖片 5" descr="一張含有 文字, 螢幕擷取畫面, 數字, 圖表 的圖片&#10;&#10;自動產生的描述">
              <a:extLst>
                <a:ext uri="{FF2B5EF4-FFF2-40B4-BE49-F238E27FC236}">
                  <a16:creationId xmlns:a16="http://schemas.microsoft.com/office/drawing/2014/main" id="{5DE2FC77-1C00-2434-6C83-569DCD011F99}"/>
                </a:ext>
              </a:extLst>
            </p:cNvPr>
            <p:cNvPicPr>
              <a:picLocks noChangeAspect="1"/>
            </p:cNvPicPr>
            <p:nvPr/>
          </p:nvPicPr>
          <p:blipFill>
            <a:blip r:embed="rId3">
              <a:extLst>
                <a:ext uri="{28A0092B-C50C-407E-A947-70E740481C1C}">
                  <a14:useLocalDpi xmlns:a14="http://schemas.microsoft.com/office/drawing/2010/main" val="0"/>
                </a:ext>
              </a:extLst>
            </a:blip>
            <a:srcRect l="1408" t="10814" r="13259" b="6963"/>
            <a:stretch/>
          </p:blipFill>
          <p:spPr>
            <a:xfrm>
              <a:off x="2003919" y="2267640"/>
              <a:ext cx="3960000" cy="3815625"/>
            </a:xfrm>
            <a:prstGeom prst="rect">
              <a:avLst/>
            </a:prstGeom>
          </p:spPr>
        </p:pic>
      </p:grpSp>
    </p:spTree>
    <p:extLst>
      <p:ext uri="{BB962C8B-B14F-4D97-AF65-F5344CB8AC3E}">
        <p14:creationId xmlns:p14="http://schemas.microsoft.com/office/powerpoint/2010/main" val="34514433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方塊 1">
            <a:extLst>
              <a:ext uri="{FF2B5EF4-FFF2-40B4-BE49-F238E27FC236}">
                <a16:creationId xmlns:a16="http://schemas.microsoft.com/office/drawing/2014/main" id="{7F9CCB6B-33CC-52BA-406D-575B1BE2CCCA}"/>
              </a:ext>
            </a:extLst>
          </p:cNvPr>
          <p:cNvSpPr txBox="1"/>
          <p:nvPr/>
        </p:nvSpPr>
        <p:spPr>
          <a:xfrm>
            <a:off x="481779" y="329746"/>
            <a:ext cx="11300442" cy="646331"/>
          </a:xfrm>
          <a:prstGeom prst="rect">
            <a:avLst/>
          </a:prstGeom>
          <a:noFill/>
        </p:spPr>
        <p:txBody>
          <a:bodyPr wrap="square">
            <a:spAutoFit/>
          </a:bodyPr>
          <a:lstStyle/>
          <a:p>
            <a:r>
              <a:rPr lang="en-US" altLang="zh-TW" sz="3600" b="1" dirty="0">
                <a:latin typeface="Calibri" panose="020F0502020204030204" pitchFamily="34" charset="0"/>
                <a:cs typeface="Calibri" panose="020F0502020204030204" pitchFamily="34" charset="0"/>
              </a:rPr>
              <a:t> Task 2: Train a Traditional Machine Learning Model</a:t>
            </a:r>
          </a:p>
        </p:txBody>
      </p:sp>
      <p:sp>
        <p:nvSpPr>
          <p:cNvPr id="3" name="矩形 2">
            <a:extLst>
              <a:ext uri="{FF2B5EF4-FFF2-40B4-BE49-F238E27FC236}">
                <a16:creationId xmlns:a16="http://schemas.microsoft.com/office/drawing/2014/main" id="{8F967EB0-6F86-8749-E5CF-AC78286FBADC}"/>
              </a:ext>
            </a:extLst>
          </p:cNvPr>
          <p:cNvSpPr/>
          <p:nvPr/>
        </p:nvSpPr>
        <p:spPr>
          <a:xfrm>
            <a:off x="409779" y="382911"/>
            <a:ext cx="72000" cy="540000"/>
          </a:xfrm>
          <a:prstGeom prst="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 name="文字方塊 3">
            <a:extLst>
              <a:ext uri="{FF2B5EF4-FFF2-40B4-BE49-F238E27FC236}">
                <a16:creationId xmlns:a16="http://schemas.microsoft.com/office/drawing/2014/main" id="{6E228882-A0C0-3FAC-99CB-8DDF587E4CAA}"/>
              </a:ext>
            </a:extLst>
          </p:cNvPr>
          <p:cNvSpPr txBox="1"/>
          <p:nvPr/>
        </p:nvSpPr>
        <p:spPr>
          <a:xfrm>
            <a:off x="609637" y="1325783"/>
            <a:ext cx="10972725" cy="3913059"/>
          </a:xfrm>
          <a:prstGeom prst="rect">
            <a:avLst/>
          </a:prstGeom>
          <a:noFill/>
        </p:spPr>
        <p:txBody>
          <a:bodyPr wrap="square">
            <a:spAutoFit/>
          </a:bodyPr>
          <a:lstStyle/>
          <a:p>
            <a:pPr algn="just">
              <a:lnSpc>
                <a:spcPct val="150000"/>
              </a:lnSpc>
            </a:pPr>
            <a:r>
              <a:rPr lang="en-US" altLang="zh-TW" sz="2400" b="1" dirty="0">
                <a:latin typeface="Calibri" panose="020F0502020204030204" pitchFamily="34" charset="0"/>
                <a:cs typeface="Calibri" panose="020F0502020204030204" pitchFamily="34" charset="0"/>
              </a:rPr>
              <a:t>Analysis</a:t>
            </a:r>
          </a:p>
          <a:p>
            <a:pPr marL="342900" indent="-342900" algn="just">
              <a:lnSpc>
                <a:spcPct val="150000"/>
              </a:lnSpc>
              <a:buFont typeface="Arial" panose="020B0604020202020204" pitchFamily="34" charset="0"/>
              <a:buChar char="•"/>
            </a:pPr>
            <a:r>
              <a:rPr lang="en-US" altLang="zh-TW" sz="2400" dirty="0">
                <a:latin typeface="Calibri" panose="020F0502020204030204" pitchFamily="34" charset="0"/>
                <a:cs typeface="Calibri" panose="020F0502020204030204" pitchFamily="34" charset="0"/>
              </a:rPr>
              <a:t>The confusion matrix illustrates how well each ML model performed for each class. Most classes had high diagonal values, indicating good classification accuracy, though some errors occurred between acoustically similar instruments. </a:t>
            </a:r>
          </a:p>
          <a:p>
            <a:pPr marL="342900" indent="-342900" algn="just">
              <a:lnSpc>
                <a:spcPct val="150000"/>
              </a:lnSpc>
              <a:buFont typeface="Arial" panose="020B0604020202020204" pitchFamily="34" charset="0"/>
              <a:buChar char="•"/>
            </a:pPr>
            <a:r>
              <a:rPr lang="en-US" altLang="zh-TW" sz="2400" dirty="0">
                <a:latin typeface="Calibri" panose="020F0502020204030204" pitchFamily="34" charset="0"/>
                <a:cs typeface="Calibri" panose="020F0502020204030204" pitchFamily="34" charset="0"/>
              </a:rPr>
              <a:t>The confusion matrix clearly demonstrates which classes were confused with others. For example, some mallet, keyboard and guitar classes were often misclassified due to the similarity of their sound characteristics.</a:t>
            </a:r>
          </a:p>
        </p:txBody>
      </p:sp>
    </p:spTree>
    <p:extLst>
      <p:ext uri="{BB962C8B-B14F-4D97-AF65-F5344CB8AC3E}">
        <p14:creationId xmlns:p14="http://schemas.microsoft.com/office/powerpoint/2010/main" val="7611360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方塊 1">
            <a:extLst>
              <a:ext uri="{FF2B5EF4-FFF2-40B4-BE49-F238E27FC236}">
                <a16:creationId xmlns:a16="http://schemas.microsoft.com/office/drawing/2014/main" id="{7F9CCB6B-33CC-52BA-406D-575B1BE2CCCA}"/>
              </a:ext>
            </a:extLst>
          </p:cNvPr>
          <p:cNvSpPr txBox="1"/>
          <p:nvPr/>
        </p:nvSpPr>
        <p:spPr>
          <a:xfrm>
            <a:off x="481779" y="329746"/>
            <a:ext cx="11300442" cy="646331"/>
          </a:xfrm>
          <a:prstGeom prst="rect">
            <a:avLst/>
          </a:prstGeom>
          <a:noFill/>
        </p:spPr>
        <p:txBody>
          <a:bodyPr wrap="square">
            <a:spAutoFit/>
          </a:bodyPr>
          <a:lstStyle/>
          <a:p>
            <a:r>
              <a:rPr lang="en-US" altLang="zh-TW" sz="3600" b="1" dirty="0">
                <a:latin typeface="Calibri" panose="020F0502020204030204" pitchFamily="34" charset="0"/>
                <a:cs typeface="Calibri" panose="020F0502020204030204" pitchFamily="34" charset="0"/>
              </a:rPr>
              <a:t> Task 3: Train a Deep Learning Model</a:t>
            </a:r>
          </a:p>
        </p:txBody>
      </p:sp>
      <p:sp>
        <p:nvSpPr>
          <p:cNvPr id="3" name="矩形 2">
            <a:extLst>
              <a:ext uri="{FF2B5EF4-FFF2-40B4-BE49-F238E27FC236}">
                <a16:creationId xmlns:a16="http://schemas.microsoft.com/office/drawing/2014/main" id="{8F967EB0-6F86-8749-E5CF-AC78286FBADC}"/>
              </a:ext>
            </a:extLst>
          </p:cNvPr>
          <p:cNvSpPr/>
          <p:nvPr/>
        </p:nvSpPr>
        <p:spPr>
          <a:xfrm>
            <a:off x="409779" y="382911"/>
            <a:ext cx="72000" cy="540000"/>
          </a:xfrm>
          <a:prstGeom prst="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mc:AlternateContent xmlns:mc="http://schemas.openxmlformats.org/markup-compatibility/2006">
        <mc:Choice xmlns:a14="http://schemas.microsoft.com/office/drawing/2010/main" Requires="a14">
          <p:sp>
            <p:nvSpPr>
              <p:cNvPr id="11" name="文字方塊 10">
                <a:extLst>
                  <a:ext uri="{FF2B5EF4-FFF2-40B4-BE49-F238E27FC236}">
                    <a16:creationId xmlns:a16="http://schemas.microsoft.com/office/drawing/2014/main" id="{A23639BA-5591-9D72-E6FC-76B4397AE56B}"/>
                  </a:ext>
                </a:extLst>
              </p:cNvPr>
              <p:cNvSpPr txBox="1"/>
              <p:nvPr/>
            </p:nvSpPr>
            <p:spPr>
              <a:xfrm>
                <a:off x="609637" y="1325783"/>
                <a:ext cx="10972725" cy="5024132"/>
              </a:xfrm>
              <a:prstGeom prst="rect">
                <a:avLst/>
              </a:prstGeom>
              <a:noFill/>
            </p:spPr>
            <p:txBody>
              <a:bodyPr wrap="square">
                <a:spAutoFit/>
              </a:bodyPr>
              <a:lstStyle/>
              <a:p>
                <a:pPr algn="just">
                  <a:lnSpc>
                    <a:spcPct val="150000"/>
                  </a:lnSpc>
                </a:pPr>
                <a:r>
                  <a:rPr lang="zh-TW" altLang="en-US" sz="2400" b="1" dirty="0">
                    <a:latin typeface="Calibri" panose="020F0502020204030204" pitchFamily="34" charset="0"/>
                    <a:cs typeface="Calibri" panose="020F0502020204030204" pitchFamily="34" charset="0"/>
                  </a:rPr>
                  <a:t>Model Implementation</a:t>
                </a:r>
                <a:endParaRPr lang="en-US" altLang="zh-TW" sz="2400" b="1" dirty="0">
                  <a:latin typeface="Calibri" panose="020F0502020204030204" pitchFamily="34" charset="0"/>
                  <a:cs typeface="Calibri" panose="020F0502020204030204" pitchFamily="34" charset="0"/>
                </a:endParaRPr>
              </a:p>
              <a:p>
                <a:pPr marL="342900" indent="-342900" algn="just">
                  <a:lnSpc>
                    <a:spcPct val="150000"/>
                  </a:lnSpc>
                  <a:buFont typeface="Arial" panose="020B0604020202020204" pitchFamily="34" charset="0"/>
                  <a:buChar char="•"/>
                </a:pPr>
                <a:r>
                  <a:rPr lang="en-US" altLang="zh-TW" sz="2400" dirty="0">
                    <a:latin typeface="Calibri" panose="020F0502020204030204" pitchFamily="34" charset="0"/>
                    <a:cs typeface="Calibri" panose="020F0502020204030204" pitchFamily="34" charset="0"/>
                  </a:rPr>
                  <a:t>I used the </a:t>
                </a:r>
                <a:r>
                  <a:rPr lang="en-US" altLang="zh-TW" sz="2400" b="1" dirty="0">
                    <a:solidFill>
                      <a:srgbClr val="0000FF"/>
                    </a:solidFill>
                    <a:latin typeface="Calibri" panose="020F0502020204030204" pitchFamily="34" charset="0"/>
                    <a:cs typeface="Calibri" panose="020F0502020204030204" pitchFamily="34" charset="0"/>
                  </a:rPr>
                  <a:t>short chunk CNN </a:t>
                </a:r>
                <a:r>
                  <a:rPr lang="en-US" altLang="zh-TW" sz="2400" dirty="0">
                    <a:latin typeface="Calibri" panose="020F0502020204030204" pitchFamily="34" charset="0"/>
                    <a:cs typeface="Calibri" panose="020F0502020204030204" pitchFamily="34" charset="0"/>
                  </a:rPr>
                  <a:t>for Task 3 in this </a:t>
                </a:r>
                <a:r>
                  <a:rPr lang="en-US" altLang="zh-TW" sz="2400" dirty="0">
                    <a:solidFill>
                      <a:srgbClr val="0000FF"/>
                    </a:solidFill>
                    <a:latin typeface="Calibri" panose="020F0502020204030204" pitchFamily="34" charset="0"/>
                    <a:cs typeface="Calibri" panose="020F0502020204030204" pitchFamily="34" charset="0"/>
                    <a:hlinkClick r:id="rId2">
                      <a:extLst>
                        <a:ext uri="{A12FA001-AC4F-418D-AE19-62706E023703}">
                          <ahyp:hlinkClr xmlns:ahyp="http://schemas.microsoft.com/office/drawing/2018/hyperlinkcolor" val="tx"/>
                        </a:ext>
                      </a:extLst>
                    </a:hlinkClick>
                  </a:rPr>
                  <a:t>repo</a:t>
                </a:r>
                <a:r>
                  <a:rPr lang="en-US" altLang="zh-TW" sz="2400" dirty="0">
                    <a:latin typeface="Calibri" panose="020F0502020204030204" pitchFamily="34" charset="0"/>
                    <a:cs typeface="Calibri" panose="020F0502020204030204" pitchFamily="34" charset="0"/>
                  </a:rPr>
                  <a:t>. Due to its efficiency in capturing spatial features in spectrograms.</a:t>
                </a:r>
              </a:p>
              <a:p>
                <a:pPr marL="342900" indent="-342900" algn="just">
                  <a:lnSpc>
                    <a:spcPct val="150000"/>
                  </a:lnSpc>
                  <a:buFont typeface="Arial" panose="020B0604020202020204" pitchFamily="34" charset="0"/>
                  <a:buChar char="•"/>
                </a:pPr>
                <a:r>
                  <a:rPr lang="en-US" altLang="zh-TW" sz="2400" dirty="0">
                    <a:latin typeface="Calibri" panose="020F0502020204030204" pitchFamily="34" charset="0"/>
                    <a:cs typeface="Calibri" panose="020F0502020204030204" pitchFamily="34" charset="0"/>
                  </a:rPr>
                  <a:t>The model was trained on both types of input data (with and without log transformation) to analyze the effect of log-scaling on the performance.</a:t>
                </a:r>
              </a:p>
              <a:p>
                <a:pPr marL="342900" indent="-342900" algn="just">
                  <a:lnSpc>
                    <a:spcPct val="150000"/>
                  </a:lnSpc>
                  <a:buFont typeface="Arial" panose="020B0604020202020204" pitchFamily="34" charset="0"/>
                  <a:buChar char="•"/>
                </a:pPr>
                <a:r>
                  <a:rPr lang="en-US" altLang="zh-TW" sz="2400" dirty="0"/>
                  <a:t>The parameters of the </a:t>
                </a:r>
                <a:r>
                  <a:rPr lang="en-US" altLang="zh-TW" sz="2400" b="1" dirty="0">
                    <a:solidFill>
                      <a:srgbClr val="0000FF"/>
                    </a:solidFill>
                    <a:latin typeface="Calibri" panose="020F0502020204030204" pitchFamily="34" charset="0"/>
                    <a:cs typeface="Calibri" panose="020F0502020204030204" pitchFamily="34" charset="0"/>
                  </a:rPr>
                  <a:t>short chunk CNN</a:t>
                </a:r>
                <a:r>
                  <a:rPr lang="en-US" altLang="zh-TW" sz="2400" dirty="0">
                    <a:latin typeface="Calibri" panose="020F0502020204030204" pitchFamily="34" charset="0"/>
                    <a:cs typeface="Calibri" panose="020F0502020204030204" pitchFamily="34" charset="0"/>
                  </a:rPr>
                  <a:t> </a:t>
                </a:r>
                <a:r>
                  <a:rPr lang="en-US" altLang="zh-TW" sz="2400" dirty="0"/>
                  <a:t>were optimized using the Adam solver with a learning rate of </a:t>
                </a:r>
                <a14:m>
                  <m:oMath xmlns:m="http://schemas.openxmlformats.org/officeDocument/2006/math">
                    <m:r>
                      <a:rPr lang="en-US" altLang="zh-TW" sz="2400" b="0" i="0" smtClean="0">
                        <a:latin typeface="Cambria Math" panose="02040503050406030204" pitchFamily="18" charset="0"/>
                        <a:cs typeface="Calibri" panose="020F0502020204030204" pitchFamily="34" charset="0"/>
                      </a:rPr>
                      <m:t>1</m:t>
                    </m:r>
                    <m:r>
                      <a:rPr lang="en-US" altLang="zh-TW" sz="2400" b="0" i="1" smtClean="0">
                        <a:latin typeface="Cambria Math" panose="02040503050406030204" pitchFamily="18" charset="0"/>
                        <a:ea typeface="Cambria Math" panose="02040503050406030204" pitchFamily="18" charset="0"/>
                        <a:cs typeface="Calibri" panose="020F0502020204030204" pitchFamily="34" charset="0"/>
                      </a:rPr>
                      <m:t>×</m:t>
                    </m:r>
                    <m:sSup>
                      <m:sSupPr>
                        <m:ctrlPr>
                          <a:rPr lang="en-US" altLang="zh-TW" sz="2400" i="1" smtClean="0">
                            <a:latin typeface="Cambria Math" panose="02040503050406030204" pitchFamily="18" charset="0"/>
                            <a:cs typeface="Calibri" panose="020F0502020204030204" pitchFamily="34" charset="0"/>
                          </a:rPr>
                        </m:ctrlPr>
                      </m:sSupPr>
                      <m:e>
                        <m:r>
                          <a:rPr lang="en-US" altLang="zh-TW" sz="2400" b="0" i="1" smtClean="0">
                            <a:latin typeface="Cambria Math" panose="02040503050406030204" pitchFamily="18" charset="0"/>
                            <a:cs typeface="Calibri" panose="020F0502020204030204" pitchFamily="34" charset="0"/>
                          </a:rPr>
                          <m:t>10</m:t>
                        </m:r>
                      </m:e>
                      <m:sup>
                        <m:r>
                          <a:rPr lang="en-US" altLang="zh-TW" sz="2400" b="0" i="1" smtClean="0">
                            <a:latin typeface="Cambria Math" panose="02040503050406030204" pitchFamily="18" charset="0"/>
                            <a:cs typeface="Calibri" panose="020F0502020204030204" pitchFamily="34" charset="0"/>
                          </a:rPr>
                          <m:t>−4</m:t>
                        </m:r>
                      </m:sup>
                    </m:sSup>
                  </m:oMath>
                </a14:m>
                <a:r>
                  <a:rPr lang="en-US" altLang="zh-TW" sz="2400" dirty="0"/>
                  <a:t>. Cross Entropy Loss was chosen as the loss function, and the batch size was set to 256. The entire network was trained for 10 epochs on an NVIDIA TITAN RTX. PyTorch was used for the implementation.</a:t>
                </a:r>
                <a:endParaRPr lang="en-US" altLang="zh-TW" sz="2400" dirty="0">
                  <a:latin typeface="Calibri" panose="020F0502020204030204" pitchFamily="34" charset="0"/>
                  <a:cs typeface="Calibri" panose="020F0502020204030204" pitchFamily="34" charset="0"/>
                </a:endParaRPr>
              </a:p>
            </p:txBody>
          </p:sp>
        </mc:Choice>
        <mc:Fallback>
          <p:sp>
            <p:nvSpPr>
              <p:cNvPr id="11" name="文字方塊 10">
                <a:extLst>
                  <a:ext uri="{FF2B5EF4-FFF2-40B4-BE49-F238E27FC236}">
                    <a16:creationId xmlns:a16="http://schemas.microsoft.com/office/drawing/2014/main" id="{A23639BA-5591-9D72-E6FC-76B4397AE56B}"/>
                  </a:ext>
                </a:extLst>
              </p:cNvPr>
              <p:cNvSpPr txBox="1">
                <a:spLocks noRot="1" noChangeAspect="1" noMove="1" noResize="1" noEditPoints="1" noAdjustHandles="1" noChangeArrowheads="1" noChangeShapeType="1" noTextEdit="1"/>
              </p:cNvSpPr>
              <p:nvPr/>
            </p:nvSpPr>
            <p:spPr>
              <a:xfrm>
                <a:off x="609637" y="1325783"/>
                <a:ext cx="10972725" cy="5024132"/>
              </a:xfrm>
              <a:prstGeom prst="rect">
                <a:avLst/>
              </a:prstGeom>
              <a:blipFill>
                <a:blip r:embed="rId3"/>
                <a:stretch>
                  <a:fillRect l="-833" r="-889" b="-1818"/>
                </a:stretch>
              </a:blipFill>
            </p:spPr>
            <p:txBody>
              <a:bodyPr/>
              <a:lstStyle/>
              <a:p>
                <a:r>
                  <a:rPr lang="zh-TW" altLang="en-US">
                    <a:noFill/>
                  </a:rPr>
                  <a:t> </a:t>
                </a:r>
              </a:p>
            </p:txBody>
          </p:sp>
        </mc:Fallback>
      </mc:AlternateContent>
    </p:spTree>
    <p:extLst>
      <p:ext uri="{BB962C8B-B14F-4D97-AF65-F5344CB8AC3E}">
        <p14:creationId xmlns:p14="http://schemas.microsoft.com/office/powerpoint/2010/main" val="23591536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方塊 1">
            <a:extLst>
              <a:ext uri="{FF2B5EF4-FFF2-40B4-BE49-F238E27FC236}">
                <a16:creationId xmlns:a16="http://schemas.microsoft.com/office/drawing/2014/main" id="{7F9CCB6B-33CC-52BA-406D-575B1BE2CCCA}"/>
              </a:ext>
            </a:extLst>
          </p:cNvPr>
          <p:cNvSpPr txBox="1"/>
          <p:nvPr/>
        </p:nvSpPr>
        <p:spPr>
          <a:xfrm>
            <a:off x="481779" y="329746"/>
            <a:ext cx="11300442" cy="646331"/>
          </a:xfrm>
          <a:prstGeom prst="rect">
            <a:avLst/>
          </a:prstGeom>
          <a:noFill/>
        </p:spPr>
        <p:txBody>
          <a:bodyPr wrap="square">
            <a:spAutoFit/>
          </a:bodyPr>
          <a:lstStyle/>
          <a:p>
            <a:r>
              <a:rPr lang="en-US" altLang="zh-TW" sz="3600" b="1" dirty="0">
                <a:latin typeface="Calibri" panose="020F0502020204030204" pitchFamily="34" charset="0"/>
                <a:cs typeface="Calibri" panose="020F0502020204030204" pitchFamily="34" charset="0"/>
              </a:rPr>
              <a:t> Task 3: Train a Deep Learning Model</a:t>
            </a:r>
          </a:p>
        </p:txBody>
      </p:sp>
      <p:sp>
        <p:nvSpPr>
          <p:cNvPr id="3" name="矩形 2">
            <a:extLst>
              <a:ext uri="{FF2B5EF4-FFF2-40B4-BE49-F238E27FC236}">
                <a16:creationId xmlns:a16="http://schemas.microsoft.com/office/drawing/2014/main" id="{8F967EB0-6F86-8749-E5CF-AC78286FBADC}"/>
              </a:ext>
            </a:extLst>
          </p:cNvPr>
          <p:cNvSpPr/>
          <p:nvPr/>
        </p:nvSpPr>
        <p:spPr>
          <a:xfrm>
            <a:off x="409779" y="382911"/>
            <a:ext cx="72000" cy="540000"/>
          </a:xfrm>
          <a:prstGeom prst="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 name="文字方塊 3">
            <a:extLst>
              <a:ext uri="{FF2B5EF4-FFF2-40B4-BE49-F238E27FC236}">
                <a16:creationId xmlns:a16="http://schemas.microsoft.com/office/drawing/2014/main" id="{1063559A-EA07-2AE6-B86C-FD5288D56C02}"/>
              </a:ext>
            </a:extLst>
          </p:cNvPr>
          <p:cNvSpPr txBox="1"/>
          <p:nvPr/>
        </p:nvSpPr>
        <p:spPr>
          <a:xfrm>
            <a:off x="609637" y="1325783"/>
            <a:ext cx="10972725" cy="4467057"/>
          </a:xfrm>
          <a:prstGeom prst="rect">
            <a:avLst/>
          </a:prstGeom>
          <a:noFill/>
        </p:spPr>
        <p:txBody>
          <a:bodyPr wrap="square">
            <a:spAutoFit/>
          </a:bodyPr>
          <a:lstStyle/>
          <a:p>
            <a:pPr algn="just">
              <a:lnSpc>
                <a:spcPct val="150000"/>
              </a:lnSpc>
            </a:pPr>
            <a:r>
              <a:rPr lang="zh-TW" altLang="en-US" sz="2400" b="1" dirty="0">
                <a:latin typeface="Calibri" panose="020F0502020204030204" pitchFamily="34" charset="0"/>
                <a:cs typeface="Calibri" panose="020F0502020204030204" pitchFamily="34" charset="0"/>
              </a:rPr>
              <a:t>Model Implementation</a:t>
            </a:r>
            <a:endParaRPr lang="en-US" altLang="zh-TW" sz="2400" b="1" dirty="0">
              <a:latin typeface="Calibri" panose="020F0502020204030204" pitchFamily="34" charset="0"/>
              <a:cs typeface="Calibri" panose="020F0502020204030204" pitchFamily="34" charset="0"/>
            </a:endParaRPr>
          </a:p>
          <a:p>
            <a:pPr marL="342900" indent="-342900" algn="just">
              <a:lnSpc>
                <a:spcPct val="150000"/>
              </a:lnSpc>
              <a:buFont typeface="Arial" panose="020B0604020202020204" pitchFamily="34" charset="0"/>
              <a:buChar char="•"/>
            </a:pPr>
            <a:r>
              <a:rPr lang="en-US" altLang="zh-TW" sz="2400" b="1" dirty="0">
                <a:latin typeface="Calibri" panose="020F0502020204030204" pitchFamily="34" charset="0"/>
                <a:cs typeface="Calibri" panose="020F0502020204030204" pitchFamily="34" charset="0"/>
              </a:rPr>
              <a:t>Model architecture</a:t>
            </a:r>
            <a:r>
              <a:rPr lang="en-US" altLang="zh-TW" sz="2400" dirty="0">
                <a:latin typeface="Calibri" panose="020F0502020204030204" pitchFamily="34" charset="0"/>
                <a:cs typeface="Calibri" panose="020F0502020204030204" pitchFamily="34" charset="0"/>
              </a:rPr>
              <a:t>: A CNN with several convolutional layers followed by batch normalization, ReLU activations, max pooling, and fully connected layers for classification.</a:t>
            </a:r>
          </a:p>
          <a:p>
            <a:pPr marL="342900" indent="-342900" algn="just">
              <a:lnSpc>
                <a:spcPct val="150000"/>
              </a:lnSpc>
              <a:buFont typeface="Arial" panose="020B0604020202020204" pitchFamily="34" charset="0"/>
              <a:buChar char="•"/>
            </a:pPr>
            <a:r>
              <a:rPr lang="en-US" altLang="zh-TW" sz="2400" b="1" dirty="0">
                <a:latin typeface="Calibri" panose="020F0502020204030204" pitchFamily="34" charset="0"/>
                <a:cs typeface="Calibri" panose="020F0502020204030204" pitchFamily="34" charset="0"/>
              </a:rPr>
              <a:t>Mel-spectrogram extraction</a:t>
            </a:r>
            <a:r>
              <a:rPr lang="en-US" altLang="zh-TW" sz="2400" dirty="0">
                <a:latin typeface="Calibri" panose="020F0502020204030204" pitchFamily="34" charset="0"/>
                <a:cs typeface="Calibri" panose="020F0502020204030204" pitchFamily="34" charset="0"/>
              </a:rPr>
              <a:t>: A fixed FFT window size and hop length were used for consistency across experiments.</a:t>
            </a:r>
          </a:p>
          <a:p>
            <a:pPr marL="342900" indent="-342900" algn="just">
              <a:lnSpc>
                <a:spcPct val="150000"/>
              </a:lnSpc>
              <a:buFont typeface="Arial" panose="020B0604020202020204" pitchFamily="34" charset="0"/>
              <a:buChar char="•"/>
            </a:pPr>
            <a:r>
              <a:rPr lang="en-US" altLang="zh-TW" sz="2400" b="1" dirty="0">
                <a:latin typeface="Calibri" panose="020F0502020204030204" pitchFamily="34" charset="0"/>
                <a:cs typeface="Calibri" panose="020F0502020204030204" pitchFamily="34" charset="0"/>
              </a:rPr>
              <a:t>Training setup</a:t>
            </a:r>
            <a:r>
              <a:rPr lang="en-US" altLang="zh-TW" sz="2400" dirty="0">
                <a:latin typeface="Calibri" panose="020F0502020204030204" pitchFamily="34" charset="0"/>
                <a:cs typeface="Calibri" panose="020F0502020204030204" pitchFamily="34" charset="0"/>
              </a:rPr>
              <a:t>: Both models were trained using the same dataset, optimizer, and hyperparameters, with the only difference being the input data format.</a:t>
            </a:r>
          </a:p>
        </p:txBody>
      </p:sp>
    </p:spTree>
    <p:extLst>
      <p:ext uri="{BB962C8B-B14F-4D97-AF65-F5344CB8AC3E}">
        <p14:creationId xmlns:p14="http://schemas.microsoft.com/office/powerpoint/2010/main" val="29617846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8F967EB0-6F86-8749-E5CF-AC78286FBADC}"/>
              </a:ext>
            </a:extLst>
          </p:cNvPr>
          <p:cNvSpPr/>
          <p:nvPr/>
        </p:nvSpPr>
        <p:spPr>
          <a:xfrm>
            <a:off x="409779" y="382911"/>
            <a:ext cx="72000" cy="540000"/>
          </a:xfrm>
          <a:prstGeom prst="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 name="文字方塊 5">
            <a:extLst>
              <a:ext uri="{FF2B5EF4-FFF2-40B4-BE49-F238E27FC236}">
                <a16:creationId xmlns:a16="http://schemas.microsoft.com/office/drawing/2014/main" id="{E3BD7EB9-E5AF-DB05-0C90-254A653A00FC}"/>
              </a:ext>
            </a:extLst>
          </p:cNvPr>
          <p:cNvSpPr txBox="1"/>
          <p:nvPr/>
        </p:nvSpPr>
        <p:spPr>
          <a:xfrm>
            <a:off x="1755058" y="2305615"/>
            <a:ext cx="8681884" cy="2246769"/>
          </a:xfrm>
          <a:prstGeom prst="rect">
            <a:avLst/>
          </a:prstGeom>
          <a:noFill/>
        </p:spPr>
        <p:txBody>
          <a:bodyPr wrap="square">
            <a:spAutoFit/>
          </a:bodyPr>
          <a:lstStyle/>
          <a:p>
            <a:r>
              <a:rPr lang="en-US" altLang="zh-TW" sz="2800" dirty="0"/>
              <a:t>Task 1: Visualize a Mel-Spectrogram</a:t>
            </a:r>
          </a:p>
          <a:p>
            <a:endParaRPr lang="en-US" altLang="zh-TW" sz="2800" dirty="0"/>
          </a:p>
          <a:p>
            <a:r>
              <a:rPr lang="en-US" altLang="zh-TW" sz="2800" dirty="0"/>
              <a:t>Task 2: Train a Traditional Machine Learning Model</a:t>
            </a:r>
          </a:p>
          <a:p>
            <a:endParaRPr lang="en-US" altLang="zh-TW" sz="2800" dirty="0"/>
          </a:p>
          <a:p>
            <a:r>
              <a:rPr lang="en-US" altLang="zh-TW" sz="2800" dirty="0"/>
              <a:t>Task 3: Train a Deep Learning Model</a:t>
            </a:r>
          </a:p>
        </p:txBody>
      </p:sp>
      <p:sp>
        <p:nvSpPr>
          <p:cNvPr id="10" name="文字方塊 9">
            <a:extLst>
              <a:ext uri="{FF2B5EF4-FFF2-40B4-BE49-F238E27FC236}">
                <a16:creationId xmlns:a16="http://schemas.microsoft.com/office/drawing/2014/main" id="{077C1634-E21C-C628-ABE2-F4CC76FD511B}"/>
              </a:ext>
            </a:extLst>
          </p:cNvPr>
          <p:cNvSpPr txBox="1"/>
          <p:nvPr/>
        </p:nvSpPr>
        <p:spPr>
          <a:xfrm>
            <a:off x="481779" y="329746"/>
            <a:ext cx="11300442" cy="646331"/>
          </a:xfrm>
          <a:prstGeom prst="rect">
            <a:avLst/>
          </a:prstGeom>
          <a:noFill/>
        </p:spPr>
        <p:txBody>
          <a:bodyPr wrap="square">
            <a:spAutoFit/>
          </a:bodyPr>
          <a:lstStyle/>
          <a:p>
            <a:r>
              <a:rPr lang="en-US" altLang="zh-TW" sz="3600" b="1" dirty="0">
                <a:latin typeface="Calibri" panose="020F0502020204030204" pitchFamily="34" charset="0"/>
                <a:cs typeface="Calibri" panose="020F0502020204030204" pitchFamily="34" charset="0"/>
              </a:rPr>
              <a:t> Outline</a:t>
            </a:r>
            <a:endParaRPr lang="en-US" altLang="zh-TW" sz="3600" dirty="0"/>
          </a:p>
        </p:txBody>
      </p:sp>
    </p:spTree>
    <p:extLst>
      <p:ext uri="{BB962C8B-B14F-4D97-AF65-F5344CB8AC3E}">
        <p14:creationId xmlns:p14="http://schemas.microsoft.com/office/powerpoint/2010/main" val="6273224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方塊 1">
            <a:extLst>
              <a:ext uri="{FF2B5EF4-FFF2-40B4-BE49-F238E27FC236}">
                <a16:creationId xmlns:a16="http://schemas.microsoft.com/office/drawing/2014/main" id="{7F9CCB6B-33CC-52BA-406D-575B1BE2CCCA}"/>
              </a:ext>
            </a:extLst>
          </p:cNvPr>
          <p:cNvSpPr txBox="1"/>
          <p:nvPr/>
        </p:nvSpPr>
        <p:spPr>
          <a:xfrm>
            <a:off x="481779" y="329746"/>
            <a:ext cx="11300442" cy="646331"/>
          </a:xfrm>
          <a:prstGeom prst="rect">
            <a:avLst/>
          </a:prstGeom>
          <a:noFill/>
        </p:spPr>
        <p:txBody>
          <a:bodyPr wrap="square">
            <a:spAutoFit/>
          </a:bodyPr>
          <a:lstStyle/>
          <a:p>
            <a:r>
              <a:rPr lang="en-US" altLang="zh-TW" sz="3600" b="1" dirty="0">
                <a:latin typeface="Calibri" panose="020F0502020204030204" pitchFamily="34" charset="0"/>
                <a:cs typeface="Calibri" panose="020F0502020204030204" pitchFamily="34" charset="0"/>
              </a:rPr>
              <a:t> Task 3: Train a Deep Learning Model</a:t>
            </a:r>
          </a:p>
        </p:txBody>
      </p:sp>
      <p:sp>
        <p:nvSpPr>
          <p:cNvPr id="3" name="矩形 2">
            <a:extLst>
              <a:ext uri="{FF2B5EF4-FFF2-40B4-BE49-F238E27FC236}">
                <a16:creationId xmlns:a16="http://schemas.microsoft.com/office/drawing/2014/main" id="{8F967EB0-6F86-8749-E5CF-AC78286FBADC}"/>
              </a:ext>
            </a:extLst>
          </p:cNvPr>
          <p:cNvSpPr/>
          <p:nvPr/>
        </p:nvSpPr>
        <p:spPr>
          <a:xfrm>
            <a:off x="409779" y="382911"/>
            <a:ext cx="72000" cy="540000"/>
          </a:xfrm>
          <a:prstGeom prst="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graphicFrame>
        <p:nvGraphicFramePr>
          <p:cNvPr id="6" name="表格 5">
            <a:extLst>
              <a:ext uri="{FF2B5EF4-FFF2-40B4-BE49-F238E27FC236}">
                <a16:creationId xmlns:a16="http://schemas.microsoft.com/office/drawing/2014/main" id="{1B418C57-00B9-AFB9-E737-AE71015FB49E}"/>
              </a:ext>
            </a:extLst>
          </p:cNvPr>
          <p:cNvGraphicFramePr>
            <a:graphicFrameLocks noGrp="1"/>
          </p:cNvGraphicFramePr>
          <p:nvPr>
            <p:extLst>
              <p:ext uri="{D42A27DB-BD31-4B8C-83A1-F6EECF244321}">
                <p14:modId xmlns:p14="http://schemas.microsoft.com/office/powerpoint/2010/main" val="52590994"/>
              </p:ext>
            </p:extLst>
          </p:nvPr>
        </p:nvGraphicFramePr>
        <p:xfrm>
          <a:off x="1775997" y="3188116"/>
          <a:ext cx="8640000" cy="1404000"/>
        </p:xfrm>
        <a:graphic>
          <a:graphicData uri="http://schemas.openxmlformats.org/drawingml/2006/table">
            <a:tbl>
              <a:tblPr firstRow="1" bandRow="1">
                <a:tableStyleId>{5C22544A-7EE6-4342-B048-85BDC9FD1C3A}</a:tableStyleId>
              </a:tblPr>
              <a:tblGrid>
                <a:gridCol w="2880000">
                  <a:extLst>
                    <a:ext uri="{9D8B030D-6E8A-4147-A177-3AD203B41FA5}">
                      <a16:colId xmlns:a16="http://schemas.microsoft.com/office/drawing/2014/main" val="196301960"/>
                    </a:ext>
                  </a:extLst>
                </a:gridCol>
                <a:gridCol w="2880000">
                  <a:extLst>
                    <a:ext uri="{9D8B030D-6E8A-4147-A177-3AD203B41FA5}">
                      <a16:colId xmlns:a16="http://schemas.microsoft.com/office/drawing/2014/main" val="3117758000"/>
                    </a:ext>
                  </a:extLst>
                </a:gridCol>
                <a:gridCol w="2880000">
                  <a:extLst>
                    <a:ext uri="{9D8B030D-6E8A-4147-A177-3AD203B41FA5}">
                      <a16:colId xmlns:a16="http://schemas.microsoft.com/office/drawing/2014/main" val="1372167884"/>
                    </a:ext>
                  </a:extLst>
                </a:gridCol>
              </a:tblGrid>
              <a:tr h="468000">
                <a:tc>
                  <a:txBody>
                    <a:bodyPr/>
                    <a:lstStyle/>
                    <a:p>
                      <a:pPr algn="ctr"/>
                      <a:r>
                        <a:rPr lang="en-US" altLang="zh-TW" b="1" dirty="0">
                          <a:solidFill>
                            <a:schemeClr val="tx1"/>
                          </a:solidFill>
                          <a:latin typeface="Calibri" panose="020F0502020204030204" pitchFamily="34" charset="0"/>
                          <a:cs typeface="Calibri" panose="020F0502020204030204" pitchFamily="34" charset="0"/>
                        </a:rPr>
                        <a:t>ShortChunkCNN</a:t>
                      </a:r>
                      <a:endParaRPr lang="zh-TW" altLang="en-US" b="1" dirty="0">
                        <a:solidFill>
                          <a:schemeClr val="tx1"/>
                        </a:solidFill>
                        <a:latin typeface="Calibri" panose="020F0502020204030204" pitchFamily="34" charset="0"/>
                        <a:cs typeface="Calibri" panose="020F0502020204030204" pitchFamily="34" charset="0"/>
                      </a:endParaRPr>
                    </a:p>
                  </a:txBody>
                  <a:tcPr anchor="ctr">
                    <a:lnL w="19050" cap="flat" cmpd="sng" algn="ctr">
                      <a:no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a:r>
                        <a:rPr lang="zh-TW" altLang="en-US" sz="1800" b="1" dirty="0">
                          <a:solidFill>
                            <a:schemeClr val="tx1"/>
                          </a:solidFill>
                          <a:latin typeface="Calibri" panose="020F0502020204030204" pitchFamily="34" charset="0"/>
                          <a:cs typeface="Calibri" panose="020F0502020204030204" pitchFamily="34" charset="0"/>
                        </a:rPr>
                        <a:t>Top-1 Accuracy </a:t>
                      </a:r>
                      <a:r>
                        <a:rPr lang="en-US" altLang="zh-TW" sz="1800" b="1" dirty="0">
                          <a:solidFill>
                            <a:schemeClr val="tx1"/>
                          </a:solidFill>
                          <a:latin typeface="Calibri" panose="020F0502020204030204" pitchFamily="34" charset="0"/>
                          <a:cs typeface="Calibri" panose="020F0502020204030204" pitchFamily="34" charset="0"/>
                        </a:rPr>
                        <a:t>(</a:t>
                      </a:r>
                      <a:r>
                        <a:rPr lang="zh-TW" altLang="en-US" sz="1800" b="1" dirty="0">
                          <a:solidFill>
                            <a:schemeClr val="tx1"/>
                          </a:solidFill>
                          <a:latin typeface="Calibri" panose="020F0502020204030204" pitchFamily="34" charset="0"/>
                          <a:cs typeface="Calibri" panose="020F0502020204030204" pitchFamily="34" charset="0"/>
                        </a:rPr>
                        <a:t>↑</a:t>
                      </a:r>
                      <a:r>
                        <a:rPr lang="en-US" altLang="zh-TW" sz="1800" b="1" dirty="0">
                          <a:solidFill>
                            <a:schemeClr val="tx1"/>
                          </a:solidFill>
                          <a:latin typeface="Calibri" panose="020F0502020204030204" pitchFamily="34" charset="0"/>
                          <a:cs typeface="Calibri" panose="020F0502020204030204" pitchFamily="34" charset="0"/>
                        </a:rPr>
                        <a:t>)</a:t>
                      </a:r>
                      <a:endParaRPr lang="zh-TW" altLang="en-US" b="1" dirty="0">
                        <a:solidFill>
                          <a:schemeClr val="tx1"/>
                        </a:solidFill>
                        <a:latin typeface="Calibri" panose="020F0502020204030204" pitchFamily="34" charset="0"/>
                        <a:cs typeface="Calibri" panose="020F0502020204030204" pitchFamily="34" charset="0"/>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a:r>
                        <a:rPr lang="zh-TW" altLang="en-US" sz="1800" b="1" dirty="0">
                          <a:solidFill>
                            <a:schemeClr val="tx1"/>
                          </a:solidFill>
                          <a:latin typeface="Calibri" panose="020F0502020204030204" pitchFamily="34" charset="0"/>
                          <a:cs typeface="Calibri" panose="020F0502020204030204" pitchFamily="34" charset="0"/>
                        </a:rPr>
                        <a:t>Top-3 Accuracy </a:t>
                      </a:r>
                      <a:r>
                        <a:rPr lang="en-US" altLang="zh-TW" sz="1800" b="1" dirty="0">
                          <a:solidFill>
                            <a:schemeClr val="tx1"/>
                          </a:solidFill>
                          <a:latin typeface="Calibri" panose="020F0502020204030204" pitchFamily="34" charset="0"/>
                          <a:cs typeface="Calibri" panose="020F0502020204030204" pitchFamily="34" charset="0"/>
                        </a:rPr>
                        <a:t>(</a:t>
                      </a:r>
                      <a:r>
                        <a:rPr lang="zh-TW" altLang="en-US" sz="1800" b="1" dirty="0">
                          <a:solidFill>
                            <a:schemeClr val="tx1"/>
                          </a:solidFill>
                          <a:latin typeface="Calibri" panose="020F0502020204030204" pitchFamily="34" charset="0"/>
                          <a:cs typeface="Calibri" panose="020F0502020204030204" pitchFamily="34" charset="0"/>
                        </a:rPr>
                        <a:t>↑</a:t>
                      </a:r>
                      <a:r>
                        <a:rPr lang="en-US" altLang="zh-TW" sz="1800" b="1" dirty="0">
                          <a:solidFill>
                            <a:schemeClr val="tx1"/>
                          </a:solidFill>
                          <a:latin typeface="Calibri" panose="020F0502020204030204" pitchFamily="34" charset="0"/>
                          <a:cs typeface="Calibri" panose="020F0502020204030204" pitchFamily="34" charset="0"/>
                        </a:rPr>
                        <a:t>)</a:t>
                      </a:r>
                      <a:endParaRPr lang="zh-TW" altLang="en-US" b="1" dirty="0">
                        <a:solidFill>
                          <a:schemeClr val="tx1"/>
                        </a:solidFill>
                        <a:latin typeface="Calibri" panose="020F0502020204030204" pitchFamily="34" charset="0"/>
                        <a:cs typeface="Calibri" panose="020F0502020204030204" pitchFamily="34" charset="0"/>
                      </a:endParaRPr>
                    </a:p>
                  </a:txBody>
                  <a:tcPr anchor="ctr">
                    <a:lnL w="19050" cap="flat" cmpd="sng" algn="ctr">
                      <a:solidFill>
                        <a:schemeClr val="tx1"/>
                      </a:solid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2891184996"/>
                  </a:ext>
                </a:extLst>
              </a:tr>
              <a:tr h="468000">
                <a:tc>
                  <a:txBody>
                    <a:bodyPr/>
                    <a:lstStyle/>
                    <a:p>
                      <a:pPr algn="ctr"/>
                      <a:r>
                        <a:rPr lang="en-US" altLang="zh-TW" dirty="0"/>
                        <a:t>W</a:t>
                      </a:r>
                      <a:r>
                        <a:rPr lang="zh-TW" altLang="en-US" dirty="0"/>
                        <a:t>ith taking the log</a:t>
                      </a:r>
                      <a:endParaRPr lang="zh-TW" altLang="en-US" b="1" dirty="0">
                        <a:solidFill>
                          <a:schemeClr val="tx1"/>
                        </a:solidFill>
                        <a:latin typeface="Calibri" panose="020F0502020204030204" pitchFamily="34" charset="0"/>
                        <a:cs typeface="Calibri" panose="020F0502020204030204" pitchFamily="34" charset="0"/>
                      </a:endParaRPr>
                    </a:p>
                  </a:txBody>
                  <a:tcPr anchor="ctr">
                    <a:lnL w="19050" cap="flat" cmpd="sng" algn="ctr">
                      <a:no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TW" b="1" u="none" dirty="0">
                          <a:solidFill>
                            <a:schemeClr val="tx1"/>
                          </a:solidFill>
                          <a:effectLst/>
                          <a:latin typeface="Calibri" panose="020F0502020204030204" pitchFamily="34" charset="0"/>
                          <a:cs typeface="Calibri" panose="020F0502020204030204" pitchFamily="34" charset="0"/>
                        </a:rPr>
                        <a:t>0.7241</a:t>
                      </a:r>
                      <a:endParaRPr lang="zh-TW" altLang="en-US" b="1" u="none" dirty="0">
                        <a:solidFill>
                          <a:schemeClr val="tx1"/>
                        </a:solidFill>
                        <a:effectLst/>
                        <a:latin typeface="Calibri" panose="020F0502020204030204" pitchFamily="34" charset="0"/>
                        <a:cs typeface="Calibri" panose="020F0502020204030204" pitchFamily="34" charset="0"/>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TW" b="1" u="none" dirty="0">
                          <a:solidFill>
                            <a:schemeClr val="tx1"/>
                          </a:solidFill>
                          <a:effectLst/>
                          <a:latin typeface="Calibri" panose="020F0502020204030204" pitchFamily="34" charset="0"/>
                          <a:cs typeface="Calibri" panose="020F0502020204030204" pitchFamily="34" charset="0"/>
                        </a:rPr>
                        <a:t>0.8662</a:t>
                      </a:r>
                      <a:endParaRPr lang="zh-TW" altLang="en-US" b="1" u="none" dirty="0">
                        <a:solidFill>
                          <a:schemeClr val="tx1"/>
                        </a:solidFill>
                        <a:effectLst/>
                        <a:latin typeface="Calibri" panose="020F0502020204030204" pitchFamily="34" charset="0"/>
                        <a:cs typeface="Calibri" panose="020F0502020204030204" pitchFamily="34" charset="0"/>
                      </a:endParaRPr>
                    </a:p>
                  </a:txBody>
                  <a:tcPr anchor="ctr">
                    <a:lnL w="19050" cap="flat" cmpd="sng" algn="ctr">
                      <a:solidFill>
                        <a:schemeClr val="tx1"/>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262230282"/>
                  </a:ext>
                </a:extLst>
              </a:tr>
              <a:tr h="468000">
                <a:tc>
                  <a:txBody>
                    <a:bodyPr/>
                    <a:lstStyle/>
                    <a:p>
                      <a:pPr algn="ctr"/>
                      <a:r>
                        <a:rPr lang="en-US" altLang="zh-TW" dirty="0"/>
                        <a:t>Without </a:t>
                      </a:r>
                      <a:r>
                        <a:rPr lang="zh-TW" altLang="en-US" dirty="0"/>
                        <a:t>taking the log</a:t>
                      </a:r>
                      <a:endParaRPr lang="zh-TW" altLang="en-US" b="1" dirty="0">
                        <a:solidFill>
                          <a:schemeClr val="tx1"/>
                        </a:solidFill>
                        <a:latin typeface="Calibri" panose="020F0502020204030204" pitchFamily="34" charset="0"/>
                        <a:cs typeface="Calibri" panose="020F0502020204030204" pitchFamily="34" charset="0"/>
                      </a:endParaRPr>
                    </a:p>
                  </a:txBody>
                  <a:tcPr anchor="ctr">
                    <a:lnL w="19050" cap="flat" cmpd="sng" algn="ctr">
                      <a:no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TW" b="0" dirty="0">
                          <a:solidFill>
                            <a:schemeClr val="tx1"/>
                          </a:solidFill>
                          <a:latin typeface="Calibri" panose="020F0502020204030204" pitchFamily="34" charset="0"/>
                          <a:cs typeface="Calibri" panose="020F0502020204030204" pitchFamily="34" charset="0"/>
                        </a:rPr>
                        <a:t>0.6353</a:t>
                      </a:r>
                      <a:endParaRPr lang="zh-TW" altLang="en-US" b="0" dirty="0">
                        <a:solidFill>
                          <a:schemeClr val="tx1"/>
                        </a:solidFill>
                        <a:latin typeface="Calibri" panose="020F0502020204030204" pitchFamily="34" charset="0"/>
                        <a:cs typeface="Calibri" panose="020F0502020204030204" pitchFamily="34" charset="0"/>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TW" b="0" dirty="0">
                          <a:solidFill>
                            <a:schemeClr val="tx1"/>
                          </a:solidFill>
                          <a:latin typeface="Calibri" panose="020F0502020204030204" pitchFamily="34" charset="0"/>
                          <a:cs typeface="Calibri" panose="020F0502020204030204" pitchFamily="34" charset="0"/>
                        </a:rPr>
                        <a:t>0.8452</a:t>
                      </a:r>
                      <a:endParaRPr lang="zh-TW" altLang="en-US" b="0" dirty="0">
                        <a:solidFill>
                          <a:schemeClr val="tx1"/>
                        </a:solidFill>
                        <a:latin typeface="Calibri" panose="020F0502020204030204" pitchFamily="34" charset="0"/>
                        <a:cs typeface="Calibri" panose="020F0502020204030204" pitchFamily="34" charset="0"/>
                      </a:endParaRPr>
                    </a:p>
                  </a:txBody>
                  <a:tcPr anchor="ctr">
                    <a:lnL w="19050" cap="flat" cmpd="sng" algn="ctr">
                      <a:solidFill>
                        <a:schemeClr val="tx1"/>
                      </a:solid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277767533"/>
                  </a:ext>
                </a:extLst>
              </a:tr>
            </a:tbl>
          </a:graphicData>
        </a:graphic>
      </p:graphicFrame>
      <p:sp>
        <p:nvSpPr>
          <p:cNvPr id="7" name="文字方塊 6">
            <a:extLst>
              <a:ext uri="{FF2B5EF4-FFF2-40B4-BE49-F238E27FC236}">
                <a16:creationId xmlns:a16="http://schemas.microsoft.com/office/drawing/2014/main" id="{B55CB982-557D-85CC-2914-71DED8A85CDE}"/>
              </a:ext>
            </a:extLst>
          </p:cNvPr>
          <p:cNvSpPr txBox="1"/>
          <p:nvPr/>
        </p:nvSpPr>
        <p:spPr>
          <a:xfrm>
            <a:off x="2544022" y="5862299"/>
            <a:ext cx="7103951" cy="338554"/>
          </a:xfrm>
          <a:prstGeom prst="rect">
            <a:avLst/>
          </a:prstGeom>
          <a:noFill/>
        </p:spPr>
        <p:txBody>
          <a:bodyPr wrap="square">
            <a:spAutoFit/>
          </a:bodyPr>
          <a:lstStyle/>
          <a:p>
            <a:pPr algn="ctr"/>
            <a:r>
              <a:rPr lang="en-US" altLang="zh-TW" sz="1600" b="1" dirty="0">
                <a:solidFill>
                  <a:schemeClr val="accent5"/>
                </a:solidFill>
              </a:rPr>
              <a:t>Bold</a:t>
            </a:r>
            <a:r>
              <a:rPr lang="en-US" altLang="zh-TW" sz="1600" dirty="0">
                <a:solidFill>
                  <a:schemeClr val="accent5"/>
                </a:solidFill>
              </a:rPr>
              <a:t> indicates the best performance.</a:t>
            </a:r>
            <a:endParaRPr lang="zh-TW" altLang="en-US" sz="1600" dirty="0">
              <a:solidFill>
                <a:schemeClr val="accent5"/>
              </a:solidFill>
            </a:endParaRPr>
          </a:p>
        </p:txBody>
      </p:sp>
      <p:sp>
        <p:nvSpPr>
          <p:cNvPr id="8" name="文字方塊 7">
            <a:extLst>
              <a:ext uri="{FF2B5EF4-FFF2-40B4-BE49-F238E27FC236}">
                <a16:creationId xmlns:a16="http://schemas.microsoft.com/office/drawing/2014/main" id="{9936A2D7-79C7-7049-4E26-D4525B133B28}"/>
              </a:ext>
            </a:extLst>
          </p:cNvPr>
          <p:cNvSpPr txBox="1"/>
          <p:nvPr/>
        </p:nvSpPr>
        <p:spPr>
          <a:xfrm>
            <a:off x="609637" y="1325783"/>
            <a:ext cx="10972725" cy="592150"/>
          </a:xfrm>
          <a:prstGeom prst="rect">
            <a:avLst/>
          </a:prstGeom>
          <a:noFill/>
        </p:spPr>
        <p:txBody>
          <a:bodyPr wrap="square">
            <a:spAutoFit/>
          </a:bodyPr>
          <a:lstStyle/>
          <a:p>
            <a:pPr algn="just">
              <a:lnSpc>
                <a:spcPct val="150000"/>
              </a:lnSpc>
            </a:pPr>
            <a:r>
              <a:rPr lang="en-US" altLang="zh-TW" sz="2400" b="1" dirty="0"/>
              <a:t>Results</a:t>
            </a:r>
            <a:endParaRPr lang="en-US" altLang="zh-TW" sz="2400" b="1"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8689020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方塊 1">
            <a:extLst>
              <a:ext uri="{FF2B5EF4-FFF2-40B4-BE49-F238E27FC236}">
                <a16:creationId xmlns:a16="http://schemas.microsoft.com/office/drawing/2014/main" id="{7F9CCB6B-33CC-52BA-406D-575B1BE2CCCA}"/>
              </a:ext>
            </a:extLst>
          </p:cNvPr>
          <p:cNvSpPr txBox="1"/>
          <p:nvPr/>
        </p:nvSpPr>
        <p:spPr>
          <a:xfrm>
            <a:off x="481779" y="329746"/>
            <a:ext cx="11300442" cy="646331"/>
          </a:xfrm>
          <a:prstGeom prst="rect">
            <a:avLst/>
          </a:prstGeom>
          <a:noFill/>
        </p:spPr>
        <p:txBody>
          <a:bodyPr wrap="square">
            <a:spAutoFit/>
          </a:bodyPr>
          <a:lstStyle/>
          <a:p>
            <a:r>
              <a:rPr lang="en-US" altLang="zh-TW" sz="3600" b="1" dirty="0">
                <a:latin typeface="Calibri" panose="020F0502020204030204" pitchFamily="34" charset="0"/>
                <a:cs typeface="Calibri" panose="020F0502020204030204" pitchFamily="34" charset="0"/>
              </a:rPr>
              <a:t> Task 3: Train a Deep Learning Model</a:t>
            </a:r>
          </a:p>
        </p:txBody>
      </p:sp>
      <p:sp>
        <p:nvSpPr>
          <p:cNvPr id="3" name="矩形 2">
            <a:extLst>
              <a:ext uri="{FF2B5EF4-FFF2-40B4-BE49-F238E27FC236}">
                <a16:creationId xmlns:a16="http://schemas.microsoft.com/office/drawing/2014/main" id="{8F967EB0-6F86-8749-E5CF-AC78286FBADC}"/>
              </a:ext>
            </a:extLst>
          </p:cNvPr>
          <p:cNvSpPr/>
          <p:nvPr/>
        </p:nvSpPr>
        <p:spPr>
          <a:xfrm>
            <a:off x="409779" y="382911"/>
            <a:ext cx="72000" cy="540000"/>
          </a:xfrm>
          <a:prstGeom prst="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 name="文字方塊 3">
            <a:extLst>
              <a:ext uri="{FF2B5EF4-FFF2-40B4-BE49-F238E27FC236}">
                <a16:creationId xmlns:a16="http://schemas.microsoft.com/office/drawing/2014/main" id="{17176F54-F57D-04A5-E3D5-A8DAE836D4C4}"/>
              </a:ext>
            </a:extLst>
          </p:cNvPr>
          <p:cNvSpPr txBox="1"/>
          <p:nvPr/>
        </p:nvSpPr>
        <p:spPr>
          <a:xfrm>
            <a:off x="609637" y="1325783"/>
            <a:ext cx="10972725" cy="3913059"/>
          </a:xfrm>
          <a:prstGeom prst="rect">
            <a:avLst/>
          </a:prstGeom>
          <a:noFill/>
        </p:spPr>
        <p:txBody>
          <a:bodyPr wrap="square">
            <a:spAutoFit/>
          </a:bodyPr>
          <a:lstStyle/>
          <a:p>
            <a:pPr algn="just">
              <a:lnSpc>
                <a:spcPct val="150000"/>
              </a:lnSpc>
            </a:pPr>
            <a:r>
              <a:rPr lang="en-US" altLang="zh-TW" sz="2400" b="1" dirty="0">
                <a:latin typeface="Calibri" panose="020F0502020204030204" pitchFamily="34" charset="0"/>
                <a:cs typeface="Calibri" panose="020F0502020204030204" pitchFamily="34" charset="0"/>
              </a:rPr>
              <a:t>Analysis</a:t>
            </a:r>
          </a:p>
          <a:p>
            <a:pPr marL="342900" indent="-342900" algn="just">
              <a:lnSpc>
                <a:spcPct val="150000"/>
              </a:lnSpc>
              <a:buFont typeface="Arial" panose="020B0604020202020204" pitchFamily="34" charset="0"/>
              <a:buChar char="•"/>
            </a:pPr>
            <a:r>
              <a:rPr lang="en-US" altLang="zh-TW" sz="2400" b="1" dirty="0">
                <a:solidFill>
                  <a:srgbClr val="0000FF"/>
                </a:solidFill>
                <a:latin typeface="Calibri" panose="020F0502020204030204" pitchFamily="34" charset="0"/>
                <a:cs typeface="Calibri" panose="020F0502020204030204" pitchFamily="34" charset="0"/>
              </a:rPr>
              <a:t>Log Transformation Impact</a:t>
            </a:r>
            <a:r>
              <a:rPr lang="en-US" altLang="zh-TW" sz="2400" dirty="0">
                <a:latin typeface="Calibri" panose="020F0502020204030204" pitchFamily="34" charset="0"/>
                <a:cs typeface="Calibri" panose="020F0502020204030204" pitchFamily="34" charset="0"/>
              </a:rPr>
              <a:t>: The model trained with log-transformed Mel-spectrograms achieved higher Top-1 (72.41%) and Top-3 (86.62%) accuracies compared to the model without the log transformation (Top-1: 63.53%, Top-3: 84.52%). This indicates that applying the logarithmic scale to the Mel-spectrogram improves the model's ability to capture the nuances in audio signals, likely due to better handling of the dynamic range of the audio features.</a:t>
            </a:r>
          </a:p>
        </p:txBody>
      </p:sp>
    </p:spTree>
    <p:extLst>
      <p:ext uri="{BB962C8B-B14F-4D97-AF65-F5344CB8AC3E}">
        <p14:creationId xmlns:p14="http://schemas.microsoft.com/office/powerpoint/2010/main" val="339650743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方塊 1">
            <a:extLst>
              <a:ext uri="{FF2B5EF4-FFF2-40B4-BE49-F238E27FC236}">
                <a16:creationId xmlns:a16="http://schemas.microsoft.com/office/drawing/2014/main" id="{7F9CCB6B-33CC-52BA-406D-575B1BE2CCCA}"/>
              </a:ext>
            </a:extLst>
          </p:cNvPr>
          <p:cNvSpPr txBox="1"/>
          <p:nvPr/>
        </p:nvSpPr>
        <p:spPr>
          <a:xfrm>
            <a:off x="481779" y="329746"/>
            <a:ext cx="11300442" cy="646331"/>
          </a:xfrm>
          <a:prstGeom prst="rect">
            <a:avLst/>
          </a:prstGeom>
          <a:noFill/>
        </p:spPr>
        <p:txBody>
          <a:bodyPr wrap="square">
            <a:spAutoFit/>
          </a:bodyPr>
          <a:lstStyle/>
          <a:p>
            <a:r>
              <a:rPr lang="en-US" altLang="zh-TW" sz="3600" b="1" dirty="0">
                <a:latin typeface="Calibri" panose="020F0502020204030204" pitchFamily="34" charset="0"/>
                <a:cs typeface="Calibri" panose="020F0502020204030204" pitchFamily="34" charset="0"/>
              </a:rPr>
              <a:t> Task 3: Train a Deep Learning Model</a:t>
            </a:r>
          </a:p>
        </p:txBody>
      </p:sp>
      <p:sp>
        <p:nvSpPr>
          <p:cNvPr id="3" name="矩形 2">
            <a:extLst>
              <a:ext uri="{FF2B5EF4-FFF2-40B4-BE49-F238E27FC236}">
                <a16:creationId xmlns:a16="http://schemas.microsoft.com/office/drawing/2014/main" id="{8F967EB0-6F86-8749-E5CF-AC78286FBADC}"/>
              </a:ext>
            </a:extLst>
          </p:cNvPr>
          <p:cNvSpPr/>
          <p:nvPr/>
        </p:nvSpPr>
        <p:spPr>
          <a:xfrm>
            <a:off x="409779" y="382911"/>
            <a:ext cx="72000" cy="540000"/>
          </a:xfrm>
          <a:prstGeom prst="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 name="文字方塊 3">
            <a:extLst>
              <a:ext uri="{FF2B5EF4-FFF2-40B4-BE49-F238E27FC236}">
                <a16:creationId xmlns:a16="http://schemas.microsoft.com/office/drawing/2014/main" id="{17176F54-F57D-04A5-E3D5-A8DAE836D4C4}"/>
              </a:ext>
            </a:extLst>
          </p:cNvPr>
          <p:cNvSpPr txBox="1"/>
          <p:nvPr/>
        </p:nvSpPr>
        <p:spPr>
          <a:xfrm>
            <a:off x="609637" y="1325783"/>
            <a:ext cx="10972725" cy="3913059"/>
          </a:xfrm>
          <a:prstGeom prst="rect">
            <a:avLst/>
          </a:prstGeom>
          <a:noFill/>
        </p:spPr>
        <p:txBody>
          <a:bodyPr wrap="square">
            <a:spAutoFit/>
          </a:bodyPr>
          <a:lstStyle/>
          <a:p>
            <a:pPr algn="just">
              <a:lnSpc>
                <a:spcPct val="150000"/>
              </a:lnSpc>
            </a:pPr>
            <a:r>
              <a:rPr lang="en-US" altLang="zh-TW" sz="2400" b="1" dirty="0">
                <a:latin typeface="Calibri" panose="020F0502020204030204" pitchFamily="34" charset="0"/>
                <a:cs typeface="Calibri" panose="020F0502020204030204" pitchFamily="34" charset="0"/>
              </a:rPr>
              <a:t>Analysis</a:t>
            </a:r>
          </a:p>
          <a:p>
            <a:pPr marL="342900" indent="-342900" algn="just">
              <a:lnSpc>
                <a:spcPct val="150000"/>
              </a:lnSpc>
              <a:buFont typeface="Arial" panose="020B0604020202020204" pitchFamily="34" charset="0"/>
              <a:buChar char="•"/>
            </a:pPr>
            <a:r>
              <a:rPr lang="en-US" altLang="zh-TW" sz="2400" dirty="0">
                <a:latin typeface="Calibri" panose="020F0502020204030204" pitchFamily="34" charset="0"/>
                <a:cs typeface="Calibri" panose="020F0502020204030204" pitchFamily="34" charset="0"/>
              </a:rPr>
              <a:t>The log-transformed Mel-spectrograms provide a more balanced representation by compressing the dynamic range, making quieter audio components more noticeable. Without the log transformation, the spectrograms emphasize only the loudest features, limiting the model's ability to capture subtler details. This richer input from log-transformed spectrograms allows the model to learn more effectively, resulting in better Top-1 and Top-3 accuracy.</a:t>
            </a:r>
          </a:p>
        </p:txBody>
      </p:sp>
      <p:pic>
        <p:nvPicPr>
          <p:cNvPr id="6" name="圖片 5" descr="一張含有 螢幕擷取畫面, 文字, 軟體, 多媒體軟體 的圖片&#10;&#10;自動產生的描述">
            <a:extLst>
              <a:ext uri="{FF2B5EF4-FFF2-40B4-BE49-F238E27FC236}">
                <a16:creationId xmlns:a16="http://schemas.microsoft.com/office/drawing/2014/main" id="{A55D7A57-7BD3-0119-8622-6DCF287DD53D}"/>
              </a:ext>
            </a:extLst>
          </p:cNvPr>
          <p:cNvPicPr>
            <a:picLocks noChangeAspect="1"/>
          </p:cNvPicPr>
          <p:nvPr/>
        </p:nvPicPr>
        <p:blipFill>
          <a:blip r:embed="rId2">
            <a:extLst>
              <a:ext uri="{28A0092B-C50C-407E-A947-70E740481C1C}">
                <a14:useLocalDpi xmlns:a14="http://schemas.microsoft.com/office/drawing/2010/main" val="0"/>
              </a:ext>
            </a:extLst>
          </a:blip>
          <a:srcRect l="5889" t="8174" r="10999" b="4683"/>
          <a:stretch/>
        </p:blipFill>
        <p:spPr>
          <a:xfrm>
            <a:off x="8173081" y="4678685"/>
            <a:ext cx="2520000" cy="1849572"/>
          </a:xfrm>
          <a:prstGeom prst="rect">
            <a:avLst/>
          </a:prstGeom>
        </p:spPr>
      </p:pic>
      <p:pic>
        <p:nvPicPr>
          <p:cNvPr id="8" name="圖片 7" descr="一張含有 螢幕擷取畫面, 文字, 鮮豔, 行 的圖片&#10;&#10;自動產生的描述">
            <a:extLst>
              <a:ext uri="{FF2B5EF4-FFF2-40B4-BE49-F238E27FC236}">
                <a16:creationId xmlns:a16="http://schemas.microsoft.com/office/drawing/2014/main" id="{3C0A9CEB-C9B2-5445-89E7-2A384B16AA65}"/>
              </a:ext>
            </a:extLst>
          </p:cNvPr>
          <p:cNvPicPr>
            <a:picLocks noChangeAspect="1"/>
          </p:cNvPicPr>
          <p:nvPr/>
        </p:nvPicPr>
        <p:blipFill>
          <a:blip r:embed="rId3">
            <a:extLst>
              <a:ext uri="{28A0092B-C50C-407E-A947-70E740481C1C}">
                <a14:useLocalDpi xmlns:a14="http://schemas.microsoft.com/office/drawing/2010/main" val="0"/>
              </a:ext>
            </a:extLst>
          </a:blip>
          <a:srcRect l="5889" t="8174" r="10999" b="4683"/>
          <a:stretch/>
        </p:blipFill>
        <p:spPr>
          <a:xfrm>
            <a:off x="5653081" y="4678685"/>
            <a:ext cx="2520000" cy="1849569"/>
          </a:xfrm>
          <a:prstGeom prst="rect">
            <a:avLst/>
          </a:prstGeom>
        </p:spPr>
      </p:pic>
      <p:sp>
        <p:nvSpPr>
          <p:cNvPr id="10" name="文字方塊 9">
            <a:extLst>
              <a:ext uri="{FF2B5EF4-FFF2-40B4-BE49-F238E27FC236}">
                <a16:creationId xmlns:a16="http://schemas.microsoft.com/office/drawing/2014/main" id="{3F54F181-4549-E810-6FF9-2ACDB10C0FA3}"/>
              </a:ext>
            </a:extLst>
          </p:cNvPr>
          <p:cNvSpPr txBox="1"/>
          <p:nvPr/>
        </p:nvSpPr>
        <p:spPr>
          <a:xfrm>
            <a:off x="5638001" y="6488668"/>
            <a:ext cx="2550161" cy="369332"/>
          </a:xfrm>
          <a:prstGeom prst="rect">
            <a:avLst/>
          </a:prstGeom>
          <a:noFill/>
        </p:spPr>
        <p:txBody>
          <a:bodyPr wrap="square">
            <a:spAutoFit/>
          </a:bodyPr>
          <a:lstStyle/>
          <a:p>
            <a:pPr algn="ctr"/>
            <a:r>
              <a:rPr lang="en-US" altLang="zh-TW" dirty="0"/>
              <a:t>W</a:t>
            </a:r>
            <a:r>
              <a:rPr lang="zh-TW" altLang="en-US" dirty="0"/>
              <a:t>ith taking the log</a:t>
            </a:r>
            <a:endParaRPr lang="zh-TW" altLang="en-US" b="1" dirty="0">
              <a:solidFill>
                <a:schemeClr val="tx1"/>
              </a:solidFill>
              <a:latin typeface="Calibri" panose="020F0502020204030204" pitchFamily="34" charset="0"/>
              <a:cs typeface="Calibri" panose="020F0502020204030204" pitchFamily="34" charset="0"/>
            </a:endParaRPr>
          </a:p>
        </p:txBody>
      </p:sp>
      <p:sp>
        <p:nvSpPr>
          <p:cNvPr id="11" name="文字方塊 10">
            <a:extLst>
              <a:ext uri="{FF2B5EF4-FFF2-40B4-BE49-F238E27FC236}">
                <a16:creationId xmlns:a16="http://schemas.microsoft.com/office/drawing/2014/main" id="{CBAB4B60-8A91-19AA-F1DE-5F73C2A0F211}"/>
              </a:ext>
            </a:extLst>
          </p:cNvPr>
          <p:cNvSpPr txBox="1"/>
          <p:nvPr/>
        </p:nvSpPr>
        <p:spPr>
          <a:xfrm>
            <a:off x="8173081" y="6488668"/>
            <a:ext cx="2520000" cy="369332"/>
          </a:xfrm>
          <a:prstGeom prst="rect">
            <a:avLst/>
          </a:prstGeom>
          <a:noFill/>
        </p:spPr>
        <p:txBody>
          <a:bodyPr wrap="square">
            <a:spAutoFit/>
          </a:bodyPr>
          <a:lstStyle/>
          <a:p>
            <a:pPr algn="ctr"/>
            <a:r>
              <a:rPr lang="en-US" altLang="zh-TW" dirty="0"/>
              <a:t>W</a:t>
            </a:r>
            <a:r>
              <a:rPr lang="zh-TW" altLang="en-US" dirty="0"/>
              <a:t>ith</a:t>
            </a:r>
            <a:r>
              <a:rPr lang="en-US" altLang="zh-TW" dirty="0"/>
              <a:t>out</a:t>
            </a:r>
            <a:r>
              <a:rPr lang="zh-TW" altLang="en-US" dirty="0"/>
              <a:t> taking the log</a:t>
            </a:r>
            <a:endParaRPr lang="zh-TW" altLang="en-US" b="1" dirty="0">
              <a:solidFill>
                <a:schemeClr val="tx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04226151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方塊 1">
            <a:extLst>
              <a:ext uri="{FF2B5EF4-FFF2-40B4-BE49-F238E27FC236}">
                <a16:creationId xmlns:a16="http://schemas.microsoft.com/office/drawing/2014/main" id="{7F9CCB6B-33CC-52BA-406D-575B1BE2CCCA}"/>
              </a:ext>
            </a:extLst>
          </p:cNvPr>
          <p:cNvSpPr txBox="1"/>
          <p:nvPr/>
        </p:nvSpPr>
        <p:spPr>
          <a:xfrm>
            <a:off x="481779" y="329746"/>
            <a:ext cx="11300442" cy="646331"/>
          </a:xfrm>
          <a:prstGeom prst="rect">
            <a:avLst/>
          </a:prstGeom>
          <a:noFill/>
        </p:spPr>
        <p:txBody>
          <a:bodyPr wrap="square">
            <a:spAutoFit/>
          </a:bodyPr>
          <a:lstStyle/>
          <a:p>
            <a:r>
              <a:rPr lang="en-US" altLang="zh-TW" sz="3600" b="1" dirty="0">
                <a:latin typeface="Calibri" panose="020F0502020204030204" pitchFamily="34" charset="0"/>
                <a:cs typeface="Calibri" panose="020F0502020204030204" pitchFamily="34" charset="0"/>
              </a:rPr>
              <a:t> Task 3: Train a Deep Learning Model</a:t>
            </a:r>
          </a:p>
        </p:txBody>
      </p:sp>
      <p:sp>
        <p:nvSpPr>
          <p:cNvPr id="3" name="矩形 2">
            <a:extLst>
              <a:ext uri="{FF2B5EF4-FFF2-40B4-BE49-F238E27FC236}">
                <a16:creationId xmlns:a16="http://schemas.microsoft.com/office/drawing/2014/main" id="{8F967EB0-6F86-8749-E5CF-AC78286FBADC}"/>
              </a:ext>
            </a:extLst>
          </p:cNvPr>
          <p:cNvSpPr/>
          <p:nvPr/>
        </p:nvSpPr>
        <p:spPr>
          <a:xfrm>
            <a:off x="409779" y="382911"/>
            <a:ext cx="72000" cy="540000"/>
          </a:xfrm>
          <a:prstGeom prst="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 name="文字方塊 3">
            <a:extLst>
              <a:ext uri="{FF2B5EF4-FFF2-40B4-BE49-F238E27FC236}">
                <a16:creationId xmlns:a16="http://schemas.microsoft.com/office/drawing/2014/main" id="{56A1F7D7-FC4D-DEA1-0EE8-57290A6141DD}"/>
              </a:ext>
            </a:extLst>
          </p:cNvPr>
          <p:cNvSpPr txBox="1"/>
          <p:nvPr/>
        </p:nvSpPr>
        <p:spPr>
          <a:xfrm>
            <a:off x="609637" y="1325783"/>
            <a:ext cx="10972725" cy="592150"/>
          </a:xfrm>
          <a:prstGeom prst="rect">
            <a:avLst/>
          </a:prstGeom>
          <a:noFill/>
        </p:spPr>
        <p:txBody>
          <a:bodyPr wrap="square">
            <a:spAutoFit/>
          </a:bodyPr>
          <a:lstStyle/>
          <a:p>
            <a:pPr algn="just">
              <a:lnSpc>
                <a:spcPct val="150000"/>
              </a:lnSpc>
            </a:pPr>
            <a:r>
              <a:rPr lang="en-US" altLang="zh-TW" sz="2400" b="1" dirty="0"/>
              <a:t>Confusion Matrix (with and without taking the log)</a:t>
            </a:r>
            <a:endParaRPr lang="en-US" altLang="zh-TW" sz="2400" b="1" dirty="0">
              <a:latin typeface="Calibri" panose="020F0502020204030204" pitchFamily="34" charset="0"/>
              <a:cs typeface="Calibri" panose="020F0502020204030204" pitchFamily="34" charset="0"/>
            </a:endParaRPr>
          </a:p>
        </p:txBody>
      </p:sp>
      <p:grpSp>
        <p:nvGrpSpPr>
          <p:cNvPr id="9" name="群組 8">
            <a:extLst>
              <a:ext uri="{FF2B5EF4-FFF2-40B4-BE49-F238E27FC236}">
                <a16:creationId xmlns:a16="http://schemas.microsoft.com/office/drawing/2014/main" id="{ED2BE57B-93C9-9374-6148-07DC7755162E}"/>
              </a:ext>
            </a:extLst>
          </p:cNvPr>
          <p:cNvGrpSpPr/>
          <p:nvPr/>
        </p:nvGrpSpPr>
        <p:grpSpPr>
          <a:xfrm>
            <a:off x="1415999" y="2097821"/>
            <a:ext cx="9360000" cy="4511713"/>
            <a:chOff x="1452000" y="2016541"/>
            <a:chExt cx="9360000" cy="4511713"/>
          </a:xfrm>
        </p:grpSpPr>
        <p:pic>
          <p:nvPicPr>
            <p:cNvPr id="6" name="圖片 5" descr="一張含有 文字, 螢幕擷取畫面, 圖表, 數字 的圖片&#10;&#10;自動產生的描述">
              <a:extLst>
                <a:ext uri="{FF2B5EF4-FFF2-40B4-BE49-F238E27FC236}">
                  <a16:creationId xmlns:a16="http://schemas.microsoft.com/office/drawing/2014/main" id="{87D23DFC-3B83-E5E3-CC97-C53195A8F3A8}"/>
                </a:ext>
              </a:extLst>
            </p:cNvPr>
            <p:cNvPicPr>
              <a:picLocks noChangeAspect="1"/>
            </p:cNvPicPr>
            <p:nvPr/>
          </p:nvPicPr>
          <p:blipFill>
            <a:blip r:embed="rId2">
              <a:extLst>
                <a:ext uri="{28A0092B-C50C-407E-A947-70E740481C1C}">
                  <a14:useLocalDpi xmlns:a14="http://schemas.microsoft.com/office/drawing/2010/main" val="0"/>
                </a:ext>
              </a:extLst>
            </a:blip>
            <a:srcRect l="1111" t="10074" r="12371" b="6519"/>
            <a:stretch/>
          </p:blipFill>
          <p:spPr>
            <a:xfrm>
              <a:off x="6132000" y="2016541"/>
              <a:ext cx="4680000" cy="4511713"/>
            </a:xfrm>
            <a:prstGeom prst="rect">
              <a:avLst/>
            </a:prstGeom>
          </p:spPr>
        </p:pic>
        <p:pic>
          <p:nvPicPr>
            <p:cNvPr id="8" name="圖片 7" descr="一張含有 文字, 螢幕擷取畫面, 圖表, 正方形 的圖片&#10;&#10;自動產生的描述">
              <a:extLst>
                <a:ext uri="{FF2B5EF4-FFF2-40B4-BE49-F238E27FC236}">
                  <a16:creationId xmlns:a16="http://schemas.microsoft.com/office/drawing/2014/main" id="{B368D0C5-2305-F30E-2C40-97D8E427AFFC}"/>
                </a:ext>
              </a:extLst>
            </p:cNvPr>
            <p:cNvPicPr>
              <a:picLocks noChangeAspect="1"/>
            </p:cNvPicPr>
            <p:nvPr/>
          </p:nvPicPr>
          <p:blipFill>
            <a:blip r:embed="rId3">
              <a:extLst>
                <a:ext uri="{28A0092B-C50C-407E-A947-70E740481C1C}">
                  <a14:useLocalDpi xmlns:a14="http://schemas.microsoft.com/office/drawing/2010/main" val="0"/>
                </a:ext>
              </a:extLst>
            </a:blip>
            <a:srcRect l="1111" t="10074" r="12371" b="6519"/>
            <a:stretch/>
          </p:blipFill>
          <p:spPr>
            <a:xfrm>
              <a:off x="1452000" y="2016541"/>
              <a:ext cx="4680000" cy="4511713"/>
            </a:xfrm>
            <a:prstGeom prst="rect">
              <a:avLst/>
            </a:prstGeom>
          </p:spPr>
        </p:pic>
      </p:grpSp>
    </p:spTree>
    <p:extLst>
      <p:ext uri="{BB962C8B-B14F-4D97-AF65-F5344CB8AC3E}">
        <p14:creationId xmlns:p14="http://schemas.microsoft.com/office/powerpoint/2010/main" val="291582804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方塊 1">
            <a:extLst>
              <a:ext uri="{FF2B5EF4-FFF2-40B4-BE49-F238E27FC236}">
                <a16:creationId xmlns:a16="http://schemas.microsoft.com/office/drawing/2014/main" id="{7F9CCB6B-33CC-52BA-406D-575B1BE2CCCA}"/>
              </a:ext>
            </a:extLst>
          </p:cNvPr>
          <p:cNvSpPr txBox="1"/>
          <p:nvPr/>
        </p:nvSpPr>
        <p:spPr>
          <a:xfrm>
            <a:off x="481779" y="329746"/>
            <a:ext cx="11300442" cy="646331"/>
          </a:xfrm>
          <a:prstGeom prst="rect">
            <a:avLst/>
          </a:prstGeom>
          <a:noFill/>
        </p:spPr>
        <p:txBody>
          <a:bodyPr wrap="square">
            <a:spAutoFit/>
          </a:bodyPr>
          <a:lstStyle/>
          <a:p>
            <a:r>
              <a:rPr lang="en-US" altLang="zh-TW" sz="3600" b="1" dirty="0">
                <a:latin typeface="Calibri" panose="020F0502020204030204" pitchFamily="34" charset="0"/>
                <a:cs typeface="Calibri" panose="020F0502020204030204" pitchFamily="34" charset="0"/>
              </a:rPr>
              <a:t> Task 3: Train a Deep Learning Model</a:t>
            </a:r>
          </a:p>
        </p:txBody>
      </p:sp>
      <p:sp>
        <p:nvSpPr>
          <p:cNvPr id="3" name="矩形 2">
            <a:extLst>
              <a:ext uri="{FF2B5EF4-FFF2-40B4-BE49-F238E27FC236}">
                <a16:creationId xmlns:a16="http://schemas.microsoft.com/office/drawing/2014/main" id="{8F967EB0-6F86-8749-E5CF-AC78286FBADC}"/>
              </a:ext>
            </a:extLst>
          </p:cNvPr>
          <p:cNvSpPr/>
          <p:nvPr/>
        </p:nvSpPr>
        <p:spPr>
          <a:xfrm>
            <a:off x="409779" y="382911"/>
            <a:ext cx="72000" cy="540000"/>
          </a:xfrm>
          <a:prstGeom prst="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 name="文字方塊 3">
            <a:extLst>
              <a:ext uri="{FF2B5EF4-FFF2-40B4-BE49-F238E27FC236}">
                <a16:creationId xmlns:a16="http://schemas.microsoft.com/office/drawing/2014/main" id="{2386DDF7-E5FD-6E3F-AAAF-3F57F16D46F0}"/>
              </a:ext>
            </a:extLst>
          </p:cNvPr>
          <p:cNvSpPr txBox="1"/>
          <p:nvPr/>
        </p:nvSpPr>
        <p:spPr>
          <a:xfrm>
            <a:off x="609637" y="1325783"/>
            <a:ext cx="10972725" cy="3913059"/>
          </a:xfrm>
          <a:prstGeom prst="rect">
            <a:avLst/>
          </a:prstGeom>
          <a:noFill/>
        </p:spPr>
        <p:txBody>
          <a:bodyPr wrap="square">
            <a:spAutoFit/>
          </a:bodyPr>
          <a:lstStyle/>
          <a:p>
            <a:pPr algn="just">
              <a:lnSpc>
                <a:spcPct val="150000"/>
              </a:lnSpc>
            </a:pPr>
            <a:r>
              <a:rPr lang="en-US" altLang="zh-TW" sz="2400" b="1" dirty="0">
                <a:latin typeface="Calibri" panose="020F0502020204030204" pitchFamily="34" charset="0"/>
                <a:cs typeface="Calibri" panose="020F0502020204030204" pitchFamily="34" charset="0"/>
              </a:rPr>
              <a:t>Analysis</a:t>
            </a:r>
          </a:p>
          <a:p>
            <a:pPr marL="342900" indent="-342900" algn="just">
              <a:lnSpc>
                <a:spcPct val="150000"/>
              </a:lnSpc>
              <a:buFont typeface="Arial" panose="020B0604020202020204" pitchFamily="34" charset="0"/>
              <a:buChar char="•"/>
            </a:pPr>
            <a:r>
              <a:rPr lang="en-US" altLang="zh-TW" sz="2400" b="1" dirty="0">
                <a:solidFill>
                  <a:srgbClr val="0000FF"/>
                </a:solidFill>
                <a:latin typeface="Calibri" panose="020F0502020204030204" pitchFamily="34" charset="0"/>
                <a:cs typeface="Calibri" panose="020F0502020204030204" pitchFamily="34" charset="0"/>
              </a:rPr>
              <a:t>Confusion Matrix Comparison</a:t>
            </a:r>
            <a:r>
              <a:rPr lang="en-US" altLang="zh-TW" sz="2400" dirty="0">
                <a:latin typeface="Calibri" panose="020F0502020204030204" pitchFamily="34" charset="0"/>
                <a:cs typeface="Calibri" panose="020F0502020204030204" pitchFamily="34" charset="0"/>
              </a:rPr>
              <a:t>: The confusion matrices for both models show similar patterns, but the model using log-transformed inputs made fewer misclassifications overall. The log transformation likely enhanced the model's capability to distinguish between different classes, especially those with subtle differences in their spectrograms, such as instruments with overlapping frequency ranges.</a:t>
            </a:r>
          </a:p>
        </p:txBody>
      </p:sp>
    </p:spTree>
    <p:extLst>
      <p:ext uri="{BB962C8B-B14F-4D97-AF65-F5344CB8AC3E}">
        <p14:creationId xmlns:p14="http://schemas.microsoft.com/office/powerpoint/2010/main" val="154185017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字方塊 4">
            <a:extLst>
              <a:ext uri="{FF2B5EF4-FFF2-40B4-BE49-F238E27FC236}">
                <a16:creationId xmlns:a16="http://schemas.microsoft.com/office/drawing/2014/main" id="{7A599204-4087-2252-CE72-7FE054214FD1}"/>
              </a:ext>
            </a:extLst>
          </p:cNvPr>
          <p:cNvSpPr txBox="1"/>
          <p:nvPr/>
        </p:nvSpPr>
        <p:spPr>
          <a:xfrm>
            <a:off x="3048000" y="3105834"/>
            <a:ext cx="6096000" cy="646331"/>
          </a:xfrm>
          <a:prstGeom prst="rect">
            <a:avLst/>
          </a:prstGeom>
          <a:noFill/>
        </p:spPr>
        <p:txBody>
          <a:bodyPr wrap="square">
            <a:spAutoFit/>
          </a:bodyPr>
          <a:lstStyle/>
          <a:p>
            <a:pPr algn="ctr"/>
            <a:r>
              <a:rPr lang="en-US" altLang="zh-TW" sz="3600" b="1" dirty="0">
                <a:latin typeface="Calibri" panose="020F0502020204030204" pitchFamily="34" charset="0"/>
                <a:cs typeface="Calibri" panose="020F0502020204030204" pitchFamily="34" charset="0"/>
              </a:rPr>
              <a:t>End</a:t>
            </a:r>
            <a:endParaRPr lang="zh-TW" altLang="en-US" sz="3600" b="1" dirty="0">
              <a:latin typeface="Calibri" panose="020F0502020204030204" pitchFamily="34" charset="0"/>
              <a:cs typeface="Calibri" panose="020F0502020204030204" pitchFamily="34" charset="0"/>
            </a:endParaRPr>
          </a:p>
        </p:txBody>
      </p:sp>
      <p:sp>
        <p:nvSpPr>
          <p:cNvPr id="7" name="文字方塊 6">
            <a:extLst>
              <a:ext uri="{FF2B5EF4-FFF2-40B4-BE49-F238E27FC236}">
                <a16:creationId xmlns:a16="http://schemas.microsoft.com/office/drawing/2014/main" id="{C4F3A342-02C9-7A5C-E740-E75DD501AD2B}"/>
              </a:ext>
            </a:extLst>
          </p:cNvPr>
          <p:cNvSpPr txBox="1"/>
          <p:nvPr/>
        </p:nvSpPr>
        <p:spPr>
          <a:xfrm>
            <a:off x="0" y="5324721"/>
            <a:ext cx="6096000" cy="369332"/>
          </a:xfrm>
          <a:prstGeom prst="rect">
            <a:avLst/>
          </a:prstGeom>
          <a:noFill/>
        </p:spPr>
        <p:txBody>
          <a:bodyPr wrap="square">
            <a:spAutoFit/>
          </a:bodyPr>
          <a:lstStyle/>
          <a:p>
            <a:r>
              <a:rPr lang="en-US" altLang="zh-TW" dirty="0">
                <a:latin typeface="Calibri" panose="020F0502020204030204" pitchFamily="34" charset="0"/>
                <a:ea typeface="標楷體" panose="03000509000000000000" pitchFamily="65" charset="-120"/>
                <a:cs typeface="Calibri" panose="020F0502020204030204" pitchFamily="34" charset="0"/>
              </a:rPr>
              <a:t>Student</a:t>
            </a:r>
            <a:r>
              <a:rPr lang="zh-TW" altLang="en-US" dirty="0">
                <a:latin typeface="Calibri" panose="020F0502020204030204" pitchFamily="34" charset="0"/>
                <a:ea typeface="標楷體" panose="03000509000000000000" pitchFamily="65" charset="-120"/>
                <a:cs typeface="Calibri" panose="020F0502020204030204" pitchFamily="34" charset="0"/>
              </a:rPr>
              <a:t>：潘品齊 </a:t>
            </a:r>
            <a:r>
              <a:rPr lang="en-US" altLang="zh-TW" dirty="0">
                <a:latin typeface="Calibri" panose="020F0502020204030204" pitchFamily="34" charset="0"/>
                <a:ea typeface="標楷體" panose="03000509000000000000" pitchFamily="65" charset="-120"/>
                <a:cs typeface="Calibri" panose="020F0502020204030204" pitchFamily="34" charset="0"/>
              </a:rPr>
              <a:t>(Pin-Chi Pan)</a:t>
            </a:r>
            <a:endParaRPr lang="zh-TW" altLang="en-US" dirty="0">
              <a:latin typeface="Calibri" panose="020F0502020204030204" pitchFamily="34" charset="0"/>
              <a:ea typeface="標楷體" panose="03000509000000000000" pitchFamily="65" charset="-120"/>
              <a:cs typeface="Calibri" panose="020F0502020204030204" pitchFamily="34" charset="0"/>
            </a:endParaRPr>
          </a:p>
        </p:txBody>
      </p:sp>
      <p:sp>
        <p:nvSpPr>
          <p:cNvPr id="8" name="文字方塊 7">
            <a:extLst>
              <a:ext uri="{FF2B5EF4-FFF2-40B4-BE49-F238E27FC236}">
                <a16:creationId xmlns:a16="http://schemas.microsoft.com/office/drawing/2014/main" id="{260F5913-65E1-775C-FE3B-5D746A55BBEA}"/>
              </a:ext>
            </a:extLst>
          </p:cNvPr>
          <p:cNvSpPr txBox="1"/>
          <p:nvPr/>
        </p:nvSpPr>
        <p:spPr>
          <a:xfrm>
            <a:off x="0" y="5747875"/>
            <a:ext cx="6096000" cy="369332"/>
          </a:xfrm>
          <a:prstGeom prst="rect">
            <a:avLst/>
          </a:prstGeom>
          <a:noFill/>
        </p:spPr>
        <p:txBody>
          <a:bodyPr wrap="square">
            <a:spAutoFit/>
          </a:bodyPr>
          <a:lstStyle/>
          <a:p>
            <a:r>
              <a:rPr lang="en-US" altLang="zh-TW" dirty="0">
                <a:latin typeface="Calibri" panose="020F0502020204030204" pitchFamily="34" charset="0"/>
                <a:ea typeface="標楷體" panose="03000509000000000000" pitchFamily="65" charset="-120"/>
                <a:cs typeface="Calibri" panose="020F0502020204030204" pitchFamily="34" charset="0"/>
              </a:rPr>
              <a:t>ID</a:t>
            </a:r>
            <a:r>
              <a:rPr lang="zh-TW" altLang="en-US" dirty="0">
                <a:latin typeface="Calibri" panose="020F0502020204030204" pitchFamily="34" charset="0"/>
                <a:ea typeface="標楷體" panose="03000509000000000000" pitchFamily="65" charset="-120"/>
                <a:cs typeface="Calibri" panose="020F0502020204030204" pitchFamily="34" charset="0"/>
              </a:rPr>
              <a:t>：</a:t>
            </a:r>
            <a:r>
              <a:rPr lang="en-US" altLang="zh-TW" dirty="0">
                <a:latin typeface="Calibri" panose="020F0502020204030204" pitchFamily="34" charset="0"/>
                <a:ea typeface="標楷體" panose="03000509000000000000" pitchFamily="65" charset="-120"/>
                <a:cs typeface="Calibri" panose="020F0502020204030204" pitchFamily="34" charset="0"/>
              </a:rPr>
              <a:t>R12942103</a:t>
            </a:r>
            <a:endParaRPr lang="zh-TW" altLang="en-US" dirty="0">
              <a:latin typeface="Calibri" panose="020F0502020204030204" pitchFamily="34" charset="0"/>
              <a:ea typeface="標楷體" panose="03000509000000000000" pitchFamily="65" charset="-120"/>
              <a:cs typeface="Calibri" panose="020F0502020204030204" pitchFamily="34" charset="0"/>
            </a:endParaRPr>
          </a:p>
        </p:txBody>
      </p:sp>
      <p:sp>
        <p:nvSpPr>
          <p:cNvPr id="9" name="文字方塊 8">
            <a:extLst>
              <a:ext uri="{FF2B5EF4-FFF2-40B4-BE49-F238E27FC236}">
                <a16:creationId xmlns:a16="http://schemas.microsoft.com/office/drawing/2014/main" id="{1B8A8BFD-6856-1104-614D-EE8A6BF5F381}"/>
              </a:ext>
            </a:extLst>
          </p:cNvPr>
          <p:cNvSpPr txBox="1"/>
          <p:nvPr/>
        </p:nvSpPr>
        <p:spPr>
          <a:xfrm>
            <a:off x="0" y="6171029"/>
            <a:ext cx="6096000" cy="646331"/>
          </a:xfrm>
          <a:prstGeom prst="rect">
            <a:avLst/>
          </a:prstGeom>
          <a:noFill/>
        </p:spPr>
        <p:txBody>
          <a:bodyPr wrap="square">
            <a:spAutoFit/>
          </a:bodyPr>
          <a:lstStyle/>
          <a:p>
            <a:r>
              <a:rPr lang="en-US" altLang="zh-TW" dirty="0">
                <a:latin typeface="Calibri" panose="020F0502020204030204" pitchFamily="34" charset="0"/>
                <a:ea typeface="標楷體" panose="03000509000000000000" pitchFamily="65" charset="-120"/>
                <a:cs typeface="Calibri" panose="020F0502020204030204" pitchFamily="34" charset="0"/>
              </a:rPr>
              <a:t>Project Page</a:t>
            </a:r>
            <a:r>
              <a:rPr lang="zh-TW" altLang="en-US" dirty="0">
                <a:latin typeface="Calibri" panose="020F0502020204030204" pitchFamily="34" charset="0"/>
                <a:ea typeface="標楷體" panose="03000509000000000000" pitchFamily="65" charset="-120"/>
                <a:cs typeface="Calibri" panose="020F0502020204030204" pitchFamily="34" charset="0"/>
              </a:rPr>
              <a:t>：</a:t>
            </a:r>
            <a:endParaRPr lang="en-US" altLang="zh-TW" dirty="0">
              <a:latin typeface="Calibri" panose="020F0502020204030204" pitchFamily="34" charset="0"/>
              <a:ea typeface="標楷體" panose="03000509000000000000" pitchFamily="65" charset="-120"/>
              <a:cs typeface="Calibri" panose="020F0502020204030204" pitchFamily="34" charset="0"/>
            </a:endParaRPr>
          </a:p>
          <a:p>
            <a:r>
              <a:rPr lang="en-US" altLang="zh-TW" dirty="0">
                <a:solidFill>
                  <a:srgbClr val="0000FF"/>
                </a:solidFill>
                <a:latin typeface="Calibri" panose="020F0502020204030204" pitchFamily="34" charset="0"/>
                <a:ea typeface="標楷體" panose="03000509000000000000" pitchFamily="65" charset="-120"/>
                <a:cs typeface="Calibri" panose="020F0502020204030204" pitchFamily="34" charset="0"/>
                <a:hlinkClick r:id="rId2">
                  <a:extLst>
                    <a:ext uri="{A12FA001-AC4F-418D-AE19-62706E023703}">
                      <ahyp:hlinkClr xmlns:ahyp="http://schemas.microsoft.com/office/drawing/2018/hyperlinkcolor" val="tx"/>
                    </a:ext>
                  </a:extLst>
                </a:hlinkClick>
              </a:rPr>
              <a:t>https://github.com/PANpinchi/DeepMIR_HW0_PANpinchi</a:t>
            </a:r>
            <a:endParaRPr lang="en-US" altLang="zh-TW" dirty="0">
              <a:solidFill>
                <a:srgbClr val="0000FF"/>
              </a:solidFill>
              <a:latin typeface="Calibri" panose="020F0502020204030204" pitchFamily="34" charset="0"/>
              <a:ea typeface="標楷體" panose="03000509000000000000" pitchFamily="65" charset="-120"/>
              <a:cs typeface="Calibri" panose="020F0502020204030204" pitchFamily="34" charset="0"/>
            </a:endParaRPr>
          </a:p>
        </p:txBody>
      </p:sp>
    </p:spTree>
    <p:extLst>
      <p:ext uri="{BB962C8B-B14F-4D97-AF65-F5344CB8AC3E}">
        <p14:creationId xmlns:p14="http://schemas.microsoft.com/office/powerpoint/2010/main" val="24026317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方塊 1">
            <a:extLst>
              <a:ext uri="{FF2B5EF4-FFF2-40B4-BE49-F238E27FC236}">
                <a16:creationId xmlns:a16="http://schemas.microsoft.com/office/drawing/2014/main" id="{7F9CCB6B-33CC-52BA-406D-575B1BE2CCCA}"/>
              </a:ext>
            </a:extLst>
          </p:cNvPr>
          <p:cNvSpPr txBox="1"/>
          <p:nvPr/>
        </p:nvSpPr>
        <p:spPr>
          <a:xfrm>
            <a:off x="481779" y="329746"/>
            <a:ext cx="11300442" cy="646331"/>
          </a:xfrm>
          <a:prstGeom prst="rect">
            <a:avLst/>
          </a:prstGeom>
          <a:noFill/>
        </p:spPr>
        <p:txBody>
          <a:bodyPr wrap="square">
            <a:spAutoFit/>
          </a:bodyPr>
          <a:lstStyle/>
          <a:p>
            <a:r>
              <a:rPr lang="en-US" altLang="zh-TW" sz="3600" b="1" dirty="0">
                <a:latin typeface="Calibri" panose="020F0502020204030204" pitchFamily="34" charset="0"/>
                <a:cs typeface="Calibri" panose="020F0502020204030204" pitchFamily="34" charset="0"/>
              </a:rPr>
              <a:t> Task 1: Visualize a Mel-Spectrogram</a:t>
            </a:r>
          </a:p>
        </p:txBody>
      </p:sp>
      <p:sp>
        <p:nvSpPr>
          <p:cNvPr id="3" name="矩形 2">
            <a:extLst>
              <a:ext uri="{FF2B5EF4-FFF2-40B4-BE49-F238E27FC236}">
                <a16:creationId xmlns:a16="http://schemas.microsoft.com/office/drawing/2014/main" id="{8F967EB0-6F86-8749-E5CF-AC78286FBADC}"/>
              </a:ext>
            </a:extLst>
          </p:cNvPr>
          <p:cNvSpPr/>
          <p:nvPr/>
        </p:nvSpPr>
        <p:spPr>
          <a:xfrm>
            <a:off x="409779" y="382911"/>
            <a:ext cx="72000" cy="540000"/>
          </a:xfrm>
          <a:prstGeom prst="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nvGrpSpPr>
          <p:cNvPr id="4" name="群組 3">
            <a:extLst>
              <a:ext uri="{FF2B5EF4-FFF2-40B4-BE49-F238E27FC236}">
                <a16:creationId xmlns:a16="http://schemas.microsoft.com/office/drawing/2014/main" id="{1D634A4D-112B-22E4-F172-E7CB8CCE66A4}"/>
              </a:ext>
            </a:extLst>
          </p:cNvPr>
          <p:cNvGrpSpPr/>
          <p:nvPr/>
        </p:nvGrpSpPr>
        <p:grpSpPr>
          <a:xfrm>
            <a:off x="156000" y="3429000"/>
            <a:ext cx="11880000" cy="2961600"/>
            <a:chOff x="-437925" y="3189992"/>
            <a:chExt cx="11880000" cy="2961600"/>
          </a:xfrm>
        </p:grpSpPr>
        <p:pic>
          <p:nvPicPr>
            <p:cNvPr id="24" name="圖片 23" descr="一張含有 螢幕擷取畫面, 文字, 鮮豔 的圖片&#10;&#10;自動產生的描述">
              <a:extLst>
                <a:ext uri="{FF2B5EF4-FFF2-40B4-BE49-F238E27FC236}">
                  <a16:creationId xmlns:a16="http://schemas.microsoft.com/office/drawing/2014/main" id="{999022CE-2A63-930D-8051-975ABD75CDD2}"/>
                </a:ext>
              </a:extLst>
            </p:cNvPr>
            <p:cNvPicPr>
              <a:picLocks noChangeAspect="1"/>
            </p:cNvPicPr>
            <p:nvPr/>
          </p:nvPicPr>
          <p:blipFill>
            <a:blip r:embed="rId3">
              <a:extLst>
                <a:ext uri="{28A0092B-C50C-407E-A947-70E740481C1C}">
                  <a14:useLocalDpi xmlns:a14="http://schemas.microsoft.com/office/drawing/2010/main" val="0"/>
                </a:ext>
              </a:extLst>
            </a:blip>
            <a:srcRect l="5427" t="7692" r="11937" b="4021"/>
            <a:stretch/>
          </p:blipFill>
          <p:spPr>
            <a:xfrm>
              <a:off x="-437925" y="3189992"/>
              <a:ext cx="3960000" cy="2961600"/>
            </a:xfrm>
            <a:prstGeom prst="rect">
              <a:avLst/>
            </a:prstGeom>
          </p:spPr>
        </p:pic>
        <p:pic>
          <p:nvPicPr>
            <p:cNvPr id="26" name="圖片 25" descr="一張含有 文字, 螢幕擷取畫面, 編輯, 多媒體軟體 的圖片&#10;&#10;自動產生的描述">
              <a:extLst>
                <a:ext uri="{FF2B5EF4-FFF2-40B4-BE49-F238E27FC236}">
                  <a16:creationId xmlns:a16="http://schemas.microsoft.com/office/drawing/2014/main" id="{F469294F-F71A-6CF7-D69F-72F755F48DE2}"/>
                </a:ext>
              </a:extLst>
            </p:cNvPr>
            <p:cNvPicPr>
              <a:picLocks noChangeAspect="1"/>
            </p:cNvPicPr>
            <p:nvPr/>
          </p:nvPicPr>
          <p:blipFill>
            <a:blip r:embed="rId4">
              <a:extLst>
                <a:ext uri="{28A0092B-C50C-407E-A947-70E740481C1C}">
                  <a14:useLocalDpi xmlns:a14="http://schemas.microsoft.com/office/drawing/2010/main" val="0"/>
                </a:ext>
              </a:extLst>
            </a:blip>
            <a:srcRect l="5427" t="7692" r="11937" b="4021"/>
            <a:stretch/>
          </p:blipFill>
          <p:spPr>
            <a:xfrm>
              <a:off x="3522075" y="3189992"/>
              <a:ext cx="3960000" cy="2961600"/>
            </a:xfrm>
            <a:prstGeom prst="rect">
              <a:avLst/>
            </a:prstGeom>
          </p:spPr>
        </p:pic>
        <p:pic>
          <p:nvPicPr>
            <p:cNvPr id="28" name="圖片 27" descr="一張含有 螢幕擷取畫面, 文字 的圖片&#10;&#10;自動產生的描述">
              <a:extLst>
                <a:ext uri="{FF2B5EF4-FFF2-40B4-BE49-F238E27FC236}">
                  <a16:creationId xmlns:a16="http://schemas.microsoft.com/office/drawing/2014/main" id="{F4BCDF98-FD87-A94D-9515-4FC3840696C0}"/>
                </a:ext>
              </a:extLst>
            </p:cNvPr>
            <p:cNvPicPr>
              <a:picLocks noChangeAspect="1"/>
            </p:cNvPicPr>
            <p:nvPr/>
          </p:nvPicPr>
          <p:blipFill>
            <a:blip r:embed="rId5">
              <a:extLst>
                <a:ext uri="{28A0092B-C50C-407E-A947-70E740481C1C}">
                  <a14:useLocalDpi xmlns:a14="http://schemas.microsoft.com/office/drawing/2010/main" val="0"/>
                </a:ext>
              </a:extLst>
            </a:blip>
            <a:srcRect l="5428" t="7690" r="11936" b="4021"/>
            <a:stretch/>
          </p:blipFill>
          <p:spPr>
            <a:xfrm>
              <a:off x="7482075" y="3189992"/>
              <a:ext cx="3960000" cy="2961600"/>
            </a:xfrm>
            <a:prstGeom prst="rect">
              <a:avLst/>
            </a:prstGeom>
          </p:spPr>
        </p:pic>
      </p:grpSp>
      <p:sp>
        <p:nvSpPr>
          <p:cNvPr id="5" name="文字方塊 4">
            <a:extLst>
              <a:ext uri="{FF2B5EF4-FFF2-40B4-BE49-F238E27FC236}">
                <a16:creationId xmlns:a16="http://schemas.microsoft.com/office/drawing/2014/main" id="{F4F3188C-4F45-47E9-E286-0972DB2ECECE}"/>
              </a:ext>
            </a:extLst>
          </p:cNvPr>
          <p:cNvSpPr txBox="1"/>
          <p:nvPr/>
        </p:nvSpPr>
        <p:spPr>
          <a:xfrm>
            <a:off x="609637" y="1325783"/>
            <a:ext cx="10972725" cy="1697068"/>
          </a:xfrm>
          <a:prstGeom prst="rect">
            <a:avLst/>
          </a:prstGeom>
          <a:noFill/>
        </p:spPr>
        <p:txBody>
          <a:bodyPr wrap="square">
            <a:spAutoFit/>
          </a:bodyPr>
          <a:lstStyle/>
          <a:p>
            <a:pPr algn="just">
              <a:lnSpc>
                <a:spcPct val="150000"/>
              </a:lnSpc>
            </a:pPr>
            <a:r>
              <a:rPr lang="en-US" altLang="zh-TW" sz="2400" b="1" dirty="0"/>
              <a:t>Results</a:t>
            </a:r>
          </a:p>
          <a:p>
            <a:pPr marL="342900" indent="-342900" algn="just">
              <a:lnSpc>
                <a:spcPct val="150000"/>
              </a:lnSpc>
              <a:buFont typeface="Arial" panose="020B0604020202020204" pitchFamily="34" charset="0"/>
              <a:buChar char="•"/>
            </a:pPr>
            <a:r>
              <a:rPr lang="en-US" altLang="zh-TW" sz="2400" dirty="0"/>
              <a:t>Instruments:</a:t>
            </a:r>
            <a:r>
              <a:rPr lang="zh-TW" altLang="en-US" sz="2400" dirty="0"/>
              <a:t> </a:t>
            </a:r>
            <a:r>
              <a:rPr lang="en-US" altLang="zh-TW" sz="2400" b="1" dirty="0">
                <a:solidFill>
                  <a:srgbClr val="0000FF"/>
                </a:solidFill>
              </a:rPr>
              <a:t>reed</a:t>
            </a:r>
            <a:r>
              <a:rPr lang="en-US" altLang="zh-TW" sz="2400" dirty="0"/>
              <a:t>, Pitches: [33, 62, 97]</a:t>
            </a:r>
          </a:p>
          <a:p>
            <a:pPr marL="342900" indent="-342900">
              <a:lnSpc>
                <a:spcPct val="150000"/>
              </a:lnSpc>
              <a:buFont typeface="Arial" panose="020B0604020202020204" pitchFamily="34" charset="0"/>
              <a:buChar char="•"/>
            </a:pPr>
            <a:r>
              <a:rPr lang="en-US" altLang="zh-TW" sz="2400" dirty="0">
                <a:latin typeface="Calibri" panose="020F0502020204030204" pitchFamily="34" charset="0"/>
                <a:cs typeface="Calibri" panose="020F0502020204030204" pitchFamily="34" charset="0"/>
              </a:rPr>
              <a:t>FFT Window Size: 2048, Hop Length: 512</a:t>
            </a:r>
          </a:p>
        </p:txBody>
      </p:sp>
    </p:spTree>
    <p:extLst>
      <p:ext uri="{BB962C8B-B14F-4D97-AF65-F5344CB8AC3E}">
        <p14:creationId xmlns:p14="http://schemas.microsoft.com/office/powerpoint/2010/main" val="2468909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方塊 1">
            <a:extLst>
              <a:ext uri="{FF2B5EF4-FFF2-40B4-BE49-F238E27FC236}">
                <a16:creationId xmlns:a16="http://schemas.microsoft.com/office/drawing/2014/main" id="{7F9CCB6B-33CC-52BA-406D-575B1BE2CCCA}"/>
              </a:ext>
            </a:extLst>
          </p:cNvPr>
          <p:cNvSpPr txBox="1"/>
          <p:nvPr/>
        </p:nvSpPr>
        <p:spPr>
          <a:xfrm>
            <a:off x="481779" y="329746"/>
            <a:ext cx="11300442" cy="646331"/>
          </a:xfrm>
          <a:prstGeom prst="rect">
            <a:avLst/>
          </a:prstGeom>
          <a:noFill/>
        </p:spPr>
        <p:txBody>
          <a:bodyPr wrap="square">
            <a:spAutoFit/>
          </a:bodyPr>
          <a:lstStyle/>
          <a:p>
            <a:r>
              <a:rPr lang="en-US" altLang="zh-TW" sz="3600" b="1" dirty="0">
                <a:latin typeface="Calibri" panose="020F0502020204030204" pitchFamily="34" charset="0"/>
                <a:cs typeface="Calibri" panose="020F0502020204030204" pitchFamily="34" charset="0"/>
              </a:rPr>
              <a:t> Task 1: Visualize a Mel-Spectrogram</a:t>
            </a:r>
          </a:p>
        </p:txBody>
      </p:sp>
      <p:sp>
        <p:nvSpPr>
          <p:cNvPr id="3" name="矩形 2">
            <a:extLst>
              <a:ext uri="{FF2B5EF4-FFF2-40B4-BE49-F238E27FC236}">
                <a16:creationId xmlns:a16="http://schemas.microsoft.com/office/drawing/2014/main" id="{8F967EB0-6F86-8749-E5CF-AC78286FBADC}"/>
              </a:ext>
            </a:extLst>
          </p:cNvPr>
          <p:cNvSpPr/>
          <p:nvPr/>
        </p:nvSpPr>
        <p:spPr>
          <a:xfrm>
            <a:off x="409779" y="382911"/>
            <a:ext cx="72000" cy="540000"/>
          </a:xfrm>
          <a:prstGeom prst="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nvGrpSpPr>
          <p:cNvPr id="29" name="群組 28">
            <a:extLst>
              <a:ext uri="{FF2B5EF4-FFF2-40B4-BE49-F238E27FC236}">
                <a16:creationId xmlns:a16="http://schemas.microsoft.com/office/drawing/2014/main" id="{1AA6EB6E-FA3E-D8D6-0E0C-780C8C82732F}"/>
              </a:ext>
            </a:extLst>
          </p:cNvPr>
          <p:cNvGrpSpPr/>
          <p:nvPr/>
        </p:nvGrpSpPr>
        <p:grpSpPr>
          <a:xfrm>
            <a:off x="156000" y="3429000"/>
            <a:ext cx="11880000" cy="2961600"/>
            <a:chOff x="127820" y="2334692"/>
            <a:chExt cx="11880000" cy="2961600"/>
          </a:xfrm>
        </p:grpSpPr>
        <p:pic>
          <p:nvPicPr>
            <p:cNvPr id="12" name="圖片 11" descr="一張含有 螢幕擷取畫面, 文字, 鮮豔 的圖片&#10;&#10;自動產生的描述">
              <a:extLst>
                <a:ext uri="{FF2B5EF4-FFF2-40B4-BE49-F238E27FC236}">
                  <a16:creationId xmlns:a16="http://schemas.microsoft.com/office/drawing/2014/main" id="{1122A8B7-96B4-4855-F309-1774A5285633}"/>
                </a:ext>
              </a:extLst>
            </p:cNvPr>
            <p:cNvPicPr>
              <a:picLocks noChangeAspect="1"/>
            </p:cNvPicPr>
            <p:nvPr/>
          </p:nvPicPr>
          <p:blipFill>
            <a:blip r:embed="rId3">
              <a:extLst>
                <a:ext uri="{28A0092B-C50C-407E-A947-70E740481C1C}">
                  <a14:useLocalDpi xmlns:a14="http://schemas.microsoft.com/office/drawing/2010/main" val="0"/>
                </a:ext>
              </a:extLst>
            </a:blip>
            <a:srcRect l="5427" t="7692" r="11937" b="4021"/>
            <a:stretch/>
          </p:blipFill>
          <p:spPr>
            <a:xfrm>
              <a:off x="127820" y="2334692"/>
              <a:ext cx="3960000" cy="2961600"/>
            </a:xfrm>
            <a:prstGeom prst="rect">
              <a:avLst/>
            </a:prstGeom>
          </p:spPr>
        </p:pic>
        <p:pic>
          <p:nvPicPr>
            <p:cNvPr id="14" name="圖片 13" descr="一張含有 螢幕擷取畫面, 文字, 鮮豔, 行 的圖片&#10;&#10;自動產生的描述">
              <a:extLst>
                <a:ext uri="{FF2B5EF4-FFF2-40B4-BE49-F238E27FC236}">
                  <a16:creationId xmlns:a16="http://schemas.microsoft.com/office/drawing/2014/main" id="{A2250EB9-F3CB-4452-92CC-BC2D89947842}"/>
                </a:ext>
              </a:extLst>
            </p:cNvPr>
            <p:cNvPicPr>
              <a:picLocks noChangeAspect="1"/>
            </p:cNvPicPr>
            <p:nvPr/>
          </p:nvPicPr>
          <p:blipFill>
            <a:blip r:embed="rId4">
              <a:extLst>
                <a:ext uri="{28A0092B-C50C-407E-A947-70E740481C1C}">
                  <a14:useLocalDpi xmlns:a14="http://schemas.microsoft.com/office/drawing/2010/main" val="0"/>
                </a:ext>
              </a:extLst>
            </a:blip>
            <a:srcRect l="5427" t="7692" r="11937" b="4021"/>
            <a:stretch/>
          </p:blipFill>
          <p:spPr>
            <a:xfrm>
              <a:off x="4087820" y="2334692"/>
              <a:ext cx="3960000" cy="2961600"/>
            </a:xfrm>
            <a:prstGeom prst="rect">
              <a:avLst/>
            </a:prstGeom>
          </p:spPr>
        </p:pic>
        <p:pic>
          <p:nvPicPr>
            <p:cNvPr id="16" name="圖片 15" descr="一張含有 螢幕擷取畫面, 文字 的圖片&#10;&#10;自動產生的描述">
              <a:extLst>
                <a:ext uri="{FF2B5EF4-FFF2-40B4-BE49-F238E27FC236}">
                  <a16:creationId xmlns:a16="http://schemas.microsoft.com/office/drawing/2014/main" id="{F9D19DCF-8FF1-91DE-623B-D461FE997CD9}"/>
                </a:ext>
              </a:extLst>
            </p:cNvPr>
            <p:cNvPicPr>
              <a:picLocks noChangeAspect="1"/>
            </p:cNvPicPr>
            <p:nvPr/>
          </p:nvPicPr>
          <p:blipFill>
            <a:blip r:embed="rId5">
              <a:extLst>
                <a:ext uri="{28A0092B-C50C-407E-A947-70E740481C1C}">
                  <a14:useLocalDpi xmlns:a14="http://schemas.microsoft.com/office/drawing/2010/main" val="0"/>
                </a:ext>
              </a:extLst>
            </a:blip>
            <a:srcRect l="5427" t="7692" r="11937" b="4021"/>
            <a:stretch/>
          </p:blipFill>
          <p:spPr>
            <a:xfrm>
              <a:off x="8047820" y="2334692"/>
              <a:ext cx="3960000" cy="2961600"/>
            </a:xfrm>
            <a:prstGeom prst="rect">
              <a:avLst/>
            </a:prstGeom>
          </p:spPr>
        </p:pic>
      </p:grpSp>
      <p:sp>
        <p:nvSpPr>
          <p:cNvPr id="4" name="文字方塊 3">
            <a:extLst>
              <a:ext uri="{FF2B5EF4-FFF2-40B4-BE49-F238E27FC236}">
                <a16:creationId xmlns:a16="http://schemas.microsoft.com/office/drawing/2014/main" id="{C48B7BAA-26A0-2E7A-DA7D-A67C565BEE7C}"/>
              </a:ext>
            </a:extLst>
          </p:cNvPr>
          <p:cNvSpPr txBox="1"/>
          <p:nvPr/>
        </p:nvSpPr>
        <p:spPr>
          <a:xfrm>
            <a:off x="609637" y="1325783"/>
            <a:ext cx="10972725" cy="1697068"/>
          </a:xfrm>
          <a:prstGeom prst="rect">
            <a:avLst/>
          </a:prstGeom>
          <a:noFill/>
        </p:spPr>
        <p:txBody>
          <a:bodyPr wrap="square">
            <a:spAutoFit/>
          </a:bodyPr>
          <a:lstStyle/>
          <a:p>
            <a:pPr algn="just">
              <a:lnSpc>
                <a:spcPct val="150000"/>
              </a:lnSpc>
            </a:pPr>
            <a:r>
              <a:rPr lang="en-US" altLang="zh-TW" sz="2400" b="1" dirty="0"/>
              <a:t>Results</a:t>
            </a:r>
          </a:p>
          <a:p>
            <a:pPr marL="342900" indent="-342900" algn="just">
              <a:lnSpc>
                <a:spcPct val="150000"/>
              </a:lnSpc>
              <a:buFont typeface="Arial" panose="020B0604020202020204" pitchFamily="34" charset="0"/>
              <a:buChar char="•"/>
            </a:pPr>
            <a:r>
              <a:rPr lang="en-US" altLang="zh-TW" sz="2400" dirty="0"/>
              <a:t>Instruments:</a:t>
            </a:r>
            <a:r>
              <a:rPr lang="zh-TW" altLang="en-US" sz="2400" dirty="0"/>
              <a:t> </a:t>
            </a:r>
            <a:r>
              <a:rPr lang="en-US" altLang="zh-TW" sz="2400" b="1" dirty="0">
                <a:solidFill>
                  <a:srgbClr val="0000FF"/>
                </a:solidFill>
              </a:rPr>
              <a:t>guitar</a:t>
            </a:r>
            <a:r>
              <a:rPr lang="en-US" altLang="zh-TW" sz="2400" dirty="0"/>
              <a:t>, Pitches: [21, 63, 107]</a:t>
            </a:r>
          </a:p>
          <a:p>
            <a:pPr marL="342900" indent="-342900">
              <a:lnSpc>
                <a:spcPct val="150000"/>
              </a:lnSpc>
              <a:buFont typeface="Arial" panose="020B0604020202020204" pitchFamily="34" charset="0"/>
              <a:buChar char="•"/>
            </a:pPr>
            <a:r>
              <a:rPr lang="en-US" altLang="zh-TW" sz="2400" dirty="0">
                <a:latin typeface="Calibri" panose="020F0502020204030204" pitchFamily="34" charset="0"/>
                <a:cs typeface="Calibri" panose="020F0502020204030204" pitchFamily="34" charset="0"/>
              </a:rPr>
              <a:t>FFT Window Size: 2048, Hop Length: 512</a:t>
            </a:r>
          </a:p>
        </p:txBody>
      </p:sp>
    </p:spTree>
    <p:extLst>
      <p:ext uri="{BB962C8B-B14F-4D97-AF65-F5344CB8AC3E}">
        <p14:creationId xmlns:p14="http://schemas.microsoft.com/office/powerpoint/2010/main" val="24209209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方塊 1">
            <a:extLst>
              <a:ext uri="{FF2B5EF4-FFF2-40B4-BE49-F238E27FC236}">
                <a16:creationId xmlns:a16="http://schemas.microsoft.com/office/drawing/2014/main" id="{7F9CCB6B-33CC-52BA-406D-575B1BE2CCCA}"/>
              </a:ext>
            </a:extLst>
          </p:cNvPr>
          <p:cNvSpPr txBox="1"/>
          <p:nvPr/>
        </p:nvSpPr>
        <p:spPr>
          <a:xfrm>
            <a:off x="481779" y="329746"/>
            <a:ext cx="11300442" cy="646331"/>
          </a:xfrm>
          <a:prstGeom prst="rect">
            <a:avLst/>
          </a:prstGeom>
          <a:noFill/>
        </p:spPr>
        <p:txBody>
          <a:bodyPr wrap="square">
            <a:spAutoFit/>
          </a:bodyPr>
          <a:lstStyle/>
          <a:p>
            <a:r>
              <a:rPr lang="en-US" altLang="zh-TW" sz="3600" b="1" dirty="0">
                <a:latin typeface="Calibri" panose="020F0502020204030204" pitchFamily="34" charset="0"/>
                <a:cs typeface="Calibri" panose="020F0502020204030204" pitchFamily="34" charset="0"/>
              </a:rPr>
              <a:t> Task 1: Visualize a Mel-Spectrogram</a:t>
            </a:r>
          </a:p>
        </p:txBody>
      </p:sp>
      <p:sp>
        <p:nvSpPr>
          <p:cNvPr id="3" name="矩形 2">
            <a:extLst>
              <a:ext uri="{FF2B5EF4-FFF2-40B4-BE49-F238E27FC236}">
                <a16:creationId xmlns:a16="http://schemas.microsoft.com/office/drawing/2014/main" id="{8F967EB0-6F86-8749-E5CF-AC78286FBADC}"/>
              </a:ext>
            </a:extLst>
          </p:cNvPr>
          <p:cNvSpPr/>
          <p:nvPr/>
        </p:nvSpPr>
        <p:spPr>
          <a:xfrm>
            <a:off x="409779" y="382911"/>
            <a:ext cx="72000" cy="540000"/>
          </a:xfrm>
          <a:prstGeom prst="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nvGrpSpPr>
          <p:cNvPr id="4" name="群組 3">
            <a:extLst>
              <a:ext uri="{FF2B5EF4-FFF2-40B4-BE49-F238E27FC236}">
                <a16:creationId xmlns:a16="http://schemas.microsoft.com/office/drawing/2014/main" id="{E718ED0D-32F3-A5ED-B2CA-C738109C9D00}"/>
              </a:ext>
            </a:extLst>
          </p:cNvPr>
          <p:cNvGrpSpPr/>
          <p:nvPr/>
        </p:nvGrpSpPr>
        <p:grpSpPr>
          <a:xfrm>
            <a:off x="156000" y="3429000"/>
            <a:ext cx="11880000" cy="2961600"/>
            <a:chOff x="462075" y="3055374"/>
            <a:chExt cx="11880000" cy="2961600"/>
          </a:xfrm>
        </p:grpSpPr>
        <p:pic>
          <p:nvPicPr>
            <p:cNvPr id="18" name="圖片 17" descr="一張含有 螢幕擷取畫面, 文字, 鮮豔, 行 的圖片&#10;&#10;自動產生的描述">
              <a:extLst>
                <a:ext uri="{FF2B5EF4-FFF2-40B4-BE49-F238E27FC236}">
                  <a16:creationId xmlns:a16="http://schemas.microsoft.com/office/drawing/2014/main" id="{5C299597-8B89-ECE6-F5F7-0D0B1CC8E07E}"/>
                </a:ext>
              </a:extLst>
            </p:cNvPr>
            <p:cNvPicPr>
              <a:picLocks noChangeAspect="1"/>
            </p:cNvPicPr>
            <p:nvPr/>
          </p:nvPicPr>
          <p:blipFill>
            <a:blip r:embed="rId3">
              <a:extLst>
                <a:ext uri="{28A0092B-C50C-407E-A947-70E740481C1C}">
                  <a14:useLocalDpi xmlns:a14="http://schemas.microsoft.com/office/drawing/2010/main" val="0"/>
                </a:ext>
              </a:extLst>
            </a:blip>
            <a:srcRect l="5427" t="7692" r="11937" b="4021"/>
            <a:stretch/>
          </p:blipFill>
          <p:spPr>
            <a:xfrm>
              <a:off x="462075" y="3055374"/>
              <a:ext cx="3960000" cy="2961600"/>
            </a:xfrm>
            <a:prstGeom prst="rect">
              <a:avLst/>
            </a:prstGeom>
          </p:spPr>
        </p:pic>
        <p:pic>
          <p:nvPicPr>
            <p:cNvPr id="20" name="圖片 19" descr="一張含有 文字, 螢幕擷取畫面, 鮮豔, 行 的圖片&#10;&#10;自動產生的描述">
              <a:extLst>
                <a:ext uri="{FF2B5EF4-FFF2-40B4-BE49-F238E27FC236}">
                  <a16:creationId xmlns:a16="http://schemas.microsoft.com/office/drawing/2014/main" id="{D575177D-ACAB-24E8-FBD0-91A9A2EAE898}"/>
                </a:ext>
              </a:extLst>
            </p:cNvPr>
            <p:cNvPicPr>
              <a:picLocks noChangeAspect="1"/>
            </p:cNvPicPr>
            <p:nvPr/>
          </p:nvPicPr>
          <p:blipFill>
            <a:blip r:embed="rId4">
              <a:extLst>
                <a:ext uri="{28A0092B-C50C-407E-A947-70E740481C1C}">
                  <a14:useLocalDpi xmlns:a14="http://schemas.microsoft.com/office/drawing/2010/main" val="0"/>
                </a:ext>
              </a:extLst>
            </a:blip>
            <a:srcRect l="5427" t="7692" r="11937" b="4021"/>
            <a:stretch/>
          </p:blipFill>
          <p:spPr>
            <a:xfrm>
              <a:off x="4422075" y="3055374"/>
              <a:ext cx="3960000" cy="2961600"/>
            </a:xfrm>
            <a:prstGeom prst="rect">
              <a:avLst/>
            </a:prstGeom>
          </p:spPr>
        </p:pic>
        <p:pic>
          <p:nvPicPr>
            <p:cNvPr id="22" name="圖片 21" descr="一張含有 文字, 螢幕擷取畫面, 軟體 的圖片&#10;&#10;自動產生的描述">
              <a:extLst>
                <a:ext uri="{FF2B5EF4-FFF2-40B4-BE49-F238E27FC236}">
                  <a16:creationId xmlns:a16="http://schemas.microsoft.com/office/drawing/2014/main" id="{DFA337BF-664A-4948-448D-8C64C5CB3D49}"/>
                </a:ext>
              </a:extLst>
            </p:cNvPr>
            <p:cNvPicPr>
              <a:picLocks noChangeAspect="1"/>
            </p:cNvPicPr>
            <p:nvPr/>
          </p:nvPicPr>
          <p:blipFill>
            <a:blip r:embed="rId5">
              <a:extLst>
                <a:ext uri="{28A0092B-C50C-407E-A947-70E740481C1C}">
                  <a14:useLocalDpi xmlns:a14="http://schemas.microsoft.com/office/drawing/2010/main" val="0"/>
                </a:ext>
              </a:extLst>
            </a:blip>
            <a:srcRect l="5427" t="7692" r="11937" b="4021"/>
            <a:stretch/>
          </p:blipFill>
          <p:spPr>
            <a:xfrm>
              <a:off x="8382075" y="3055374"/>
              <a:ext cx="3960000" cy="2961600"/>
            </a:xfrm>
            <a:prstGeom prst="rect">
              <a:avLst/>
            </a:prstGeom>
          </p:spPr>
        </p:pic>
      </p:grpSp>
      <p:sp>
        <p:nvSpPr>
          <p:cNvPr id="5" name="文字方塊 4">
            <a:extLst>
              <a:ext uri="{FF2B5EF4-FFF2-40B4-BE49-F238E27FC236}">
                <a16:creationId xmlns:a16="http://schemas.microsoft.com/office/drawing/2014/main" id="{EBB91C07-4734-C00E-055A-463254C5CD40}"/>
              </a:ext>
            </a:extLst>
          </p:cNvPr>
          <p:cNvSpPr txBox="1"/>
          <p:nvPr/>
        </p:nvSpPr>
        <p:spPr>
          <a:xfrm>
            <a:off x="609637" y="1325783"/>
            <a:ext cx="10972725" cy="1697068"/>
          </a:xfrm>
          <a:prstGeom prst="rect">
            <a:avLst/>
          </a:prstGeom>
          <a:noFill/>
        </p:spPr>
        <p:txBody>
          <a:bodyPr wrap="square">
            <a:spAutoFit/>
          </a:bodyPr>
          <a:lstStyle/>
          <a:p>
            <a:pPr algn="just">
              <a:lnSpc>
                <a:spcPct val="150000"/>
              </a:lnSpc>
            </a:pPr>
            <a:r>
              <a:rPr lang="en-US" altLang="zh-TW" sz="2400" b="1" dirty="0"/>
              <a:t>Results</a:t>
            </a:r>
          </a:p>
          <a:p>
            <a:pPr marL="342900" indent="-342900" algn="just">
              <a:lnSpc>
                <a:spcPct val="150000"/>
              </a:lnSpc>
              <a:buFont typeface="Arial" panose="020B0604020202020204" pitchFamily="34" charset="0"/>
              <a:buChar char="•"/>
            </a:pPr>
            <a:r>
              <a:rPr lang="en-US" altLang="zh-TW" sz="2400" dirty="0"/>
              <a:t>Instruments:</a:t>
            </a:r>
            <a:r>
              <a:rPr lang="zh-TW" altLang="en-US" sz="2400" dirty="0"/>
              <a:t> </a:t>
            </a:r>
            <a:r>
              <a:rPr lang="en-US" altLang="zh-TW" sz="2400" b="1" dirty="0">
                <a:solidFill>
                  <a:srgbClr val="0000FF"/>
                </a:solidFill>
              </a:rPr>
              <a:t>keyboard</a:t>
            </a:r>
            <a:r>
              <a:rPr lang="en-US" altLang="zh-TW" sz="2400" dirty="0"/>
              <a:t>, Pitches: [28, 63, 96]</a:t>
            </a:r>
          </a:p>
          <a:p>
            <a:pPr marL="342900" indent="-342900">
              <a:lnSpc>
                <a:spcPct val="150000"/>
              </a:lnSpc>
              <a:buFont typeface="Arial" panose="020B0604020202020204" pitchFamily="34" charset="0"/>
              <a:buChar char="•"/>
            </a:pPr>
            <a:r>
              <a:rPr lang="en-US" altLang="zh-TW" sz="2400" dirty="0">
                <a:latin typeface="Calibri" panose="020F0502020204030204" pitchFamily="34" charset="0"/>
                <a:cs typeface="Calibri" panose="020F0502020204030204" pitchFamily="34" charset="0"/>
              </a:rPr>
              <a:t>FFT Window Size: 2048, Hop Length: 512</a:t>
            </a:r>
          </a:p>
        </p:txBody>
      </p:sp>
    </p:spTree>
    <p:extLst>
      <p:ext uri="{BB962C8B-B14F-4D97-AF65-F5344CB8AC3E}">
        <p14:creationId xmlns:p14="http://schemas.microsoft.com/office/powerpoint/2010/main" val="32917434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方塊 1">
            <a:extLst>
              <a:ext uri="{FF2B5EF4-FFF2-40B4-BE49-F238E27FC236}">
                <a16:creationId xmlns:a16="http://schemas.microsoft.com/office/drawing/2014/main" id="{7F9CCB6B-33CC-52BA-406D-575B1BE2CCCA}"/>
              </a:ext>
            </a:extLst>
          </p:cNvPr>
          <p:cNvSpPr txBox="1"/>
          <p:nvPr/>
        </p:nvSpPr>
        <p:spPr>
          <a:xfrm>
            <a:off x="481779" y="329746"/>
            <a:ext cx="11300442" cy="646331"/>
          </a:xfrm>
          <a:prstGeom prst="rect">
            <a:avLst/>
          </a:prstGeom>
          <a:noFill/>
        </p:spPr>
        <p:txBody>
          <a:bodyPr wrap="square">
            <a:spAutoFit/>
          </a:bodyPr>
          <a:lstStyle/>
          <a:p>
            <a:r>
              <a:rPr lang="en-US" altLang="zh-TW" sz="3600" b="1" dirty="0">
                <a:latin typeface="Calibri" panose="020F0502020204030204" pitchFamily="34" charset="0"/>
                <a:cs typeface="Calibri" panose="020F0502020204030204" pitchFamily="34" charset="0"/>
              </a:rPr>
              <a:t> Task 1: Visualize a Mel-Spectrogram</a:t>
            </a:r>
          </a:p>
        </p:txBody>
      </p:sp>
      <p:sp>
        <p:nvSpPr>
          <p:cNvPr id="3" name="矩形 2">
            <a:extLst>
              <a:ext uri="{FF2B5EF4-FFF2-40B4-BE49-F238E27FC236}">
                <a16:creationId xmlns:a16="http://schemas.microsoft.com/office/drawing/2014/main" id="{8F967EB0-6F86-8749-E5CF-AC78286FBADC}"/>
              </a:ext>
            </a:extLst>
          </p:cNvPr>
          <p:cNvSpPr/>
          <p:nvPr/>
        </p:nvSpPr>
        <p:spPr>
          <a:xfrm>
            <a:off x="409779" y="382911"/>
            <a:ext cx="72000" cy="540000"/>
          </a:xfrm>
          <a:prstGeom prst="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 name="文字方塊 5">
            <a:extLst>
              <a:ext uri="{FF2B5EF4-FFF2-40B4-BE49-F238E27FC236}">
                <a16:creationId xmlns:a16="http://schemas.microsoft.com/office/drawing/2014/main" id="{BD170FF2-F9B0-45B1-676E-FE7480C5DEFB}"/>
              </a:ext>
            </a:extLst>
          </p:cNvPr>
          <p:cNvSpPr txBox="1"/>
          <p:nvPr/>
        </p:nvSpPr>
        <p:spPr>
          <a:xfrm>
            <a:off x="609637" y="1325783"/>
            <a:ext cx="10972725" cy="3363037"/>
          </a:xfrm>
          <a:prstGeom prst="rect">
            <a:avLst/>
          </a:prstGeom>
          <a:noFill/>
        </p:spPr>
        <p:txBody>
          <a:bodyPr wrap="square">
            <a:spAutoFit/>
          </a:bodyPr>
          <a:lstStyle/>
          <a:p>
            <a:pPr algn="just">
              <a:lnSpc>
                <a:spcPct val="150000"/>
              </a:lnSpc>
            </a:pPr>
            <a:r>
              <a:rPr lang="en-US" altLang="zh-TW" sz="2400" b="1" dirty="0">
                <a:latin typeface="Calibri" panose="020F0502020204030204" pitchFamily="34" charset="0"/>
                <a:cs typeface="Calibri" panose="020F0502020204030204" pitchFamily="34" charset="0"/>
              </a:rPr>
              <a:t>Analysis</a:t>
            </a:r>
          </a:p>
          <a:p>
            <a:pPr marL="342900" indent="-342900" algn="just">
              <a:lnSpc>
                <a:spcPct val="150000"/>
              </a:lnSpc>
              <a:buFont typeface="Arial" panose="020B0604020202020204" pitchFamily="34" charset="0"/>
              <a:buChar char="•"/>
            </a:pPr>
            <a:r>
              <a:rPr lang="en-US" altLang="zh-TW" sz="2400" dirty="0"/>
              <a:t>The Mel-spectrograms for three different instruments and pitches reveal distinct spectral characteristics. </a:t>
            </a:r>
          </a:p>
          <a:p>
            <a:pPr marL="342900" indent="-342900" algn="just">
              <a:lnSpc>
                <a:spcPct val="150000"/>
              </a:lnSpc>
              <a:buFont typeface="Arial" panose="020B0604020202020204" pitchFamily="34" charset="0"/>
              <a:buChar char="•"/>
            </a:pPr>
            <a:r>
              <a:rPr lang="en-US" altLang="zh-TW" sz="2400" dirty="0"/>
              <a:t>The lowest pitch (reed_33, guitar_21, keyboard_28) shows strong energy concentrated in the lower frequencies with minimal high-frequency harmonics, reflecting a bass-heavy sound. </a:t>
            </a:r>
            <a:endParaRPr lang="zh-TW" altLang="en-US" sz="2400" dirty="0"/>
          </a:p>
        </p:txBody>
      </p:sp>
    </p:spTree>
    <p:extLst>
      <p:ext uri="{BB962C8B-B14F-4D97-AF65-F5344CB8AC3E}">
        <p14:creationId xmlns:p14="http://schemas.microsoft.com/office/powerpoint/2010/main" val="22683975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方塊 1">
            <a:extLst>
              <a:ext uri="{FF2B5EF4-FFF2-40B4-BE49-F238E27FC236}">
                <a16:creationId xmlns:a16="http://schemas.microsoft.com/office/drawing/2014/main" id="{7F9CCB6B-33CC-52BA-406D-575B1BE2CCCA}"/>
              </a:ext>
            </a:extLst>
          </p:cNvPr>
          <p:cNvSpPr txBox="1"/>
          <p:nvPr/>
        </p:nvSpPr>
        <p:spPr>
          <a:xfrm>
            <a:off x="481779" y="329746"/>
            <a:ext cx="11300442" cy="646331"/>
          </a:xfrm>
          <a:prstGeom prst="rect">
            <a:avLst/>
          </a:prstGeom>
          <a:noFill/>
        </p:spPr>
        <p:txBody>
          <a:bodyPr wrap="square">
            <a:spAutoFit/>
          </a:bodyPr>
          <a:lstStyle/>
          <a:p>
            <a:r>
              <a:rPr lang="en-US" altLang="zh-TW" sz="3600" b="1" dirty="0">
                <a:latin typeface="Calibri" panose="020F0502020204030204" pitchFamily="34" charset="0"/>
                <a:cs typeface="Calibri" panose="020F0502020204030204" pitchFamily="34" charset="0"/>
              </a:rPr>
              <a:t> Task 1: Visualize a Mel-Spectrogram</a:t>
            </a:r>
          </a:p>
        </p:txBody>
      </p:sp>
      <p:sp>
        <p:nvSpPr>
          <p:cNvPr id="3" name="矩形 2">
            <a:extLst>
              <a:ext uri="{FF2B5EF4-FFF2-40B4-BE49-F238E27FC236}">
                <a16:creationId xmlns:a16="http://schemas.microsoft.com/office/drawing/2014/main" id="{8F967EB0-6F86-8749-E5CF-AC78286FBADC}"/>
              </a:ext>
            </a:extLst>
          </p:cNvPr>
          <p:cNvSpPr/>
          <p:nvPr/>
        </p:nvSpPr>
        <p:spPr>
          <a:xfrm>
            <a:off x="409779" y="382911"/>
            <a:ext cx="72000" cy="540000"/>
          </a:xfrm>
          <a:prstGeom prst="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 name="文字方塊 5">
            <a:extLst>
              <a:ext uri="{FF2B5EF4-FFF2-40B4-BE49-F238E27FC236}">
                <a16:creationId xmlns:a16="http://schemas.microsoft.com/office/drawing/2014/main" id="{BD170FF2-F9B0-45B1-676E-FE7480C5DEFB}"/>
              </a:ext>
            </a:extLst>
          </p:cNvPr>
          <p:cNvSpPr txBox="1"/>
          <p:nvPr/>
        </p:nvSpPr>
        <p:spPr>
          <a:xfrm>
            <a:off x="609637" y="1325783"/>
            <a:ext cx="10972725" cy="4471032"/>
          </a:xfrm>
          <a:prstGeom prst="rect">
            <a:avLst/>
          </a:prstGeom>
          <a:noFill/>
        </p:spPr>
        <p:txBody>
          <a:bodyPr wrap="square">
            <a:spAutoFit/>
          </a:bodyPr>
          <a:lstStyle/>
          <a:p>
            <a:pPr algn="just">
              <a:lnSpc>
                <a:spcPct val="150000"/>
              </a:lnSpc>
            </a:pPr>
            <a:r>
              <a:rPr lang="en-US" altLang="zh-TW" sz="2400" b="1" dirty="0">
                <a:latin typeface="Calibri" panose="020F0502020204030204" pitchFamily="34" charset="0"/>
                <a:cs typeface="Calibri" panose="020F0502020204030204" pitchFamily="34" charset="0"/>
              </a:rPr>
              <a:t>Analysis</a:t>
            </a:r>
          </a:p>
          <a:p>
            <a:pPr marL="342900" indent="-342900" algn="just">
              <a:lnSpc>
                <a:spcPct val="150000"/>
              </a:lnSpc>
              <a:buFont typeface="Arial" panose="020B0604020202020204" pitchFamily="34" charset="0"/>
              <a:buChar char="•"/>
            </a:pPr>
            <a:r>
              <a:rPr lang="en-US" altLang="zh-TW" sz="2400" dirty="0"/>
              <a:t>The mid-range pitch (reed_62, guitar_63, keyboard_63) displays a balance between fundamental frequencies and richer harmonic overtones, leading to a fuller, more resonant sound. </a:t>
            </a:r>
          </a:p>
          <a:p>
            <a:pPr marL="342900" indent="-342900" algn="just">
              <a:lnSpc>
                <a:spcPct val="150000"/>
              </a:lnSpc>
              <a:buFont typeface="Arial" panose="020B0604020202020204" pitchFamily="34" charset="0"/>
              <a:buChar char="•"/>
            </a:pPr>
            <a:r>
              <a:rPr lang="en-US" altLang="zh-TW" sz="2400" dirty="0"/>
              <a:t>The highest pitch (reed_97, guitar_107, keyboard_96) has energy concentrated in the higher frequencies with rapid decay, producing a sharp, clear tone with minimal sustain. These differences illustrate how pitch affects the harmonic richness and frequency distribution of instruments sounds.</a:t>
            </a:r>
            <a:endParaRPr lang="zh-TW" altLang="en-US" sz="2400" dirty="0"/>
          </a:p>
        </p:txBody>
      </p:sp>
    </p:spTree>
    <p:extLst>
      <p:ext uri="{BB962C8B-B14F-4D97-AF65-F5344CB8AC3E}">
        <p14:creationId xmlns:p14="http://schemas.microsoft.com/office/powerpoint/2010/main" val="24240961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方塊 1">
            <a:extLst>
              <a:ext uri="{FF2B5EF4-FFF2-40B4-BE49-F238E27FC236}">
                <a16:creationId xmlns:a16="http://schemas.microsoft.com/office/drawing/2014/main" id="{7F9CCB6B-33CC-52BA-406D-575B1BE2CCCA}"/>
              </a:ext>
            </a:extLst>
          </p:cNvPr>
          <p:cNvSpPr txBox="1"/>
          <p:nvPr/>
        </p:nvSpPr>
        <p:spPr>
          <a:xfrm>
            <a:off x="481779" y="329746"/>
            <a:ext cx="11300442" cy="646331"/>
          </a:xfrm>
          <a:prstGeom prst="rect">
            <a:avLst/>
          </a:prstGeom>
          <a:noFill/>
        </p:spPr>
        <p:txBody>
          <a:bodyPr wrap="square">
            <a:spAutoFit/>
          </a:bodyPr>
          <a:lstStyle/>
          <a:p>
            <a:r>
              <a:rPr lang="en-US" altLang="zh-TW" sz="3600" b="1" dirty="0">
                <a:latin typeface="Calibri" panose="020F0502020204030204" pitchFamily="34" charset="0"/>
                <a:cs typeface="Calibri" panose="020F0502020204030204" pitchFamily="34" charset="0"/>
              </a:rPr>
              <a:t> Task 2: Train a Traditional Machine Learning Model</a:t>
            </a:r>
          </a:p>
        </p:txBody>
      </p:sp>
      <p:sp>
        <p:nvSpPr>
          <p:cNvPr id="3" name="矩形 2">
            <a:extLst>
              <a:ext uri="{FF2B5EF4-FFF2-40B4-BE49-F238E27FC236}">
                <a16:creationId xmlns:a16="http://schemas.microsoft.com/office/drawing/2014/main" id="{8F967EB0-6F86-8749-E5CF-AC78286FBADC}"/>
              </a:ext>
            </a:extLst>
          </p:cNvPr>
          <p:cNvSpPr/>
          <p:nvPr/>
        </p:nvSpPr>
        <p:spPr>
          <a:xfrm>
            <a:off x="409779" y="382911"/>
            <a:ext cx="72000" cy="540000"/>
          </a:xfrm>
          <a:prstGeom prst="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 name="文字方塊 3">
            <a:extLst>
              <a:ext uri="{FF2B5EF4-FFF2-40B4-BE49-F238E27FC236}">
                <a16:creationId xmlns:a16="http://schemas.microsoft.com/office/drawing/2014/main" id="{40AEDE57-5DB3-B57F-7B69-02C3B10A2190}"/>
              </a:ext>
            </a:extLst>
          </p:cNvPr>
          <p:cNvSpPr txBox="1"/>
          <p:nvPr/>
        </p:nvSpPr>
        <p:spPr>
          <a:xfrm>
            <a:off x="609637" y="1325783"/>
            <a:ext cx="10972725" cy="5021055"/>
          </a:xfrm>
          <a:prstGeom prst="rect">
            <a:avLst/>
          </a:prstGeom>
          <a:noFill/>
        </p:spPr>
        <p:txBody>
          <a:bodyPr wrap="square">
            <a:spAutoFit/>
          </a:bodyPr>
          <a:lstStyle/>
          <a:p>
            <a:pPr algn="just">
              <a:lnSpc>
                <a:spcPct val="150000"/>
              </a:lnSpc>
            </a:pPr>
            <a:r>
              <a:rPr lang="en-US" altLang="zh-TW" sz="2400" b="1" dirty="0">
                <a:latin typeface="Calibri" panose="020F0502020204030204" pitchFamily="34" charset="0"/>
                <a:cs typeface="Calibri" panose="020F0502020204030204" pitchFamily="34" charset="0"/>
              </a:rPr>
              <a:t>Feature Extraction</a:t>
            </a:r>
          </a:p>
          <a:p>
            <a:pPr marL="342900" indent="-342900">
              <a:lnSpc>
                <a:spcPct val="150000"/>
              </a:lnSpc>
              <a:buFont typeface="Arial" panose="020B0604020202020204" pitchFamily="34" charset="0"/>
              <a:buChar char="•"/>
            </a:pPr>
            <a:r>
              <a:rPr lang="en-US" altLang="zh-TW" sz="2400" dirty="0">
                <a:latin typeface="Calibri" panose="020F0502020204030204" pitchFamily="34" charset="0"/>
                <a:cs typeface="Calibri" panose="020F0502020204030204" pitchFamily="34" charset="0"/>
              </a:rPr>
              <a:t>To extract meaningful features from audio, I used mel-spectrograms, which are a time-frequency representation of the audio signal. </a:t>
            </a:r>
          </a:p>
          <a:p>
            <a:pPr marL="342900" indent="-342900">
              <a:lnSpc>
                <a:spcPct val="150000"/>
              </a:lnSpc>
              <a:buFont typeface="Arial" panose="020B0604020202020204" pitchFamily="34" charset="0"/>
              <a:buChar char="•"/>
            </a:pPr>
            <a:r>
              <a:rPr lang="en-US" altLang="zh-TW" sz="2400" dirty="0">
                <a:latin typeface="Calibri" panose="020F0502020204030204" pitchFamily="34" charset="0"/>
                <a:cs typeface="Calibri" panose="020F0502020204030204" pitchFamily="34" charset="0"/>
              </a:rPr>
              <a:t>I used the following parameters to compute mel-spectrograms:</a:t>
            </a:r>
          </a:p>
          <a:p>
            <a:pPr marL="800100" lvl="1" indent="-342900">
              <a:lnSpc>
                <a:spcPct val="150000"/>
              </a:lnSpc>
              <a:buFont typeface="Arial" panose="020B0604020202020204" pitchFamily="34" charset="0"/>
              <a:buChar char="•"/>
            </a:pPr>
            <a:r>
              <a:rPr lang="en-US" altLang="zh-TW" sz="2400" dirty="0">
                <a:latin typeface="Calibri" panose="020F0502020204030204" pitchFamily="34" charset="0"/>
                <a:cs typeface="Calibri" panose="020F0502020204030204" pitchFamily="34" charset="0"/>
              </a:rPr>
              <a:t>FFT Window Size: 2048</a:t>
            </a:r>
          </a:p>
          <a:p>
            <a:pPr marL="800100" lvl="1" indent="-342900">
              <a:lnSpc>
                <a:spcPct val="150000"/>
              </a:lnSpc>
              <a:buFont typeface="Arial" panose="020B0604020202020204" pitchFamily="34" charset="0"/>
              <a:buChar char="•"/>
            </a:pPr>
            <a:r>
              <a:rPr lang="en-US" altLang="zh-TW" sz="2400" dirty="0">
                <a:latin typeface="Calibri" panose="020F0502020204030204" pitchFamily="34" charset="0"/>
                <a:cs typeface="Calibri" panose="020F0502020204030204" pitchFamily="34" charset="0"/>
              </a:rPr>
              <a:t>Hop Length: 512</a:t>
            </a:r>
          </a:p>
          <a:p>
            <a:pPr marL="800100" lvl="1" indent="-342900">
              <a:lnSpc>
                <a:spcPct val="150000"/>
              </a:lnSpc>
              <a:buFont typeface="Arial" panose="020B0604020202020204" pitchFamily="34" charset="0"/>
              <a:buChar char="•"/>
            </a:pPr>
            <a:r>
              <a:rPr lang="en-US" altLang="zh-TW" sz="2400" dirty="0">
                <a:latin typeface="Calibri" panose="020F0502020204030204" pitchFamily="34" charset="0"/>
                <a:cs typeface="Calibri" panose="020F0502020204030204" pitchFamily="34" charset="0"/>
              </a:rPr>
              <a:t>Mel Filter Banks: 128</a:t>
            </a:r>
          </a:p>
          <a:p>
            <a:pPr marL="342900" indent="-342900">
              <a:lnSpc>
                <a:spcPct val="150000"/>
              </a:lnSpc>
              <a:buFont typeface="Arial" panose="020B0604020202020204" pitchFamily="34" charset="0"/>
              <a:buChar char="•"/>
            </a:pPr>
            <a:r>
              <a:rPr lang="en-US" altLang="zh-TW" sz="2400" dirty="0">
                <a:latin typeface="Calibri" panose="020F0502020204030204" pitchFamily="34" charset="0"/>
                <a:cs typeface="Calibri" panose="020F0502020204030204" pitchFamily="34" charset="0"/>
              </a:rPr>
              <a:t>After computing the </a:t>
            </a:r>
            <a:r>
              <a:rPr lang="en-US" altLang="zh-TW" sz="2400" dirty="0" err="1">
                <a:latin typeface="Calibri" panose="020F0502020204030204" pitchFamily="34" charset="0"/>
                <a:cs typeface="Calibri" panose="020F0502020204030204" pitchFamily="34" charset="0"/>
              </a:rPr>
              <a:t>mel</a:t>
            </a:r>
            <a:r>
              <a:rPr lang="en-US" altLang="zh-TW" sz="2400" dirty="0">
                <a:latin typeface="Calibri" panose="020F0502020204030204" pitchFamily="34" charset="0"/>
                <a:cs typeface="Calibri" panose="020F0502020204030204" pitchFamily="34" charset="0"/>
              </a:rPr>
              <a:t>-spectrograms, we flattened the 2D arrays to 1D feature vectors for input to the machine learning models.</a:t>
            </a:r>
            <a:endParaRPr lang="zh-TW" altLang="en-US" sz="2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5699425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方塊 1">
            <a:extLst>
              <a:ext uri="{FF2B5EF4-FFF2-40B4-BE49-F238E27FC236}">
                <a16:creationId xmlns:a16="http://schemas.microsoft.com/office/drawing/2014/main" id="{7F9CCB6B-33CC-52BA-406D-575B1BE2CCCA}"/>
              </a:ext>
            </a:extLst>
          </p:cNvPr>
          <p:cNvSpPr txBox="1"/>
          <p:nvPr/>
        </p:nvSpPr>
        <p:spPr>
          <a:xfrm>
            <a:off x="481779" y="329746"/>
            <a:ext cx="11300442" cy="646331"/>
          </a:xfrm>
          <a:prstGeom prst="rect">
            <a:avLst/>
          </a:prstGeom>
          <a:noFill/>
        </p:spPr>
        <p:txBody>
          <a:bodyPr wrap="square">
            <a:spAutoFit/>
          </a:bodyPr>
          <a:lstStyle/>
          <a:p>
            <a:r>
              <a:rPr lang="en-US" altLang="zh-TW" sz="3600" b="1" dirty="0">
                <a:latin typeface="Calibri" panose="020F0502020204030204" pitchFamily="34" charset="0"/>
                <a:cs typeface="Calibri" panose="020F0502020204030204" pitchFamily="34" charset="0"/>
              </a:rPr>
              <a:t> Task 2: Train a Traditional Machine Learning Model</a:t>
            </a:r>
          </a:p>
        </p:txBody>
      </p:sp>
      <p:sp>
        <p:nvSpPr>
          <p:cNvPr id="3" name="矩形 2">
            <a:extLst>
              <a:ext uri="{FF2B5EF4-FFF2-40B4-BE49-F238E27FC236}">
                <a16:creationId xmlns:a16="http://schemas.microsoft.com/office/drawing/2014/main" id="{8F967EB0-6F86-8749-E5CF-AC78286FBADC}"/>
              </a:ext>
            </a:extLst>
          </p:cNvPr>
          <p:cNvSpPr/>
          <p:nvPr/>
        </p:nvSpPr>
        <p:spPr>
          <a:xfrm>
            <a:off x="409779" y="382911"/>
            <a:ext cx="72000" cy="540000"/>
          </a:xfrm>
          <a:prstGeom prst="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 name="文字方塊 3">
            <a:extLst>
              <a:ext uri="{FF2B5EF4-FFF2-40B4-BE49-F238E27FC236}">
                <a16:creationId xmlns:a16="http://schemas.microsoft.com/office/drawing/2014/main" id="{650199BB-2B32-0D60-96F5-AE085FF076A3}"/>
              </a:ext>
            </a:extLst>
          </p:cNvPr>
          <p:cNvSpPr txBox="1"/>
          <p:nvPr/>
        </p:nvSpPr>
        <p:spPr>
          <a:xfrm>
            <a:off x="609637" y="1325783"/>
            <a:ext cx="10972725" cy="3913059"/>
          </a:xfrm>
          <a:prstGeom prst="rect">
            <a:avLst/>
          </a:prstGeom>
          <a:noFill/>
        </p:spPr>
        <p:txBody>
          <a:bodyPr wrap="square">
            <a:spAutoFit/>
          </a:bodyPr>
          <a:lstStyle/>
          <a:p>
            <a:pPr algn="just">
              <a:lnSpc>
                <a:spcPct val="150000"/>
              </a:lnSpc>
            </a:pPr>
            <a:r>
              <a:rPr lang="en-US" altLang="zh-TW" sz="2400" b="1" dirty="0">
                <a:latin typeface="Calibri" panose="020F0502020204030204" pitchFamily="34" charset="0"/>
                <a:cs typeface="Calibri" panose="020F0502020204030204" pitchFamily="34" charset="0"/>
              </a:rPr>
              <a:t>Implementation of the Five Machine Learning Model</a:t>
            </a:r>
          </a:p>
          <a:p>
            <a:pPr marL="342900" indent="-342900">
              <a:lnSpc>
                <a:spcPct val="150000"/>
              </a:lnSpc>
              <a:buFont typeface="Arial" panose="020B0604020202020204" pitchFamily="34" charset="0"/>
              <a:buChar char="•"/>
            </a:pPr>
            <a:r>
              <a:rPr lang="en-US" altLang="zh-TW" sz="2400" b="1" dirty="0">
                <a:solidFill>
                  <a:srgbClr val="0000FF"/>
                </a:solidFill>
                <a:latin typeface="Calibri" panose="020F0502020204030204" pitchFamily="34" charset="0"/>
                <a:cs typeface="Calibri" panose="020F0502020204030204" pitchFamily="34" charset="0"/>
              </a:rPr>
              <a:t>k-Nearest Neighbors (k-NN)</a:t>
            </a:r>
            <a:r>
              <a:rPr lang="en-US" altLang="zh-TW" sz="2400" dirty="0">
                <a:latin typeface="Calibri" panose="020F0502020204030204" pitchFamily="34" charset="0"/>
                <a:cs typeface="Calibri" panose="020F0502020204030204" pitchFamily="34" charset="0"/>
              </a:rPr>
              <a:t>: A simple, non-parametric algorithm that classifies samples based on the majority vote of their nearest neighbors.</a:t>
            </a:r>
          </a:p>
          <a:p>
            <a:pPr marL="342900" indent="-342900">
              <a:lnSpc>
                <a:spcPct val="150000"/>
              </a:lnSpc>
              <a:buFont typeface="Arial" panose="020B0604020202020204" pitchFamily="34" charset="0"/>
              <a:buChar char="•"/>
            </a:pPr>
            <a:r>
              <a:rPr lang="en-US" altLang="zh-TW" sz="2400" b="1" dirty="0">
                <a:solidFill>
                  <a:srgbClr val="0000FF"/>
                </a:solidFill>
                <a:latin typeface="Calibri" panose="020F0502020204030204" pitchFamily="34" charset="0"/>
                <a:cs typeface="Calibri" panose="020F0502020204030204" pitchFamily="34" charset="0"/>
              </a:rPr>
              <a:t>Random Forest</a:t>
            </a:r>
            <a:r>
              <a:rPr lang="en-US" altLang="zh-TW" sz="2400" dirty="0">
                <a:latin typeface="Calibri" panose="020F0502020204030204" pitchFamily="34" charset="0"/>
                <a:cs typeface="Calibri" panose="020F0502020204030204" pitchFamily="34" charset="0"/>
              </a:rPr>
              <a:t>: An ensemble learning method that constructs multiple decision trees and outputs the majority vote of their predictions.</a:t>
            </a:r>
          </a:p>
          <a:p>
            <a:pPr marL="342900" indent="-342900">
              <a:lnSpc>
                <a:spcPct val="150000"/>
              </a:lnSpc>
              <a:buFont typeface="Arial" panose="020B0604020202020204" pitchFamily="34" charset="0"/>
              <a:buChar char="•"/>
            </a:pPr>
            <a:r>
              <a:rPr lang="en-US" altLang="zh-TW" sz="2400" b="1" dirty="0">
                <a:solidFill>
                  <a:srgbClr val="0000FF"/>
                </a:solidFill>
                <a:latin typeface="Calibri" panose="020F0502020204030204" pitchFamily="34" charset="0"/>
                <a:cs typeface="Calibri" panose="020F0502020204030204" pitchFamily="34" charset="0"/>
              </a:rPr>
              <a:t>Decision Tree</a:t>
            </a:r>
            <a:r>
              <a:rPr lang="en-US" altLang="zh-TW" sz="2400" dirty="0">
                <a:latin typeface="Calibri" panose="020F0502020204030204" pitchFamily="34" charset="0"/>
                <a:cs typeface="Calibri" panose="020F0502020204030204" pitchFamily="34" charset="0"/>
              </a:rPr>
              <a:t>: A model that makes decisions based on feature splits, creating a tree-like structure.</a:t>
            </a:r>
          </a:p>
        </p:txBody>
      </p:sp>
    </p:spTree>
    <p:extLst>
      <p:ext uri="{BB962C8B-B14F-4D97-AF65-F5344CB8AC3E}">
        <p14:creationId xmlns:p14="http://schemas.microsoft.com/office/powerpoint/2010/main" val="4222468262"/>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657</TotalTime>
  <Words>1560</Words>
  <Application>Microsoft Office PowerPoint</Application>
  <PresentationFormat>寬螢幕</PresentationFormat>
  <Paragraphs>144</Paragraphs>
  <Slides>25</Slides>
  <Notes>5</Notes>
  <HiddenSlides>0</HiddenSlides>
  <MMClips>0</MMClips>
  <ScaleCrop>false</ScaleCrop>
  <HeadingPairs>
    <vt:vector size="6" baseType="variant">
      <vt:variant>
        <vt:lpstr>使用字型</vt:lpstr>
      </vt:variant>
      <vt:variant>
        <vt:i4>5</vt:i4>
      </vt:variant>
      <vt:variant>
        <vt:lpstr>佈景主題</vt:lpstr>
      </vt:variant>
      <vt:variant>
        <vt:i4>1</vt:i4>
      </vt:variant>
      <vt:variant>
        <vt:lpstr>投影片標題</vt:lpstr>
      </vt:variant>
      <vt:variant>
        <vt:i4>25</vt:i4>
      </vt:variant>
    </vt:vector>
  </HeadingPairs>
  <TitlesOfParts>
    <vt:vector size="31" baseType="lpstr">
      <vt:lpstr>Aptos</vt:lpstr>
      <vt:lpstr>Aptos Display</vt:lpstr>
      <vt:lpstr>Arial</vt:lpstr>
      <vt:lpstr>Calibri</vt:lpstr>
      <vt:lpstr>Cambria Math</vt:lpstr>
      <vt:lpstr>Office 佈景主題</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品齊 潘</dc:creator>
  <cp:lastModifiedBy>品齊 潘</cp:lastModifiedBy>
  <cp:revision>47</cp:revision>
  <dcterms:created xsi:type="dcterms:W3CDTF">2024-09-20T11:57:07Z</dcterms:created>
  <dcterms:modified xsi:type="dcterms:W3CDTF">2024-09-23T08:28:59Z</dcterms:modified>
</cp:coreProperties>
</file>