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2" r:id="rId4"/>
    <p:sldId id="285" r:id="rId5"/>
    <p:sldId id="284" r:id="rId6"/>
    <p:sldId id="289" r:id="rId7"/>
    <p:sldId id="316" r:id="rId8"/>
    <p:sldId id="304" r:id="rId9"/>
    <p:sldId id="310" r:id="rId10"/>
    <p:sldId id="311" r:id="rId11"/>
    <p:sldId id="317" r:id="rId12"/>
    <p:sldId id="287" r:id="rId13"/>
    <p:sldId id="288" r:id="rId14"/>
    <p:sldId id="309" r:id="rId15"/>
    <p:sldId id="290" r:id="rId16"/>
    <p:sldId id="312" r:id="rId17"/>
    <p:sldId id="291" r:id="rId18"/>
    <p:sldId id="313" r:id="rId19"/>
    <p:sldId id="314" r:id="rId20"/>
    <p:sldId id="315" r:id="rId21"/>
    <p:sldId id="283"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323239-5F12-489E-A311-A1CD56DFB2B7}" type="datetimeFigureOut">
              <a:rPr lang="zh-TW" altLang="en-US" smtClean="0"/>
              <a:t>2024/10/22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16D8B-22C0-4392-9D49-6D5FD0C373F9}" type="slidenum">
              <a:rPr lang="zh-TW" altLang="en-US" smtClean="0"/>
              <a:t>‹#›</a:t>
            </a:fld>
            <a:endParaRPr lang="zh-TW" altLang="en-US"/>
          </a:p>
        </p:txBody>
      </p:sp>
    </p:spTree>
    <p:extLst>
      <p:ext uri="{BB962C8B-B14F-4D97-AF65-F5344CB8AC3E}">
        <p14:creationId xmlns:p14="http://schemas.microsoft.com/office/powerpoint/2010/main" val="3217999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716D8B-22C0-4392-9D49-6D5FD0C373F9}" type="slidenum">
              <a:rPr lang="zh-TW" altLang="en-US" smtClean="0"/>
              <a:t>3</a:t>
            </a:fld>
            <a:endParaRPr lang="zh-TW" altLang="en-US"/>
          </a:p>
        </p:txBody>
      </p:sp>
    </p:spTree>
    <p:extLst>
      <p:ext uri="{BB962C8B-B14F-4D97-AF65-F5344CB8AC3E}">
        <p14:creationId xmlns:p14="http://schemas.microsoft.com/office/powerpoint/2010/main" val="1642034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716D8B-22C0-4392-9D49-6D5FD0C373F9}" type="slidenum">
              <a:rPr lang="zh-TW" altLang="en-US" smtClean="0"/>
              <a:t>12</a:t>
            </a:fld>
            <a:endParaRPr lang="zh-TW" altLang="en-US"/>
          </a:p>
        </p:txBody>
      </p:sp>
    </p:spTree>
    <p:extLst>
      <p:ext uri="{BB962C8B-B14F-4D97-AF65-F5344CB8AC3E}">
        <p14:creationId xmlns:p14="http://schemas.microsoft.com/office/powerpoint/2010/main" val="2570490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716D8B-22C0-4392-9D49-6D5FD0C373F9}" type="slidenum">
              <a:rPr lang="zh-TW" altLang="en-US" smtClean="0"/>
              <a:t>13</a:t>
            </a:fld>
            <a:endParaRPr lang="zh-TW" altLang="en-US"/>
          </a:p>
        </p:txBody>
      </p:sp>
    </p:spTree>
    <p:extLst>
      <p:ext uri="{BB962C8B-B14F-4D97-AF65-F5344CB8AC3E}">
        <p14:creationId xmlns:p14="http://schemas.microsoft.com/office/powerpoint/2010/main" val="3051705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AE43A-11C4-3ACB-7FC8-61F43394BBB3}"/>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BB7B01C4-FED1-DC96-EAC7-4BBC9D8245EF}"/>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4D40869B-BAFD-BE47-3AC5-C4C2E800B900}"/>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EE60600E-8E3B-F093-2089-E749609ADC4C}"/>
              </a:ext>
            </a:extLst>
          </p:cNvPr>
          <p:cNvSpPr>
            <a:spLocks noGrp="1"/>
          </p:cNvSpPr>
          <p:nvPr>
            <p:ph type="sldNum" sz="quarter" idx="5"/>
          </p:nvPr>
        </p:nvSpPr>
        <p:spPr/>
        <p:txBody>
          <a:bodyPr/>
          <a:lstStyle/>
          <a:p>
            <a:fld id="{2C716D8B-22C0-4392-9D49-6D5FD0C373F9}" type="slidenum">
              <a:rPr lang="zh-TW" altLang="en-US" smtClean="0"/>
              <a:t>14</a:t>
            </a:fld>
            <a:endParaRPr lang="zh-TW" altLang="en-US"/>
          </a:p>
        </p:txBody>
      </p:sp>
    </p:spTree>
    <p:extLst>
      <p:ext uri="{BB962C8B-B14F-4D97-AF65-F5344CB8AC3E}">
        <p14:creationId xmlns:p14="http://schemas.microsoft.com/office/powerpoint/2010/main" val="1806743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716D8B-22C0-4392-9D49-6D5FD0C373F9}" type="slidenum">
              <a:rPr lang="zh-TW" altLang="en-US" smtClean="0"/>
              <a:t>15</a:t>
            </a:fld>
            <a:endParaRPr lang="zh-TW" altLang="en-US"/>
          </a:p>
        </p:txBody>
      </p:sp>
    </p:spTree>
    <p:extLst>
      <p:ext uri="{BB962C8B-B14F-4D97-AF65-F5344CB8AC3E}">
        <p14:creationId xmlns:p14="http://schemas.microsoft.com/office/powerpoint/2010/main" val="1860488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9F9D9-8DC9-2AFA-6E6F-A7A4185192C2}"/>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C8FE9BAB-DDE4-918A-FCC3-2630FB98B13D}"/>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BE2D96FC-6E9C-7E60-0168-7B856898F021}"/>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6573A6B7-C780-BAE3-0580-CC7B025D7915}"/>
              </a:ext>
            </a:extLst>
          </p:cNvPr>
          <p:cNvSpPr>
            <a:spLocks noGrp="1"/>
          </p:cNvSpPr>
          <p:nvPr>
            <p:ph type="sldNum" sz="quarter" idx="5"/>
          </p:nvPr>
        </p:nvSpPr>
        <p:spPr/>
        <p:txBody>
          <a:bodyPr/>
          <a:lstStyle/>
          <a:p>
            <a:fld id="{2C716D8B-22C0-4392-9D49-6D5FD0C373F9}" type="slidenum">
              <a:rPr lang="zh-TW" altLang="en-US" smtClean="0"/>
              <a:t>16</a:t>
            </a:fld>
            <a:endParaRPr lang="zh-TW" altLang="en-US"/>
          </a:p>
        </p:txBody>
      </p:sp>
    </p:spTree>
    <p:extLst>
      <p:ext uri="{BB962C8B-B14F-4D97-AF65-F5344CB8AC3E}">
        <p14:creationId xmlns:p14="http://schemas.microsoft.com/office/powerpoint/2010/main" val="3439683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716D8B-22C0-4392-9D49-6D5FD0C373F9}" type="slidenum">
              <a:rPr lang="zh-TW" altLang="en-US" smtClean="0"/>
              <a:t>17</a:t>
            </a:fld>
            <a:endParaRPr lang="zh-TW" altLang="en-US"/>
          </a:p>
        </p:txBody>
      </p:sp>
    </p:spTree>
    <p:extLst>
      <p:ext uri="{BB962C8B-B14F-4D97-AF65-F5344CB8AC3E}">
        <p14:creationId xmlns:p14="http://schemas.microsoft.com/office/powerpoint/2010/main" val="3350628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E88F5-89B7-129E-A099-4A544264BF72}"/>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8FF40314-CA4F-C9E2-3C59-1C14A38E9721}"/>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29D55B05-49C8-4450-89A6-A8AA0E8B9EE1}"/>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4B246C55-3C88-07B7-8B06-E13F3E275E5F}"/>
              </a:ext>
            </a:extLst>
          </p:cNvPr>
          <p:cNvSpPr>
            <a:spLocks noGrp="1"/>
          </p:cNvSpPr>
          <p:nvPr>
            <p:ph type="sldNum" sz="quarter" idx="5"/>
          </p:nvPr>
        </p:nvSpPr>
        <p:spPr/>
        <p:txBody>
          <a:bodyPr/>
          <a:lstStyle/>
          <a:p>
            <a:fld id="{2C716D8B-22C0-4392-9D49-6D5FD0C373F9}" type="slidenum">
              <a:rPr lang="zh-TW" altLang="en-US" smtClean="0"/>
              <a:t>18</a:t>
            </a:fld>
            <a:endParaRPr lang="zh-TW" altLang="en-US"/>
          </a:p>
        </p:txBody>
      </p:sp>
    </p:spTree>
    <p:extLst>
      <p:ext uri="{BB962C8B-B14F-4D97-AF65-F5344CB8AC3E}">
        <p14:creationId xmlns:p14="http://schemas.microsoft.com/office/powerpoint/2010/main" val="834063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DC31F-377F-D59B-619E-74ECF534BC5A}"/>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B0377EDE-D786-602E-8115-863FD6157212}"/>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6BD737A4-9DC4-29BC-5827-8CEBC7A8F3A9}"/>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E1A0FB7D-A68F-0EF0-6599-C9F457568602}"/>
              </a:ext>
            </a:extLst>
          </p:cNvPr>
          <p:cNvSpPr>
            <a:spLocks noGrp="1"/>
          </p:cNvSpPr>
          <p:nvPr>
            <p:ph type="sldNum" sz="quarter" idx="5"/>
          </p:nvPr>
        </p:nvSpPr>
        <p:spPr/>
        <p:txBody>
          <a:bodyPr/>
          <a:lstStyle/>
          <a:p>
            <a:fld id="{2C716D8B-22C0-4392-9D49-6D5FD0C373F9}" type="slidenum">
              <a:rPr lang="zh-TW" altLang="en-US" smtClean="0"/>
              <a:t>19</a:t>
            </a:fld>
            <a:endParaRPr lang="zh-TW" altLang="en-US"/>
          </a:p>
        </p:txBody>
      </p:sp>
    </p:spTree>
    <p:extLst>
      <p:ext uri="{BB962C8B-B14F-4D97-AF65-F5344CB8AC3E}">
        <p14:creationId xmlns:p14="http://schemas.microsoft.com/office/powerpoint/2010/main" val="2481490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89BB3-3BD5-80ED-AEBB-B9F085299274}"/>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47D4EBEA-B535-A07C-3A48-05380868A370}"/>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F611C86A-2DC8-3C07-2656-77956B8A84D2}"/>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E38FC4D1-31A2-46BA-83E7-2CC2AA78683C}"/>
              </a:ext>
            </a:extLst>
          </p:cNvPr>
          <p:cNvSpPr>
            <a:spLocks noGrp="1"/>
          </p:cNvSpPr>
          <p:nvPr>
            <p:ph type="sldNum" sz="quarter" idx="5"/>
          </p:nvPr>
        </p:nvSpPr>
        <p:spPr/>
        <p:txBody>
          <a:bodyPr/>
          <a:lstStyle/>
          <a:p>
            <a:fld id="{2C716D8B-22C0-4392-9D49-6D5FD0C373F9}" type="slidenum">
              <a:rPr lang="zh-TW" altLang="en-US" smtClean="0"/>
              <a:t>20</a:t>
            </a:fld>
            <a:endParaRPr lang="zh-TW" altLang="en-US"/>
          </a:p>
        </p:txBody>
      </p:sp>
    </p:spTree>
    <p:extLst>
      <p:ext uri="{BB962C8B-B14F-4D97-AF65-F5344CB8AC3E}">
        <p14:creationId xmlns:p14="http://schemas.microsoft.com/office/powerpoint/2010/main" val="280015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716D8B-22C0-4392-9D49-6D5FD0C373F9}" type="slidenum">
              <a:rPr lang="zh-TW" altLang="en-US" smtClean="0"/>
              <a:t>4</a:t>
            </a:fld>
            <a:endParaRPr lang="zh-TW" altLang="en-US"/>
          </a:p>
        </p:txBody>
      </p:sp>
    </p:spTree>
    <p:extLst>
      <p:ext uri="{BB962C8B-B14F-4D97-AF65-F5344CB8AC3E}">
        <p14:creationId xmlns:p14="http://schemas.microsoft.com/office/powerpoint/2010/main" val="2248100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716D8B-22C0-4392-9D49-6D5FD0C373F9}" type="slidenum">
              <a:rPr lang="zh-TW" altLang="en-US" smtClean="0"/>
              <a:t>5</a:t>
            </a:fld>
            <a:endParaRPr lang="zh-TW" altLang="en-US"/>
          </a:p>
        </p:txBody>
      </p:sp>
    </p:spTree>
    <p:extLst>
      <p:ext uri="{BB962C8B-B14F-4D97-AF65-F5344CB8AC3E}">
        <p14:creationId xmlns:p14="http://schemas.microsoft.com/office/powerpoint/2010/main" val="964956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716D8B-22C0-4392-9D49-6D5FD0C373F9}" type="slidenum">
              <a:rPr lang="zh-TW" altLang="en-US" smtClean="0"/>
              <a:t>6</a:t>
            </a:fld>
            <a:endParaRPr lang="zh-TW" altLang="en-US"/>
          </a:p>
        </p:txBody>
      </p:sp>
    </p:spTree>
    <p:extLst>
      <p:ext uri="{BB962C8B-B14F-4D97-AF65-F5344CB8AC3E}">
        <p14:creationId xmlns:p14="http://schemas.microsoft.com/office/powerpoint/2010/main" val="63098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E8419-17A6-60E8-92B7-E67A4FF5AB5D}"/>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54057195-674F-6551-9304-0581C3529FD8}"/>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92526FC1-87DE-C9BA-8FF7-57E754421936}"/>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DE0362C5-F659-BA45-959B-B5182900151A}"/>
              </a:ext>
            </a:extLst>
          </p:cNvPr>
          <p:cNvSpPr>
            <a:spLocks noGrp="1"/>
          </p:cNvSpPr>
          <p:nvPr>
            <p:ph type="sldNum" sz="quarter" idx="5"/>
          </p:nvPr>
        </p:nvSpPr>
        <p:spPr/>
        <p:txBody>
          <a:bodyPr/>
          <a:lstStyle/>
          <a:p>
            <a:fld id="{2C716D8B-22C0-4392-9D49-6D5FD0C373F9}" type="slidenum">
              <a:rPr lang="zh-TW" altLang="en-US" smtClean="0"/>
              <a:t>7</a:t>
            </a:fld>
            <a:endParaRPr lang="zh-TW" altLang="en-US"/>
          </a:p>
        </p:txBody>
      </p:sp>
    </p:spTree>
    <p:extLst>
      <p:ext uri="{BB962C8B-B14F-4D97-AF65-F5344CB8AC3E}">
        <p14:creationId xmlns:p14="http://schemas.microsoft.com/office/powerpoint/2010/main" val="1188219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716D8B-22C0-4392-9D49-6D5FD0C373F9}" type="slidenum">
              <a:rPr lang="zh-TW" altLang="en-US" smtClean="0"/>
              <a:t>8</a:t>
            </a:fld>
            <a:endParaRPr lang="zh-TW" altLang="en-US"/>
          </a:p>
        </p:txBody>
      </p:sp>
    </p:spTree>
    <p:extLst>
      <p:ext uri="{BB962C8B-B14F-4D97-AF65-F5344CB8AC3E}">
        <p14:creationId xmlns:p14="http://schemas.microsoft.com/office/powerpoint/2010/main" val="1580738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5BA1E-7C99-0E86-1ECF-67C39F0FBB92}"/>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026AA116-EC32-B347-0350-172C3B2A01E2}"/>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720DE5D1-D390-3AAF-B0D1-5FE3402D64C0}"/>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05431982-B1CB-7CB8-C34A-4EF97ABAAC7D}"/>
              </a:ext>
            </a:extLst>
          </p:cNvPr>
          <p:cNvSpPr>
            <a:spLocks noGrp="1"/>
          </p:cNvSpPr>
          <p:nvPr>
            <p:ph type="sldNum" sz="quarter" idx="5"/>
          </p:nvPr>
        </p:nvSpPr>
        <p:spPr/>
        <p:txBody>
          <a:bodyPr/>
          <a:lstStyle/>
          <a:p>
            <a:fld id="{2C716D8B-22C0-4392-9D49-6D5FD0C373F9}" type="slidenum">
              <a:rPr lang="zh-TW" altLang="en-US" smtClean="0"/>
              <a:t>9</a:t>
            </a:fld>
            <a:endParaRPr lang="zh-TW" altLang="en-US"/>
          </a:p>
        </p:txBody>
      </p:sp>
    </p:spTree>
    <p:extLst>
      <p:ext uri="{BB962C8B-B14F-4D97-AF65-F5344CB8AC3E}">
        <p14:creationId xmlns:p14="http://schemas.microsoft.com/office/powerpoint/2010/main" val="966020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B575D-C781-5266-6A89-2B57B4925B9B}"/>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6EEF5329-E221-1A24-47D7-1336436AB4F9}"/>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F31A37A1-8A8E-287F-61B3-082D47FF377F}"/>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530A18C0-C535-5C7D-8488-A3611ED1CCF9}"/>
              </a:ext>
            </a:extLst>
          </p:cNvPr>
          <p:cNvSpPr>
            <a:spLocks noGrp="1"/>
          </p:cNvSpPr>
          <p:nvPr>
            <p:ph type="sldNum" sz="quarter" idx="5"/>
          </p:nvPr>
        </p:nvSpPr>
        <p:spPr/>
        <p:txBody>
          <a:bodyPr/>
          <a:lstStyle/>
          <a:p>
            <a:fld id="{2C716D8B-22C0-4392-9D49-6D5FD0C373F9}" type="slidenum">
              <a:rPr lang="zh-TW" altLang="en-US" smtClean="0"/>
              <a:t>10</a:t>
            </a:fld>
            <a:endParaRPr lang="zh-TW" altLang="en-US"/>
          </a:p>
        </p:txBody>
      </p:sp>
    </p:spTree>
    <p:extLst>
      <p:ext uri="{BB962C8B-B14F-4D97-AF65-F5344CB8AC3E}">
        <p14:creationId xmlns:p14="http://schemas.microsoft.com/office/powerpoint/2010/main" val="2656423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57950-95F8-C60B-93D4-25E1948CEA8A}"/>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05E29E98-521E-F52F-B152-72A422F3B37D}"/>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B898BD4E-4E8B-F0B7-7E8C-936513C7990B}"/>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A4D93061-1277-A588-74D8-9ABCF0847BC7}"/>
              </a:ext>
            </a:extLst>
          </p:cNvPr>
          <p:cNvSpPr>
            <a:spLocks noGrp="1"/>
          </p:cNvSpPr>
          <p:nvPr>
            <p:ph type="sldNum" sz="quarter" idx="5"/>
          </p:nvPr>
        </p:nvSpPr>
        <p:spPr/>
        <p:txBody>
          <a:bodyPr/>
          <a:lstStyle/>
          <a:p>
            <a:fld id="{2C716D8B-22C0-4392-9D49-6D5FD0C373F9}" type="slidenum">
              <a:rPr lang="zh-TW" altLang="en-US" smtClean="0"/>
              <a:t>11</a:t>
            </a:fld>
            <a:endParaRPr lang="zh-TW" altLang="en-US"/>
          </a:p>
        </p:txBody>
      </p:sp>
    </p:spTree>
    <p:extLst>
      <p:ext uri="{BB962C8B-B14F-4D97-AF65-F5344CB8AC3E}">
        <p14:creationId xmlns:p14="http://schemas.microsoft.com/office/powerpoint/2010/main" val="125283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426026-615F-E7DE-233C-4C0B3383EEE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608E1A2-7CE9-4A96-2136-32E7740D1A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0A593BEE-9102-6F8E-AD11-03DCDAECC159}"/>
              </a:ext>
            </a:extLst>
          </p:cNvPr>
          <p:cNvSpPr>
            <a:spLocks noGrp="1"/>
          </p:cNvSpPr>
          <p:nvPr>
            <p:ph type="dt" sz="half" idx="10"/>
          </p:nvPr>
        </p:nvSpPr>
        <p:spPr/>
        <p:txBody>
          <a:bodyPr/>
          <a:lstStyle/>
          <a:p>
            <a:fld id="{F435A8E7-1020-49EF-AB0C-08EAD2924928}" type="datetimeFigureOut">
              <a:rPr lang="zh-TW" altLang="en-US" smtClean="0"/>
              <a:t>2024/10/22</a:t>
            </a:fld>
            <a:endParaRPr lang="zh-TW" altLang="en-US"/>
          </a:p>
        </p:txBody>
      </p:sp>
      <p:sp>
        <p:nvSpPr>
          <p:cNvPr id="5" name="頁尾版面配置區 4">
            <a:extLst>
              <a:ext uri="{FF2B5EF4-FFF2-40B4-BE49-F238E27FC236}">
                <a16:creationId xmlns:a16="http://schemas.microsoft.com/office/drawing/2014/main" id="{81DE8E3B-948B-C1CB-A9CA-04ED22E13AA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2AD4D9B-B042-A368-1853-2D64979C11C5}"/>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69511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CAF83A-30C5-3E46-7783-6583E84DD6D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B8E2858-F81A-F8C3-DFAE-3CD3ACEE731A}"/>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0592977-3651-EC64-7751-D40548695E6C}"/>
              </a:ext>
            </a:extLst>
          </p:cNvPr>
          <p:cNvSpPr>
            <a:spLocks noGrp="1"/>
          </p:cNvSpPr>
          <p:nvPr>
            <p:ph type="dt" sz="half" idx="10"/>
          </p:nvPr>
        </p:nvSpPr>
        <p:spPr/>
        <p:txBody>
          <a:bodyPr/>
          <a:lstStyle/>
          <a:p>
            <a:fld id="{F435A8E7-1020-49EF-AB0C-08EAD2924928}" type="datetimeFigureOut">
              <a:rPr lang="zh-TW" altLang="en-US" smtClean="0"/>
              <a:t>2024/10/22</a:t>
            </a:fld>
            <a:endParaRPr lang="zh-TW" altLang="en-US"/>
          </a:p>
        </p:txBody>
      </p:sp>
      <p:sp>
        <p:nvSpPr>
          <p:cNvPr id="5" name="頁尾版面配置區 4">
            <a:extLst>
              <a:ext uri="{FF2B5EF4-FFF2-40B4-BE49-F238E27FC236}">
                <a16:creationId xmlns:a16="http://schemas.microsoft.com/office/drawing/2014/main" id="{734EAC48-0736-0F03-2651-D4874335CEF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04FF1C5-A57A-9FEE-6104-DBE9BD08D9C4}"/>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357713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D6BD4B3-C453-8B02-44D9-6EAEDFE21E8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225E71F-482B-8059-6C31-41A0A57D1781}"/>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C689CCF-6913-F899-D2D2-54D9AC1C4CB7}"/>
              </a:ext>
            </a:extLst>
          </p:cNvPr>
          <p:cNvSpPr>
            <a:spLocks noGrp="1"/>
          </p:cNvSpPr>
          <p:nvPr>
            <p:ph type="dt" sz="half" idx="10"/>
          </p:nvPr>
        </p:nvSpPr>
        <p:spPr/>
        <p:txBody>
          <a:bodyPr/>
          <a:lstStyle/>
          <a:p>
            <a:fld id="{F435A8E7-1020-49EF-AB0C-08EAD2924928}" type="datetimeFigureOut">
              <a:rPr lang="zh-TW" altLang="en-US" smtClean="0"/>
              <a:t>2024/10/22</a:t>
            </a:fld>
            <a:endParaRPr lang="zh-TW" altLang="en-US"/>
          </a:p>
        </p:txBody>
      </p:sp>
      <p:sp>
        <p:nvSpPr>
          <p:cNvPr id="5" name="頁尾版面配置區 4">
            <a:extLst>
              <a:ext uri="{FF2B5EF4-FFF2-40B4-BE49-F238E27FC236}">
                <a16:creationId xmlns:a16="http://schemas.microsoft.com/office/drawing/2014/main" id="{5B55DED6-433B-94B5-DDB3-80E929A4622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820F1BD-8B33-4C05-F572-7678B1BF0477}"/>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377975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356E40-4249-5FCF-F11E-6465CD32568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C9CA1DC-ABD2-9941-B274-87E6F5FBD6E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1059413-5912-E112-0871-7D6E4224E641}"/>
              </a:ext>
            </a:extLst>
          </p:cNvPr>
          <p:cNvSpPr>
            <a:spLocks noGrp="1"/>
          </p:cNvSpPr>
          <p:nvPr>
            <p:ph type="dt" sz="half" idx="10"/>
          </p:nvPr>
        </p:nvSpPr>
        <p:spPr/>
        <p:txBody>
          <a:bodyPr/>
          <a:lstStyle/>
          <a:p>
            <a:fld id="{F435A8E7-1020-49EF-AB0C-08EAD2924928}" type="datetimeFigureOut">
              <a:rPr lang="zh-TW" altLang="en-US" smtClean="0"/>
              <a:t>2024/10/22</a:t>
            </a:fld>
            <a:endParaRPr lang="zh-TW" altLang="en-US"/>
          </a:p>
        </p:txBody>
      </p:sp>
      <p:sp>
        <p:nvSpPr>
          <p:cNvPr id="5" name="頁尾版面配置區 4">
            <a:extLst>
              <a:ext uri="{FF2B5EF4-FFF2-40B4-BE49-F238E27FC236}">
                <a16:creationId xmlns:a16="http://schemas.microsoft.com/office/drawing/2014/main" id="{20F3DD80-A3DC-5FC4-3F9D-1A7D27AFB82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8E5E312-B9BF-2D20-B0E5-507E58D13B78}"/>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1631223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1FF225-98C2-F984-56FD-BD618278FC9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7B249D5-84F0-E03E-9992-3FE0B7B008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1D936AFF-681C-8110-8007-6070BC7FBE47}"/>
              </a:ext>
            </a:extLst>
          </p:cNvPr>
          <p:cNvSpPr>
            <a:spLocks noGrp="1"/>
          </p:cNvSpPr>
          <p:nvPr>
            <p:ph type="dt" sz="half" idx="10"/>
          </p:nvPr>
        </p:nvSpPr>
        <p:spPr/>
        <p:txBody>
          <a:bodyPr/>
          <a:lstStyle/>
          <a:p>
            <a:fld id="{F435A8E7-1020-49EF-AB0C-08EAD2924928}" type="datetimeFigureOut">
              <a:rPr lang="zh-TW" altLang="en-US" smtClean="0"/>
              <a:t>2024/10/22</a:t>
            </a:fld>
            <a:endParaRPr lang="zh-TW" altLang="en-US"/>
          </a:p>
        </p:txBody>
      </p:sp>
      <p:sp>
        <p:nvSpPr>
          <p:cNvPr id="5" name="頁尾版面配置區 4">
            <a:extLst>
              <a:ext uri="{FF2B5EF4-FFF2-40B4-BE49-F238E27FC236}">
                <a16:creationId xmlns:a16="http://schemas.microsoft.com/office/drawing/2014/main" id="{004AF227-6DA2-F464-6F1D-82B67834BA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214EBC8-F18B-B64C-B4AA-7973CC7FAAA9}"/>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389542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375DE5-5F6F-B7DD-5F0E-19B38EC8B7C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3AB030F-EC6F-6E7E-E22E-5E574477A71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AF7D3C6-3D0F-3EE7-3681-A1444FF482B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189D5E3-9AAD-BAC2-F2D0-CB006600C553}"/>
              </a:ext>
            </a:extLst>
          </p:cNvPr>
          <p:cNvSpPr>
            <a:spLocks noGrp="1"/>
          </p:cNvSpPr>
          <p:nvPr>
            <p:ph type="dt" sz="half" idx="10"/>
          </p:nvPr>
        </p:nvSpPr>
        <p:spPr/>
        <p:txBody>
          <a:bodyPr/>
          <a:lstStyle/>
          <a:p>
            <a:fld id="{F435A8E7-1020-49EF-AB0C-08EAD2924928}" type="datetimeFigureOut">
              <a:rPr lang="zh-TW" altLang="en-US" smtClean="0"/>
              <a:t>2024/10/22</a:t>
            </a:fld>
            <a:endParaRPr lang="zh-TW" altLang="en-US"/>
          </a:p>
        </p:txBody>
      </p:sp>
      <p:sp>
        <p:nvSpPr>
          <p:cNvPr id="6" name="頁尾版面配置區 5">
            <a:extLst>
              <a:ext uri="{FF2B5EF4-FFF2-40B4-BE49-F238E27FC236}">
                <a16:creationId xmlns:a16="http://schemas.microsoft.com/office/drawing/2014/main" id="{94460164-A9AD-96B4-A724-A641CE50B35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C337FE7-EDAC-B95D-EED3-C1A0F721A1CD}"/>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294913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C600B5-02E5-50A3-A1AB-6663125C661D}"/>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4872DCA-7ADA-6328-0358-AF71A02C5B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141D9206-BE53-76FB-61CB-F8C6E9CE773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7AE9C49-2374-A04E-C850-19714CF0AC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47FC69B9-6C4B-82CF-1829-146A4AE8B304}"/>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F322D957-10D2-A9E6-ED76-09AB62EA26AF}"/>
              </a:ext>
            </a:extLst>
          </p:cNvPr>
          <p:cNvSpPr>
            <a:spLocks noGrp="1"/>
          </p:cNvSpPr>
          <p:nvPr>
            <p:ph type="dt" sz="half" idx="10"/>
          </p:nvPr>
        </p:nvSpPr>
        <p:spPr/>
        <p:txBody>
          <a:bodyPr/>
          <a:lstStyle/>
          <a:p>
            <a:fld id="{F435A8E7-1020-49EF-AB0C-08EAD2924928}" type="datetimeFigureOut">
              <a:rPr lang="zh-TW" altLang="en-US" smtClean="0"/>
              <a:t>2024/10/22</a:t>
            </a:fld>
            <a:endParaRPr lang="zh-TW" altLang="en-US"/>
          </a:p>
        </p:txBody>
      </p:sp>
      <p:sp>
        <p:nvSpPr>
          <p:cNvPr id="8" name="頁尾版面配置區 7">
            <a:extLst>
              <a:ext uri="{FF2B5EF4-FFF2-40B4-BE49-F238E27FC236}">
                <a16:creationId xmlns:a16="http://schemas.microsoft.com/office/drawing/2014/main" id="{21022DAA-36D7-37B5-7057-11F8E5DD836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14C965D0-1C9E-D5CF-314A-3991F8B59294}"/>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347531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5FE9C7-F7DF-5286-32FE-981F92E1D7F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62DC492-899C-3E3B-EF81-4A4405F848F5}"/>
              </a:ext>
            </a:extLst>
          </p:cNvPr>
          <p:cNvSpPr>
            <a:spLocks noGrp="1"/>
          </p:cNvSpPr>
          <p:nvPr>
            <p:ph type="dt" sz="half" idx="10"/>
          </p:nvPr>
        </p:nvSpPr>
        <p:spPr/>
        <p:txBody>
          <a:bodyPr/>
          <a:lstStyle/>
          <a:p>
            <a:fld id="{F435A8E7-1020-49EF-AB0C-08EAD2924928}" type="datetimeFigureOut">
              <a:rPr lang="zh-TW" altLang="en-US" smtClean="0"/>
              <a:t>2024/10/22</a:t>
            </a:fld>
            <a:endParaRPr lang="zh-TW" altLang="en-US"/>
          </a:p>
        </p:txBody>
      </p:sp>
      <p:sp>
        <p:nvSpPr>
          <p:cNvPr id="4" name="頁尾版面配置區 3">
            <a:extLst>
              <a:ext uri="{FF2B5EF4-FFF2-40B4-BE49-F238E27FC236}">
                <a16:creationId xmlns:a16="http://schemas.microsoft.com/office/drawing/2014/main" id="{6D53E736-E775-C18C-D3D4-3358DE18D44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16E5F4E7-DC91-EF50-1350-93033541511D}"/>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166493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A28D673-559B-AEB6-0696-154B7FA66377}"/>
              </a:ext>
            </a:extLst>
          </p:cNvPr>
          <p:cNvSpPr>
            <a:spLocks noGrp="1"/>
          </p:cNvSpPr>
          <p:nvPr>
            <p:ph type="dt" sz="half" idx="10"/>
          </p:nvPr>
        </p:nvSpPr>
        <p:spPr/>
        <p:txBody>
          <a:bodyPr/>
          <a:lstStyle/>
          <a:p>
            <a:fld id="{F435A8E7-1020-49EF-AB0C-08EAD2924928}" type="datetimeFigureOut">
              <a:rPr lang="zh-TW" altLang="en-US" smtClean="0"/>
              <a:t>2024/10/22</a:t>
            </a:fld>
            <a:endParaRPr lang="zh-TW" altLang="en-US"/>
          </a:p>
        </p:txBody>
      </p:sp>
      <p:sp>
        <p:nvSpPr>
          <p:cNvPr id="3" name="頁尾版面配置區 2">
            <a:extLst>
              <a:ext uri="{FF2B5EF4-FFF2-40B4-BE49-F238E27FC236}">
                <a16:creationId xmlns:a16="http://schemas.microsoft.com/office/drawing/2014/main" id="{5061413B-0B66-D568-CCE6-0FE9D3E72D8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F8D8C122-4046-C37C-8845-106C8F36D496}"/>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1931832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EFD42D-48B8-9AE9-79B1-7FEDD6B85F3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D09E99BA-7784-66C5-E3B6-B86D64AAEA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EB59E24-3EBA-8977-2878-3CC6D8A86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CA7830AE-C109-3F7E-A99D-CE64A50B689A}"/>
              </a:ext>
            </a:extLst>
          </p:cNvPr>
          <p:cNvSpPr>
            <a:spLocks noGrp="1"/>
          </p:cNvSpPr>
          <p:nvPr>
            <p:ph type="dt" sz="half" idx="10"/>
          </p:nvPr>
        </p:nvSpPr>
        <p:spPr/>
        <p:txBody>
          <a:bodyPr/>
          <a:lstStyle/>
          <a:p>
            <a:fld id="{F435A8E7-1020-49EF-AB0C-08EAD2924928}" type="datetimeFigureOut">
              <a:rPr lang="zh-TW" altLang="en-US" smtClean="0"/>
              <a:t>2024/10/22</a:t>
            </a:fld>
            <a:endParaRPr lang="zh-TW" altLang="en-US"/>
          </a:p>
        </p:txBody>
      </p:sp>
      <p:sp>
        <p:nvSpPr>
          <p:cNvPr id="6" name="頁尾版面配置區 5">
            <a:extLst>
              <a:ext uri="{FF2B5EF4-FFF2-40B4-BE49-F238E27FC236}">
                <a16:creationId xmlns:a16="http://schemas.microsoft.com/office/drawing/2014/main" id="{3C1AF34C-4B18-253B-E322-A3E6CA45215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578ECC7-C65E-5987-2638-4D43CAC2E030}"/>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225485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593160-B32A-3D69-742D-FA83056FFB2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BD338FA-3BCC-5385-9319-8A64CCE7A5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BB75BBFF-B967-2039-EDBE-DE8E5D3BE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93C802A-78FE-2382-C814-AE4E78641089}"/>
              </a:ext>
            </a:extLst>
          </p:cNvPr>
          <p:cNvSpPr>
            <a:spLocks noGrp="1"/>
          </p:cNvSpPr>
          <p:nvPr>
            <p:ph type="dt" sz="half" idx="10"/>
          </p:nvPr>
        </p:nvSpPr>
        <p:spPr/>
        <p:txBody>
          <a:bodyPr/>
          <a:lstStyle/>
          <a:p>
            <a:fld id="{F435A8E7-1020-49EF-AB0C-08EAD2924928}" type="datetimeFigureOut">
              <a:rPr lang="zh-TW" altLang="en-US" smtClean="0"/>
              <a:t>2024/10/22</a:t>
            </a:fld>
            <a:endParaRPr lang="zh-TW" altLang="en-US"/>
          </a:p>
        </p:txBody>
      </p:sp>
      <p:sp>
        <p:nvSpPr>
          <p:cNvPr id="6" name="頁尾版面配置區 5">
            <a:extLst>
              <a:ext uri="{FF2B5EF4-FFF2-40B4-BE49-F238E27FC236}">
                <a16:creationId xmlns:a16="http://schemas.microsoft.com/office/drawing/2014/main" id="{0EF49F1E-997D-0BB3-CBDB-E3540F1055B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A55CDCC-35A0-312B-BC40-42683AD1BF9C}"/>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2166441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503C91C-1E51-A53F-65FF-218858DFD9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E8DB113-C035-8EAD-9D10-26A201F84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8BB94E5-72D8-6EF2-F93A-2725F536AD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35A8E7-1020-49EF-AB0C-08EAD2924928}" type="datetimeFigureOut">
              <a:rPr lang="zh-TW" altLang="en-US" smtClean="0"/>
              <a:t>2024/10/22</a:t>
            </a:fld>
            <a:endParaRPr lang="zh-TW" altLang="en-US"/>
          </a:p>
        </p:txBody>
      </p:sp>
      <p:sp>
        <p:nvSpPr>
          <p:cNvPr id="5" name="頁尾版面配置區 4">
            <a:extLst>
              <a:ext uri="{FF2B5EF4-FFF2-40B4-BE49-F238E27FC236}">
                <a16:creationId xmlns:a16="http://schemas.microsoft.com/office/drawing/2014/main" id="{ABF00F60-17F3-6216-D288-CA72600304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B16DBE36-3A9F-AC44-9C89-92FFF0B67A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893992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PANpinchi/DeepMIR_HW1_PANpinch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PANpinchi/DeepMIR_HW1_PANpinchi"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7A599204-4087-2252-CE72-7FE054214FD1}"/>
              </a:ext>
            </a:extLst>
          </p:cNvPr>
          <p:cNvSpPr txBox="1"/>
          <p:nvPr/>
        </p:nvSpPr>
        <p:spPr>
          <a:xfrm>
            <a:off x="3048000" y="2551837"/>
            <a:ext cx="6096000" cy="1754326"/>
          </a:xfrm>
          <a:prstGeom prst="rect">
            <a:avLst/>
          </a:prstGeom>
          <a:noFill/>
        </p:spPr>
        <p:txBody>
          <a:bodyPr wrap="square">
            <a:spAutoFit/>
          </a:bodyPr>
          <a:lstStyle/>
          <a:p>
            <a:pPr algn="ctr"/>
            <a:r>
              <a:rPr lang="zh-TW" altLang="en-US" sz="3600" b="1" dirty="0">
                <a:latin typeface="Calibri" panose="020F0502020204030204" pitchFamily="34" charset="0"/>
                <a:cs typeface="Calibri" panose="020F0502020204030204" pitchFamily="34" charset="0"/>
              </a:rPr>
              <a:t>Homework-</a:t>
            </a:r>
            <a:r>
              <a:rPr lang="en-US" altLang="zh-TW" sz="3600" b="1" dirty="0">
                <a:latin typeface="Calibri" panose="020F0502020204030204" pitchFamily="34" charset="0"/>
                <a:cs typeface="Calibri" panose="020F0502020204030204" pitchFamily="34" charset="0"/>
              </a:rPr>
              <a:t>2</a:t>
            </a:r>
            <a:endParaRPr lang="zh-TW" altLang="en-US" sz="3600" b="1" dirty="0">
              <a:latin typeface="Calibri" panose="020F0502020204030204" pitchFamily="34" charset="0"/>
              <a:cs typeface="Calibri" panose="020F0502020204030204" pitchFamily="34" charset="0"/>
            </a:endParaRPr>
          </a:p>
          <a:p>
            <a:pPr algn="ctr"/>
            <a:r>
              <a:rPr lang="en-US" altLang="zh-TW" sz="3600" b="1" dirty="0">
                <a:latin typeface="Calibri" panose="020F0502020204030204" pitchFamily="34" charset="0"/>
                <a:cs typeface="Calibri" panose="020F0502020204030204" pitchFamily="34" charset="0"/>
              </a:rPr>
              <a:t>Source Separation</a:t>
            </a:r>
          </a:p>
          <a:p>
            <a:pPr algn="ctr"/>
            <a:r>
              <a:rPr lang="en-US" altLang="zh-TW" sz="3600" b="1" dirty="0">
                <a:latin typeface="Calibri" panose="020F0502020204030204" pitchFamily="34" charset="0"/>
                <a:cs typeface="Calibri" panose="020F0502020204030204" pitchFamily="34" charset="0"/>
              </a:rPr>
              <a:t>Report</a:t>
            </a:r>
            <a:endParaRPr lang="zh-TW" altLang="en-US" sz="3600" b="1" dirty="0">
              <a:latin typeface="Calibri" panose="020F0502020204030204" pitchFamily="34" charset="0"/>
              <a:cs typeface="Calibri" panose="020F0502020204030204" pitchFamily="34" charset="0"/>
            </a:endParaRPr>
          </a:p>
        </p:txBody>
      </p:sp>
      <p:sp>
        <p:nvSpPr>
          <p:cNvPr id="7" name="文字方塊 6">
            <a:extLst>
              <a:ext uri="{FF2B5EF4-FFF2-40B4-BE49-F238E27FC236}">
                <a16:creationId xmlns:a16="http://schemas.microsoft.com/office/drawing/2014/main" id="{C4F3A342-02C9-7A5C-E740-E75DD501AD2B}"/>
              </a:ext>
            </a:extLst>
          </p:cNvPr>
          <p:cNvSpPr txBox="1"/>
          <p:nvPr/>
        </p:nvSpPr>
        <p:spPr>
          <a:xfrm>
            <a:off x="3048000" y="4544651"/>
            <a:ext cx="6096000" cy="369332"/>
          </a:xfrm>
          <a:prstGeom prst="rect">
            <a:avLst/>
          </a:prstGeom>
          <a:noFill/>
        </p:spPr>
        <p:txBody>
          <a:bodyPr wrap="square">
            <a:spAutoFit/>
          </a:bodyPr>
          <a:lstStyle/>
          <a:p>
            <a:pPr algn="ctr"/>
            <a:r>
              <a:rPr lang="en-US" altLang="zh-TW" dirty="0">
                <a:latin typeface="Calibri" panose="020F0502020204030204" pitchFamily="34" charset="0"/>
                <a:ea typeface="標楷體" panose="03000509000000000000" pitchFamily="65" charset="-120"/>
                <a:cs typeface="Calibri" panose="020F0502020204030204" pitchFamily="34" charset="0"/>
              </a:rPr>
              <a:t>Student</a:t>
            </a:r>
            <a:r>
              <a:rPr lang="zh-TW" altLang="en-US" dirty="0">
                <a:latin typeface="Calibri" panose="020F0502020204030204" pitchFamily="34" charset="0"/>
                <a:ea typeface="標楷體" panose="03000509000000000000" pitchFamily="65" charset="-120"/>
                <a:cs typeface="Calibri" panose="020F0502020204030204" pitchFamily="34" charset="0"/>
              </a:rPr>
              <a:t>：潘品齊 </a:t>
            </a:r>
            <a:r>
              <a:rPr lang="en-US" altLang="zh-TW" dirty="0">
                <a:latin typeface="Calibri" panose="020F0502020204030204" pitchFamily="34" charset="0"/>
                <a:ea typeface="標楷體" panose="03000509000000000000" pitchFamily="65" charset="-120"/>
                <a:cs typeface="Calibri" panose="020F0502020204030204" pitchFamily="34" charset="0"/>
              </a:rPr>
              <a:t>(Pin-Chi Pan)</a:t>
            </a:r>
            <a:endParaRPr lang="zh-TW" altLang="en-US" dirty="0">
              <a:latin typeface="Calibri" panose="020F0502020204030204" pitchFamily="34" charset="0"/>
              <a:ea typeface="標楷體" panose="03000509000000000000" pitchFamily="65" charset="-120"/>
              <a:cs typeface="Calibri" panose="020F0502020204030204" pitchFamily="34" charset="0"/>
            </a:endParaRPr>
          </a:p>
        </p:txBody>
      </p:sp>
      <p:sp>
        <p:nvSpPr>
          <p:cNvPr id="8" name="文字方塊 7">
            <a:extLst>
              <a:ext uri="{FF2B5EF4-FFF2-40B4-BE49-F238E27FC236}">
                <a16:creationId xmlns:a16="http://schemas.microsoft.com/office/drawing/2014/main" id="{260F5913-65E1-775C-FE3B-5D746A55BBEA}"/>
              </a:ext>
            </a:extLst>
          </p:cNvPr>
          <p:cNvSpPr txBox="1"/>
          <p:nvPr/>
        </p:nvSpPr>
        <p:spPr>
          <a:xfrm>
            <a:off x="3048000" y="4967805"/>
            <a:ext cx="6096000" cy="369332"/>
          </a:xfrm>
          <a:prstGeom prst="rect">
            <a:avLst/>
          </a:prstGeom>
          <a:noFill/>
        </p:spPr>
        <p:txBody>
          <a:bodyPr wrap="square">
            <a:spAutoFit/>
          </a:bodyPr>
          <a:lstStyle/>
          <a:p>
            <a:pPr algn="ctr"/>
            <a:r>
              <a:rPr lang="en-US" altLang="zh-TW" dirty="0">
                <a:latin typeface="Calibri" panose="020F0502020204030204" pitchFamily="34" charset="0"/>
                <a:ea typeface="標楷體" panose="03000509000000000000" pitchFamily="65" charset="-120"/>
                <a:cs typeface="Calibri" panose="020F0502020204030204" pitchFamily="34" charset="0"/>
              </a:rPr>
              <a:t>ID</a:t>
            </a:r>
            <a:r>
              <a:rPr lang="zh-TW" altLang="en-US" dirty="0">
                <a:latin typeface="Calibri" panose="020F0502020204030204" pitchFamily="34" charset="0"/>
                <a:ea typeface="標楷體" panose="03000509000000000000" pitchFamily="65" charset="-120"/>
                <a:cs typeface="Calibri" panose="020F0502020204030204" pitchFamily="34" charset="0"/>
              </a:rPr>
              <a:t>：</a:t>
            </a:r>
            <a:r>
              <a:rPr lang="en-US" altLang="zh-TW" dirty="0">
                <a:latin typeface="Calibri" panose="020F0502020204030204" pitchFamily="34" charset="0"/>
                <a:ea typeface="標楷體" panose="03000509000000000000" pitchFamily="65" charset="-120"/>
                <a:cs typeface="Calibri" panose="020F0502020204030204" pitchFamily="34" charset="0"/>
              </a:rPr>
              <a:t>R12942103</a:t>
            </a:r>
            <a:endParaRPr lang="zh-TW" altLang="en-US" dirty="0">
              <a:latin typeface="Calibri" panose="020F0502020204030204" pitchFamily="34" charset="0"/>
              <a:ea typeface="標楷體" panose="03000509000000000000" pitchFamily="65" charset="-120"/>
              <a:cs typeface="Calibri" panose="020F0502020204030204" pitchFamily="34" charset="0"/>
            </a:endParaRPr>
          </a:p>
        </p:txBody>
      </p:sp>
      <p:sp>
        <p:nvSpPr>
          <p:cNvPr id="9" name="文字方塊 8">
            <a:extLst>
              <a:ext uri="{FF2B5EF4-FFF2-40B4-BE49-F238E27FC236}">
                <a16:creationId xmlns:a16="http://schemas.microsoft.com/office/drawing/2014/main" id="{1B8A8BFD-6856-1104-614D-EE8A6BF5F381}"/>
              </a:ext>
            </a:extLst>
          </p:cNvPr>
          <p:cNvSpPr txBox="1"/>
          <p:nvPr/>
        </p:nvSpPr>
        <p:spPr>
          <a:xfrm>
            <a:off x="3048000" y="5390959"/>
            <a:ext cx="6096000" cy="646331"/>
          </a:xfrm>
          <a:prstGeom prst="rect">
            <a:avLst/>
          </a:prstGeom>
          <a:noFill/>
        </p:spPr>
        <p:txBody>
          <a:bodyPr wrap="square">
            <a:spAutoFit/>
          </a:bodyPr>
          <a:lstStyle/>
          <a:p>
            <a:pPr algn="ctr"/>
            <a:r>
              <a:rPr lang="en-US" altLang="zh-TW" dirty="0">
                <a:latin typeface="Calibri" panose="020F0502020204030204" pitchFamily="34" charset="0"/>
                <a:ea typeface="標楷體" panose="03000509000000000000" pitchFamily="65" charset="-120"/>
                <a:cs typeface="Calibri" panose="020F0502020204030204" pitchFamily="34" charset="0"/>
              </a:rPr>
              <a:t>Project Page</a:t>
            </a:r>
            <a:r>
              <a:rPr lang="zh-TW" altLang="en-US" dirty="0">
                <a:latin typeface="Calibri" panose="020F0502020204030204" pitchFamily="34" charset="0"/>
                <a:ea typeface="標楷體" panose="03000509000000000000" pitchFamily="65" charset="-120"/>
                <a:cs typeface="Calibri" panose="020F0502020204030204" pitchFamily="34" charset="0"/>
              </a:rPr>
              <a:t>：</a:t>
            </a:r>
            <a:endParaRPr lang="en-US" altLang="zh-TW" dirty="0">
              <a:latin typeface="Calibri" panose="020F0502020204030204" pitchFamily="34" charset="0"/>
              <a:ea typeface="標楷體" panose="03000509000000000000" pitchFamily="65" charset="-120"/>
              <a:cs typeface="Calibri" panose="020F0502020204030204" pitchFamily="34" charset="0"/>
            </a:endParaRPr>
          </a:p>
          <a:p>
            <a:pPr algn="ctr"/>
            <a:r>
              <a:rPr lang="en-US" altLang="zh-TW" dirty="0">
                <a:solidFill>
                  <a:srgbClr val="0000FF"/>
                </a:solidFill>
                <a:latin typeface="Calibri" panose="020F0502020204030204" pitchFamily="34" charset="0"/>
                <a:ea typeface="標楷體" panose="03000509000000000000" pitchFamily="65" charset="-120"/>
                <a:cs typeface="Calibri" panose="020F0502020204030204" pitchFamily="34" charset="0"/>
                <a:hlinkClick r:id="rId2">
                  <a:extLst>
                    <a:ext uri="{A12FA001-AC4F-418D-AE19-62706E023703}">
                      <ahyp:hlinkClr xmlns:ahyp="http://schemas.microsoft.com/office/drawing/2018/hyperlinkcolor" val="tx"/>
                    </a:ext>
                  </a:extLst>
                </a:hlinkClick>
              </a:rPr>
              <a:t>https://github.com/PANpinchi/DeepMIR_HW1_PANpinchi</a:t>
            </a:r>
            <a:endParaRPr lang="en-US" altLang="zh-TW" dirty="0">
              <a:solidFill>
                <a:srgbClr val="0000FF"/>
              </a:solidFill>
              <a:latin typeface="Calibri" panose="020F0502020204030204" pitchFamily="34" charset="0"/>
              <a:ea typeface="標楷體" panose="03000509000000000000" pitchFamily="65" charset="-120"/>
              <a:cs typeface="Calibri" panose="020F0502020204030204" pitchFamily="34" charset="0"/>
            </a:endParaRPr>
          </a:p>
        </p:txBody>
      </p:sp>
    </p:spTree>
    <p:extLst>
      <p:ext uri="{BB962C8B-B14F-4D97-AF65-F5344CB8AC3E}">
        <p14:creationId xmlns:p14="http://schemas.microsoft.com/office/powerpoint/2010/main" val="1378680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4FB54-CB8A-8C14-0AF7-B96A5CC39F64}"/>
            </a:ext>
          </a:extLst>
        </p:cNvPr>
        <p:cNvGrpSpPr/>
        <p:nvPr/>
      </p:nvGrpSpPr>
      <p:grpSpPr>
        <a:xfrm>
          <a:off x="0" y="0"/>
          <a:ext cx="0" cy="0"/>
          <a:chOff x="0" y="0"/>
          <a:chExt cx="0" cy="0"/>
        </a:xfrm>
      </p:grpSpPr>
      <p:sp>
        <p:nvSpPr>
          <p:cNvPr id="20" name="文字方塊 19">
            <a:extLst>
              <a:ext uri="{FF2B5EF4-FFF2-40B4-BE49-F238E27FC236}">
                <a16:creationId xmlns:a16="http://schemas.microsoft.com/office/drawing/2014/main" id="{473545D2-08DA-ECEE-410F-821B62CD84E0}"/>
              </a:ext>
            </a:extLst>
          </p:cNvPr>
          <p:cNvSpPr txBox="1"/>
          <p:nvPr/>
        </p:nvSpPr>
        <p:spPr>
          <a:xfrm>
            <a:off x="609637" y="1325783"/>
            <a:ext cx="10972725" cy="1147045"/>
          </a:xfrm>
          <a:prstGeom prst="rect">
            <a:avLst/>
          </a:prstGeom>
          <a:noFill/>
        </p:spPr>
        <p:txBody>
          <a:bodyPr wrap="square">
            <a:spAutoFit/>
          </a:bodyPr>
          <a:lstStyle/>
          <a:p>
            <a:pPr>
              <a:lnSpc>
                <a:spcPct val="150000"/>
              </a:lnSpc>
            </a:pPr>
            <a:r>
              <a:rPr lang="en-US" altLang="zh-TW" sz="2400" b="1" dirty="0"/>
              <a:t>Listening samples of Baseline Open-Unmix with t</a:t>
            </a:r>
            <a:r>
              <a:rPr lang="en-US" altLang="zh-TW" sz="2400" b="1" dirty="0">
                <a:solidFill>
                  <a:schemeClr val="tx1"/>
                </a:solidFill>
              </a:rPr>
              <a:t>he LSTM layers </a:t>
            </a:r>
            <a:r>
              <a:rPr lang="en-US" altLang="zh-TW" sz="2400" b="1" dirty="0"/>
              <a:t>r</a:t>
            </a:r>
            <a:r>
              <a:rPr lang="en-US" altLang="zh-TW" sz="2400" b="1" dirty="0">
                <a:solidFill>
                  <a:schemeClr val="tx1"/>
                </a:solidFill>
              </a:rPr>
              <a:t>emoved </a:t>
            </a:r>
            <a:endParaRPr lang="en-US" altLang="zh-TW" sz="2400" b="1" dirty="0"/>
          </a:p>
          <a:p>
            <a:pPr>
              <a:lnSpc>
                <a:spcPct val="150000"/>
              </a:lnSpc>
            </a:pPr>
            <a:r>
              <a:rPr lang="en-US" altLang="zh-TW" sz="2400" b="1" dirty="0"/>
              <a:t>for 150 epochs </a:t>
            </a:r>
          </a:p>
        </p:txBody>
      </p:sp>
      <p:sp>
        <p:nvSpPr>
          <p:cNvPr id="2" name="文字方塊 1">
            <a:extLst>
              <a:ext uri="{FF2B5EF4-FFF2-40B4-BE49-F238E27FC236}">
                <a16:creationId xmlns:a16="http://schemas.microsoft.com/office/drawing/2014/main" id="{F590A662-F29A-BE9F-F0F0-7A70B4B40B20}"/>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Highlight</a:t>
            </a:r>
          </a:p>
        </p:txBody>
      </p:sp>
      <p:sp>
        <p:nvSpPr>
          <p:cNvPr id="3" name="矩形 2">
            <a:extLst>
              <a:ext uri="{FF2B5EF4-FFF2-40B4-BE49-F238E27FC236}">
                <a16:creationId xmlns:a16="http://schemas.microsoft.com/office/drawing/2014/main" id="{CD96DC6B-C74E-8FB2-78DC-67C2F69E958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51113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CA313-D1D6-5972-3B32-0507AA4E2281}"/>
            </a:ext>
          </a:extLst>
        </p:cNvPr>
        <p:cNvGrpSpPr/>
        <p:nvPr/>
      </p:nvGrpSpPr>
      <p:grpSpPr>
        <a:xfrm>
          <a:off x="0" y="0"/>
          <a:ext cx="0" cy="0"/>
          <a:chOff x="0" y="0"/>
          <a:chExt cx="0" cy="0"/>
        </a:xfrm>
      </p:grpSpPr>
      <p:sp>
        <p:nvSpPr>
          <p:cNvPr id="20" name="文字方塊 19">
            <a:extLst>
              <a:ext uri="{FF2B5EF4-FFF2-40B4-BE49-F238E27FC236}">
                <a16:creationId xmlns:a16="http://schemas.microsoft.com/office/drawing/2014/main" id="{AB739DBD-32CB-7CF9-5B28-54EDAD667220}"/>
              </a:ext>
            </a:extLst>
          </p:cNvPr>
          <p:cNvSpPr txBox="1"/>
          <p:nvPr/>
        </p:nvSpPr>
        <p:spPr>
          <a:xfrm>
            <a:off x="609637" y="1325783"/>
            <a:ext cx="10972725" cy="1147045"/>
          </a:xfrm>
          <a:prstGeom prst="rect">
            <a:avLst/>
          </a:prstGeom>
          <a:noFill/>
        </p:spPr>
        <p:txBody>
          <a:bodyPr wrap="square">
            <a:spAutoFit/>
          </a:bodyPr>
          <a:lstStyle/>
          <a:p>
            <a:pPr>
              <a:lnSpc>
                <a:spcPct val="150000"/>
              </a:lnSpc>
            </a:pPr>
            <a:r>
              <a:rPr lang="en-US" altLang="zh-TW" sz="2400" b="1" dirty="0"/>
              <a:t>Listening samples of Baseline Open-Unmix with estimate phase using Griffin &amp; </a:t>
            </a:r>
            <a:r>
              <a:rPr lang="en-US" altLang="zh-TW" sz="2400" b="1"/>
              <a:t>Lim algorithm</a:t>
            </a:r>
            <a:r>
              <a:rPr lang="en-US" altLang="zh-TW" sz="2400" b="1" dirty="0"/>
              <a:t> </a:t>
            </a:r>
            <a:r>
              <a:rPr lang="en-US" altLang="zh-TW" sz="2400" b="1"/>
              <a:t>for </a:t>
            </a:r>
            <a:r>
              <a:rPr lang="en-US" altLang="zh-TW" sz="2400" b="1" dirty="0"/>
              <a:t>150 epochs </a:t>
            </a:r>
          </a:p>
        </p:txBody>
      </p:sp>
      <p:sp>
        <p:nvSpPr>
          <p:cNvPr id="2" name="文字方塊 1">
            <a:extLst>
              <a:ext uri="{FF2B5EF4-FFF2-40B4-BE49-F238E27FC236}">
                <a16:creationId xmlns:a16="http://schemas.microsoft.com/office/drawing/2014/main" id="{6D42ADD6-4875-FC85-3089-DCCCC6A94A1D}"/>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Highlight</a:t>
            </a:r>
          </a:p>
        </p:txBody>
      </p:sp>
      <p:sp>
        <p:nvSpPr>
          <p:cNvPr id="3" name="矩形 2">
            <a:extLst>
              <a:ext uri="{FF2B5EF4-FFF2-40B4-BE49-F238E27FC236}">
                <a16:creationId xmlns:a16="http://schemas.microsoft.com/office/drawing/2014/main" id="{337F68D8-A6B2-4DF8-1190-44DF3CD287B0}"/>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66004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Findings Highlight</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77FE9966-F5E9-6874-B53C-1C00176DE0AE}"/>
              </a:ext>
            </a:extLst>
          </p:cNvPr>
          <p:cNvSpPr txBox="1"/>
          <p:nvPr/>
        </p:nvSpPr>
        <p:spPr>
          <a:xfrm>
            <a:off x="609637" y="1325783"/>
            <a:ext cx="11172584" cy="391703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TW" sz="2400" b="1" dirty="0">
                <a:solidFill>
                  <a:srgbClr val="0000FF"/>
                </a:solidFill>
              </a:rPr>
              <a:t>Performance Improvement with Data Augmentation</a:t>
            </a:r>
            <a:r>
              <a:rPr lang="en-US" altLang="zh-TW" sz="2400" dirty="0"/>
              <a:t>: The SDR values for both vocals and accompaniment improved with data augmentation. The augmentation helped the model generalize better, especially for accompaniment separation.</a:t>
            </a:r>
          </a:p>
          <a:p>
            <a:pPr marL="342900" indent="-342900">
              <a:lnSpc>
                <a:spcPct val="150000"/>
              </a:lnSpc>
              <a:buFont typeface="Arial" panose="020B0604020202020204" pitchFamily="34" charset="0"/>
              <a:buChar char="•"/>
            </a:pPr>
            <a:endParaRPr lang="en-US" altLang="zh-TW" sz="2400" dirty="0"/>
          </a:p>
          <a:p>
            <a:pPr marL="342900" indent="-342900">
              <a:lnSpc>
                <a:spcPct val="150000"/>
              </a:lnSpc>
              <a:buFont typeface="Arial" panose="020B0604020202020204" pitchFamily="34" charset="0"/>
              <a:buChar char="•"/>
            </a:pPr>
            <a:r>
              <a:rPr lang="en-US" altLang="zh-TW" sz="2400" b="1" dirty="0">
                <a:solidFill>
                  <a:srgbClr val="0000FF"/>
                </a:solidFill>
              </a:rPr>
              <a:t>LSTM Removal Impact</a:t>
            </a:r>
            <a:r>
              <a:rPr lang="en-US" altLang="zh-TW" sz="2400" dirty="0"/>
              <a:t>: Removing the LSTM layer caused a performance drop, particularly for vocal separation, suggesting that LSTM layers play a crucial role in capturing temporal dependencies in the music signal.</a:t>
            </a:r>
          </a:p>
        </p:txBody>
      </p:sp>
    </p:spTree>
    <p:extLst>
      <p:ext uri="{BB962C8B-B14F-4D97-AF65-F5344CB8AC3E}">
        <p14:creationId xmlns:p14="http://schemas.microsoft.com/office/powerpoint/2010/main" val="2611687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Approach Details</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66D95F34-F97D-3479-C3E0-1A4058CD0BBF}"/>
              </a:ext>
            </a:extLst>
          </p:cNvPr>
          <p:cNvSpPr txBox="1"/>
          <p:nvPr/>
        </p:nvSpPr>
        <p:spPr>
          <a:xfrm>
            <a:off x="609637" y="1325783"/>
            <a:ext cx="11300442" cy="5025030"/>
          </a:xfrm>
          <a:prstGeom prst="rect">
            <a:avLst/>
          </a:prstGeom>
          <a:noFill/>
        </p:spPr>
        <p:txBody>
          <a:bodyPr wrap="square">
            <a:spAutoFit/>
          </a:bodyPr>
          <a:lstStyle/>
          <a:p>
            <a:pPr>
              <a:lnSpc>
                <a:spcPct val="150000"/>
              </a:lnSpc>
            </a:pPr>
            <a:r>
              <a:rPr lang="en-US" altLang="zh-TW" sz="2400" b="1" dirty="0"/>
              <a:t>Open-Unmix Model</a:t>
            </a:r>
          </a:p>
          <a:p>
            <a:pPr marL="342900" indent="-342900">
              <a:lnSpc>
                <a:spcPct val="150000"/>
              </a:lnSpc>
              <a:buFont typeface="Arial" panose="020B0604020202020204" pitchFamily="34" charset="0"/>
              <a:buChar char="•"/>
            </a:pPr>
            <a:r>
              <a:rPr lang="en-US" altLang="zh-TW" sz="2400" dirty="0"/>
              <a:t>The Open-Unmix model utilizes a convolutional neural network (CNN) with LSTM layers to process the magnitude spectrograms from the STFT. The model operates in the frequency domain, predicting the magnitude of the target sources while copying the phase from the input mixture. The key components are:</a:t>
            </a:r>
          </a:p>
          <a:p>
            <a:pPr marL="800100" lvl="1" indent="-342900">
              <a:lnSpc>
                <a:spcPct val="150000"/>
              </a:lnSpc>
              <a:buFont typeface="Arial" panose="020B0604020202020204" pitchFamily="34" charset="0"/>
              <a:buChar char="•"/>
            </a:pPr>
            <a:r>
              <a:rPr lang="en-US" altLang="zh-TW" sz="2400" b="1" dirty="0">
                <a:solidFill>
                  <a:srgbClr val="0000FF"/>
                </a:solidFill>
              </a:rPr>
              <a:t>Encoder</a:t>
            </a:r>
            <a:r>
              <a:rPr lang="en-US" altLang="zh-TW" sz="2400" dirty="0"/>
              <a:t>: A set of convolutional layers to extract features.</a:t>
            </a:r>
          </a:p>
          <a:p>
            <a:pPr marL="800100" lvl="1" indent="-342900">
              <a:lnSpc>
                <a:spcPct val="150000"/>
              </a:lnSpc>
              <a:buFont typeface="Arial" panose="020B0604020202020204" pitchFamily="34" charset="0"/>
              <a:buChar char="•"/>
            </a:pPr>
            <a:r>
              <a:rPr lang="en-US" altLang="zh-TW" sz="2400" b="1" dirty="0">
                <a:solidFill>
                  <a:srgbClr val="0000FF"/>
                </a:solidFill>
              </a:rPr>
              <a:t>LSTM</a:t>
            </a:r>
            <a:r>
              <a:rPr lang="en-US" altLang="zh-TW" sz="2400" dirty="0"/>
              <a:t>: To capture temporal dependencies.</a:t>
            </a:r>
          </a:p>
          <a:p>
            <a:pPr marL="800100" lvl="1" indent="-342900">
              <a:lnSpc>
                <a:spcPct val="150000"/>
              </a:lnSpc>
              <a:buFont typeface="Arial" panose="020B0604020202020204" pitchFamily="34" charset="0"/>
              <a:buChar char="•"/>
            </a:pPr>
            <a:r>
              <a:rPr lang="en-US" altLang="zh-TW" sz="2400" b="1" dirty="0">
                <a:solidFill>
                  <a:srgbClr val="0000FF"/>
                </a:solidFill>
              </a:rPr>
              <a:t>Decoder</a:t>
            </a:r>
            <a:r>
              <a:rPr lang="en-US" altLang="zh-TW" sz="2400" dirty="0"/>
              <a:t>: Reconstruction layers to produce the output signals for vocals and accompaniment.</a:t>
            </a:r>
          </a:p>
        </p:txBody>
      </p:sp>
    </p:spTree>
    <p:extLst>
      <p:ext uri="{BB962C8B-B14F-4D97-AF65-F5344CB8AC3E}">
        <p14:creationId xmlns:p14="http://schemas.microsoft.com/office/powerpoint/2010/main" val="1389474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B796A-E462-1B06-4679-9E35F394A741}"/>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EEC70613-3602-98E9-6EC9-34268099A3F4}"/>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Approach Details</a:t>
            </a:r>
          </a:p>
        </p:txBody>
      </p:sp>
      <p:sp>
        <p:nvSpPr>
          <p:cNvPr id="3" name="矩形 2">
            <a:extLst>
              <a:ext uri="{FF2B5EF4-FFF2-40B4-BE49-F238E27FC236}">
                <a16:creationId xmlns:a16="http://schemas.microsoft.com/office/drawing/2014/main" id="{847E46E9-B60C-BFB6-FD0C-E6C7629EF20A}"/>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229F7D4A-BDF9-AA28-3A02-7E58C2B814F8}"/>
              </a:ext>
            </a:extLst>
          </p:cNvPr>
          <p:cNvSpPr txBox="1"/>
          <p:nvPr/>
        </p:nvSpPr>
        <p:spPr>
          <a:xfrm>
            <a:off x="609637" y="1325783"/>
            <a:ext cx="11061253" cy="5025030"/>
          </a:xfrm>
          <a:prstGeom prst="rect">
            <a:avLst/>
          </a:prstGeom>
          <a:noFill/>
        </p:spPr>
        <p:txBody>
          <a:bodyPr wrap="square">
            <a:spAutoFit/>
          </a:bodyPr>
          <a:lstStyle/>
          <a:p>
            <a:pPr>
              <a:lnSpc>
                <a:spcPct val="150000"/>
              </a:lnSpc>
            </a:pPr>
            <a:r>
              <a:rPr lang="en-US" altLang="zh-TW" sz="2400" b="1" dirty="0"/>
              <a:t>Implementation of Data Augmentation</a:t>
            </a:r>
          </a:p>
          <a:p>
            <a:pPr marL="342900" indent="-342900">
              <a:lnSpc>
                <a:spcPct val="150000"/>
              </a:lnSpc>
              <a:buFont typeface="Arial" panose="020B0604020202020204" pitchFamily="34" charset="0"/>
              <a:buChar char="•"/>
            </a:pPr>
            <a:r>
              <a:rPr lang="en-US" altLang="zh-TW" sz="2400" dirty="0"/>
              <a:t>The data augmentation process involved a composition of multiple techniques applied to the input audio, including: </a:t>
            </a:r>
          </a:p>
          <a:p>
            <a:pPr marL="800100" lvl="1" indent="-342900">
              <a:lnSpc>
                <a:spcPct val="150000"/>
              </a:lnSpc>
              <a:buFont typeface="Arial" panose="020B0604020202020204" pitchFamily="34" charset="0"/>
              <a:buChar char="•"/>
            </a:pPr>
            <a:r>
              <a:rPr lang="en-US" altLang="zh-TW" sz="2400" b="1" dirty="0">
                <a:solidFill>
                  <a:srgbClr val="0000FF"/>
                </a:solidFill>
              </a:rPr>
              <a:t>Random Gain</a:t>
            </a:r>
            <a:r>
              <a:rPr lang="en-US" altLang="zh-TW" sz="2400" dirty="0"/>
              <a:t>: The _</a:t>
            </a:r>
            <a:r>
              <a:rPr lang="en-US" altLang="zh-TW" sz="2400" dirty="0" err="1"/>
              <a:t>augment_gain</a:t>
            </a:r>
            <a:r>
              <a:rPr lang="en-US" altLang="zh-TW" sz="2400" dirty="0"/>
              <a:t> method applies a random gain between [0.25, 1.25], scaling the audio amplitude.</a:t>
            </a:r>
          </a:p>
          <a:p>
            <a:pPr marL="800100" lvl="1" indent="-342900">
              <a:lnSpc>
                <a:spcPct val="150000"/>
              </a:lnSpc>
              <a:buFont typeface="Arial" panose="020B0604020202020204" pitchFamily="34" charset="0"/>
              <a:buChar char="•"/>
            </a:pPr>
            <a:r>
              <a:rPr lang="en-US" altLang="zh-TW" sz="2400" b="1" dirty="0">
                <a:solidFill>
                  <a:srgbClr val="0000FF"/>
                </a:solidFill>
              </a:rPr>
              <a:t>Channel Swapping</a:t>
            </a:r>
            <a:r>
              <a:rPr lang="en-US" altLang="zh-TW" sz="2400" dirty="0"/>
              <a:t>: The _</a:t>
            </a:r>
            <a:r>
              <a:rPr lang="en-US" altLang="zh-TW" sz="2400" dirty="0" err="1"/>
              <a:t>augment_channelswap</a:t>
            </a:r>
            <a:r>
              <a:rPr lang="en-US" altLang="zh-TW" sz="2400" dirty="0"/>
              <a:t> function randomly flips stereo channels with a 50% probability.</a:t>
            </a:r>
          </a:p>
          <a:p>
            <a:pPr marL="800100" lvl="1" indent="-342900">
              <a:lnSpc>
                <a:spcPct val="150000"/>
              </a:lnSpc>
              <a:buFont typeface="Arial" panose="020B0604020202020204" pitchFamily="34" charset="0"/>
              <a:buChar char="•"/>
            </a:pPr>
            <a:r>
              <a:rPr lang="en-US" altLang="zh-TW" sz="2400" b="1" dirty="0">
                <a:solidFill>
                  <a:srgbClr val="0000FF"/>
                </a:solidFill>
              </a:rPr>
              <a:t>Force Stereo</a:t>
            </a:r>
            <a:r>
              <a:rPr lang="en-US" altLang="zh-TW" sz="2400" dirty="0"/>
              <a:t>: The _</a:t>
            </a:r>
            <a:r>
              <a:rPr lang="en-US" altLang="zh-TW" sz="2400" dirty="0" err="1"/>
              <a:t>augment_force_stereo</a:t>
            </a:r>
            <a:r>
              <a:rPr lang="en-US" altLang="zh-TW" sz="2400" dirty="0"/>
              <a:t> function ensures all input audio is stereo by duplicating mono signals or reducing multichannel audio to stereo.</a:t>
            </a:r>
          </a:p>
        </p:txBody>
      </p:sp>
    </p:spTree>
    <p:extLst>
      <p:ext uri="{BB962C8B-B14F-4D97-AF65-F5344CB8AC3E}">
        <p14:creationId xmlns:p14="http://schemas.microsoft.com/office/powerpoint/2010/main" val="3989877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Approach Details</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7D10DE54-618F-BDAA-058F-BF686C13D93D}"/>
              </a:ext>
            </a:extLst>
          </p:cNvPr>
          <p:cNvSpPr txBox="1"/>
          <p:nvPr/>
        </p:nvSpPr>
        <p:spPr>
          <a:xfrm>
            <a:off x="609637" y="1325783"/>
            <a:ext cx="10972725" cy="3363037"/>
          </a:xfrm>
          <a:prstGeom prst="rect">
            <a:avLst/>
          </a:prstGeom>
          <a:noFill/>
        </p:spPr>
        <p:txBody>
          <a:bodyPr wrap="square">
            <a:spAutoFit/>
          </a:bodyPr>
          <a:lstStyle/>
          <a:p>
            <a:pPr>
              <a:lnSpc>
                <a:spcPct val="150000"/>
              </a:lnSpc>
            </a:pPr>
            <a:r>
              <a:rPr lang="en-US" altLang="zh-TW" sz="2400" b="1" dirty="0"/>
              <a:t>LSTM Removal</a:t>
            </a:r>
          </a:p>
          <a:p>
            <a:pPr marL="342900" indent="-342900">
              <a:lnSpc>
                <a:spcPct val="150000"/>
              </a:lnSpc>
              <a:buFont typeface="Arial" panose="020B0604020202020204" pitchFamily="34" charset="0"/>
              <a:buChar char="•"/>
            </a:pPr>
            <a:r>
              <a:rPr lang="en-US" altLang="zh-TW" sz="2400" dirty="0"/>
              <a:t>To assess the role of the recurrent layers, I conducted an ablation experiment where I removed the LSTM layers from the model. </a:t>
            </a:r>
          </a:p>
          <a:p>
            <a:pPr marL="342900" indent="-342900">
              <a:lnSpc>
                <a:spcPct val="150000"/>
              </a:lnSpc>
              <a:buFont typeface="Arial" panose="020B0604020202020204" pitchFamily="34" charset="0"/>
              <a:buChar char="•"/>
            </a:pPr>
            <a:endParaRPr lang="en-US" altLang="zh-TW" sz="2400" dirty="0"/>
          </a:p>
          <a:p>
            <a:pPr marL="342900" indent="-342900">
              <a:lnSpc>
                <a:spcPct val="150000"/>
              </a:lnSpc>
              <a:buFont typeface="Arial" panose="020B0604020202020204" pitchFamily="34" charset="0"/>
              <a:buChar char="•"/>
            </a:pPr>
            <a:r>
              <a:rPr lang="en-US" altLang="zh-TW" sz="2400" dirty="0"/>
              <a:t>This allowed for a comparison of how much temporal modeling was being handled by the LSTM vs. the convolutional layers alone.</a:t>
            </a:r>
            <a:endParaRPr lang="zh-TW" altLang="en-US" sz="2400" dirty="0"/>
          </a:p>
        </p:txBody>
      </p:sp>
    </p:spTree>
    <p:extLst>
      <p:ext uri="{BB962C8B-B14F-4D97-AF65-F5344CB8AC3E}">
        <p14:creationId xmlns:p14="http://schemas.microsoft.com/office/powerpoint/2010/main" val="1823358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19DD0-1652-82FA-ABD1-93F96B8F8035}"/>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146EF97F-7DDA-2050-FD4C-50AE44FC08E0}"/>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Analysis &amp; Discussion</a:t>
            </a:r>
          </a:p>
        </p:txBody>
      </p:sp>
      <p:sp>
        <p:nvSpPr>
          <p:cNvPr id="3" name="矩形 2">
            <a:extLst>
              <a:ext uri="{FF2B5EF4-FFF2-40B4-BE49-F238E27FC236}">
                <a16:creationId xmlns:a16="http://schemas.microsoft.com/office/drawing/2014/main" id="{0574AA56-4660-B541-803A-EA5202F0383D}"/>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11F556C5-BC10-BF85-21C4-5A79D1C23969}"/>
              </a:ext>
            </a:extLst>
          </p:cNvPr>
          <p:cNvSpPr txBox="1"/>
          <p:nvPr/>
        </p:nvSpPr>
        <p:spPr>
          <a:xfrm>
            <a:off x="609637" y="1325783"/>
            <a:ext cx="10972725" cy="5025030"/>
          </a:xfrm>
          <a:prstGeom prst="rect">
            <a:avLst/>
          </a:prstGeom>
          <a:noFill/>
        </p:spPr>
        <p:txBody>
          <a:bodyPr wrap="square">
            <a:spAutoFit/>
          </a:bodyPr>
          <a:lstStyle/>
          <a:p>
            <a:pPr>
              <a:lnSpc>
                <a:spcPct val="150000"/>
              </a:lnSpc>
            </a:pPr>
            <a:r>
              <a:rPr lang="en-US" altLang="zh-TW" sz="2400" b="1" dirty="0"/>
              <a:t>Impact of Training Epochs</a:t>
            </a:r>
            <a:endParaRPr lang="en-US" altLang="zh-TW" sz="2400" dirty="0"/>
          </a:p>
          <a:p>
            <a:pPr marL="342900" indent="-342900">
              <a:lnSpc>
                <a:spcPct val="150000"/>
              </a:lnSpc>
              <a:buFont typeface="Arial" panose="020B0604020202020204" pitchFamily="34" charset="0"/>
              <a:buChar char="•"/>
            </a:pPr>
            <a:r>
              <a:rPr lang="en-US" altLang="zh-TW" sz="2400" dirty="0"/>
              <a:t>Training for longer epochs led to consistent improvements in separation quality. For both vocals and accompaniment, the SDR values steadily increased from 25 to 150 epochs. The best performance was observed at 150 epochs, where the SDR for vocals reached 5.528 and for accompaniment 11.857. This indicates that the model continues to learn and improve with more training, capturing the nuances of the input audio over time. However, the rate of improvement decreased as the number of epochs increased, suggesting that further gains might require more advanced techniques or larger datasets.</a:t>
            </a:r>
          </a:p>
        </p:txBody>
      </p:sp>
    </p:spTree>
    <p:extLst>
      <p:ext uri="{BB962C8B-B14F-4D97-AF65-F5344CB8AC3E}">
        <p14:creationId xmlns:p14="http://schemas.microsoft.com/office/powerpoint/2010/main" val="4081655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Analysis &amp; Discussion</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40FB6585-BFAE-7257-9C93-2E7A0ACFFFFB}"/>
              </a:ext>
            </a:extLst>
          </p:cNvPr>
          <p:cNvSpPr txBox="1"/>
          <p:nvPr/>
        </p:nvSpPr>
        <p:spPr>
          <a:xfrm>
            <a:off x="609637" y="1325783"/>
            <a:ext cx="11172584" cy="3363037"/>
          </a:xfrm>
          <a:prstGeom prst="rect">
            <a:avLst/>
          </a:prstGeom>
          <a:noFill/>
        </p:spPr>
        <p:txBody>
          <a:bodyPr wrap="square">
            <a:spAutoFit/>
          </a:bodyPr>
          <a:lstStyle/>
          <a:p>
            <a:pPr>
              <a:lnSpc>
                <a:spcPct val="150000"/>
              </a:lnSpc>
            </a:pPr>
            <a:r>
              <a:rPr lang="en-US" altLang="zh-TW" sz="2400" b="1" dirty="0"/>
              <a:t>Data Augmentation </a:t>
            </a:r>
          </a:p>
          <a:p>
            <a:pPr marL="342900" indent="-342900">
              <a:lnSpc>
                <a:spcPct val="150000"/>
              </a:lnSpc>
              <a:buFont typeface="Arial" panose="020B0604020202020204" pitchFamily="34" charset="0"/>
              <a:buChar char="•"/>
            </a:pPr>
            <a:r>
              <a:rPr lang="en-US" altLang="zh-TW" sz="2400" dirty="0"/>
              <a:t>Data augmentation improved model performance, especially for accompaniment, with the SDR increasing to 12.267. Vocals saw a slight boost to 5.708. Techniques like random gain and channel swapping introduced variability that helped the model generalize better to unseen data, reducing overfitting, particularly in limited datasets or diverse audio conditions.</a:t>
            </a:r>
          </a:p>
        </p:txBody>
      </p:sp>
    </p:spTree>
    <p:extLst>
      <p:ext uri="{BB962C8B-B14F-4D97-AF65-F5344CB8AC3E}">
        <p14:creationId xmlns:p14="http://schemas.microsoft.com/office/powerpoint/2010/main" val="1272204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F13F3-C1BD-83D8-CA8E-6A4C1040AEE9}"/>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1269165A-BC54-BD2A-D5EC-39CFE9E6011C}"/>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Analysis &amp; Discussion</a:t>
            </a:r>
          </a:p>
        </p:txBody>
      </p:sp>
      <p:sp>
        <p:nvSpPr>
          <p:cNvPr id="3" name="矩形 2">
            <a:extLst>
              <a:ext uri="{FF2B5EF4-FFF2-40B4-BE49-F238E27FC236}">
                <a16:creationId xmlns:a16="http://schemas.microsoft.com/office/drawing/2014/main" id="{B0DC3252-4700-2C83-1AE3-153D39E27A3F}"/>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05055FF8-7D2B-F03A-DB62-B93480FA80A4}"/>
              </a:ext>
            </a:extLst>
          </p:cNvPr>
          <p:cNvSpPr txBox="1"/>
          <p:nvPr/>
        </p:nvSpPr>
        <p:spPr>
          <a:xfrm>
            <a:off x="609637" y="1325783"/>
            <a:ext cx="11172584" cy="5025030"/>
          </a:xfrm>
          <a:prstGeom prst="rect">
            <a:avLst/>
          </a:prstGeom>
          <a:noFill/>
        </p:spPr>
        <p:txBody>
          <a:bodyPr wrap="square">
            <a:spAutoFit/>
          </a:bodyPr>
          <a:lstStyle/>
          <a:p>
            <a:pPr>
              <a:lnSpc>
                <a:spcPct val="150000"/>
              </a:lnSpc>
            </a:pPr>
            <a:r>
              <a:rPr lang="en-US" altLang="zh-TW" sz="2400" b="1" dirty="0"/>
              <a:t>LSTM Removal</a:t>
            </a:r>
          </a:p>
          <a:p>
            <a:pPr marL="342900" indent="-342900">
              <a:lnSpc>
                <a:spcPct val="150000"/>
              </a:lnSpc>
              <a:buFont typeface="Arial" panose="020B0604020202020204" pitchFamily="34" charset="0"/>
              <a:buChar char="•"/>
            </a:pPr>
            <a:r>
              <a:rPr lang="en-US" altLang="zh-TW" sz="2400" dirty="0"/>
              <a:t>Removing the LSTM layers resulted in a noticeable drop in performance, particularly for vocals. The SDR for vocals decreased to 4.972, highlighting the importance of recurrent layers in capturing temporal dependencies within the music signals. LSTMs allow the model to better understand time-related patterns, which are crucial for accurately separating vocals from complex mixtures. For accompaniment, the drop was less pronounced, suggesting that accompaniment separation relies less on temporal dependencies than vocals do, but still benefits from the inclusion of LSTMs.</a:t>
            </a:r>
          </a:p>
        </p:txBody>
      </p:sp>
    </p:spTree>
    <p:extLst>
      <p:ext uri="{BB962C8B-B14F-4D97-AF65-F5344CB8AC3E}">
        <p14:creationId xmlns:p14="http://schemas.microsoft.com/office/powerpoint/2010/main" val="1403902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51F9D-095B-9D07-A809-9942BA9F626F}"/>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79D2D17C-62C4-4B6B-EAE8-194C1DF93C48}"/>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Analysis &amp; Discussion</a:t>
            </a:r>
          </a:p>
        </p:txBody>
      </p:sp>
      <p:sp>
        <p:nvSpPr>
          <p:cNvPr id="3" name="矩形 2">
            <a:extLst>
              <a:ext uri="{FF2B5EF4-FFF2-40B4-BE49-F238E27FC236}">
                <a16:creationId xmlns:a16="http://schemas.microsoft.com/office/drawing/2014/main" id="{7D6262EB-0256-818C-0D6E-2EE6189CBA29}"/>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9B3FE4ED-5960-C488-FDE2-544AAE4552BC}"/>
              </a:ext>
            </a:extLst>
          </p:cNvPr>
          <p:cNvSpPr txBox="1"/>
          <p:nvPr/>
        </p:nvSpPr>
        <p:spPr>
          <a:xfrm>
            <a:off x="609637" y="1325783"/>
            <a:ext cx="11172584" cy="3917034"/>
          </a:xfrm>
          <a:prstGeom prst="rect">
            <a:avLst/>
          </a:prstGeom>
          <a:noFill/>
        </p:spPr>
        <p:txBody>
          <a:bodyPr wrap="square">
            <a:spAutoFit/>
          </a:bodyPr>
          <a:lstStyle/>
          <a:p>
            <a:pPr>
              <a:lnSpc>
                <a:spcPct val="150000"/>
              </a:lnSpc>
            </a:pPr>
            <a:r>
              <a:rPr lang="en-US" altLang="zh-TW" sz="2400" b="1" dirty="0"/>
              <a:t>Phase Estimation (Task 2)</a:t>
            </a:r>
          </a:p>
          <a:p>
            <a:pPr marL="342900" indent="-342900">
              <a:lnSpc>
                <a:spcPct val="150000"/>
              </a:lnSpc>
              <a:buFont typeface="Arial" panose="020B0604020202020204" pitchFamily="34" charset="0"/>
              <a:buChar char="•"/>
            </a:pPr>
            <a:r>
              <a:rPr lang="en-US" altLang="zh-TW" sz="2400" dirty="0"/>
              <a:t>Using the Griffin-Lim algorithm for phase estimation in Task 2 proved challenging, with the SDR for vocals dropping to -4.593. While more realistic than copying the phase, accurate phase recovery is difficult, especially with a heuristic method like Griffin-Lim. This highlights the importance of phase information and suggests future work could explore more advanced phase estimation methods or neural networks for phase prediction.</a:t>
            </a:r>
          </a:p>
        </p:txBody>
      </p:sp>
    </p:spTree>
    <p:extLst>
      <p:ext uri="{BB962C8B-B14F-4D97-AF65-F5344CB8AC3E}">
        <p14:creationId xmlns:p14="http://schemas.microsoft.com/office/powerpoint/2010/main" val="4160250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077C1634-E21C-C628-ABE2-F4CC76FD511B}"/>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Novelty Highlight</a:t>
            </a:r>
            <a:endParaRPr lang="en-US" altLang="zh-TW" sz="3600" dirty="0"/>
          </a:p>
        </p:txBody>
      </p:sp>
      <p:sp>
        <p:nvSpPr>
          <p:cNvPr id="2" name="文字方塊 1">
            <a:extLst>
              <a:ext uri="{FF2B5EF4-FFF2-40B4-BE49-F238E27FC236}">
                <a16:creationId xmlns:a16="http://schemas.microsoft.com/office/drawing/2014/main" id="{C54697D3-FDC2-0524-62DF-3E4D1A155CDE}"/>
              </a:ext>
            </a:extLst>
          </p:cNvPr>
          <p:cNvSpPr txBox="1"/>
          <p:nvPr/>
        </p:nvSpPr>
        <p:spPr>
          <a:xfrm>
            <a:off x="609636" y="1325783"/>
            <a:ext cx="10520479" cy="447103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TW" sz="2400" dirty="0"/>
              <a:t>In this homework, I implemented the </a:t>
            </a:r>
            <a:r>
              <a:rPr lang="en-US" altLang="zh-TW" sz="2400" b="1" dirty="0">
                <a:solidFill>
                  <a:srgbClr val="0000FF"/>
                </a:solidFill>
              </a:rPr>
              <a:t>Open-Unmix</a:t>
            </a:r>
            <a:r>
              <a:rPr lang="en-US" altLang="zh-TW" sz="2400" dirty="0"/>
              <a:t> </a:t>
            </a:r>
            <a:r>
              <a:rPr lang="en-US" altLang="zh-TW" sz="2400" b="1" dirty="0">
                <a:solidFill>
                  <a:srgbClr val="0000FF"/>
                </a:solidFill>
              </a:rPr>
              <a:t>model</a:t>
            </a:r>
            <a:r>
              <a:rPr lang="en-US" altLang="zh-TW" sz="2400" dirty="0"/>
              <a:t> for music source separation to distinguish between vocal and accompaniment stems.</a:t>
            </a:r>
          </a:p>
          <a:p>
            <a:pPr marL="342900" indent="-342900">
              <a:lnSpc>
                <a:spcPct val="150000"/>
              </a:lnSpc>
              <a:buFont typeface="Arial" panose="020B0604020202020204" pitchFamily="34" charset="0"/>
              <a:buChar char="•"/>
            </a:pPr>
            <a:endParaRPr lang="en-US" altLang="zh-TW" sz="2400" dirty="0"/>
          </a:p>
          <a:p>
            <a:pPr marL="342900" indent="-342900">
              <a:lnSpc>
                <a:spcPct val="150000"/>
              </a:lnSpc>
              <a:buFont typeface="Arial" panose="020B0604020202020204" pitchFamily="34" charset="0"/>
              <a:buChar char="•"/>
            </a:pPr>
            <a:r>
              <a:rPr lang="en-US" altLang="zh-TW" sz="2400" dirty="0"/>
              <a:t>Furthermore, I explored two optional tasks: </a:t>
            </a:r>
            <a:r>
              <a:rPr lang="en-US" altLang="zh-TW" sz="2400" b="1" dirty="0">
                <a:solidFill>
                  <a:srgbClr val="0000FF"/>
                </a:solidFill>
              </a:rPr>
              <a:t>data augmentation</a:t>
            </a:r>
            <a:r>
              <a:rPr lang="en-US" altLang="zh-TW" sz="2400" dirty="0"/>
              <a:t> and </a:t>
            </a:r>
            <a:r>
              <a:rPr lang="en-US" altLang="zh-TW" sz="2400" b="1" dirty="0">
                <a:solidFill>
                  <a:srgbClr val="0000FF"/>
                </a:solidFill>
              </a:rPr>
              <a:t>removing the LSTM layer</a:t>
            </a:r>
            <a:r>
              <a:rPr lang="en-US" altLang="zh-TW" sz="2400" dirty="0"/>
              <a:t> from the architecture. </a:t>
            </a:r>
          </a:p>
          <a:p>
            <a:pPr marL="342900" indent="-342900">
              <a:lnSpc>
                <a:spcPct val="150000"/>
              </a:lnSpc>
              <a:buFont typeface="Arial" panose="020B0604020202020204" pitchFamily="34" charset="0"/>
              <a:buChar char="•"/>
            </a:pPr>
            <a:endParaRPr lang="en-US" altLang="zh-TW" sz="2400" dirty="0"/>
          </a:p>
          <a:p>
            <a:pPr marL="342900" indent="-342900">
              <a:lnSpc>
                <a:spcPct val="150000"/>
              </a:lnSpc>
              <a:buFont typeface="Arial" panose="020B0604020202020204" pitchFamily="34" charset="0"/>
              <a:buChar char="•"/>
            </a:pPr>
            <a:r>
              <a:rPr lang="en-US" altLang="zh-TW" sz="2400" dirty="0"/>
              <a:t>These experiments highlight the impact of data augmentation and architectural simplification on source separation performance.</a:t>
            </a:r>
          </a:p>
        </p:txBody>
      </p:sp>
    </p:spTree>
    <p:extLst>
      <p:ext uri="{BB962C8B-B14F-4D97-AF65-F5344CB8AC3E}">
        <p14:creationId xmlns:p14="http://schemas.microsoft.com/office/powerpoint/2010/main" val="62732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2ADA8-2483-1023-0A96-08CEF9DB2650}"/>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34C74FCF-00F0-7994-43A4-A3F325CB9FCD}"/>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Analysis &amp; Discussion</a:t>
            </a:r>
          </a:p>
        </p:txBody>
      </p:sp>
      <p:sp>
        <p:nvSpPr>
          <p:cNvPr id="3" name="矩形 2">
            <a:extLst>
              <a:ext uri="{FF2B5EF4-FFF2-40B4-BE49-F238E27FC236}">
                <a16:creationId xmlns:a16="http://schemas.microsoft.com/office/drawing/2014/main" id="{F3D78026-3A7A-7F05-ECCE-C27C8BA4DC17}"/>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E2D870FC-B09C-A6F2-BF75-0D385A285C12}"/>
              </a:ext>
            </a:extLst>
          </p:cNvPr>
          <p:cNvSpPr txBox="1"/>
          <p:nvPr/>
        </p:nvSpPr>
        <p:spPr>
          <a:xfrm>
            <a:off x="609637" y="1325783"/>
            <a:ext cx="11172584" cy="447103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TW" sz="2400" dirty="0"/>
              <a:t>The baseline Open-Unmix model performed well, especially after 150 epochs, with data augmentation offering modest improvement. Removing LSTMs highlighted their importance, particularly for vocal separation. The Griffin-Lim experiment underscored the need for accurate phase reconstruction. </a:t>
            </a:r>
          </a:p>
          <a:p>
            <a:pPr marL="342900" indent="-342900">
              <a:lnSpc>
                <a:spcPct val="150000"/>
              </a:lnSpc>
              <a:buFont typeface="Arial" panose="020B0604020202020204" pitchFamily="34" charset="0"/>
              <a:buChar char="•"/>
            </a:pPr>
            <a:endParaRPr lang="en-US" altLang="zh-TW" sz="2400" dirty="0"/>
          </a:p>
          <a:p>
            <a:pPr marL="342900" indent="-342900">
              <a:lnSpc>
                <a:spcPct val="150000"/>
              </a:lnSpc>
              <a:buFont typeface="Arial" panose="020B0604020202020204" pitchFamily="34" charset="0"/>
              <a:buChar char="•"/>
            </a:pPr>
            <a:r>
              <a:rPr lang="en-US" altLang="zh-TW" sz="2400" dirty="0"/>
              <a:t>Overall, training duration, model architecture, and data augmentation significantly impact source separation, while phase estimation remains a key challenge for future work.</a:t>
            </a:r>
          </a:p>
        </p:txBody>
      </p:sp>
    </p:spTree>
    <p:extLst>
      <p:ext uri="{BB962C8B-B14F-4D97-AF65-F5344CB8AC3E}">
        <p14:creationId xmlns:p14="http://schemas.microsoft.com/office/powerpoint/2010/main" val="2598593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7A599204-4087-2252-CE72-7FE054214FD1}"/>
              </a:ext>
            </a:extLst>
          </p:cNvPr>
          <p:cNvSpPr txBox="1"/>
          <p:nvPr/>
        </p:nvSpPr>
        <p:spPr>
          <a:xfrm>
            <a:off x="3048000" y="3105834"/>
            <a:ext cx="6096000" cy="646331"/>
          </a:xfrm>
          <a:prstGeom prst="rect">
            <a:avLst/>
          </a:prstGeom>
          <a:noFill/>
        </p:spPr>
        <p:txBody>
          <a:bodyPr wrap="square">
            <a:spAutoFit/>
          </a:bodyPr>
          <a:lstStyle/>
          <a:p>
            <a:pPr algn="ctr"/>
            <a:r>
              <a:rPr lang="en-US" altLang="zh-TW" sz="3600" b="1" dirty="0">
                <a:latin typeface="Calibri" panose="020F0502020204030204" pitchFamily="34" charset="0"/>
                <a:cs typeface="Calibri" panose="020F0502020204030204" pitchFamily="34" charset="0"/>
              </a:rPr>
              <a:t>End</a:t>
            </a:r>
            <a:endParaRPr lang="zh-TW" altLang="en-US" sz="3600" b="1" dirty="0">
              <a:latin typeface="Calibri" panose="020F0502020204030204" pitchFamily="34" charset="0"/>
              <a:cs typeface="Calibri" panose="020F0502020204030204" pitchFamily="34" charset="0"/>
            </a:endParaRPr>
          </a:p>
        </p:txBody>
      </p:sp>
      <p:sp>
        <p:nvSpPr>
          <p:cNvPr id="7" name="文字方塊 6">
            <a:extLst>
              <a:ext uri="{FF2B5EF4-FFF2-40B4-BE49-F238E27FC236}">
                <a16:creationId xmlns:a16="http://schemas.microsoft.com/office/drawing/2014/main" id="{C4F3A342-02C9-7A5C-E740-E75DD501AD2B}"/>
              </a:ext>
            </a:extLst>
          </p:cNvPr>
          <p:cNvSpPr txBox="1"/>
          <p:nvPr/>
        </p:nvSpPr>
        <p:spPr>
          <a:xfrm>
            <a:off x="0" y="5324721"/>
            <a:ext cx="6096000" cy="369332"/>
          </a:xfrm>
          <a:prstGeom prst="rect">
            <a:avLst/>
          </a:prstGeom>
          <a:noFill/>
        </p:spPr>
        <p:txBody>
          <a:bodyPr wrap="square">
            <a:spAutoFit/>
          </a:bodyPr>
          <a:lstStyle/>
          <a:p>
            <a:r>
              <a:rPr lang="en-US" altLang="zh-TW" dirty="0">
                <a:latin typeface="Calibri" panose="020F0502020204030204" pitchFamily="34" charset="0"/>
                <a:ea typeface="標楷體" panose="03000509000000000000" pitchFamily="65" charset="-120"/>
                <a:cs typeface="Calibri" panose="020F0502020204030204" pitchFamily="34" charset="0"/>
              </a:rPr>
              <a:t>Student</a:t>
            </a:r>
            <a:r>
              <a:rPr lang="zh-TW" altLang="en-US" dirty="0">
                <a:latin typeface="Calibri" panose="020F0502020204030204" pitchFamily="34" charset="0"/>
                <a:ea typeface="標楷體" panose="03000509000000000000" pitchFamily="65" charset="-120"/>
                <a:cs typeface="Calibri" panose="020F0502020204030204" pitchFamily="34" charset="0"/>
              </a:rPr>
              <a:t>：潘品齊 </a:t>
            </a:r>
            <a:r>
              <a:rPr lang="en-US" altLang="zh-TW" dirty="0">
                <a:latin typeface="Calibri" panose="020F0502020204030204" pitchFamily="34" charset="0"/>
                <a:ea typeface="標楷體" panose="03000509000000000000" pitchFamily="65" charset="-120"/>
                <a:cs typeface="Calibri" panose="020F0502020204030204" pitchFamily="34" charset="0"/>
              </a:rPr>
              <a:t>(Pin-Chi Pan)</a:t>
            </a:r>
            <a:endParaRPr lang="zh-TW" altLang="en-US" dirty="0">
              <a:latin typeface="Calibri" panose="020F0502020204030204" pitchFamily="34" charset="0"/>
              <a:ea typeface="標楷體" panose="03000509000000000000" pitchFamily="65" charset="-120"/>
              <a:cs typeface="Calibri" panose="020F0502020204030204" pitchFamily="34" charset="0"/>
            </a:endParaRPr>
          </a:p>
        </p:txBody>
      </p:sp>
      <p:sp>
        <p:nvSpPr>
          <p:cNvPr id="8" name="文字方塊 7">
            <a:extLst>
              <a:ext uri="{FF2B5EF4-FFF2-40B4-BE49-F238E27FC236}">
                <a16:creationId xmlns:a16="http://schemas.microsoft.com/office/drawing/2014/main" id="{260F5913-65E1-775C-FE3B-5D746A55BBEA}"/>
              </a:ext>
            </a:extLst>
          </p:cNvPr>
          <p:cNvSpPr txBox="1"/>
          <p:nvPr/>
        </p:nvSpPr>
        <p:spPr>
          <a:xfrm>
            <a:off x="0" y="5747875"/>
            <a:ext cx="6096000" cy="369332"/>
          </a:xfrm>
          <a:prstGeom prst="rect">
            <a:avLst/>
          </a:prstGeom>
          <a:noFill/>
        </p:spPr>
        <p:txBody>
          <a:bodyPr wrap="square">
            <a:spAutoFit/>
          </a:bodyPr>
          <a:lstStyle/>
          <a:p>
            <a:r>
              <a:rPr lang="en-US" altLang="zh-TW" dirty="0">
                <a:latin typeface="Calibri" panose="020F0502020204030204" pitchFamily="34" charset="0"/>
                <a:ea typeface="標楷體" panose="03000509000000000000" pitchFamily="65" charset="-120"/>
                <a:cs typeface="Calibri" panose="020F0502020204030204" pitchFamily="34" charset="0"/>
              </a:rPr>
              <a:t>ID</a:t>
            </a:r>
            <a:r>
              <a:rPr lang="zh-TW" altLang="en-US" dirty="0">
                <a:latin typeface="Calibri" panose="020F0502020204030204" pitchFamily="34" charset="0"/>
                <a:ea typeface="標楷體" panose="03000509000000000000" pitchFamily="65" charset="-120"/>
                <a:cs typeface="Calibri" panose="020F0502020204030204" pitchFamily="34" charset="0"/>
              </a:rPr>
              <a:t>：</a:t>
            </a:r>
            <a:r>
              <a:rPr lang="en-US" altLang="zh-TW" dirty="0">
                <a:latin typeface="Calibri" panose="020F0502020204030204" pitchFamily="34" charset="0"/>
                <a:ea typeface="標楷體" panose="03000509000000000000" pitchFamily="65" charset="-120"/>
                <a:cs typeface="Calibri" panose="020F0502020204030204" pitchFamily="34" charset="0"/>
              </a:rPr>
              <a:t>R12942103</a:t>
            </a:r>
            <a:endParaRPr lang="zh-TW" altLang="en-US" dirty="0">
              <a:latin typeface="Calibri" panose="020F0502020204030204" pitchFamily="34" charset="0"/>
              <a:ea typeface="標楷體" panose="03000509000000000000" pitchFamily="65" charset="-120"/>
              <a:cs typeface="Calibri" panose="020F0502020204030204" pitchFamily="34" charset="0"/>
            </a:endParaRPr>
          </a:p>
        </p:txBody>
      </p:sp>
      <p:sp>
        <p:nvSpPr>
          <p:cNvPr id="9" name="文字方塊 8">
            <a:extLst>
              <a:ext uri="{FF2B5EF4-FFF2-40B4-BE49-F238E27FC236}">
                <a16:creationId xmlns:a16="http://schemas.microsoft.com/office/drawing/2014/main" id="{1B8A8BFD-6856-1104-614D-EE8A6BF5F381}"/>
              </a:ext>
            </a:extLst>
          </p:cNvPr>
          <p:cNvSpPr txBox="1"/>
          <p:nvPr/>
        </p:nvSpPr>
        <p:spPr>
          <a:xfrm>
            <a:off x="0" y="6171029"/>
            <a:ext cx="6096000" cy="646331"/>
          </a:xfrm>
          <a:prstGeom prst="rect">
            <a:avLst/>
          </a:prstGeom>
          <a:noFill/>
        </p:spPr>
        <p:txBody>
          <a:bodyPr wrap="square">
            <a:spAutoFit/>
          </a:bodyPr>
          <a:lstStyle/>
          <a:p>
            <a:r>
              <a:rPr lang="en-US" altLang="zh-TW" dirty="0">
                <a:latin typeface="Calibri" panose="020F0502020204030204" pitchFamily="34" charset="0"/>
                <a:ea typeface="標楷體" panose="03000509000000000000" pitchFamily="65" charset="-120"/>
                <a:cs typeface="Calibri" panose="020F0502020204030204" pitchFamily="34" charset="0"/>
              </a:rPr>
              <a:t>Project Page</a:t>
            </a:r>
            <a:r>
              <a:rPr lang="zh-TW" altLang="en-US" dirty="0">
                <a:latin typeface="Calibri" panose="020F0502020204030204" pitchFamily="34" charset="0"/>
                <a:ea typeface="標楷體" panose="03000509000000000000" pitchFamily="65" charset="-120"/>
                <a:cs typeface="Calibri" panose="020F0502020204030204" pitchFamily="34" charset="0"/>
              </a:rPr>
              <a:t>：</a:t>
            </a:r>
            <a:endParaRPr lang="en-US" altLang="zh-TW" dirty="0">
              <a:latin typeface="Calibri" panose="020F0502020204030204" pitchFamily="34" charset="0"/>
              <a:ea typeface="標楷體" panose="03000509000000000000" pitchFamily="65" charset="-120"/>
              <a:cs typeface="Calibri" panose="020F0502020204030204" pitchFamily="34" charset="0"/>
            </a:endParaRPr>
          </a:p>
          <a:p>
            <a:r>
              <a:rPr lang="en-US" altLang="zh-TW" dirty="0">
                <a:solidFill>
                  <a:srgbClr val="0000FF"/>
                </a:solidFill>
                <a:latin typeface="Calibri" panose="020F0502020204030204" pitchFamily="34" charset="0"/>
                <a:ea typeface="標楷體" panose="03000509000000000000" pitchFamily="65" charset="-120"/>
                <a:cs typeface="Calibri" panose="020F0502020204030204" pitchFamily="34" charset="0"/>
                <a:hlinkClick r:id="rId2">
                  <a:extLst>
                    <a:ext uri="{A12FA001-AC4F-418D-AE19-62706E023703}">
                      <ahyp:hlinkClr xmlns:ahyp="http://schemas.microsoft.com/office/drawing/2018/hyperlinkcolor" val="tx"/>
                    </a:ext>
                  </a:extLst>
                </a:hlinkClick>
              </a:rPr>
              <a:t>https://github.com/PANpinchi/DeepMIR_HW1_PANpinchi</a:t>
            </a:r>
            <a:endParaRPr lang="en-US" altLang="zh-TW" dirty="0">
              <a:solidFill>
                <a:srgbClr val="0000FF"/>
              </a:solidFill>
              <a:latin typeface="Calibri" panose="020F0502020204030204" pitchFamily="34" charset="0"/>
              <a:ea typeface="標楷體" panose="03000509000000000000" pitchFamily="65" charset="-120"/>
              <a:cs typeface="Calibri" panose="020F0502020204030204" pitchFamily="34" charset="0"/>
            </a:endParaRPr>
          </a:p>
        </p:txBody>
      </p:sp>
    </p:spTree>
    <p:extLst>
      <p:ext uri="{BB962C8B-B14F-4D97-AF65-F5344CB8AC3E}">
        <p14:creationId xmlns:p14="http://schemas.microsoft.com/office/powerpoint/2010/main" val="2402631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zh-TW" altLang="en-US" sz="3600" b="1" dirty="0">
                <a:latin typeface="Calibri" panose="020F0502020204030204" pitchFamily="34" charset="0"/>
                <a:cs typeface="Calibri" panose="020F0502020204030204" pitchFamily="34" charset="0"/>
              </a:rPr>
              <a:t> </a:t>
            </a:r>
            <a:r>
              <a:rPr lang="en-US" altLang="zh-TW" sz="3600" b="1" dirty="0">
                <a:latin typeface="Calibri" panose="020F0502020204030204" pitchFamily="34" charset="0"/>
                <a:cs typeface="Calibri" panose="020F0502020204030204" pitchFamily="34" charset="0"/>
              </a:rPr>
              <a:t>Methodology Highlight</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2DC01DDF-663E-0757-78C0-0DC530D0BD32}"/>
              </a:ext>
            </a:extLst>
          </p:cNvPr>
          <p:cNvSpPr txBox="1"/>
          <p:nvPr/>
        </p:nvSpPr>
        <p:spPr>
          <a:xfrm>
            <a:off x="609637" y="1325783"/>
            <a:ext cx="10972725" cy="5025030"/>
          </a:xfrm>
          <a:prstGeom prst="rect">
            <a:avLst/>
          </a:prstGeom>
          <a:noFill/>
        </p:spPr>
        <p:txBody>
          <a:bodyPr wrap="square">
            <a:spAutoFit/>
          </a:bodyPr>
          <a:lstStyle/>
          <a:p>
            <a:pPr>
              <a:lnSpc>
                <a:spcPct val="150000"/>
              </a:lnSpc>
            </a:pPr>
            <a:r>
              <a:rPr lang="en-US" altLang="zh-TW" sz="2400" b="1" dirty="0"/>
              <a:t>For Task 1 and Task 2</a:t>
            </a:r>
          </a:p>
          <a:p>
            <a:pPr marL="342900" indent="-342900">
              <a:lnSpc>
                <a:spcPct val="150000"/>
              </a:lnSpc>
              <a:buFont typeface="Arial" panose="020B0604020202020204" pitchFamily="34" charset="0"/>
              <a:buChar char="•"/>
            </a:pPr>
            <a:r>
              <a:rPr lang="en-US" altLang="zh-TW" sz="2400" dirty="0"/>
              <a:t>I used the </a:t>
            </a:r>
            <a:r>
              <a:rPr lang="en-US" altLang="zh-TW" sz="2400" b="1" dirty="0">
                <a:solidFill>
                  <a:srgbClr val="0000FF"/>
                </a:solidFill>
              </a:rPr>
              <a:t>Open-Unmix model</a:t>
            </a:r>
            <a:r>
              <a:rPr lang="en-US" altLang="zh-TW" sz="2400" dirty="0"/>
              <a:t> as recommended. This model is based on a deep learning architecture that operates in the frequency domain using Short-Time Fourier Transform (STFT) features. </a:t>
            </a:r>
          </a:p>
          <a:p>
            <a:pPr marL="342900" indent="-342900">
              <a:lnSpc>
                <a:spcPct val="150000"/>
              </a:lnSpc>
              <a:buFont typeface="Arial" panose="020B0604020202020204" pitchFamily="34" charset="0"/>
              <a:buChar char="•"/>
            </a:pPr>
            <a:r>
              <a:rPr lang="en-US" altLang="zh-TW" sz="2400" dirty="0"/>
              <a:t>I used the </a:t>
            </a:r>
            <a:r>
              <a:rPr lang="en-US" altLang="zh-TW" sz="2400" b="1" dirty="0">
                <a:solidFill>
                  <a:srgbClr val="0000FF"/>
                </a:solidFill>
              </a:rPr>
              <a:t>Griffin-Lim algorithm</a:t>
            </a:r>
            <a:r>
              <a:rPr lang="en-US" altLang="zh-TW" sz="2400" dirty="0">
                <a:solidFill>
                  <a:srgbClr val="0000FF"/>
                </a:solidFill>
              </a:rPr>
              <a:t> </a:t>
            </a:r>
            <a:r>
              <a:rPr lang="en-US" altLang="zh-TW" sz="2400" dirty="0"/>
              <a:t>to estimate the phase instead of copying it from the mixture, as done in the baseline model. This was implemented using </a:t>
            </a:r>
            <a:r>
              <a:rPr lang="en-US" altLang="zh-TW" sz="2400" b="1" dirty="0">
                <a:solidFill>
                  <a:srgbClr val="0000FF"/>
                </a:solidFill>
              </a:rPr>
              <a:t>librosa.griffinlim</a:t>
            </a:r>
            <a:r>
              <a:rPr lang="en-US" altLang="zh-TW" sz="2400" dirty="0"/>
              <a:t>, and I evaluated the SDR for both vocals and accompaniment using the best model from Task 1</a:t>
            </a:r>
            <a:r>
              <a:rPr lang="zh-TW" altLang="en-US" sz="2400" dirty="0"/>
              <a:t> </a:t>
            </a:r>
            <a:r>
              <a:rPr lang="en-US" altLang="zh-TW" sz="2400" dirty="0"/>
              <a:t>(150</a:t>
            </a:r>
            <a:r>
              <a:rPr lang="zh-TW" altLang="en-US" sz="2400" dirty="0"/>
              <a:t> </a:t>
            </a:r>
            <a:r>
              <a:rPr lang="en-US" altLang="zh-TW" sz="2400" dirty="0"/>
              <a:t>epochs). The goal was to assess the impact of phase estimation on performance.</a:t>
            </a:r>
          </a:p>
        </p:txBody>
      </p:sp>
    </p:spTree>
    <p:extLst>
      <p:ext uri="{BB962C8B-B14F-4D97-AF65-F5344CB8AC3E}">
        <p14:creationId xmlns:p14="http://schemas.microsoft.com/office/powerpoint/2010/main" val="24689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zh-TW" altLang="en-US" sz="3600" b="1" dirty="0">
                <a:latin typeface="Calibri" panose="020F0502020204030204" pitchFamily="34" charset="0"/>
                <a:cs typeface="Calibri" panose="020F0502020204030204" pitchFamily="34" charset="0"/>
              </a:rPr>
              <a:t> </a:t>
            </a:r>
            <a:r>
              <a:rPr lang="en-US" altLang="zh-TW" sz="3600" b="1" dirty="0">
                <a:latin typeface="Calibri" panose="020F0502020204030204" pitchFamily="34" charset="0"/>
                <a:cs typeface="Calibri" panose="020F0502020204030204" pitchFamily="34" charset="0"/>
              </a:rPr>
              <a:t>Methodology Highlight</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2DC01DDF-663E-0757-78C0-0DC530D0BD32}"/>
              </a:ext>
            </a:extLst>
          </p:cNvPr>
          <p:cNvSpPr txBox="1"/>
          <p:nvPr/>
        </p:nvSpPr>
        <p:spPr>
          <a:xfrm>
            <a:off x="609637" y="1325783"/>
            <a:ext cx="10972725" cy="5025030"/>
          </a:xfrm>
          <a:prstGeom prst="rect">
            <a:avLst/>
          </a:prstGeom>
          <a:noFill/>
        </p:spPr>
        <p:txBody>
          <a:bodyPr wrap="square">
            <a:spAutoFit/>
          </a:bodyPr>
          <a:lstStyle/>
          <a:p>
            <a:pPr>
              <a:lnSpc>
                <a:spcPct val="150000"/>
              </a:lnSpc>
            </a:pPr>
            <a:r>
              <a:rPr lang="en-US" altLang="zh-TW" sz="2400" b="1" dirty="0"/>
              <a:t>For the optional tasks</a:t>
            </a:r>
          </a:p>
          <a:p>
            <a:pPr marL="342900" indent="-342900">
              <a:lnSpc>
                <a:spcPct val="150000"/>
              </a:lnSpc>
              <a:buFont typeface="Arial" panose="020B0604020202020204" pitchFamily="34" charset="0"/>
              <a:buChar char="•"/>
            </a:pPr>
            <a:r>
              <a:rPr lang="en-US" altLang="zh-TW" sz="2400" dirty="0"/>
              <a:t>I conducted experiments with data augmentation and architecture modification (removing LSTM). The details are as follows:</a:t>
            </a:r>
          </a:p>
          <a:p>
            <a:pPr marL="800100" lvl="1" indent="-342900">
              <a:lnSpc>
                <a:spcPct val="150000"/>
              </a:lnSpc>
              <a:buFont typeface="Arial" panose="020B0604020202020204" pitchFamily="34" charset="0"/>
              <a:buChar char="•"/>
            </a:pPr>
            <a:r>
              <a:rPr lang="en-US" altLang="zh-TW" sz="2400" b="1" dirty="0">
                <a:solidFill>
                  <a:srgbClr val="0000FF"/>
                </a:solidFill>
              </a:rPr>
              <a:t>Open-Unmix Model (Baseline)</a:t>
            </a:r>
            <a:r>
              <a:rPr lang="en-US" altLang="zh-TW" sz="2400" dirty="0"/>
              <a:t>:</a:t>
            </a:r>
            <a:r>
              <a:rPr lang="zh-TW" altLang="en-US" sz="2400" b="1" dirty="0">
                <a:solidFill>
                  <a:srgbClr val="0000FF"/>
                </a:solidFill>
              </a:rPr>
              <a:t> </a:t>
            </a:r>
            <a:r>
              <a:rPr lang="en-US" altLang="zh-TW" sz="2400" dirty="0"/>
              <a:t>Trained to separate vocals and accompaniment using the MUSDB18 dataset.</a:t>
            </a:r>
          </a:p>
          <a:p>
            <a:pPr marL="800100" lvl="1" indent="-342900">
              <a:lnSpc>
                <a:spcPct val="150000"/>
              </a:lnSpc>
              <a:buFont typeface="Arial" panose="020B0604020202020204" pitchFamily="34" charset="0"/>
              <a:buChar char="•"/>
            </a:pPr>
            <a:r>
              <a:rPr lang="en-US" altLang="zh-TW" sz="2400" b="1" dirty="0">
                <a:solidFill>
                  <a:srgbClr val="0000FF"/>
                </a:solidFill>
              </a:rPr>
              <a:t>Data Augmentation</a:t>
            </a:r>
            <a:r>
              <a:rPr lang="en-US" altLang="zh-TW" sz="2400" dirty="0"/>
              <a:t>: Random gain augmentation, channel swapping, and force stereo were applied to improve generalization.</a:t>
            </a:r>
          </a:p>
          <a:p>
            <a:pPr marL="800100" lvl="1" indent="-342900">
              <a:lnSpc>
                <a:spcPct val="150000"/>
              </a:lnSpc>
              <a:buFont typeface="Arial" panose="020B0604020202020204" pitchFamily="34" charset="0"/>
              <a:buChar char="•"/>
            </a:pPr>
            <a:r>
              <a:rPr lang="en-US" altLang="zh-TW" sz="2400" b="1" dirty="0">
                <a:solidFill>
                  <a:srgbClr val="0000FF"/>
                </a:solidFill>
              </a:rPr>
              <a:t>LSTM Removal</a:t>
            </a:r>
            <a:r>
              <a:rPr lang="en-US" altLang="zh-TW" sz="2400" dirty="0"/>
              <a:t>: To investigate the contribution of recurrent connections, I removed the LSTM layers and evaluated the model's performance.</a:t>
            </a:r>
          </a:p>
        </p:txBody>
      </p:sp>
    </p:spTree>
    <p:extLst>
      <p:ext uri="{BB962C8B-B14F-4D97-AF65-F5344CB8AC3E}">
        <p14:creationId xmlns:p14="http://schemas.microsoft.com/office/powerpoint/2010/main" val="3621084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字方塊 19">
            <a:extLst>
              <a:ext uri="{FF2B5EF4-FFF2-40B4-BE49-F238E27FC236}">
                <a16:creationId xmlns:a16="http://schemas.microsoft.com/office/drawing/2014/main" id="{D13AD5F7-3F90-CAA2-4D68-3E1C4720A435}"/>
              </a:ext>
            </a:extLst>
          </p:cNvPr>
          <p:cNvSpPr txBox="1"/>
          <p:nvPr/>
        </p:nvSpPr>
        <p:spPr>
          <a:xfrm>
            <a:off x="609637" y="1325783"/>
            <a:ext cx="10972725" cy="280903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TW" sz="2400" dirty="0"/>
              <a:t>The model was trained for </a:t>
            </a:r>
            <a:r>
              <a:rPr lang="en-US" altLang="zh-TW" sz="2400" b="1" dirty="0">
                <a:solidFill>
                  <a:srgbClr val="0000FF"/>
                </a:solidFill>
              </a:rPr>
              <a:t>25</a:t>
            </a:r>
            <a:r>
              <a:rPr lang="en-US" altLang="zh-TW" sz="2400" dirty="0"/>
              <a:t>, </a:t>
            </a:r>
            <a:r>
              <a:rPr lang="en-US" altLang="zh-TW" sz="2400" b="1" dirty="0">
                <a:solidFill>
                  <a:srgbClr val="0000FF"/>
                </a:solidFill>
              </a:rPr>
              <a:t>50</a:t>
            </a:r>
            <a:r>
              <a:rPr lang="en-US" altLang="zh-TW" sz="2400" dirty="0"/>
              <a:t>, and </a:t>
            </a:r>
            <a:r>
              <a:rPr lang="en-US" altLang="zh-TW" sz="2400" b="1" dirty="0">
                <a:solidFill>
                  <a:srgbClr val="0000FF"/>
                </a:solidFill>
              </a:rPr>
              <a:t>150</a:t>
            </a:r>
            <a:r>
              <a:rPr lang="en-US" altLang="zh-TW" sz="2400" dirty="0"/>
              <a:t> epochs, and the performance was evaluated using the </a:t>
            </a:r>
            <a:r>
              <a:rPr lang="en-US" altLang="zh-TW" sz="2400" b="1" dirty="0">
                <a:solidFill>
                  <a:srgbClr val="0000FF"/>
                </a:solidFill>
              </a:rPr>
              <a:t>SDR</a:t>
            </a:r>
            <a:r>
              <a:rPr lang="en-US" altLang="zh-TW" sz="2400" dirty="0"/>
              <a:t>, along with </a:t>
            </a:r>
            <a:r>
              <a:rPr lang="en-US" altLang="zh-TW" sz="2400" b="1" dirty="0">
                <a:solidFill>
                  <a:srgbClr val="0000FF"/>
                </a:solidFill>
              </a:rPr>
              <a:t>SIR</a:t>
            </a:r>
            <a:r>
              <a:rPr lang="en-US" altLang="zh-TW" sz="2400" dirty="0"/>
              <a:t>, </a:t>
            </a:r>
            <a:r>
              <a:rPr lang="en-US" altLang="zh-TW" sz="2400" b="1" dirty="0">
                <a:solidFill>
                  <a:srgbClr val="0000FF"/>
                </a:solidFill>
              </a:rPr>
              <a:t>ISR</a:t>
            </a:r>
            <a:r>
              <a:rPr lang="en-US" altLang="zh-TW" sz="2400" dirty="0"/>
              <a:t>, and </a:t>
            </a:r>
            <a:r>
              <a:rPr lang="en-US" altLang="zh-TW" sz="2400" b="1" dirty="0">
                <a:solidFill>
                  <a:srgbClr val="0000FF"/>
                </a:solidFill>
              </a:rPr>
              <a:t>SAR</a:t>
            </a:r>
            <a:r>
              <a:rPr lang="en-US" altLang="zh-TW" sz="2400" dirty="0"/>
              <a:t>. These metrics collectively assess the separation quality, interference suppression, spatial image quality, and absence of artifacts.</a:t>
            </a:r>
          </a:p>
          <a:p>
            <a:pPr marL="342900" indent="-342900">
              <a:lnSpc>
                <a:spcPct val="150000"/>
              </a:lnSpc>
              <a:buFont typeface="Arial" panose="020B0604020202020204" pitchFamily="34" charset="0"/>
              <a:buChar char="•"/>
            </a:pPr>
            <a:r>
              <a:rPr lang="en-US" altLang="zh-TW" sz="2400" dirty="0"/>
              <a:t>Below are the detailed results for the baseline Open-Unmix model:</a:t>
            </a:r>
          </a:p>
        </p:txBody>
      </p:sp>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Highlight</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4" name="表格 3">
            <a:extLst>
              <a:ext uri="{FF2B5EF4-FFF2-40B4-BE49-F238E27FC236}">
                <a16:creationId xmlns:a16="http://schemas.microsoft.com/office/drawing/2014/main" id="{C24CA36D-4DAB-9E9E-13B4-31BDE6A221B8}"/>
              </a:ext>
            </a:extLst>
          </p:cNvPr>
          <p:cNvGraphicFramePr>
            <a:graphicFrameLocks noGrp="1"/>
          </p:cNvGraphicFramePr>
          <p:nvPr>
            <p:extLst>
              <p:ext uri="{D42A27DB-BD31-4B8C-83A1-F6EECF244321}">
                <p14:modId xmlns:p14="http://schemas.microsoft.com/office/powerpoint/2010/main" val="2647471319"/>
              </p:ext>
            </p:extLst>
          </p:nvPr>
        </p:nvGraphicFramePr>
        <p:xfrm>
          <a:off x="515999" y="4308753"/>
          <a:ext cx="11160000" cy="1854200"/>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158400552"/>
                    </a:ext>
                  </a:extLst>
                </a:gridCol>
                <a:gridCol w="792000">
                  <a:extLst>
                    <a:ext uri="{9D8B030D-6E8A-4147-A177-3AD203B41FA5}">
                      <a16:colId xmlns:a16="http://schemas.microsoft.com/office/drawing/2014/main" val="1929588312"/>
                    </a:ext>
                  </a:extLst>
                </a:gridCol>
                <a:gridCol w="792000">
                  <a:extLst>
                    <a:ext uri="{9D8B030D-6E8A-4147-A177-3AD203B41FA5}">
                      <a16:colId xmlns:a16="http://schemas.microsoft.com/office/drawing/2014/main" val="1778322039"/>
                    </a:ext>
                  </a:extLst>
                </a:gridCol>
                <a:gridCol w="792000">
                  <a:extLst>
                    <a:ext uri="{9D8B030D-6E8A-4147-A177-3AD203B41FA5}">
                      <a16:colId xmlns:a16="http://schemas.microsoft.com/office/drawing/2014/main" val="2094172010"/>
                    </a:ext>
                  </a:extLst>
                </a:gridCol>
                <a:gridCol w="792000">
                  <a:extLst>
                    <a:ext uri="{9D8B030D-6E8A-4147-A177-3AD203B41FA5}">
                      <a16:colId xmlns:a16="http://schemas.microsoft.com/office/drawing/2014/main" val="2167001761"/>
                    </a:ext>
                  </a:extLst>
                </a:gridCol>
                <a:gridCol w="792000">
                  <a:extLst>
                    <a:ext uri="{9D8B030D-6E8A-4147-A177-3AD203B41FA5}">
                      <a16:colId xmlns:a16="http://schemas.microsoft.com/office/drawing/2014/main" val="4098975141"/>
                    </a:ext>
                  </a:extLst>
                </a:gridCol>
                <a:gridCol w="792000">
                  <a:extLst>
                    <a:ext uri="{9D8B030D-6E8A-4147-A177-3AD203B41FA5}">
                      <a16:colId xmlns:a16="http://schemas.microsoft.com/office/drawing/2014/main" val="3961251554"/>
                    </a:ext>
                  </a:extLst>
                </a:gridCol>
                <a:gridCol w="792000">
                  <a:extLst>
                    <a:ext uri="{9D8B030D-6E8A-4147-A177-3AD203B41FA5}">
                      <a16:colId xmlns:a16="http://schemas.microsoft.com/office/drawing/2014/main" val="1512194906"/>
                    </a:ext>
                  </a:extLst>
                </a:gridCol>
                <a:gridCol w="792000">
                  <a:extLst>
                    <a:ext uri="{9D8B030D-6E8A-4147-A177-3AD203B41FA5}">
                      <a16:colId xmlns:a16="http://schemas.microsoft.com/office/drawing/2014/main" val="1491063683"/>
                    </a:ext>
                  </a:extLst>
                </a:gridCol>
                <a:gridCol w="792000">
                  <a:extLst>
                    <a:ext uri="{9D8B030D-6E8A-4147-A177-3AD203B41FA5}">
                      <a16:colId xmlns:a16="http://schemas.microsoft.com/office/drawing/2014/main" val="2017646969"/>
                    </a:ext>
                  </a:extLst>
                </a:gridCol>
                <a:gridCol w="792000">
                  <a:extLst>
                    <a:ext uri="{9D8B030D-6E8A-4147-A177-3AD203B41FA5}">
                      <a16:colId xmlns:a16="http://schemas.microsoft.com/office/drawing/2014/main" val="3548168880"/>
                    </a:ext>
                  </a:extLst>
                </a:gridCol>
                <a:gridCol w="792000">
                  <a:extLst>
                    <a:ext uri="{9D8B030D-6E8A-4147-A177-3AD203B41FA5}">
                      <a16:colId xmlns:a16="http://schemas.microsoft.com/office/drawing/2014/main" val="913555159"/>
                    </a:ext>
                  </a:extLst>
                </a:gridCol>
                <a:gridCol w="792000">
                  <a:extLst>
                    <a:ext uri="{9D8B030D-6E8A-4147-A177-3AD203B41FA5}">
                      <a16:colId xmlns:a16="http://schemas.microsoft.com/office/drawing/2014/main" val="4193627250"/>
                    </a:ext>
                  </a:extLst>
                </a:gridCol>
              </a:tblGrid>
              <a:tr h="370840">
                <a:tc gridSpan="13">
                  <a:txBody>
                    <a:bodyPr/>
                    <a:lstStyle/>
                    <a:p>
                      <a:pPr algn="ctr"/>
                      <a:r>
                        <a:rPr lang="en-US" altLang="zh-TW" sz="1600" dirty="0">
                          <a:solidFill>
                            <a:schemeClr val="tx1"/>
                          </a:solidFill>
                        </a:rPr>
                        <a:t>Baseline Open-Unmix</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4093001"/>
                  </a:ext>
                </a:extLst>
              </a:tr>
              <a:tr h="370840">
                <a:tc rowSpan="2">
                  <a:txBody>
                    <a:bodyPr/>
                    <a:lstStyle/>
                    <a:p>
                      <a:pPr algn="ctr"/>
                      <a:r>
                        <a:rPr lang="en-US" altLang="zh-TW" sz="1600" dirty="0">
                          <a:solidFill>
                            <a:schemeClr val="tx1"/>
                          </a:solidFill>
                        </a:rPr>
                        <a:t>Targets</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solidFill>
                            <a:schemeClr val="tx1"/>
                          </a:solidFill>
                        </a:rPr>
                        <a:t>25 Epochs</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solidFill>
                            <a:schemeClr val="tx1"/>
                          </a:solidFill>
                        </a:rPr>
                        <a:t>50 Epochs</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gridSpan="4">
                  <a:txBody>
                    <a:bodyPr/>
                    <a:lstStyle/>
                    <a:p>
                      <a:pPr algn="ctr"/>
                      <a:r>
                        <a:rPr lang="en-US" altLang="zh-TW" sz="1600" dirty="0">
                          <a:solidFill>
                            <a:schemeClr val="tx1"/>
                          </a:solidFill>
                        </a:rPr>
                        <a:t>150 Epochs</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3230304"/>
                  </a:ext>
                </a:extLst>
              </a:tr>
              <a:tr h="370840">
                <a:tc vMerge="1">
                  <a:txBody>
                    <a:bodyPr/>
                    <a:lstStyle/>
                    <a:p>
                      <a:pPr algn="ct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SDR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SIR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ISR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SAR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SDR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SIR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ISR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SAR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SDR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SIR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ISR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SAR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785722"/>
                  </a:ext>
                </a:extLst>
              </a:tr>
              <a:tr h="370840">
                <a:tc>
                  <a:txBody>
                    <a:bodyPr/>
                    <a:lstStyle/>
                    <a:p>
                      <a:pPr algn="ctr"/>
                      <a:r>
                        <a:rPr lang="en-US" altLang="zh-TW" sz="1600" b="1" dirty="0">
                          <a:solidFill>
                            <a:schemeClr val="tx1"/>
                          </a:solidFill>
                        </a:rPr>
                        <a:t>Vocals</a:t>
                      </a:r>
                      <a:endParaRPr lang="zh-TW" altLang="en-US"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4.749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10.016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11.406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6.059</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b="1" dirty="0">
                          <a:solidFill>
                            <a:srgbClr val="0000FF"/>
                          </a:solidFill>
                        </a:rPr>
                        <a:t>5.394 </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14.240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10.536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zh-TW" altLang="en-US" sz="1600" dirty="0"/>
                        <a:t>5.688</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altLang="zh-TW" sz="1600" b="1" dirty="0">
                          <a:solidFill>
                            <a:srgbClr val="FF0000"/>
                          </a:solidFill>
                        </a:rPr>
                        <a:t>5.528</a:t>
                      </a:r>
                      <a:endParaRPr lang="zh-TW" altLang="en-US" sz="1600" b="1" dirty="0">
                        <a:solidFill>
                          <a:srgbClr val="FF0000"/>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altLang="zh-TW" sz="1600" dirty="0">
                          <a:solidFill>
                            <a:schemeClr val="tx1"/>
                          </a:solidFill>
                        </a:rPr>
                        <a:t>13.864</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altLang="zh-TW" sz="1600" dirty="0">
                          <a:solidFill>
                            <a:schemeClr val="tx1"/>
                          </a:solidFill>
                        </a:rPr>
                        <a:t>11.914</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altLang="zh-TW" sz="1600" dirty="0">
                          <a:solidFill>
                            <a:schemeClr val="tx1"/>
                          </a:solidFill>
                        </a:rPr>
                        <a:t>6.107</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2915416"/>
                  </a:ext>
                </a:extLst>
              </a:tr>
              <a:tr h="370840">
                <a:tc>
                  <a:txBody>
                    <a:bodyPr/>
                    <a:lstStyle/>
                    <a:p>
                      <a:pPr algn="ctr"/>
                      <a:r>
                        <a:rPr lang="en-US" altLang="zh-TW" sz="1600" dirty="0">
                          <a:solidFill>
                            <a:schemeClr val="tx1"/>
                          </a:solidFill>
                        </a:rPr>
                        <a:t>Accompaniment</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10.588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17.826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18.040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13.030</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11.714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17.098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22.922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13.492</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altLang="zh-TW" sz="1600" dirty="0">
                          <a:solidFill>
                            <a:schemeClr val="tx1"/>
                          </a:solidFill>
                        </a:rPr>
                        <a:t>11.857</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altLang="zh-TW" sz="1600" dirty="0">
                          <a:solidFill>
                            <a:schemeClr val="tx1"/>
                          </a:solidFill>
                        </a:rPr>
                        <a:t>17.818</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altLang="zh-TW" sz="1600" dirty="0">
                          <a:solidFill>
                            <a:schemeClr val="tx1"/>
                          </a:solidFill>
                        </a:rPr>
                        <a:t>21.332</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altLang="zh-TW" sz="1600" dirty="0">
                          <a:solidFill>
                            <a:schemeClr val="tx1"/>
                          </a:solidFill>
                        </a:rPr>
                        <a:t>13.666</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2569203"/>
                  </a:ext>
                </a:extLst>
              </a:tr>
            </a:tbl>
          </a:graphicData>
        </a:graphic>
      </p:graphicFrame>
      <p:sp>
        <p:nvSpPr>
          <p:cNvPr id="8" name="文字方塊 7">
            <a:extLst>
              <a:ext uri="{FF2B5EF4-FFF2-40B4-BE49-F238E27FC236}">
                <a16:creationId xmlns:a16="http://schemas.microsoft.com/office/drawing/2014/main" id="{53C4CCD9-3B31-0703-3B32-6E0552189AF3}"/>
              </a:ext>
            </a:extLst>
          </p:cNvPr>
          <p:cNvSpPr txBox="1"/>
          <p:nvPr/>
        </p:nvSpPr>
        <p:spPr>
          <a:xfrm>
            <a:off x="515999" y="6336519"/>
            <a:ext cx="11159999" cy="369332"/>
          </a:xfrm>
          <a:prstGeom prst="rect">
            <a:avLst/>
          </a:prstGeom>
          <a:noFill/>
        </p:spPr>
        <p:txBody>
          <a:bodyPr wrap="square">
            <a:spAutoFit/>
          </a:bodyPr>
          <a:lstStyle/>
          <a:p>
            <a:r>
              <a:rPr lang="zh-TW" altLang="en-US" b="1" dirty="0">
                <a:solidFill>
                  <a:srgbClr val="FF0000"/>
                </a:solidFill>
              </a:rPr>
              <a:t>Red</a:t>
            </a:r>
            <a:r>
              <a:rPr lang="zh-TW" altLang="en-US" dirty="0"/>
              <a:t> indicates the best performance, and </a:t>
            </a:r>
            <a:r>
              <a:rPr lang="zh-TW" altLang="en-US" b="1" dirty="0">
                <a:solidFill>
                  <a:srgbClr val="0000FF"/>
                </a:solidFill>
              </a:rPr>
              <a:t>blue</a:t>
            </a:r>
            <a:r>
              <a:rPr lang="zh-TW" altLang="en-US" dirty="0"/>
              <a:t> indicates the second-best </a:t>
            </a:r>
            <a:r>
              <a:rPr lang="en-US" altLang="zh-TW" dirty="0"/>
              <a:t>for SDR metric</a:t>
            </a:r>
            <a:r>
              <a:rPr lang="zh-TW" altLang="en-US" dirty="0"/>
              <a:t>.</a:t>
            </a:r>
          </a:p>
        </p:txBody>
      </p:sp>
    </p:spTree>
    <p:extLst>
      <p:ext uri="{BB962C8B-B14F-4D97-AF65-F5344CB8AC3E}">
        <p14:creationId xmlns:p14="http://schemas.microsoft.com/office/powerpoint/2010/main" val="2152616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Highlight</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FB15C015-8C24-7E3B-39CD-708BEF0E2938}"/>
              </a:ext>
            </a:extLst>
          </p:cNvPr>
          <p:cNvSpPr txBox="1"/>
          <p:nvPr/>
        </p:nvSpPr>
        <p:spPr>
          <a:xfrm>
            <a:off x="609637" y="1325783"/>
            <a:ext cx="11172584" cy="280903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TW" sz="2400" dirty="0"/>
              <a:t>For the optional tasks, the </a:t>
            </a:r>
            <a:r>
              <a:rPr lang="en-US" altLang="zh-TW" sz="2400" b="1" dirty="0">
                <a:solidFill>
                  <a:srgbClr val="0000FF"/>
                </a:solidFill>
              </a:rPr>
              <a:t>data augmentation</a:t>
            </a:r>
            <a:r>
              <a:rPr lang="en-US" altLang="zh-TW" sz="2400" dirty="0"/>
              <a:t> task resulted in </a:t>
            </a:r>
            <a:r>
              <a:rPr lang="en-US" altLang="zh-TW" sz="2400" b="1" dirty="0">
                <a:solidFill>
                  <a:srgbClr val="0000FF"/>
                </a:solidFill>
              </a:rPr>
              <a:t>slightly improved </a:t>
            </a:r>
            <a:r>
              <a:rPr lang="en-US" altLang="zh-TW" sz="2400" dirty="0"/>
              <a:t>SDR values for both vocals and accompaniment. </a:t>
            </a:r>
          </a:p>
          <a:p>
            <a:pPr marL="342900" indent="-342900">
              <a:lnSpc>
                <a:spcPct val="150000"/>
              </a:lnSpc>
              <a:buFont typeface="Arial" panose="020B0604020202020204" pitchFamily="34" charset="0"/>
              <a:buChar char="•"/>
            </a:pPr>
            <a:r>
              <a:rPr lang="en-US" altLang="zh-TW" sz="2400" b="1" dirty="0">
                <a:solidFill>
                  <a:srgbClr val="0000FF"/>
                </a:solidFill>
              </a:rPr>
              <a:t>Removing the LSTM layers </a:t>
            </a:r>
            <a:r>
              <a:rPr lang="en-US" altLang="zh-TW" sz="2400" dirty="0"/>
              <a:t>led to a notable </a:t>
            </a:r>
            <a:r>
              <a:rPr lang="en-US" altLang="zh-TW" sz="2400" b="1" dirty="0">
                <a:solidFill>
                  <a:srgbClr val="0000FF"/>
                </a:solidFill>
              </a:rPr>
              <a:t>drop in SDR for vocals</a:t>
            </a:r>
            <a:r>
              <a:rPr lang="en-US" altLang="zh-TW" sz="2400" dirty="0"/>
              <a:t>, showing that the recurrent layers play a critical role in capturing the temporal dynamics required for accurate vocal separation.</a:t>
            </a:r>
          </a:p>
        </p:txBody>
      </p:sp>
      <p:graphicFrame>
        <p:nvGraphicFramePr>
          <p:cNvPr id="7" name="表格 6">
            <a:extLst>
              <a:ext uri="{FF2B5EF4-FFF2-40B4-BE49-F238E27FC236}">
                <a16:creationId xmlns:a16="http://schemas.microsoft.com/office/drawing/2014/main" id="{F9061CDA-73FF-11AC-1AA4-3E8B0DA706D3}"/>
              </a:ext>
            </a:extLst>
          </p:cNvPr>
          <p:cNvGraphicFramePr>
            <a:graphicFrameLocks noGrp="1"/>
          </p:cNvGraphicFramePr>
          <p:nvPr>
            <p:extLst>
              <p:ext uri="{D42A27DB-BD31-4B8C-83A1-F6EECF244321}">
                <p14:modId xmlns:p14="http://schemas.microsoft.com/office/powerpoint/2010/main" val="3421030522"/>
              </p:ext>
            </p:extLst>
          </p:nvPr>
        </p:nvGraphicFramePr>
        <p:xfrm>
          <a:off x="515998" y="4308873"/>
          <a:ext cx="11160000" cy="1854080"/>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158400552"/>
                    </a:ext>
                  </a:extLst>
                </a:gridCol>
                <a:gridCol w="792000">
                  <a:extLst>
                    <a:ext uri="{9D8B030D-6E8A-4147-A177-3AD203B41FA5}">
                      <a16:colId xmlns:a16="http://schemas.microsoft.com/office/drawing/2014/main" val="3230747616"/>
                    </a:ext>
                  </a:extLst>
                </a:gridCol>
                <a:gridCol w="792000">
                  <a:extLst>
                    <a:ext uri="{9D8B030D-6E8A-4147-A177-3AD203B41FA5}">
                      <a16:colId xmlns:a16="http://schemas.microsoft.com/office/drawing/2014/main" val="2585638838"/>
                    </a:ext>
                  </a:extLst>
                </a:gridCol>
                <a:gridCol w="792000">
                  <a:extLst>
                    <a:ext uri="{9D8B030D-6E8A-4147-A177-3AD203B41FA5}">
                      <a16:colId xmlns:a16="http://schemas.microsoft.com/office/drawing/2014/main" val="4054627388"/>
                    </a:ext>
                  </a:extLst>
                </a:gridCol>
                <a:gridCol w="792000">
                  <a:extLst>
                    <a:ext uri="{9D8B030D-6E8A-4147-A177-3AD203B41FA5}">
                      <a16:colId xmlns:a16="http://schemas.microsoft.com/office/drawing/2014/main" val="3099865445"/>
                    </a:ext>
                  </a:extLst>
                </a:gridCol>
                <a:gridCol w="792000">
                  <a:extLst>
                    <a:ext uri="{9D8B030D-6E8A-4147-A177-3AD203B41FA5}">
                      <a16:colId xmlns:a16="http://schemas.microsoft.com/office/drawing/2014/main" val="1929588312"/>
                    </a:ext>
                  </a:extLst>
                </a:gridCol>
                <a:gridCol w="792000">
                  <a:extLst>
                    <a:ext uri="{9D8B030D-6E8A-4147-A177-3AD203B41FA5}">
                      <a16:colId xmlns:a16="http://schemas.microsoft.com/office/drawing/2014/main" val="1778322039"/>
                    </a:ext>
                  </a:extLst>
                </a:gridCol>
                <a:gridCol w="792000">
                  <a:extLst>
                    <a:ext uri="{9D8B030D-6E8A-4147-A177-3AD203B41FA5}">
                      <a16:colId xmlns:a16="http://schemas.microsoft.com/office/drawing/2014/main" val="2094172010"/>
                    </a:ext>
                  </a:extLst>
                </a:gridCol>
                <a:gridCol w="792000">
                  <a:extLst>
                    <a:ext uri="{9D8B030D-6E8A-4147-A177-3AD203B41FA5}">
                      <a16:colId xmlns:a16="http://schemas.microsoft.com/office/drawing/2014/main" val="2167001761"/>
                    </a:ext>
                  </a:extLst>
                </a:gridCol>
                <a:gridCol w="792000">
                  <a:extLst>
                    <a:ext uri="{9D8B030D-6E8A-4147-A177-3AD203B41FA5}">
                      <a16:colId xmlns:a16="http://schemas.microsoft.com/office/drawing/2014/main" val="2017646969"/>
                    </a:ext>
                  </a:extLst>
                </a:gridCol>
                <a:gridCol w="792000">
                  <a:extLst>
                    <a:ext uri="{9D8B030D-6E8A-4147-A177-3AD203B41FA5}">
                      <a16:colId xmlns:a16="http://schemas.microsoft.com/office/drawing/2014/main" val="3548168880"/>
                    </a:ext>
                  </a:extLst>
                </a:gridCol>
                <a:gridCol w="792000">
                  <a:extLst>
                    <a:ext uri="{9D8B030D-6E8A-4147-A177-3AD203B41FA5}">
                      <a16:colId xmlns:a16="http://schemas.microsoft.com/office/drawing/2014/main" val="913555159"/>
                    </a:ext>
                  </a:extLst>
                </a:gridCol>
                <a:gridCol w="792000">
                  <a:extLst>
                    <a:ext uri="{9D8B030D-6E8A-4147-A177-3AD203B41FA5}">
                      <a16:colId xmlns:a16="http://schemas.microsoft.com/office/drawing/2014/main" val="4193627250"/>
                    </a:ext>
                  </a:extLst>
                </a:gridCol>
              </a:tblGrid>
              <a:tr h="370840">
                <a:tc>
                  <a:txBody>
                    <a:bodyPr/>
                    <a:lstStyle/>
                    <a:p>
                      <a:pPr algn="ct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solidFill>
                            <a:schemeClr val="tx1"/>
                          </a:solidFill>
                        </a:rPr>
                        <a:t>Baseline Open-Unmix</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Data Augmentation</a:t>
                      </a:r>
                      <a:endParaRPr lang="zh-TW" altLang="en-US"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gridSpan="4">
                  <a:txBody>
                    <a:bodyPr/>
                    <a:lstStyle/>
                    <a:p>
                      <a:pPr algn="ctr"/>
                      <a:r>
                        <a:rPr lang="en-US" altLang="zh-TW" dirty="0">
                          <a:solidFill>
                            <a:schemeClr val="tx1"/>
                          </a:solidFill>
                        </a:rPr>
                        <a:t>LSTM Removal</a:t>
                      </a:r>
                      <a:endParaRPr lang="zh-TW" altLang="en-US"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4093001"/>
                  </a:ext>
                </a:extLst>
              </a:tr>
              <a:tr h="370840">
                <a:tc rowSpan="2">
                  <a:txBody>
                    <a:bodyPr/>
                    <a:lstStyle/>
                    <a:p>
                      <a:pPr algn="ctr"/>
                      <a:r>
                        <a:rPr lang="en-US" altLang="zh-TW" sz="1600" dirty="0">
                          <a:solidFill>
                            <a:schemeClr val="tx1"/>
                          </a:solidFill>
                        </a:rPr>
                        <a:t>Targets</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solidFill>
                            <a:schemeClr val="tx1"/>
                          </a:solidFill>
                        </a:rPr>
                        <a:t>150 Epochs</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solidFill>
                            <a:schemeClr val="tx1"/>
                          </a:solidFill>
                        </a:rPr>
                        <a:t>150 Epochs</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gridSpan="4">
                  <a:txBody>
                    <a:bodyPr/>
                    <a:lstStyle/>
                    <a:p>
                      <a:pPr algn="ctr"/>
                      <a:r>
                        <a:rPr lang="en-US" altLang="zh-TW" sz="1600" dirty="0">
                          <a:solidFill>
                            <a:schemeClr val="tx1"/>
                          </a:solidFill>
                        </a:rPr>
                        <a:t>150 Epochs</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3230304"/>
                  </a:ext>
                </a:extLst>
              </a:tr>
              <a:tr h="370800">
                <a:tc vMerge="1">
                  <a:txBody>
                    <a:bodyPr/>
                    <a:lstStyle/>
                    <a:p>
                      <a:pPr algn="ct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SDR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SIR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ISR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SAR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SDR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SIR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ISR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SAR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SDR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SIR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ISR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SAR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785722"/>
                  </a:ext>
                </a:extLst>
              </a:tr>
              <a:tr h="370800">
                <a:tc>
                  <a:txBody>
                    <a:bodyPr/>
                    <a:lstStyle/>
                    <a:p>
                      <a:pPr algn="ctr"/>
                      <a:r>
                        <a:rPr lang="en-US" altLang="zh-TW" sz="1600" b="1" dirty="0">
                          <a:solidFill>
                            <a:schemeClr val="tx1"/>
                          </a:solidFill>
                        </a:rPr>
                        <a:t>Vocals</a:t>
                      </a:r>
                      <a:endParaRPr lang="zh-TW" altLang="en-US"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altLang="zh-TW" sz="1600" b="1" dirty="0">
                          <a:solidFill>
                            <a:srgbClr val="0000FF"/>
                          </a:solidFill>
                        </a:rPr>
                        <a:t>5.528</a:t>
                      </a:r>
                      <a:endParaRPr lang="zh-TW" altLang="en-US" sz="1600" b="1" dirty="0">
                        <a:solidFill>
                          <a:srgbClr val="0000FF"/>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altLang="zh-TW" sz="1600" dirty="0">
                          <a:solidFill>
                            <a:schemeClr val="tx1"/>
                          </a:solidFill>
                        </a:rPr>
                        <a:t>13.864</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altLang="zh-TW" sz="1600" dirty="0">
                          <a:solidFill>
                            <a:schemeClr val="tx1"/>
                          </a:solidFill>
                        </a:rPr>
                        <a:t>11.914</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altLang="zh-TW" sz="1600" dirty="0">
                          <a:solidFill>
                            <a:schemeClr val="tx1"/>
                          </a:solidFill>
                        </a:rPr>
                        <a:t>6.107</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b="1" dirty="0">
                          <a:solidFill>
                            <a:srgbClr val="FF0000"/>
                          </a:solidFill>
                        </a:rPr>
                        <a:t>5.708 </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13.893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12.691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6.280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4.972 </a:t>
                      </a:r>
                      <a:endParaRPr lang="zh-TW" altLang="en-US"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12.280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9.910</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5.087</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2915416"/>
                  </a:ext>
                </a:extLst>
              </a:tr>
              <a:tr h="370800">
                <a:tc>
                  <a:txBody>
                    <a:bodyPr/>
                    <a:lstStyle/>
                    <a:p>
                      <a:pPr algn="ctr"/>
                      <a:r>
                        <a:rPr lang="en-US" altLang="zh-TW" sz="1600" dirty="0">
                          <a:solidFill>
                            <a:schemeClr val="tx1"/>
                          </a:solidFill>
                        </a:rPr>
                        <a:t>Accompaniment</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altLang="zh-TW" sz="1600" dirty="0">
                          <a:solidFill>
                            <a:schemeClr val="tx1"/>
                          </a:solidFill>
                        </a:rPr>
                        <a:t>11.857</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altLang="zh-TW" sz="1600" dirty="0">
                          <a:solidFill>
                            <a:schemeClr val="tx1"/>
                          </a:solidFill>
                        </a:rPr>
                        <a:t>17.818</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altLang="zh-TW" sz="1600" dirty="0">
                          <a:solidFill>
                            <a:schemeClr val="tx1"/>
                          </a:solidFill>
                        </a:rPr>
                        <a:t>21.332</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altLang="zh-TW" sz="1600" dirty="0">
                          <a:solidFill>
                            <a:schemeClr val="tx1"/>
                          </a:solidFill>
                        </a:rPr>
                        <a:t>13.666</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12.267</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19.274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21.043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13.631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11.065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15.061</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21.135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13.299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2569203"/>
                  </a:ext>
                </a:extLst>
              </a:tr>
            </a:tbl>
          </a:graphicData>
        </a:graphic>
      </p:graphicFrame>
      <p:sp>
        <p:nvSpPr>
          <p:cNvPr id="13" name="文字方塊 12">
            <a:extLst>
              <a:ext uri="{FF2B5EF4-FFF2-40B4-BE49-F238E27FC236}">
                <a16:creationId xmlns:a16="http://schemas.microsoft.com/office/drawing/2014/main" id="{405D688B-3215-3C3C-15BD-4D92CC3E3767}"/>
              </a:ext>
            </a:extLst>
          </p:cNvPr>
          <p:cNvSpPr txBox="1"/>
          <p:nvPr/>
        </p:nvSpPr>
        <p:spPr>
          <a:xfrm>
            <a:off x="515999" y="6336519"/>
            <a:ext cx="11159999" cy="369332"/>
          </a:xfrm>
          <a:prstGeom prst="rect">
            <a:avLst/>
          </a:prstGeom>
          <a:noFill/>
        </p:spPr>
        <p:txBody>
          <a:bodyPr wrap="square">
            <a:spAutoFit/>
          </a:bodyPr>
          <a:lstStyle/>
          <a:p>
            <a:r>
              <a:rPr lang="zh-TW" altLang="en-US" b="1" dirty="0">
                <a:solidFill>
                  <a:srgbClr val="FF0000"/>
                </a:solidFill>
              </a:rPr>
              <a:t>Red</a:t>
            </a:r>
            <a:r>
              <a:rPr lang="zh-TW" altLang="en-US" dirty="0"/>
              <a:t> indicates the best performance, and </a:t>
            </a:r>
            <a:r>
              <a:rPr lang="zh-TW" altLang="en-US" b="1" dirty="0">
                <a:solidFill>
                  <a:srgbClr val="0000FF"/>
                </a:solidFill>
              </a:rPr>
              <a:t>blue</a:t>
            </a:r>
            <a:r>
              <a:rPr lang="zh-TW" altLang="en-US" dirty="0"/>
              <a:t> indicates the second-best </a:t>
            </a:r>
            <a:r>
              <a:rPr lang="en-US" altLang="zh-TW" dirty="0"/>
              <a:t>for SDR metric</a:t>
            </a:r>
            <a:r>
              <a:rPr lang="zh-TW" altLang="en-US" dirty="0"/>
              <a:t>.</a:t>
            </a:r>
          </a:p>
        </p:txBody>
      </p:sp>
    </p:spTree>
    <p:extLst>
      <p:ext uri="{BB962C8B-B14F-4D97-AF65-F5344CB8AC3E}">
        <p14:creationId xmlns:p14="http://schemas.microsoft.com/office/powerpoint/2010/main" val="427065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6DA5B-0965-4CA5-5119-A6C1A36262AF}"/>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D9957089-C045-E901-9DD2-A9D49ACC1BA5}"/>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Highlight</a:t>
            </a:r>
          </a:p>
        </p:txBody>
      </p:sp>
      <p:sp>
        <p:nvSpPr>
          <p:cNvPr id="3" name="矩形 2">
            <a:extLst>
              <a:ext uri="{FF2B5EF4-FFF2-40B4-BE49-F238E27FC236}">
                <a16:creationId xmlns:a16="http://schemas.microsoft.com/office/drawing/2014/main" id="{DA9C7482-4970-0E44-D04E-D831026739E8}"/>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6376CFB8-9D43-D359-7F7C-13E59A8FA485}"/>
              </a:ext>
            </a:extLst>
          </p:cNvPr>
          <p:cNvSpPr txBox="1"/>
          <p:nvPr/>
        </p:nvSpPr>
        <p:spPr>
          <a:xfrm>
            <a:off x="609637" y="1325783"/>
            <a:ext cx="11066361" cy="280903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TW" sz="2400" dirty="0"/>
              <a:t>For Task 2, the </a:t>
            </a:r>
            <a:r>
              <a:rPr lang="en-US" altLang="zh-TW" sz="2400" b="1" dirty="0">
                <a:solidFill>
                  <a:srgbClr val="0000FF"/>
                </a:solidFill>
              </a:rPr>
              <a:t>Griffin-Lim algorithm</a:t>
            </a:r>
            <a:r>
              <a:rPr lang="en-US" altLang="zh-TW" sz="2400" dirty="0"/>
              <a:t> was applied to </a:t>
            </a:r>
            <a:r>
              <a:rPr lang="en-US" altLang="zh-TW" sz="2400" b="1" dirty="0">
                <a:solidFill>
                  <a:srgbClr val="0000FF"/>
                </a:solidFill>
              </a:rPr>
              <a:t>estimate the phase instead of copying it from the mixture</a:t>
            </a:r>
            <a:r>
              <a:rPr lang="en-US" altLang="zh-TW" sz="2400" dirty="0"/>
              <a:t>. The results showed a significant drop in performance.</a:t>
            </a:r>
          </a:p>
          <a:p>
            <a:pPr marL="342900" indent="-342900">
              <a:lnSpc>
                <a:spcPct val="150000"/>
              </a:lnSpc>
              <a:buFont typeface="Arial" panose="020B0604020202020204" pitchFamily="34" charset="0"/>
              <a:buChar char="•"/>
            </a:pPr>
            <a:r>
              <a:rPr lang="en-US" altLang="zh-TW" sz="2400" dirty="0"/>
              <a:t>This highlights the difficulty in accurately recovering phase information using heuristic methods like Griffin-Lim algorithm.</a:t>
            </a:r>
          </a:p>
        </p:txBody>
      </p:sp>
      <p:graphicFrame>
        <p:nvGraphicFramePr>
          <p:cNvPr id="7" name="表格 6">
            <a:extLst>
              <a:ext uri="{FF2B5EF4-FFF2-40B4-BE49-F238E27FC236}">
                <a16:creationId xmlns:a16="http://schemas.microsoft.com/office/drawing/2014/main" id="{C787FB16-67DC-E413-4E8A-4C61DFC4169A}"/>
              </a:ext>
            </a:extLst>
          </p:cNvPr>
          <p:cNvGraphicFramePr>
            <a:graphicFrameLocks noGrp="1"/>
          </p:cNvGraphicFramePr>
          <p:nvPr>
            <p:extLst>
              <p:ext uri="{D42A27DB-BD31-4B8C-83A1-F6EECF244321}">
                <p14:modId xmlns:p14="http://schemas.microsoft.com/office/powerpoint/2010/main" val="4113557945"/>
              </p:ext>
            </p:extLst>
          </p:nvPr>
        </p:nvGraphicFramePr>
        <p:xfrm>
          <a:off x="659998" y="4308873"/>
          <a:ext cx="10872000" cy="1854080"/>
        </p:xfrm>
        <a:graphic>
          <a:graphicData uri="http://schemas.openxmlformats.org/drawingml/2006/table">
            <a:tbl>
              <a:tblPr firstRow="1" bandRow="1">
                <a:tableStyleId>{5C22544A-7EE6-4342-B048-85BDC9FD1C3A}</a:tableStyleId>
              </a:tblPr>
              <a:tblGrid>
                <a:gridCol w="1656000">
                  <a:extLst>
                    <a:ext uri="{9D8B030D-6E8A-4147-A177-3AD203B41FA5}">
                      <a16:colId xmlns:a16="http://schemas.microsoft.com/office/drawing/2014/main" val="158400552"/>
                    </a:ext>
                  </a:extLst>
                </a:gridCol>
                <a:gridCol w="1152000">
                  <a:extLst>
                    <a:ext uri="{9D8B030D-6E8A-4147-A177-3AD203B41FA5}">
                      <a16:colId xmlns:a16="http://schemas.microsoft.com/office/drawing/2014/main" val="3230747616"/>
                    </a:ext>
                  </a:extLst>
                </a:gridCol>
                <a:gridCol w="1152000">
                  <a:extLst>
                    <a:ext uri="{9D8B030D-6E8A-4147-A177-3AD203B41FA5}">
                      <a16:colId xmlns:a16="http://schemas.microsoft.com/office/drawing/2014/main" val="2585638838"/>
                    </a:ext>
                  </a:extLst>
                </a:gridCol>
                <a:gridCol w="1152000">
                  <a:extLst>
                    <a:ext uri="{9D8B030D-6E8A-4147-A177-3AD203B41FA5}">
                      <a16:colId xmlns:a16="http://schemas.microsoft.com/office/drawing/2014/main" val="4054627388"/>
                    </a:ext>
                  </a:extLst>
                </a:gridCol>
                <a:gridCol w="1152000">
                  <a:extLst>
                    <a:ext uri="{9D8B030D-6E8A-4147-A177-3AD203B41FA5}">
                      <a16:colId xmlns:a16="http://schemas.microsoft.com/office/drawing/2014/main" val="3099865445"/>
                    </a:ext>
                  </a:extLst>
                </a:gridCol>
                <a:gridCol w="1152000">
                  <a:extLst>
                    <a:ext uri="{9D8B030D-6E8A-4147-A177-3AD203B41FA5}">
                      <a16:colId xmlns:a16="http://schemas.microsoft.com/office/drawing/2014/main" val="1929588312"/>
                    </a:ext>
                  </a:extLst>
                </a:gridCol>
                <a:gridCol w="1152000">
                  <a:extLst>
                    <a:ext uri="{9D8B030D-6E8A-4147-A177-3AD203B41FA5}">
                      <a16:colId xmlns:a16="http://schemas.microsoft.com/office/drawing/2014/main" val="1778322039"/>
                    </a:ext>
                  </a:extLst>
                </a:gridCol>
                <a:gridCol w="1152000">
                  <a:extLst>
                    <a:ext uri="{9D8B030D-6E8A-4147-A177-3AD203B41FA5}">
                      <a16:colId xmlns:a16="http://schemas.microsoft.com/office/drawing/2014/main" val="2094172010"/>
                    </a:ext>
                  </a:extLst>
                </a:gridCol>
                <a:gridCol w="1152000">
                  <a:extLst>
                    <a:ext uri="{9D8B030D-6E8A-4147-A177-3AD203B41FA5}">
                      <a16:colId xmlns:a16="http://schemas.microsoft.com/office/drawing/2014/main" val="2167001761"/>
                    </a:ext>
                  </a:extLst>
                </a:gridCol>
              </a:tblGrid>
              <a:tr h="370840">
                <a:tc>
                  <a:txBody>
                    <a:bodyPr/>
                    <a:lstStyle/>
                    <a:p>
                      <a:pPr algn="ct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solidFill>
                            <a:schemeClr val="tx1"/>
                          </a:solidFill>
                        </a:rPr>
                        <a:t>Baseline Open-Unmix</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endParaRPr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394093001"/>
                  </a:ext>
                </a:extLst>
              </a:tr>
              <a:tr h="370840">
                <a:tc rowSpan="2">
                  <a:txBody>
                    <a:bodyPr/>
                    <a:lstStyle/>
                    <a:p>
                      <a:pPr algn="ctr"/>
                      <a:r>
                        <a:rPr lang="en-US" altLang="zh-TW" sz="1600">
                          <a:solidFill>
                            <a:schemeClr val="tx1"/>
                          </a:solidFill>
                        </a:rPr>
                        <a:t>Targets</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solidFill>
                            <a:schemeClr val="tx1"/>
                          </a:solidFill>
                        </a:rPr>
                        <a:t>Copy the phase from the mixture</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algn="ct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solidFill>
                            <a:schemeClr val="tx1"/>
                          </a:solidFill>
                        </a:rPr>
                        <a:t>Estimate phase using Griffin &amp; Lim algorithm</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3230304"/>
                  </a:ext>
                </a:extLst>
              </a:tr>
              <a:tr h="370800">
                <a:tc vMerge="1">
                  <a:txBody>
                    <a:bodyPr/>
                    <a:lstStyle/>
                    <a:p>
                      <a:pPr algn="ctr"/>
                      <a:endParaRPr lang="zh-TW" alt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SDR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a:solidFill>
                            <a:schemeClr val="tx1"/>
                          </a:solidFill>
                        </a:rPr>
                        <a:t>SIR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a:solidFill>
                            <a:schemeClr val="tx1"/>
                          </a:solidFill>
                        </a:rPr>
                        <a:t>ISR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dirty="0">
                          <a:solidFill>
                            <a:schemeClr val="tx1"/>
                          </a:solidFill>
                        </a:rPr>
                        <a:t>SAR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a:solidFill>
                            <a:schemeClr val="tx1"/>
                          </a:solidFill>
                        </a:rPr>
                        <a:t>SDR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a:solidFill>
                            <a:schemeClr val="tx1"/>
                          </a:solidFill>
                        </a:rPr>
                        <a:t>SIR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a:solidFill>
                            <a:schemeClr val="tx1"/>
                          </a:solidFill>
                        </a:rPr>
                        <a:t>ISR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600">
                          <a:solidFill>
                            <a:schemeClr val="tx1"/>
                          </a:solidFill>
                        </a:rPr>
                        <a:t>SAR</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785722"/>
                  </a:ext>
                </a:extLst>
              </a:tr>
              <a:tr h="370800">
                <a:tc>
                  <a:txBody>
                    <a:bodyPr/>
                    <a:lstStyle/>
                    <a:p>
                      <a:pPr algn="ctr"/>
                      <a:r>
                        <a:rPr lang="en-US" altLang="zh-TW" sz="1600" b="1">
                          <a:solidFill>
                            <a:schemeClr val="tx1"/>
                          </a:solidFill>
                        </a:rPr>
                        <a:t>Vocals</a:t>
                      </a:r>
                      <a:endParaRPr lang="zh-TW" altLang="en-US" sz="16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altLang="zh-TW" sz="1600" b="1" dirty="0">
                          <a:solidFill>
                            <a:srgbClr val="FF0000"/>
                          </a:solidFill>
                        </a:rPr>
                        <a:t>5.528</a:t>
                      </a:r>
                      <a:endParaRPr lang="zh-TW" altLang="en-US" sz="1600" b="1" dirty="0">
                        <a:solidFill>
                          <a:srgbClr val="FF0000"/>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altLang="zh-TW" sz="1600">
                          <a:solidFill>
                            <a:schemeClr val="tx1"/>
                          </a:solidFill>
                        </a:rPr>
                        <a:t>13.864</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altLang="zh-TW" sz="1600">
                          <a:solidFill>
                            <a:schemeClr val="tx1"/>
                          </a:solidFill>
                        </a:rPr>
                        <a:t>11.914</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altLang="zh-TW" sz="1600">
                          <a:solidFill>
                            <a:schemeClr val="tx1"/>
                          </a:solidFill>
                        </a:rPr>
                        <a:t>6.107</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b="1" dirty="0">
                          <a:solidFill>
                            <a:srgbClr val="0000FF"/>
                          </a:solidFill>
                        </a:rPr>
                        <a:t>-4.593</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0.879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-0.054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-22.311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2915416"/>
                  </a:ext>
                </a:extLst>
              </a:tr>
              <a:tr h="370800">
                <a:tc>
                  <a:txBody>
                    <a:bodyPr/>
                    <a:lstStyle/>
                    <a:p>
                      <a:pPr algn="ctr"/>
                      <a:r>
                        <a:rPr lang="en-US" altLang="zh-TW" sz="1600">
                          <a:solidFill>
                            <a:schemeClr val="tx1"/>
                          </a:solidFill>
                        </a:rPr>
                        <a:t>Accompaniment</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altLang="zh-TW" sz="1600">
                          <a:solidFill>
                            <a:schemeClr val="tx1"/>
                          </a:solidFill>
                        </a:rPr>
                        <a:t>11.857</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altLang="zh-TW" sz="1600" dirty="0">
                          <a:solidFill>
                            <a:schemeClr val="tx1"/>
                          </a:solidFill>
                        </a:rPr>
                        <a:t>17.818</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altLang="zh-TW" sz="1600" dirty="0">
                          <a:solidFill>
                            <a:schemeClr val="tx1"/>
                          </a:solidFill>
                        </a:rPr>
                        <a:t>21.332</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altLang="zh-TW" sz="1600" dirty="0">
                          <a:solidFill>
                            <a:schemeClr val="tx1"/>
                          </a:solidFill>
                        </a:rPr>
                        <a:t>13.666</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-2.033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  -0.555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-0.033 </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zh-TW" altLang="en-US" sz="1600" dirty="0"/>
                        <a:t>-22.883</a:t>
                      </a:r>
                      <a:endParaRPr lang="zh-TW" altLang="en-US" sz="16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2569203"/>
                  </a:ext>
                </a:extLst>
              </a:tr>
            </a:tbl>
          </a:graphicData>
        </a:graphic>
      </p:graphicFrame>
      <p:sp>
        <p:nvSpPr>
          <p:cNvPr id="13" name="文字方塊 12">
            <a:extLst>
              <a:ext uri="{FF2B5EF4-FFF2-40B4-BE49-F238E27FC236}">
                <a16:creationId xmlns:a16="http://schemas.microsoft.com/office/drawing/2014/main" id="{CCF32B7B-77D2-F873-DA63-118360D43CEA}"/>
              </a:ext>
            </a:extLst>
          </p:cNvPr>
          <p:cNvSpPr txBox="1"/>
          <p:nvPr/>
        </p:nvSpPr>
        <p:spPr>
          <a:xfrm>
            <a:off x="515999" y="6336519"/>
            <a:ext cx="11159999" cy="369332"/>
          </a:xfrm>
          <a:prstGeom prst="rect">
            <a:avLst/>
          </a:prstGeom>
          <a:noFill/>
        </p:spPr>
        <p:txBody>
          <a:bodyPr wrap="square">
            <a:spAutoFit/>
          </a:bodyPr>
          <a:lstStyle/>
          <a:p>
            <a:r>
              <a:rPr lang="zh-TW" altLang="en-US" b="1" dirty="0">
                <a:solidFill>
                  <a:srgbClr val="FF0000"/>
                </a:solidFill>
              </a:rPr>
              <a:t>Red</a:t>
            </a:r>
            <a:r>
              <a:rPr lang="zh-TW" altLang="en-US" dirty="0"/>
              <a:t> indicates the best performance, and </a:t>
            </a:r>
            <a:r>
              <a:rPr lang="zh-TW" altLang="en-US" b="1" dirty="0">
                <a:solidFill>
                  <a:srgbClr val="0000FF"/>
                </a:solidFill>
              </a:rPr>
              <a:t>blue</a:t>
            </a:r>
            <a:r>
              <a:rPr lang="zh-TW" altLang="en-US" dirty="0"/>
              <a:t> indicates the second-best </a:t>
            </a:r>
            <a:r>
              <a:rPr lang="en-US" altLang="zh-TW" dirty="0"/>
              <a:t>for SDR metric</a:t>
            </a:r>
            <a:r>
              <a:rPr lang="zh-TW" altLang="en-US" dirty="0"/>
              <a:t>.</a:t>
            </a:r>
          </a:p>
        </p:txBody>
      </p:sp>
    </p:spTree>
    <p:extLst>
      <p:ext uri="{BB962C8B-B14F-4D97-AF65-F5344CB8AC3E}">
        <p14:creationId xmlns:p14="http://schemas.microsoft.com/office/powerpoint/2010/main" val="154876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字方塊 19">
            <a:extLst>
              <a:ext uri="{FF2B5EF4-FFF2-40B4-BE49-F238E27FC236}">
                <a16:creationId xmlns:a16="http://schemas.microsoft.com/office/drawing/2014/main" id="{D13AD5F7-3F90-CAA2-4D68-3E1C4720A435}"/>
              </a:ext>
            </a:extLst>
          </p:cNvPr>
          <p:cNvSpPr txBox="1"/>
          <p:nvPr/>
        </p:nvSpPr>
        <p:spPr>
          <a:xfrm>
            <a:off x="609637" y="1325783"/>
            <a:ext cx="10972725" cy="593047"/>
          </a:xfrm>
          <a:prstGeom prst="rect">
            <a:avLst/>
          </a:prstGeom>
          <a:noFill/>
        </p:spPr>
        <p:txBody>
          <a:bodyPr wrap="square">
            <a:spAutoFit/>
          </a:bodyPr>
          <a:lstStyle/>
          <a:p>
            <a:pPr>
              <a:lnSpc>
                <a:spcPct val="150000"/>
              </a:lnSpc>
            </a:pPr>
            <a:r>
              <a:rPr lang="en-US" altLang="zh-TW" sz="2400" b="1" dirty="0"/>
              <a:t>Listening samples of Baseline Open-Unmix for 25, 50, and 150 epochs </a:t>
            </a:r>
          </a:p>
        </p:txBody>
      </p:sp>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Highlight</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73822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62747-969D-D059-0FE8-A5D71C15B8F1}"/>
            </a:ext>
          </a:extLst>
        </p:cNvPr>
        <p:cNvGrpSpPr/>
        <p:nvPr/>
      </p:nvGrpSpPr>
      <p:grpSpPr>
        <a:xfrm>
          <a:off x="0" y="0"/>
          <a:ext cx="0" cy="0"/>
          <a:chOff x="0" y="0"/>
          <a:chExt cx="0" cy="0"/>
        </a:xfrm>
      </p:grpSpPr>
      <p:sp>
        <p:nvSpPr>
          <p:cNvPr id="20" name="文字方塊 19">
            <a:extLst>
              <a:ext uri="{FF2B5EF4-FFF2-40B4-BE49-F238E27FC236}">
                <a16:creationId xmlns:a16="http://schemas.microsoft.com/office/drawing/2014/main" id="{7084584C-1017-1906-4737-82218A3C54B6}"/>
              </a:ext>
            </a:extLst>
          </p:cNvPr>
          <p:cNvSpPr txBox="1"/>
          <p:nvPr/>
        </p:nvSpPr>
        <p:spPr>
          <a:xfrm>
            <a:off x="609637" y="1325783"/>
            <a:ext cx="10972725" cy="1147045"/>
          </a:xfrm>
          <a:prstGeom prst="rect">
            <a:avLst/>
          </a:prstGeom>
          <a:noFill/>
        </p:spPr>
        <p:txBody>
          <a:bodyPr wrap="square">
            <a:spAutoFit/>
          </a:bodyPr>
          <a:lstStyle/>
          <a:p>
            <a:pPr>
              <a:lnSpc>
                <a:spcPct val="150000"/>
              </a:lnSpc>
            </a:pPr>
            <a:r>
              <a:rPr lang="en-US" altLang="zh-TW" sz="2400" b="1" dirty="0"/>
              <a:t>Listening samples of Baseline Open-Unmix with d</a:t>
            </a:r>
            <a:r>
              <a:rPr lang="en-US" altLang="zh-TW" sz="2400" b="1" dirty="0">
                <a:solidFill>
                  <a:schemeClr val="tx1"/>
                </a:solidFill>
              </a:rPr>
              <a:t>ata </a:t>
            </a:r>
            <a:r>
              <a:rPr lang="en-US" altLang="zh-TW" sz="2400" b="1" dirty="0"/>
              <a:t>a</a:t>
            </a:r>
            <a:r>
              <a:rPr lang="en-US" altLang="zh-TW" sz="2400" b="1" dirty="0">
                <a:solidFill>
                  <a:schemeClr val="tx1"/>
                </a:solidFill>
              </a:rPr>
              <a:t>ugmentation</a:t>
            </a:r>
            <a:r>
              <a:rPr lang="en-US" altLang="zh-TW" sz="2400" b="1" dirty="0"/>
              <a:t> </a:t>
            </a:r>
          </a:p>
          <a:p>
            <a:pPr>
              <a:lnSpc>
                <a:spcPct val="150000"/>
              </a:lnSpc>
            </a:pPr>
            <a:r>
              <a:rPr lang="en-US" altLang="zh-TW" sz="2400" b="1" dirty="0"/>
              <a:t>for 150 epochs </a:t>
            </a:r>
          </a:p>
        </p:txBody>
      </p:sp>
      <p:sp>
        <p:nvSpPr>
          <p:cNvPr id="2" name="文字方塊 1">
            <a:extLst>
              <a:ext uri="{FF2B5EF4-FFF2-40B4-BE49-F238E27FC236}">
                <a16:creationId xmlns:a16="http://schemas.microsoft.com/office/drawing/2014/main" id="{7A8FF9A7-E614-5B4C-2632-521D7FAD7F09}"/>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Result Highlight</a:t>
            </a:r>
          </a:p>
        </p:txBody>
      </p:sp>
      <p:sp>
        <p:nvSpPr>
          <p:cNvPr id="3" name="矩形 2">
            <a:extLst>
              <a:ext uri="{FF2B5EF4-FFF2-40B4-BE49-F238E27FC236}">
                <a16:creationId xmlns:a16="http://schemas.microsoft.com/office/drawing/2014/main" id="{BCD91135-F2DE-E993-3187-7E09E0BA701E}"/>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1209174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901</TotalTime>
  <Words>1583</Words>
  <Application>Microsoft Office PowerPoint</Application>
  <PresentationFormat>寬螢幕</PresentationFormat>
  <Paragraphs>223</Paragraphs>
  <Slides>21</Slides>
  <Notes>18</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21</vt:i4>
      </vt:variant>
    </vt:vector>
  </HeadingPairs>
  <TitlesOfParts>
    <vt:vector size="26" baseType="lpstr">
      <vt:lpstr>Aptos</vt:lpstr>
      <vt:lpstr>Aptos Display</vt:lpstr>
      <vt:lpstr>Arial</vt:lpstr>
      <vt:lpstr>Calibri</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品齊 潘</dc:creator>
  <cp:lastModifiedBy>品齊 潘</cp:lastModifiedBy>
  <cp:revision>158</cp:revision>
  <dcterms:created xsi:type="dcterms:W3CDTF">2024-09-20T11:57:07Z</dcterms:created>
  <dcterms:modified xsi:type="dcterms:W3CDTF">2024-10-22T16:42:27Z</dcterms:modified>
</cp:coreProperties>
</file>