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318" r:id="rId3"/>
    <p:sldId id="320" r:id="rId4"/>
    <p:sldId id="284" r:id="rId5"/>
    <p:sldId id="304" r:id="rId6"/>
    <p:sldId id="321" r:id="rId7"/>
    <p:sldId id="322" r:id="rId8"/>
    <p:sldId id="287" r:id="rId9"/>
    <p:sldId id="323" r:id="rId10"/>
    <p:sldId id="288" r:id="rId11"/>
    <p:sldId id="309" r:id="rId12"/>
    <p:sldId id="324" r:id="rId13"/>
    <p:sldId id="325" r:id="rId14"/>
    <p:sldId id="312" r:id="rId15"/>
    <p:sldId id="326" r:id="rId16"/>
    <p:sldId id="327" r:id="rId17"/>
    <p:sldId id="328" r:id="rId18"/>
    <p:sldId id="283" r:id="rId1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323239-5F12-489E-A311-A1CD56DFB2B7}" type="datetimeFigureOut">
              <a:rPr lang="zh-TW" altLang="en-US" smtClean="0"/>
              <a:t>2024/11/13</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716D8B-22C0-4392-9D49-6D5FD0C373F9}" type="slidenum">
              <a:rPr lang="zh-TW" altLang="en-US" smtClean="0"/>
              <a:t>‹#›</a:t>
            </a:fld>
            <a:endParaRPr lang="zh-TW" altLang="en-US"/>
          </a:p>
        </p:txBody>
      </p:sp>
    </p:spTree>
    <p:extLst>
      <p:ext uri="{BB962C8B-B14F-4D97-AF65-F5344CB8AC3E}">
        <p14:creationId xmlns:p14="http://schemas.microsoft.com/office/powerpoint/2010/main" val="3217999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58CE0-931C-AF04-1312-CD76C4EB8A30}"/>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97DE672A-8915-62B3-ABF2-D8622D8F67FC}"/>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3CC4C3CD-9435-515A-438B-41BB2C654257}"/>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4798D4BB-C6FF-F143-50EE-8C8EE5A8892A}"/>
              </a:ext>
            </a:extLst>
          </p:cNvPr>
          <p:cNvSpPr>
            <a:spLocks noGrp="1"/>
          </p:cNvSpPr>
          <p:nvPr>
            <p:ph type="sldNum" sz="quarter" idx="5"/>
          </p:nvPr>
        </p:nvSpPr>
        <p:spPr/>
        <p:txBody>
          <a:bodyPr/>
          <a:lstStyle/>
          <a:p>
            <a:fld id="{2C716D8B-22C0-4392-9D49-6D5FD0C373F9}" type="slidenum">
              <a:rPr lang="zh-TW" altLang="en-US" smtClean="0"/>
              <a:t>2</a:t>
            </a:fld>
            <a:endParaRPr lang="zh-TW" altLang="en-US"/>
          </a:p>
        </p:txBody>
      </p:sp>
    </p:spTree>
    <p:extLst>
      <p:ext uri="{BB962C8B-B14F-4D97-AF65-F5344CB8AC3E}">
        <p14:creationId xmlns:p14="http://schemas.microsoft.com/office/powerpoint/2010/main" val="4180052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FAE43A-11C4-3ACB-7FC8-61F43394BBB3}"/>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BB7B01C4-FED1-DC96-EAC7-4BBC9D8245EF}"/>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4D40869B-BAFD-BE47-3AC5-C4C2E800B900}"/>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EE60600E-8E3B-F093-2089-E749609ADC4C}"/>
              </a:ext>
            </a:extLst>
          </p:cNvPr>
          <p:cNvSpPr>
            <a:spLocks noGrp="1"/>
          </p:cNvSpPr>
          <p:nvPr>
            <p:ph type="sldNum" sz="quarter" idx="5"/>
          </p:nvPr>
        </p:nvSpPr>
        <p:spPr/>
        <p:txBody>
          <a:bodyPr/>
          <a:lstStyle/>
          <a:p>
            <a:fld id="{2C716D8B-22C0-4392-9D49-6D5FD0C373F9}" type="slidenum">
              <a:rPr lang="zh-TW" altLang="en-US" smtClean="0"/>
              <a:t>11</a:t>
            </a:fld>
            <a:endParaRPr lang="zh-TW" altLang="en-US"/>
          </a:p>
        </p:txBody>
      </p:sp>
    </p:spTree>
    <p:extLst>
      <p:ext uri="{BB962C8B-B14F-4D97-AF65-F5344CB8AC3E}">
        <p14:creationId xmlns:p14="http://schemas.microsoft.com/office/powerpoint/2010/main" val="1806743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74C86-9B28-C127-5A4C-28930BDE62BB}"/>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C7C69A8A-E78D-0528-989B-3FF66B78CEC7}"/>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40C32F41-73F6-5E78-E770-59FEA55DCF6B}"/>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2476481A-41E6-FEFB-4492-9FE41438AA65}"/>
              </a:ext>
            </a:extLst>
          </p:cNvPr>
          <p:cNvSpPr>
            <a:spLocks noGrp="1"/>
          </p:cNvSpPr>
          <p:nvPr>
            <p:ph type="sldNum" sz="quarter" idx="5"/>
          </p:nvPr>
        </p:nvSpPr>
        <p:spPr/>
        <p:txBody>
          <a:bodyPr/>
          <a:lstStyle/>
          <a:p>
            <a:fld id="{2C716D8B-22C0-4392-9D49-6D5FD0C373F9}" type="slidenum">
              <a:rPr lang="zh-TW" altLang="en-US" smtClean="0"/>
              <a:t>12</a:t>
            </a:fld>
            <a:endParaRPr lang="zh-TW" altLang="en-US"/>
          </a:p>
        </p:txBody>
      </p:sp>
    </p:spTree>
    <p:extLst>
      <p:ext uri="{BB962C8B-B14F-4D97-AF65-F5344CB8AC3E}">
        <p14:creationId xmlns:p14="http://schemas.microsoft.com/office/powerpoint/2010/main" val="3793876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62F667-87DA-E874-CDC1-9CDEE36245EA}"/>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55B59E07-0F90-EC9B-172F-B4167A24ED71}"/>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B9341D06-BE4C-B4A8-8D64-40A9C8568344}"/>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B54480C3-977F-FB2D-01A3-E007C716E330}"/>
              </a:ext>
            </a:extLst>
          </p:cNvPr>
          <p:cNvSpPr>
            <a:spLocks noGrp="1"/>
          </p:cNvSpPr>
          <p:nvPr>
            <p:ph type="sldNum" sz="quarter" idx="5"/>
          </p:nvPr>
        </p:nvSpPr>
        <p:spPr/>
        <p:txBody>
          <a:bodyPr/>
          <a:lstStyle/>
          <a:p>
            <a:fld id="{2C716D8B-22C0-4392-9D49-6D5FD0C373F9}" type="slidenum">
              <a:rPr lang="zh-TW" altLang="en-US" smtClean="0"/>
              <a:t>13</a:t>
            </a:fld>
            <a:endParaRPr lang="zh-TW" altLang="en-US"/>
          </a:p>
        </p:txBody>
      </p:sp>
    </p:spTree>
    <p:extLst>
      <p:ext uri="{BB962C8B-B14F-4D97-AF65-F5344CB8AC3E}">
        <p14:creationId xmlns:p14="http://schemas.microsoft.com/office/powerpoint/2010/main" val="1855692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79F9D9-8DC9-2AFA-6E6F-A7A4185192C2}"/>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C8FE9BAB-DDE4-918A-FCC3-2630FB98B13D}"/>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BE2D96FC-6E9C-7E60-0168-7B856898F021}"/>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6573A6B7-C780-BAE3-0580-CC7B025D7915}"/>
              </a:ext>
            </a:extLst>
          </p:cNvPr>
          <p:cNvSpPr>
            <a:spLocks noGrp="1"/>
          </p:cNvSpPr>
          <p:nvPr>
            <p:ph type="sldNum" sz="quarter" idx="5"/>
          </p:nvPr>
        </p:nvSpPr>
        <p:spPr/>
        <p:txBody>
          <a:bodyPr/>
          <a:lstStyle/>
          <a:p>
            <a:fld id="{2C716D8B-22C0-4392-9D49-6D5FD0C373F9}" type="slidenum">
              <a:rPr lang="zh-TW" altLang="en-US" smtClean="0"/>
              <a:t>14</a:t>
            </a:fld>
            <a:endParaRPr lang="zh-TW" altLang="en-US"/>
          </a:p>
        </p:txBody>
      </p:sp>
    </p:spTree>
    <p:extLst>
      <p:ext uri="{BB962C8B-B14F-4D97-AF65-F5344CB8AC3E}">
        <p14:creationId xmlns:p14="http://schemas.microsoft.com/office/powerpoint/2010/main" val="3439683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F520E-31BB-FDDA-06C9-488E925A0BFD}"/>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280E42A1-3BFD-71E4-C4B7-FEB53BCDACE1}"/>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328DFE2B-BCF8-D63A-AF93-2B374234CF20}"/>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3635EB66-77EB-BA84-C697-634D01349B56}"/>
              </a:ext>
            </a:extLst>
          </p:cNvPr>
          <p:cNvSpPr>
            <a:spLocks noGrp="1"/>
          </p:cNvSpPr>
          <p:nvPr>
            <p:ph type="sldNum" sz="quarter" idx="5"/>
          </p:nvPr>
        </p:nvSpPr>
        <p:spPr/>
        <p:txBody>
          <a:bodyPr/>
          <a:lstStyle/>
          <a:p>
            <a:fld id="{2C716D8B-22C0-4392-9D49-6D5FD0C373F9}" type="slidenum">
              <a:rPr lang="zh-TW" altLang="en-US" smtClean="0"/>
              <a:t>15</a:t>
            </a:fld>
            <a:endParaRPr lang="zh-TW" altLang="en-US"/>
          </a:p>
        </p:txBody>
      </p:sp>
    </p:spTree>
    <p:extLst>
      <p:ext uri="{BB962C8B-B14F-4D97-AF65-F5344CB8AC3E}">
        <p14:creationId xmlns:p14="http://schemas.microsoft.com/office/powerpoint/2010/main" val="333497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10C2BA-A626-9F01-C928-A3F599A3CBB7}"/>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F105380C-7F75-1E7E-5C51-1CC7F14B2A4F}"/>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6AE7AD29-1151-5545-FDA9-CAB896BCD2B2}"/>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98B99E5B-08F2-1285-2243-3B158267FACF}"/>
              </a:ext>
            </a:extLst>
          </p:cNvPr>
          <p:cNvSpPr>
            <a:spLocks noGrp="1"/>
          </p:cNvSpPr>
          <p:nvPr>
            <p:ph type="sldNum" sz="quarter" idx="5"/>
          </p:nvPr>
        </p:nvSpPr>
        <p:spPr/>
        <p:txBody>
          <a:bodyPr/>
          <a:lstStyle/>
          <a:p>
            <a:fld id="{2C716D8B-22C0-4392-9D49-6D5FD0C373F9}" type="slidenum">
              <a:rPr lang="zh-TW" altLang="en-US" smtClean="0"/>
              <a:t>16</a:t>
            </a:fld>
            <a:endParaRPr lang="zh-TW" altLang="en-US"/>
          </a:p>
        </p:txBody>
      </p:sp>
    </p:spTree>
    <p:extLst>
      <p:ext uri="{BB962C8B-B14F-4D97-AF65-F5344CB8AC3E}">
        <p14:creationId xmlns:p14="http://schemas.microsoft.com/office/powerpoint/2010/main" val="371398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66511D-113D-E3FD-6DB8-939739D14278}"/>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7D78DF5F-918C-7541-D931-B90321CA0646}"/>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E885CEF3-8A68-55A4-C3D9-58E032C14EE6}"/>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99500F26-D2E9-6DD6-16C4-1121C21C713E}"/>
              </a:ext>
            </a:extLst>
          </p:cNvPr>
          <p:cNvSpPr>
            <a:spLocks noGrp="1"/>
          </p:cNvSpPr>
          <p:nvPr>
            <p:ph type="sldNum" sz="quarter" idx="5"/>
          </p:nvPr>
        </p:nvSpPr>
        <p:spPr/>
        <p:txBody>
          <a:bodyPr/>
          <a:lstStyle/>
          <a:p>
            <a:fld id="{2C716D8B-22C0-4392-9D49-6D5FD0C373F9}" type="slidenum">
              <a:rPr lang="zh-TW" altLang="en-US" smtClean="0"/>
              <a:t>17</a:t>
            </a:fld>
            <a:endParaRPr lang="zh-TW" altLang="en-US"/>
          </a:p>
        </p:txBody>
      </p:sp>
    </p:spTree>
    <p:extLst>
      <p:ext uri="{BB962C8B-B14F-4D97-AF65-F5344CB8AC3E}">
        <p14:creationId xmlns:p14="http://schemas.microsoft.com/office/powerpoint/2010/main" val="13127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C716D8B-22C0-4392-9D49-6D5FD0C373F9}" type="slidenum">
              <a:rPr lang="zh-TW" altLang="en-US" smtClean="0"/>
              <a:t>3</a:t>
            </a:fld>
            <a:endParaRPr lang="zh-TW" altLang="en-US"/>
          </a:p>
        </p:txBody>
      </p:sp>
    </p:spTree>
    <p:extLst>
      <p:ext uri="{BB962C8B-B14F-4D97-AF65-F5344CB8AC3E}">
        <p14:creationId xmlns:p14="http://schemas.microsoft.com/office/powerpoint/2010/main" val="1642034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C716D8B-22C0-4392-9D49-6D5FD0C373F9}" type="slidenum">
              <a:rPr lang="zh-TW" altLang="en-US" smtClean="0"/>
              <a:t>4</a:t>
            </a:fld>
            <a:endParaRPr lang="zh-TW" altLang="en-US"/>
          </a:p>
        </p:txBody>
      </p:sp>
    </p:spTree>
    <p:extLst>
      <p:ext uri="{BB962C8B-B14F-4D97-AF65-F5344CB8AC3E}">
        <p14:creationId xmlns:p14="http://schemas.microsoft.com/office/powerpoint/2010/main" val="964956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C716D8B-22C0-4392-9D49-6D5FD0C373F9}" type="slidenum">
              <a:rPr lang="zh-TW" altLang="en-US" smtClean="0"/>
              <a:t>5</a:t>
            </a:fld>
            <a:endParaRPr lang="zh-TW" altLang="en-US"/>
          </a:p>
        </p:txBody>
      </p:sp>
    </p:spTree>
    <p:extLst>
      <p:ext uri="{BB962C8B-B14F-4D97-AF65-F5344CB8AC3E}">
        <p14:creationId xmlns:p14="http://schemas.microsoft.com/office/powerpoint/2010/main" val="1580738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63F4C1-E539-AD53-1046-B749C53800B0}"/>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E5CB3F34-C9E8-C7AB-2DD3-2CE19CA7CBE1}"/>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5FDEE97B-B77B-0280-35B4-171FBAA2CBD7}"/>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B0099D9B-C794-2E7A-4369-5260AEE057B5}"/>
              </a:ext>
            </a:extLst>
          </p:cNvPr>
          <p:cNvSpPr>
            <a:spLocks noGrp="1"/>
          </p:cNvSpPr>
          <p:nvPr>
            <p:ph type="sldNum" sz="quarter" idx="5"/>
          </p:nvPr>
        </p:nvSpPr>
        <p:spPr/>
        <p:txBody>
          <a:bodyPr/>
          <a:lstStyle/>
          <a:p>
            <a:fld id="{2C716D8B-22C0-4392-9D49-6D5FD0C373F9}" type="slidenum">
              <a:rPr lang="zh-TW" altLang="en-US" smtClean="0"/>
              <a:t>6</a:t>
            </a:fld>
            <a:endParaRPr lang="zh-TW" altLang="en-US"/>
          </a:p>
        </p:txBody>
      </p:sp>
    </p:spTree>
    <p:extLst>
      <p:ext uri="{BB962C8B-B14F-4D97-AF65-F5344CB8AC3E}">
        <p14:creationId xmlns:p14="http://schemas.microsoft.com/office/powerpoint/2010/main" val="2461348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EF175-68CE-343A-3D66-D75C4602F9A6}"/>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74D03AE4-ABA0-59E5-33E4-C7170583A77A}"/>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F4258375-697F-E417-AE20-EE3F30A25A88}"/>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8445D09C-D8FE-6C92-239B-26F31AD0F221}"/>
              </a:ext>
            </a:extLst>
          </p:cNvPr>
          <p:cNvSpPr>
            <a:spLocks noGrp="1"/>
          </p:cNvSpPr>
          <p:nvPr>
            <p:ph type="sldNum" sz="quarter" idx="5"/>
          </p:nvPr>
        </p:nvSpPr>
        <p:spPr/>
        <p:txBody>
          <a:bodyPr/>
          <a:lstStyle/>
          <a:p>
            <a:fld id="{2C716D8B-22C0-4392-9D49-6D5FD0C373F9}" type="slidenum">
              <a:rPr lang="zh-TW" altLang="en-US" smtClean="0"/>
              <a:t>7</a:t>
            </a:fld>
            <a:endParaRPr lang="zh-TW" altLang="en-US"/>
          </a:p>
        </p:txBody>
      </p:sp>
    </p:spTree>
    <p:extLst>
      <p:ext uri="{BB962C8B-B14F-4D97-AF65-F5344CB8AC3E}">
        <p14:creationId xmlns:p14="http://schemas.microsoft.com/office/powerpoint/2010/main" val="2726942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C716D8B-22C0-4392-9D49-6D5FD0C373F9}" type="slidenum">
              <a:rPr lang="zh-TW" altLang="en-US" smtClean="0"/>
              <a:t>8</a:t>
            </a:fld>
            <a:endParaRPr lang="zh-TW" altLang="en-US"/>
          </a:p>
        </p:txBody>
      </p:sp>
    </p:spTree>
    <p:extLst>
      <p:ext uri="{BB962C8B-B14F-4D97-AF65-F5344CB8AC3E}">
        <p14:creationId xmlns:p14="http://schemas.microsoft.com/office/powerpoint/2010/main" val="2570490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AFA7B-052B-8267-9700-5CCF5D0A6504}"/>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E17065A5-26FD-18BA-670D-48E64A2B54E9}"/>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09E9858B-6001-4C06-9792-976B68E6C715}"/>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85C53FEF-7C1C-5739-012A-CC5B23E68A47}"/>
              </a:ext>
            </a:extLst>
          </p:cNvPr>
          <p:cNvSpPr>
            <a:spLocks noGrp="1"/>
          </p:cNvSpPr>
          <p:nvPr>
            <p:ph type="sldNum" sz="quarter" idx="5"/>
          </p:nvPr>
        </p:nvSpPr>
        <p:spPr/>
        <p:txBody>
          <a:bodyPr/>
          <a:lstStyle/>
          <a:p>
            <a:fld id="{2C716D8B-22C0-4392-9D49-6D5FD0C373F9}" type="slidenum">
              <a:rPr lang="zh-TW" altLang="en-US" smtClean="0"/>
              <a:t>9</a:t>
            </a:fld>
            <a:endParaRPr lang="zh-TW" altLang="en-US"/>
          </a:p>
        </p:txBody>
      </p:sp>
    </p:spTree>
    <p:extLst>
      <p:ext uri="{BB962C8B-B14F-4D97-AF65-F5344CB8AC3E}">
        <p14:creationId xmlns:p14="http://schemas.microsoft.com/office/powerpoint/2010/main" val="2079930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C716D8B-22C0-4392-9D49-6D5FD0C373F9}" type="slidenum">
              <a:rPr lang="zh-TW" altLang="en-US" smtClean="0"/>
              <a:t>10</a:t>
            </a:fld>
            <a:endParaRPr lang="zh-TW" altLang="en-US"/>
          </a:p>
        </p:txBody>
      </p:sp>
    </p:spTree>
    <p:extLst>
      <p:ext uri="{BB962C8B-B14F-4D97-AF65-F5344CB8AC3E}">
        <p14:creationId xmlns:p14="http://schemas.microsoft.com/office/powerpoint/2010/main" val="3051705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426026-615F-E7DE-233C-4C0B3383EEE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E608E1A2-7CE9-4A96-2136-32E7740D1A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0A593BEE-9102-6F8E-AD11-03DCDAECC159}"/>
              </a:ext>
            </a:extLst>
          </p:cNvPr>
          <p:cNvSpPr>
            <a:spLocks noGrp="1"/>
          </p:cNvSpPr>
          <p:nvPr>
            <p:ph type="dt" sz="half" idx="10"/>
          </p:nvPr>
        </p:nvSpPr>
        <p:spPr/>
        <p:txBody>
          <a:bodyPr/>
          <a:lstStyle/>
          <a:p>
            <a:fld id="{F435A8E7-1020-49EF-AB0C-08EAD2924928}" type="datetimeFigureOut">
              <a:rPr lang="zh-TW" altLang="en-US" smtClean="0"/>
              <a:t>2024/11/13</a:t>
            </a:fld>
            <a:endParaRPr lang="zh-TW" altLang="en-US"/>
          </a:p>
        </p:txBody>
      </p:sp>
      <p:sp>
        <p:nvSpPr>
          <p:cNvPr id="5" name="頁尾版面配置區 4">
            <a:extLst>
              <a:ext uri="{FF2B5EF4-FFF2-40B4-BE49-F238E27FC236}">
                <a16:creationId xmlns:a16="http://schemas.microsoft.com/office/drawing/2014/main" id="{81DE8E3B-948B-C1CB-A9CA-04ED22E13AA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2AD4D9B-B042-A368-1853-2D64979C11C5}"/>
              </a:ext>
            </a:extLst>
          </p:cNvPr>
          <p:cNvSpPr>
            <a:spLocks noGrp="1"/>
          </p:cNvSpPr>
          <p:nvPr>
            <p:ph type="sldNum" sz="quarter" idx="12"/>
          </p:nvPr>
        </p:nvSpPr>
        <p:spPr/>
        <p:txBody>
          <a:body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695113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CAF83A-30C5-3E46-7783-6583E84DD6D9}"/>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7B8E2858-F81A-F8C3-DFAE-3CD3ACEE731A}"/>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0592977-3651-EC64-7751-D40548695E6C}"/>
              </a:ext>
            </a:extLst>
          </p:cNvPr>
          <p:cNvSpPr>
            <a:spLocks noGrp="1"/>
          </p:cNvSpPr>
          <p:nvPr>
            <p:ph type="dt" sz="half" idx="10"/>
          </p:nvPr>
        </p:nvSpPr>
        <p:spPr/>
        <p:txBody>
          <a:bodyPr/>
          <a:lstStyle/>
          <a:p>
            <a:fld id="{F435A8E7-1020-49EF-AB0C-08EAD2924928}" type="datetimeFigureOut">
              <a:rPr lang="zh-TW" altLang="en-US" smtClean="0"/>
              <a:t>2024/11/13</a:t>
            </a:fld>
            <a:endParaRPr lang="zh-TW" altLang="en-US"/>
          </a:p>
        </p:txBody>
      </p:sp>
      <p:sp>
        <p:nvSpPr>
          <p:cNvPr id="5" name="頁尾版面配置區 4">
            <a:extLst>
              <a:ext uri="{FF2B5EF4-FFF2-40B4-BE49-F238E27FC236}">
                <a16:creationId xmlns:a16="http://schemas.microsoft.com/office/drawing/2014/main" id="{734EAC48-0736-0F03-2651-D4874335CEF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04FF1C5-A57A-9FEE-6104-DBE9BD08D9C4}"/>
              </a:ext>
            </a:extLst>
          </p:cNvPr>
          <p:cNvSpPr>
            <a:spLocks noGrp="1"/>
          </p:cNvSpPr>
          <p:nvPr>
            <p:ph type="sldNum" sz="quarter" idx="12"/>
          </p:nvPr>
        </p:nvSpPr>
        <p:spPr/>
        <p:txBody>
          <a:body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3577138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2D6BD4B3-C453-8B02-44D9-6EAEDFE21E8F}"/>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C225E71F-482B-8059-6C31-41A0A57D1781}"/>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C689CCF-6913-F899-D2D2-54D9AC1C4CB7}"/>
              </a:ext>
            </a:extLst>
          </p:cNvPr>
          <p:cNvSpPr>
            <a:spLocks noGrp="1"/>
          </p:cNvSpPr>
          <p:nvPr>
            <p:ph type="dt" sz="half" idx="10"/>
          </p:nvPr>
        </p:nvSpPr>
        <p:spPr/>
        <p:txBody>
          <a:bodyPr/>
          <a:lstStyle/>
          <a:p>
            <a:fld id="{F435A8E7-1020-49EF-AB0C-08EAD2924928}" type="datetimeFigureOut">
              <a:rPr lang="zh-TW" altLang="en-US" smtClean="0"/>
              <a:t>2024/11/13</a:t>
            </a:fld>
            <a:endParaRPr lang="zh-TW" altLang="en-US"/>
          </a:p>
        </p:txBody>
      </p:sp>
      <p:sp>
        <p:nvSpPr>
          <p:cNvPr id="5" name="頁尾版面配置區 4">
            <a:extLst>
              <a:ext uri="{FF2B5EF4-FFF2-40B4-BE49-F238E27FC236}">
                <a16:creationId xmlns:a16="http://schemas.microsoft.com/office/drawing/2014/main" id="{5B55DED6-433B-94B5-DDB3-80E929A4622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820F1BD-8B33-4C05-F572-7678B1BF0477}"/>
              </a:ext>
            </a:extLst>
          </p:cNvPr>
          <p:cNvSpPr>
            <a:spLocks noGrp="1"/>
          </p:cNvSpPr>
          <p:nvPr>
            <p:ph type="sldNum" sz="quarter" idx="12"/>
          </p:nvPr>
        </p:nvSpPr>
        <p:spPr/>
        <p:txBody>
          <a:body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3779750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356E40-4249-5FCF-F11E-6465CD32568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C9CA1DC-ABD2-9941-B274-87E6F5FBD6E3}"/>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1059413-5912-E112-0871-7D6E4224E641}"/>
              </a:ext>
            </a:extLst>
          </p:cNvPr>
          <p:cNvSpPr>
            <a:spLocks noGrp="1"/>
          </p:cNvSpPr>
          <p:nvPr>
            <p:ph type="dt" sz="half" idx="10"/>
          </p:nvPr>
        </p:nvSpPr>
        <p:spPr/>
        <p:txBody>
          <a:bodyPr/>
          <a:lstStyle/>
          <a:p>
            <a:fld id="{F435A8E7-1020-49EF-AB0C-08EAD2924928}" type="datetimeFigureOut">
              <a:rPr lang="zh-TW" altLang="en-US" smtClean="0"/>
              <a:t>2024/11/13</a:t>
            </a:fld>
            <a:endParaRPr lang="zh-TW" altLang="en-US"/>
          </a:p>
        </p:txBody>
      </p:sp>
      <p:sp>
        <p:nvSpPr>
          <p:cNvPr id="5" name="頁尾版面配置區 4">
            <a:extLst>
              <a:ext uri="{FF2B5EF4-FFF2-40B4-BE49-F238E27FC236}">
                <a16:creationId xmlns:a16="http://schemas.microsoft.com/office/drawing/2014/main" id="{20F3DD80-A3DC-5FC4-3F9D-1A7D27AFB82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8E5E312-B9BF-2D20-B0E5-507E58D13B78}"/>
              </a:ext>
            </a:extLst>
          </p:cNvPr>
          <p:cNvSpPr>
            <a:spLocks noGrp="1"/>
          </p:cNvSpPr>
          <p:nvPr>
            <p:ph type="sldNum" sz="quarter" idx="12"/>
          </p:nvPr>
        </p:nvSpPr>
        <p:spPr/>
        <p:txBody>
          <a:body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1631223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1FF225-98C2-F984-56FD-BD618278FC93}"/>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E7B249D5-84F0-E03E-9992-3FE0B7B008C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1D936AFF-681C-8110-8007-6070BC7FBE47}"/>
              </a:ext>
            </a:extLst>
          </p:cNvPr>
          <p:cNvSpPr>
            <a:spLocks noGrp="1"/>
          </p:cNvSpPr>
          <p:nvPr>
            <p:ph type="dt" sz="half" idx="10"/>
          </p:nvPr>
        </p:nvSpPr>
        <p:spPr/>
        <p:txBody>
          <a:bodyPr/>
          <a:lstStyle/>
          <a:p>
            <a:fld id="{F435A8E7-1020-49EF-AB0C-08EAD2924928}" type="datetimeFigureOut">
              <a:rPr lang="zh-TW" altLang="en-US" smtClean="0"/>
              <a:t>2024/11/13</a:t>
            </a:fld>
            <a:endParaRPr lang="zh-TW" altLang="en-US"/>
          </a:p>
        </p:txBody>
      </p:sp>
      <p:sp>
        <p:nvSpPr>
          <p:cNvPr id="5" name="頁尾版面配置區 4">
            <a:extLst>
              <a:ext uri="{FF2B5EF4-FFF2-40B4-BE49-F238E27FC236}">
                <a16:creationId xmlns:a16="http://schemas.microsoft.com/office/drawing/2014/main" id="{004AF227-6DA2-F464-6F1D-82B67834BA8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214EBC8-F18B-B64C-B4AA-7973CC7FAAA9}"/>
              </a:ext>
            </a:extLst>
          </p:cNvPr>
          <p:cNvSpPr>
            <a:spLocks noGrp="1"/>
          </p:cNvSpPr>
          <p:nvPr>
            <p:ph type="sldNum" sz="quarter" idx="12"/>
          </p:nvPr>
        </p:nvSpPr>
        <p:spPr/>
        <p:txBody>
          <a:body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3895429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375DE5-5F6F-B7DD-5F0E-19B38EC8B7C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3AB030F-EC6F-6E7E-E22E-5E574477A717}"/>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7AF7D3C6-3D0F-3EE7-3681-A1444FF482BA}"/>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4189D5E3-9AAD-BAC2-F2D0-CB006600C553}"/>
              </a:ext>
            </a:extLst>
          </p:cNvPr>
          <p:cNvSpPr>
            <a:spLocks noGrp="1"/>
          </p:cNvSpPr>
          <p:nvPr>
            <p:ph type="dt" sz="half" idx="10"/>
          </p:nvPr>
        </p:nvSpPr>
        <p:spPr/>
        <p:txBody>
          <a:bodyPr/>
          <a:lstStyle/>
          <a:p>
            <a:fld id="{F435A8E7-1020-49EF-AB0C-08EAD2924928}" type="datetimeFigureOut">
              <a:rPr lang="zh-TW" altLang="en-US" smtClean="0"/>
              <a:t>2024/11/13</a:t>
            </a:fld>
            <a:endParaRPr lang="zh-TW" altLang="en-US"/>
          </a:p>
        </p:txBody>
      </p:sp>
      <p:sp>
        <p:nvSpPr>
          <p:cNvPr id="6" name="頁尾版面配置區 5">
            <a:extLst>
              <a:ext uri="{FF2B5EF4-FFF2-40B4-BE49-F238E27FC236}">
                <a16:creationId xmlns:a16="http://schemas.microsoft.com/office/drawing/2014/main" id="{94460164-A9AD-96B4-A724-A641CE50B35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C337FE7-EDAC-B95D-EED3-C1A0F721A1CD}"/>
              </a:ext>
            </a:extLst>
          </p:cNvPr>
          <p:cNvSpPr>
            <a:spLocks noGrp="1"/>
          </p:cNvSpPr>
          <p:nvPr>
            <p:ph type="sldNum" sz="quarter" idx="12"/>
          </p:nvPr>
        </p:nvSpPr>
        <p:spPr/>
        <p:txBody>
          <a:body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2949134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C600B5-02E5-50A3-A1AB-6663125C661D}"/>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4872DCA-7ADA-6328-0358-AF71A02C5B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141D9206-BE53-76FB-61CB-F8C6E9CE773B}"/>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F7AE9C49-2374-A04E-C850-19714CF0AC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47FC69B9-6C4B-82CF-1829-146A4AE8B304}"/>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F322D957-10D2-A9E6-ED76-09AB62EA26AF}"/>
              </a:ext>
            </a:extLst>
          </p:cNvPr>
          <p:cNvSpPr>
            <a:spLocks noGrp="1"/>
          </p:cNvSpPr>
          <p:nvPr>
            <p:ph type="dt" sz="half" idx="10"/>
          </p:nvPr>
        </p:nvSpPr>
        <p:spPr/>
        <p:txBody>
          <a:bodyPr/>
          <a:lstStyle/>
          <a:p>
            <a:fld id="{F435A8E7-1020-49EF-AB0C-08EAD2924928}" type="datetimeFigureOut">
              <a:rPr lang="zh-TW" altLang="en-US" smtClean="0"/>
              <a:t>2024/11/13</a:t>
            </a:fld>
            <a:endParaRPr lang="zh-TW" altLang="en-US"/>
          </a:p>
        </p:txBody>
      </p:sp>
      <p:sp>
        <p:nvSpPr>
          <p:cNvPr id="8" name="頁尾版面配置區 7">
            <a:extLst>
              <a:ext uri="{FF2B5EF4-FFF2-40B4-BE49-F238E27FC236}">
                <a16:creationId xmlns:a16="http://schemas.microsoft.com/office/drawing/2014/main" id="{21022DAA-36D7-37B5-7057-11F8E5DD8363}"/>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14C965D0-1C9E-D5CF-314A-3991F8B59294}"/>
              </a:ext>
            </a:extLst>
          </p:cNvPr>
          <p:cNvSpPr>
            <a:spLocks noGrp="1"/>
          </p:cNvSpPr>
          <p:nvPr>
            <p:ph type="sldNum" sz="quarter" idx="12"/>
          </p:nvPr>
        </p:nvSpPr>
        <p:spPr/>
        <p:txBody>
          <a:body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347531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5FE9C7-F7DF-5286-32FE-981F92E1D7FD}"/>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462DC492-899C-3E3B-EF81-4A4405F848F5}"/>
              </a:ext>
            </a:extLst>
          </p:cNvPr>
          <p:cNvSpPr>
            <a:spLocks noGrp="1"/>
          </p:cNvSpPr>
          <p:nvPr>
            <p:ph type="dt" sz="half" idx="10"/>
          </p:nvPr>
        </p:nvSpPr>
        <p:spPr/>
        <p:txBody>
          <a:bodyPr/>
          <a:lstStyle/>
          <a:p>
            <a:fld id="{F435A8E7-1020-49EF-AB0C-08EAD2924928}" type="datetimeFigureOut">
              <a:rPr lang="zh-TW" altLang="en-US" smtClean="0"/>
              <a:t>2024/11/13</a:t>
            </a:fld>
            <a:endParaRPr lang="zh-TW" altLang="en-US"/>
          </a:p>
        </p:txBody>
      </p:sp>
      <p:sp>
        <p:nvSpPr>
          <p:cNvPr id="4" name="頁尾版面配置區 3">
            <a:extLst>
              <a:ext uri="{FF2B5EF4-FFF2-40B4-BE49-F238E27FC236}">
                <a16:creationId xmlns:a16="http://schemas.microsoft.com/office/drawing/2014/main" id="{6D53E736-E775-C18C-D3D4-3358DE18D44B}"/>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16E5F4E7-DC91-EF50-1350-93033541511D}"/>
              </a:ext>
            </a:extLst>
          </p:cNvPr>
          <p:cNvSpPr>
            <a:spLocks noGrp="1"/>
          </p:cNvSpPr>
          <p:nvPr>
            <p:ph type="sldNum" sz="quarter" idx="12"/>
          </p:nvPr>
        </p:nvSpPr>
        <p:spPr/>
        <p:txBody>
          <a:body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1664934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CA28D673-559B-AEB6-0696-154B7FA66377}"/>
              </a:ext>
            </a:extLst>
          </p:cNvPr>
          <p:cNvSpPr>
            <a:spLocks noGrp="1"/>
          </p:cNvSpPr>
          <p:nvPr>
            <p:ph type="dt" sz="half" idx="10"/>
          </p:nvPr>
        </p:nvSpPr>
        <p:spPr/>
        <p:txBody>
          <a:bodyPr/>
          <a:lstStyle/>
          <a:p>
            <a:fld id="{F435A8E7-1020-49EF-AB0C-08EAD2924928}" type="datetimeFigureOut">
              <a:rPr lang="zh-TW" altLang="en-US" smtClean="0"/>
              <a:t>2024/11/13</a:t>
            </a:fld>
            <a:endParaRPr lang="zh-TW" altLang="en-US"/>
          </a:p>
        </p:txBody>
      </p:sp>
      <p:sp>
        <p:nvSpPr>
          <p:cNvPr id="3" name="頁尾版面配置區 2">
            <a:extLst>
              <a:ext uri="{FF2B5EF4-FFF2-40B4-BE49-F238E27FC236}">
                <a16:creationId xmlns:a16="http://schemas.microsoft.com/office/drawing/2014/main" id="{5061413B-0B66-D568-CCE6-0FE9D3E72D84}"/>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F8D8C122-4046-C37C-8845-106C8F36D496}"/>
              </a:ext>
            </a:extLst>
          </p:cNvPr>
          <p:cNvSpPr>
            <a:spLocks noGrp="1"/>
          </p:cNvSpPr>
          <p:nvPr>
            <p:ph type="sldNum" sz="quarter" idx="12"/>
          </p:nvPr>
        </p:nvSpPr>
        <p:spPr/>
        <p:txBody>
          <a:body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1931832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EFD42D-48B8-9AE9-79B1-7FEDD6B85F3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D09E99BA-7784-66C5-E3B6-B86D64AAEA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CEB59E24-3EBA-8977-2878-3CC6D8A867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CA7830AE-C109-3F7E-A99D-CE64A50B689A}"/>
              </a:ext>
            </a:extLst>
          </p:cNvPr>
          <p:cNvSpPr>
            <a:spLocks noGrp="1"/>
          </p:cNvSpPr>
          <p:nvPr>
            <p:ph type="dt" sz="half" idx="10"/>
          </p:nvPr>
        </p:nvSpPr>
        <p:spPr/>
        <p:txBody>
          <a:bodyPr/>
          <a:lstStyle/>
          <a:p>
            <a:fld id="{F435A8E7-1020-49EF-AB0C-08EAD2924928}" type="datetimeFigureOut">
              <a:rPr lang="zh-TW" altLang="en-US" smtClean="0"/>
              <a:t>2024/11/13</a:t>
            </a:fld>
            <a:endParaRPr lang="zh-TW" altLang="en-US"/>
          </a:p>
        </p:txBody>
      </p:sp>
      <p:sp>
        <p:nvSpPr>
          <p:cNvPr id="6" name="頁尾版面配置區 5">
            <a:extLst>
              <a:ext uri="{FF2B5EF4-FFF2-40B4-BE49-F238E27FC236}">
                <a16:creationId xmlns:a16="http://schemas.microsoft.com/office/drawing/2014/main" id="{3C1AF34C-4B18-253B-E322-A3E6CA45215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578ECC7-C65E-5987-2638-4D43CAC2E030}"/>
              </a:ext>
            </a:extLst>
          </p:cNvPr>
          <p:cNvSpPr>
            <a:spLocks noGrp="1"/>
          </p:cNvSpPr>
          <p:nvPr>
            <p:ph type="sldNum" sz="quarter" idx="12"/>
          </p:nvPr>
        </p:nvSpPr>
        <p:spPr/>
        <p:txBody>
          <a:body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2254850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593160-B32A-3D69-742D-FA83056FFB2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EBD338FA-3BCC-5385-9319-8A64CCE7A5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BB75BBFF-B967-2039-EDBE-DE8E5D3BE1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093C802A-78FE-2382-C814-AE4E78641089}"/>
              </a:ext>
            </a:extLst>
          </p:cNvPr>
          <p:cNvSpPr>
            <a:spLocks noGrp="1"/>
          </p:cNvSpPr>
          <p:nvPr>
            <p:ph type="dt" sz="half" idx="10"/>
          </p:nvPr>
        </p:nvSpPr>
        <p:spPr/>
        <p:txBody>
          <a:bodyPr/>
          <a:lstStyle/>
          <a:p>
            <a:fld id="{F435A8E7-1020-49EF-AB0C-08EAD2924928}" type="datetimeFigureOut">
              <a:rPr lang="zh-TW" altLang="en-US" smtClean="0"/>
              <a:t>2024/11/13</a:t>
            </a:fld>
            <a:endParaRPr lang="zh-TW" altLang="en-US"/>
          </a:p>
        </p:txBody>
      </p:sp>
      <p:sp>
        <p:nvSpPr>
          <p:cNvPr id="6" name="頁尾版面配置區 5">
            <a:extLst>
              <a:ext uri="{FF2B5EF4-FFF2-40B4-BE49-F238E27FC236}">
                <a16:creationId xmlns:a16="http://schemas.microsoft.com/office/drawing/2014/main" id="{0EF49F1E-997D-0BB3-CBDB-E3540F1055B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A55CDCC-35A0-312B-BC40-42683AD1BF9C}"/>
              </a:ext>
            </a:extLst>
          </p:cNvPr>
          <p:cNvSpPr>
            <a:spLocks noGrp="1"/>
          </p:cNvSpPr>
          <p:nvPr>
            <p:ph type="sldNum" sz="quarter" idx="12"/>
          </p:nvPr>
        </p:nvSpPr>
        <p:spPr/>
        <p:txBody>
          <a:body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2166441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D503C91C-1E51-A53F-65FF-218858DFD9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E8DB113-C035-8EAD-9D10-26A201F840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8BB94E5-72D8-6EF2-F93A-2725F536AD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435A8E7-1020-49EF-AB0C-08EAD2924928}" type="datetimeFigureOut">
              <a:rPr lang="zh-TW" altLang="en-US" smtClean="0"/>
              <a:t>2024/11/13</a:t>
            </a:fld>
            <a:endParaRPr lang="zh-TW" altLang="en-US"/>
          </a:p>
        </p:txBody>
      </p:sp>
      <p:sp>
        <p:nvSpPr>
          <p:cNvPr id="5" name="頁尾版面配置區 4">
            <a:extLst>
              <a:ext uri="{FF2B5EF4-FFF2-40B4-BE49-F238E27FC236}">
                <a16:creationId xmlns:a16="http://schemas.microsoft.com/office/drawing/2014/main" id="{ABF00F60-17F3-6216-D288-CA72600304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B16DBE36-3A9F-AC44-9C89-92FFF0B67A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893992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PANpinchi/DeepMIR_HW2_PANpinch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PANpinchi/DeepMIR_HW2_PANpinchi"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hyperlink" Target="https://drive.google.com/drive/folders/15ZG9-QD8yCeWpS8azjsxAdxQ-x1109zo?usp=drive_link" TargetMode="External"/><Relationship Id="rId13" Type="http://schemas.openxmlformats.org/officeDocument/2006/relationships/hyperlink" Target="https://drive.google.com/drive/folders/1yqbDVpeDuwQrBAOGr_Md91pLpqcl8e_4?usp=drive_link" TargetMode="External"/><Relationship Id="rId3" Type="http://schemas.openxmlformats.org/officeDocument/2006/relationships/hyperlink" Target="https://drive.google.com/drive/folders/1RIkSsIlTbB1RKCH37voHjRU3sPKGNnLo?usp=drive_link" TargetMode="External"/><Relationship Id="rId7" Type="http://schemas.openxmlformats.org/officeDocument/2006/relationships/hyperlink" Target="https://drive.google.com/drive/folders/1MdCaq2RvVVWNZkB-x_DhvVcw8XpJ_3Po?usp=drive_link" TargetMode="External"/><Relationship Id="rId12" Type="http://schemas.openxmlformats.org/officeDocument/2006/relationships/hyperlink" Target="https://drive.google.com/drive/folders/1qEx7XSiw7cP9DAxBMYyhYrn2NMK9TALN?usp=drive_link"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drive.google.com/drive/folders/1e_CmNAahE6pWuUVYgsR8Q2C2KtHSh10l?usp=drive_link" TargetMode="External"/><Relationship Id="rId11" Type="http://schemas.openxmlformats.org/officeDocument/2006/relationships/hyperlink" Target="https://drive.google.com/drive/folders/1_ftcgEX1z6jHQYZ9iHiaJMQS6c9VoYVh?usp=drive_link" TargetMode="External"/><Relationship Id="rId5" Type="http://schemas.openxmlformats.org/officeDocument/2006/relationships/hyperlink" Target="https://drive.google.com/drive/folders/18oYRw7kS-BGVixPC3CJHLGDwR9x-25FU?usp=drive_link" TargetMode="External"/><Relationship Id="rId10" Type="http://schemas.openxmlformats.org/officeDocument/2006/relationships/hyperlink" Target="https://drive.google.com/drive/folders/1psYi0hbz4nYgjy40fK5of-cZDova-oSu?usp=drive_link" TargetMode="External"/><Relationship Id="rId4" Type="http://schemas.openxmlformats.org/officeDocument/2006/relationships/hyperlink" Target="https://drive.google.com/drive/folders/1oKSFzLFbv_kEA_QXBgA8z3dDuQ0WlqF3?usp=drive_link" TargetMode="External"/><Relationship Id="rId9" Type="http://schemas.openxmlformats.org/officeDocument/2006/relationships/hyperlink" Target="https://drive.google.com/drive/folders/14d62xL3Xnka0NA77I371VJKXbeGTVvx0?usp=drive_link" TargetMode="External"/><Relationship Id="rId14" Type="http://schemas.openxmlformats.org/officeDocument/2006/relationships/hyperlink" Target="https://drive.google.com/drive/folders/1_pwd5PE5mofbayPGgz23Er_E2oeNI608?usp=drive_link"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drive.google.com/drive/folders/1gkvsHDXn1NjlsluTc3PkE9M0FA-xtmRZ?usp=drive_link" TargetMode="External"/><Relationship Id="rId13" Type="http://schemas.openxmlformats.org/officeDocument/2006/relationships/hyperlink" Target="https://drive.google.com/drive/folders/12PSMJSfoPeyVQP6YfMpstOp7WmKUa_tN?usp=drive_link" TargetMode="External"/><Relationship Id="rId3" Type="http://schemas.openxmlformats.org/officeDocument/2006/relationships/hyperlink" Target="https://drive.google.com/drive/folders/1y1W3356TcpXb38xo8r3nOgBN-qzGWeVj?usp=drive_link" TargetMode="External"/><Relationship Id="rId7" Type="http://schemas.openxmlformats.org/officeDocument/2006/relationships/hyperlink" Target="https://drive.google.com/drive/folders/1a7thmycGMUle4nm4UtYtshPzSMjKlfqP?usp=drive_link" TargetMode="External"/><Relationship Id="rId12" Type="http://schemas.openxmlformats.org/officeDocument/2006/relationships/hyperlink" Target="https://drive.google.com/drive/folders/1bwNjOyTP68wFo1u2bHrJ4Re3pJd6Ay5x?usp=drive_link"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drive.google.com/drive/folders/1gtezIm2H-y5Oy25o-SVuf5gxIgj76NP2?usp=drive_link" TargetMode="External"/><Relationship Id="rId11" Type="http://schemas.openxmlformats.org/officeDocument/2006/relationships/hyperlink" Target="https://drive.google.com/drive/folders/1tuzT9i8ELOqGpFA3UrayjPSLP3HW31ux?usp=drive_link" TargetMode="External"/><Relationship Id="rId5" Type="http://schemas.openxmlformats.org/officeDocument/2006/relationships/hyperlink" Target="https://drive.google.com/drive/folders/1V-1uobpoxPpkIPR4ezFCmGANzD8BBIXg?usp=drive_link" TargetMode="External"/><Relationship Id="rId10" Type="http://schemas.openxmlformats.org/officeDocument/2006/relationships/hyperlink" Target="https://drive.google.com/drive/folders/12nIIazN9b7uwQSk400jpggTToXIJfN0e?usp=drive_link" TargetMode="External"/><Relationship Id="rId4" Type="http://schemas.openxmlformats.org/officeDocument/2006/relationships/hyperlink" Target="https://drive.google.com/drive/folders/1J-l9ncGDpLCNTU7nZ4jrqGLuNexYPLxT?usp=drive_link" TargetMode="External"/><Relationship Id="rId9" Type="http://schemas.openxmlformats.org/officeDocument/2006/relationships/hyperlink" Target="https://drive.google.com/drive/folders/1MkxbuTun1uadoH1cKw5-eHGMldixVy6Y?usp=drive_link" TargetMode="External"/><Relationship Id="rId14" Type="http://schemas.openxmlformats.org/officeDocument/2006/relationships/hyperlink" Target="https://drive.google.com/drive/folders/1VNnTnfz3TY5k2ysKGaJuBgVzG_k5khzN?usp=drive_link"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drive/folders/1shuzDCnV18hf3WACjIMWciKMvQwKW_xt?usp=drive_link"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7A599204-4087-2252-CE72-7FE054214FD1}"/>
              </a:ext>
            </a:extLst>
          </p:cNvPr>
          <p:cNvSpPr txBox="1"/>
          <p:nvPr/>
        </p:nvSpPr>
        <p:spPr>
          <a:xfrm>
            <a:off x="2610464" y="2551837"/>
            <a:ext cx="6971071" cy="1754326"/>
          </a:xfrm>
          <a:prstGeom prst="rect">
            <a:avLst/>
          </a:prstGeom>
          <a:noFill/>
        </p:spPr>
        <p:txBody>
          <a:bodyPr wrap="square">
            <a:spAutoFit/>
          </a:bodyPr>
          <a:lstStyle/>
          <a:p>
            <a:pPr algn="ctr"/>
            <a:r>
              <a:rPr lang="zh-TW" altLang="en-US" sz="3600" b="1" dirty="0">
                <a:latin typeface="Calibri" panose="020F0502020204030204" pitchFamily="34" charset="0"/>
                <a:cs typeface="Calibri" panose="020F0502020204030204" pitchFamily="34" charset="0"/>
              </a:rPr>
              <a:t>Homework-</a:t>
            </a:r>
            <a:r>
              <a:rPr lang="en-US" altLang="zh-TW" sz="3600" b="1" dirty="0">
                <a:latin typeface="Calibri" panose="020F0502020204030204" pitchFamily="34" charset="0"/>
                <a:cs typeface="Calibri" panose="020F0502020204030204" pitchFamily="34" charset="0"/>
              </a:rPr>
              <a:t>3</a:t>
            </a:r>
            <a:endParaRPr lang="zh-TW" altLang="en-US" sz="3600" b="1" dirty="0">
              <a:latin typeface="Calibri" panose="020F0502020204030204" pitchFamily="34" charset="0"/>
              <a:cs typeface="Calibri" panose="020F0502020204030204" pitchFamily="34" charset="0"/>
            </a:endParaRPr>
          </a:p>
          <a:p>
            <a:pPr algn="ctr"/>
            <a:r>
              <a:rPr lang="en-US" altLang="zh-TW" sz="3600" b="1" dirty="0">
                <a:latin typeface="Calibri" panose="020F0502020204030204" pitchFamily="34" charset="0"/>
                <a:cs typeface="Calibri" panose="020F0502020204030204" pitchFamily="34" charset="0"/>
              </a:rPr>
              <a:t>Symbolic Music Generation</a:t>
            </a:r>
          </a:p>
          <a:p>
            <a:pPr algn="ctr"/>
            <a:r>
              <a:rPr lang="en-US" altLang="zh-TW" sz="3600" b="1" dirty="0">
                <a:latin typeface="Calibri" panose="020F0502020204030204" pitchFamily="34" charset="0"/>
                <a:cs typeface="Calibri" panose="020F0502020204030204" pitchFamily="34" charset="0"/>
              </a:rPr>
              <a:t>Report</a:t>
            </a:r>
            <a:endParaRPr lang="zh-TW" altLang="en-US" sz="3600" b="1" dirty="0">
              <a:latin typeface="Calibri" panose="020F0502020204030204" pitchFamily="34" charset="0"/>
              <a:cs typeface="Calibri" panose="020F0502020204030204" pitchFamily="34" charset="0"/>
            </a:endParaRPr>
          </a:p>
        </p:txBody>
      </p:sp>
      <p:sp>
        <p:nvSpPr>
          <p:cNvPr id="7" name="文字方塊 6">
            <a:extLst>
              <a:ext uri="{FF2B5EF4-FFF2-40B4-BE49-F238E27FC236}">
                <a16:creationId xmlns:a16="http://schemas.microsoft.com/office/drawing/2014/main" id="{C4F3A342-02C9-7A5C-E740-E75DD501AD2B}"/>
              </a:ext>
            </a:extLst>
          </p:cNvPr>
          <p:cNvSpPr txBox="1"/>
          <p:nvPr/>
        </p:nvSpPr>
        <p:spPr>
          <a:xfrm>
            <a:off x="3048000" y="4544651"/>
            <a:ext cx="6096000" cy="369332"/>
          </a:xfrm>
          <a:prstGeom prst="rect">
            <a:avLst/>
          </a:prstGeom>
          <a:noFill/>
        </p:spPr>
        <p:txBody>
          <a:bodyPr wrap="square">
            <a:spAutoFit/>
          </a:bodyPr>
          <a:lstStyle/>
          <a:p>
            <a:pPr algn="ctr"/>
            <a:r>
              <a:rPr lang="en-US" altLang="zh-TW" dirty="0">
                <a:latin typeface="Calibri" panose="020F0502020204030204" pitchFamily="34" charset="0"/>
                <a:ea typeface="標楷體" panose="03000509000000000000" pitchFamily="65" charset="-120"/>
                <a:cs typeface="Calibri" panose="020F0502020204030204" pitchFamily="34" charset="0"/>
              </a:rPr>
              <a:t>Student</a:t>
            </a:r>
            <a:r>
              <a:rPr lang="zh-TW" altLang="en-US" dirty="0">
                <a:latin typeface="Calibri" panose="020F0502020204030204" pitchFamily="34" charset="0"/>
                <a:ea typeface="標楷體" panose="03000509000000000000" pitchFamily="65" charset="-120"/>
                <a:cs typeface="Calibri" panose="020F0502020204030204" pitchFamily="34" charset="0"/>
              </a:rPr>
              <a:t>：潘品齊 </a:t>
            </a:r>
            <a:r>
              <a:rPr lang="en-US" altLang="zh-TW" dirty="0">
                <a:latin typeface="Calibri" panose="020F0502020204030204" pitchFamily="34" charset="0"/>
                <a:ea typeface="標楷體" panose="03000509000000000000" pitchFamily="65" charset="-120"/>
                <a:cs typeface="Calibri" panose="020F0502020204030204" pitchFamily="34" charset="0"/>
              </a:rPr>
              <a:t>(Pin-Chi Pan)</a:t>
            </a:r>
            <a:endParaRPr lang="zh-TW" altLang="en-US" dirty="0">
              <a:latin typeface="Calibri" panose="020F0502020204030204" pitchFamily="34" charset="0"/>
              <a:ea typeface="標楷體" panose="03000509000000000000" pitchFamily="65" charset="-120"/>
              <a:cs typeface="Calibri" panose="020F0502020204030204" pitchFamily="34" charset="0"/>
            </a:endParaRPr>
          </a:p>
        </p:txBody>
      </p:sp>
      <p:sp>
        <p:nvSpPr>
          <p:cNvPr id="8" name="文字方塊 7">
            <a:extLst>
              <a:ext uri="{FF2B5EF4-FFF2-40B4-BE49-F238E27FC236}">
                <a16:creationId xmlns:a16="http://schemas.microsoft.com/office/drawing/2014/main" id="{260F5913-65E1-775C-FE3B-5D746A55BBEA}"/>
              </a:ext>
            </a:extLst>
          </p:cNvPr>
          <p:cNvSpPr txBox="1"/>
          <p:nvPr/>
        </p:nvSpPr>
        <p:spPr>
          <a:xfrm>
            <a:off x="3048000" y="4967805"/>
            <a:ext cx="6096000" cy="369332"/>
          </a:xfrm>
          <a:prstGeom prst="rect">
            <a:avLst/>
          </a:prstGeom>
          <a:noFill/>
        </p:spPr>
        <p:txBody>
          <a:bodyPr wrap="square">
            <a:spAutoFit/>
          </a:bodyPr>
          <a:lstStyle/>
          <a:p>
            <a:pPr algn="ctr"/>
            <a:r>
              <a:rPr lang="en-US" altLang="zh-TW" dirty="0">
                <a:latin typeface="Calibri" panose="020F0502020204030204" pitchFamily="34" charset="0"/>
                <a:ea typeface="標楷體" panose="03000509000000000000" pitchFamily="65" charset="-120"/>
                <a:cs typeface="Calibri" panose="020F0502020204030204" pitchFamily="34" charset="0"/>
              </a:rPr>
              <a:t>ID</a:t>
            </a:r>
            <a:r>
              <a:rPr lang="zh-TW" altLang="en-US" dirty="0">
                <a:latin typeface="Calibri" panose="020F0502020204030204" pitchFamily="34" charset="0"/>
                <a:ea typeface="標楷體" panose="03000509000000000000" pitchFamily="65" charset="-120"/>
                <a:cs typeface="Calibri" panose="020F0502020204030204" pitchFamily="34" charset="0"/>
              </a:rPr>
              <a:t>：</a:t>
            </a:r>
            <a:r>
              <a:rPr lang="en-US" altLang="zh-TW" dirty="0">
                <a:latin typeface="Calibri" panose="020F0502020204030204" pitchFamily="34" charset="0"/>
                <a:ea typeface="標楷體" panose="03000509000000000000" pitchFamily="65" charset="-120"/>
                <a:cs typeface="Calibri" panose="020F0502020204030204" pitchFamily="34" charset="0"/>
              </a:rPr>
              <a:t>R12942103</a:t>
            </a:r>
            <a:endParaRPr lang="zh-TW" altLang="en-US" dirty="0">
              <a:latin typeface="Calibri" panose="020F0502020204030204" pitchFamily="34" charset="0"/>
              <a:ea typeface="標楷體" panose="03000509000000000000" pitchFamily="65" charset="-120"/>
              <a:cs typeface="Calibri" panose="020F0502020204030204" pitchFamily="34" charset="0"/>
            </a:endParaRPr>
          </a:p>
        </p:txBody>
      </p:sp>
      <p:sp>
        <p:nvSpPr>
          <p:cNvPr id="9" name="文字方塊 8">
            <a:extLst>
              <a:ext uri="{FF2B5EF4-FFF2-40B4-BE49-F238E27FC236}">
                <a16:creationId xmlns:a16="http://schemas.microsoft.com/office/drawing/2014/main" id="{1B8A8BFD-6856-1104-614D-EE8A6BF5F381}"/>
              </a:ext>
            </a:extLst>
          </p:cNvPr>
          <p:cNvSpPr txBox="1"/>
          <p:nvPr/>
        </p:nvSpPr>
        <p:spPr>
          <a:xfrm>
            <a:off x="3048000" y="5390959"/>
            <a:ext cx="6096000" cy="646331"/>
          </a:xfrm>
          <a:prstGeom prst="rect">
            <a:avLst/>
          </a:prstGeom>
          <a:noFill/>
        </p:spPr>
        <p:txBody>
          <a:bodyPr wrap="square">
            <a:spAutoFit/>
          </a:bodyPr>
          <a:lstStyle/>
          <a:p>
            <a:pPr algn="ctr"/>
            <a:r>
              <a:rPr lang="en-US" altLang="zh-TW" dirty="0">
                <a:latin typeface="Calibri" panose="020F0502020204030204" pitchFamily="34" charset="0"/>
                <a:ea typeface="標楷體" panose="03000509000000000000" pitchFamily="65" charset="-120"/>
                <a:cs typeface="Calibri" panose="020F0502020204030204" pitchFamily="34" charset="0"/>
              </a:rPr>
              <a:t>Project Page</a:t>
            </a:r>
            <a:r>
              <a:rPr lang="zh-TW" altLang="en-US" dirty="0">
                <a:latin typeface="Calibri" panose="020F0502020204030204" pitchFamily="34" charset="0"/>
                <a:ea typeface="標楷體" panose="03000509000000000000" pitchFamily="65" charset="-120"/>
                <a:cs typeface="Calibri" panose="020F0502020204030204" pitchFamily="34" charset="0"/>
              </a:rPr>
              <a:t>：</a:t>
            </a:r>
            <a:endParaRPr lang="en-US" altLang="zh-TW" dirty="0">
              <a:latin typeface="Calibri" panose="020F0502020204030204" pitchFamily="34" charset="0"/>
              <a:ea typeface="標楷體" panose="03000509000000000000" pitchFamily="65" charset="-120"/>
              <a:cs typeface="Calibri" panose="020F0502020204030204" pitchFamily="34" charset="0"/>
            </a:endParaRPr>
          </a:p>
          <a:p>
            <a:pPr algn="ctr"/>
            <a:r>
              <a:rPr lang="en-US" altLang="zh-TW" dirty="0">
                <a:solidFill>
                  <a:srgbClr val="0000FF"/>
                </a:solidFill>
                <a:latin typeface="Calibri" panose="020F0502020204030204" pitchFamily="34" charset="0"/>
                <a:ea typeface="標楷體" panose="03000509000000000000" pitchFamily="65" charset="-120"/>
                <a:cs typeface="Calibri" panose="020F0502020204030204" pitchFamily="34" charset="0"/>
                <a:hlinkClick r:id="rId2">
                  <a:extLst>
                    <a:ext uri="{A12FA001-AC4F-418D-AE19-62706E023703}">
                      <ahyp:hlinkClr xmlns:ahyp="http://schemas.microsoft.com/office/drawing/2018/hyperlinkcolor" val="tx"/>
                    </a:ext>
                  </a:extLst>
                </a:hlinkClick>
              </a:rPr>
              <a:t>https://github.com/PANpinchi/DeepMIR_HW3_PANpinchi</a:t>
            </a:r>
            <a:endParaRPr lang="en-US" altLang="zh-TW" dirty="0">
              <a:solidFill>
                <a:srgbClr val="0000FF"/>
              </a:solidFill>
              <a:latin typeface="Calibri" panose="020F0502020204030204" pitchFamily="34" charset="0"/>
              <a:ea typeface="標楷體" panose="03000509000000000000" pitchFamily="65" charset="-120"/>
              <a:cs typeface="Calibri" panose="020F0502020204030204" pitchFamily="34" charset="0"/>
            </a:endParaRPr>
          </a:p>
        </p:txBody>
      </p:sp>
    </p:spTree>
    <p:extLst>
      <p:ext uri="{BB962C8B-B14F-4D97-AF65-F5344CB8AC3E}">
        <p14:creationId xmlns:p14="http://schemas.microsoft.com/office/powerpoint/2010/main" val="1378680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F9CCB6B-33CC-52BA-406D-575B1BE2CCCA}"/>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Approach Details</a:t>
            </a:r>
          </a:p>
        </p:txBody>
      </p:sp>
      <p:sp>
        <p:nvSpPr>
          <p:cNvPr id="3" name="矩形 2">
            <a:extLst>
              <a:ext uri="{FF2B5EF4-FFF2-40B4-BE49-F238E27FC236}">
                <a16:creationId xmlns:a16="http://schemas.microsoft.com/office/drawing/2014/main" id="{8F967EB0-6F86-8749-E5CF-AC78286FBADC}"/>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66D95F34-F97D-3479-C3E0-1A4058CD0BBF}"/>
              </a:ext>
            </a:extLst>
          </p:cNvPr>
          <p:cNvSpPr txBox="1"/>
          <p:nvPr/>
        </p:nvSpPr>
        <p:spPr>
          <a:xfrm>
            <a:off x="609637" y="1325783"/>
            <a:ext cx="11300442" cy="5025030"/>
          </a:xfrm>
          <a:prstGeom prst="rect">
            <a:avLst/>
          </a:prstGeom>
          <a:noFill/>
        </p:spPr>
        <p:txBody>
          <a:bodyPr wrap="square">
            <a:spAutoFit/>
          </a:bodyPr>
          <a:lstStyle/>
          <a:p>
            <a:pPr>
              <a:lnSpc>
                <a:spcPct val="150000"/>
              </a:lnSpc>
            </a:pPr>
            <a:r>
              <a:rPr lang="en-US" altLang="zh-TW" sz="2400" b="1" dirty="0"/>
              <a:t>Tokenization &amp; Model:</a:t>
            </a:r>
          </a:p>
          <a:p>
            <a:pPr marL="342900" indent="-342900">
              <a:lnSpc>
                <a:spcPct val="150000"/>
              </a:lnSpc>
              <a:buFont typeface="Arial" panose="020B0604020202020204" pitchFamily="34" charset="0"/>
              <a:buChar char="•"/>
            </a:pPr>
            <a:r>
              <a:rPr lang="en-US" altLang="zh-TW" sz="2400" b="1" dirty="0"/>
              <a:t>Representation: </a:t>
            </a:r>
            <a:r>
              <a:rPr lang="en-US" altLang="zh-TW" sz="2400" dirty="0"/>
              <a:t>REMI tokenization included a rich set of tokens such as pitches, velocities, durations, positions, tempos, and chords. This granularity allowed the model to capture intricate musical details.</a:t>
            </a:r>
          </a:p>
          <a:p>
            <a:pPr marL="342900" indent="-342900">
              <a:lnSpc>
                <a:spcPct val="150000"/>
              </a:lnSpc>
              <a:buFont typeface="Arial" panose="020B0604020202020204" pitchFamily="34" charset="0"/>
              <a:buChar char="•"/>
            </a:pPr>
            <a:r>
              <a:rPr lang="en-US" altLang="zh-TW" sz="2400" b="1" dirty="0"/>
              <a:t>Model Architecture: </a:t>
            </a:r>
            <a:r>
              <a:rPr lang="en-US" altLang="zh-TW" sz="2400" dirty="0"/>
              <a:t>GPT-2 with:</a:t>
            </a:r>
          </a:p>
          <a:p>
            <a:pPr marL="800100" lvl="1" indent="-342900">
              <a:lnSpc>
                <a:spcPct val="150000"/>
              </a:lnSpc>
              <a:buFont typeface="Arial" panose="020B0604020202020204" pitchFamily="34" charset="0"/>
              <a:buChar char="•"/>
            </a:pPr>
            <a:r>
              <a:rPr lang="en-US" altLang="zh-TW" sz="2400" dirty="0"/>
              <a:t>12 transformer layers</a:t>
            </a:r>
          </a:p>
          <a:p>
            <a:pPr marL="800100" lvl="1" indent="-342900">
              <a:lnSpc>
                <a:spcPct val="150000"/>
              </a:lnSpc>
              <a:buFont typeface="Arial" panose="020B0604020202020204" pitchFamily="34" charset="0"/>
              <a:buChar char="•"/>
            </a:pPr>
            <a:r>
              <a:rPr lang="en-US" altLang="zh-TW" sz="2400" dirty="0"/>
              <a:t>12 attention heads</a:t>
            </a:r>
          </a:p>
          <a:p>
            <a:pPr marL="800100" lvl="1" indent="-342900">
              <a:lnSpc>
                <a:spcPct val="150000"/>
              </a:lnSpc>
              <a:buFont typeface="Arial" panose="020B0604020202020204" pitchFamily="34" charset="0"/>
              <a:buChar char="•"/>
            </a:pPr>
            <a:r>
              <a:rPr lang="en-US" altLang="zh-TW" sz="2400" dirty="0"/>
              <a:t>Embedding size of 768</a:t>
            </a:r>
          </a:p>
          <a:p>
            <a:pPr marL="342900" indent="-342900">
              <a:lnSpc>
                <a:spcPct val="150000"/>
              </a:lnSpc>
              <a:buFont typeface="Arial" panose="020B0604020202020204" pitchFamily="34" charset="0"/>
              <a:buChar char="•"/>
            </a:pPr>
            <a:r>
              <a:rPr lang="en-US" altLang="zh-TW" sz="2400" b="1" dirty="0"/>
              <a:t>Objective: </a:t>
            </a:r>
            <a:r>
              <a:rPr lang="en-US" altLang="zh-TW" sz="2400" dirty="0"/>
              <a:t>Predict next token in the sequence using Cross-Entropy Loss.</a:t>
            </a:r>
          </a:p>
        </p:txBody>
      </p:sp>
    </p:spTree>
    <p:extLst>
      <p:ext uri="{BB962C8B-B14F-4D97-AF65-F5344CB8AC3E}">
        <p14:creationId xmlns:p14="http://schemas.microsoft.com/office/powerpoint/2010/main" val="1389474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BB796A-E462-1B06-4679-9E35F394A741}"/>
            </a:ext>
          </a:extLst>
        </p:cNvPr>
        <p:cNvGrpSpPr/>
        <p:nvPr/>
      </p:nvGrpSpPr>
      <p:grpSpPr>
        <a:xfrm>
          <a:off x="0" y="0"/>
          <a:ext cx="0" cy="0"/>
          <a:chOff x="0" y="0"/>
          <a:chExt cx="0" cy="0"/>
        </a:xfrm>
      </p:grpSpPr>
      <p:sp>
        <p:nvSpPr>
          <p:cNvPr id="2" name="文字方塊 1">
            <a:extLst>
              <a:ext uri="{FF2B5EF4-FFF2-40B4-BE49-F238E27FC236}">
                <a16:creationId xmlns:a16="http://schemas.microsoft.com/office/drawing/2014/main" id="{EEC70613-3602-98E9-6EC9-34268099A3F4}"/>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Approach Details</a:t>
            </a:r>
          </a:p>
        </p:txBody>
      </p:sp>
      <p:sp>
        <p:nvSpPr>
          <p:cNvPr id="3" name="矩形 2">
            <a:extLst>
              <a:ext uri="{FF2B5EF4-FFF2-40B4-BE49-F238E27FC236}">
                <a16:creationId xmlns:a16="http://schemas.microsoft.com/office/drawing/2014/main" id="{847E46E9-B60C-BFB6-FD0C-E6C7629EF20A}"/>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229F7D4A-BDF9-AA28-3A02-7E58C2B814F8}"/>
              </a:ext>
            </a:extLst>
          </p:cNvPr>
          <p:cNvSpPr txBox="1"/>
          <p:nvPr/>
        </p:nvSpPr>
        <p:spPr>
          <a:xfrm>
            <a:off x="609637" y="1325783"/>
            <a:ext cx="11061253" cy="2809039"/>
          </a:xfrm>
          <a:prstGeom prst="rect">
            <a:avLst/>
          </a:prstGeom>
          <a:noFill/>
        </p:spPr>
        <p:txBody>
          <a:bodyPr wrap="square">
            <a:spAutoFit/>
          </a:bodyPr>
          <a:lstStyle/>
          <a:p>
            <a:pPr>
              <a:lnSpc>
                <a:spcPct val="150000"/>
              </a:lnSpc>
            </a:pPr>
            <a:r>
              <a:rPr lang="en-US" altLang="zh-TW" sz="2400" b="1" dirty="0"/>
              <a:t>Inference Configurations:</a:t>
            </a:r>
          </a:p>
          <a:p>
            <a:pPr marL="342900" indent="-342900">
              <a:lnSpc>
                <a:spcPct val="150000"/>
              </a:lnSpc>
              <a:buFont typeface="Arial" panose="020B0604020202020204" pitchFamily="34" charset="0"/>
              <a:buChar char="•"/>
            </a:pPr>
            <a:r>
              <a:rPr lang="en-US" altLang="zh-TW" sz="2400" b="1" dirty="0"/>
              <a:t>Top-k Sampling: </a:t>
            </a:r>
            <a:r>
              <a:rPr lang="en-US" altLang="zh-TW" sz="2400" dirty="0"/>
              <a:t>Experimented with k values of 50 and 100 to control the diversity of token generation.</a:t>
            </a:r>
          </a:p>
          <a:p>
            <a:pPr marL="342900" indent="-342900">
              <a:lnSpc>
                <a:spcPct val="150000"/>
              </a:lnSpc>
              <a:buFont typeface="Arial" panose="020B0604020202020204" pitchFamily="34" charset="0"/>
              <a:buChar char="•"/>
            </a:pPr>
            <a:r>
              <a:rPr lang="en-US" altLang="zh-TW" sz="2400" b="1" dirty="0"/>
              <a:t>Temperature Scaling: </a:t>
            </a:r>
            <a:r>
              <a:rPr lang="en-US" altLang="zh-TW" sz="2400" dirty="0"/>
              <a:t>Used temperature values of 1.0 (balanced) and 2.0 (creative) for testing.</a:t>
            </a:r>
          </a:p>
        </p:txBody>
      </p:sp>
    </p:spTree>
    <p:extLst>
      <p:ext uri="{BB962C8B-B14F-4D97-AF65-F5344CB8AC3E}">
        <p14:creationId xmlns:p14="http://schemas.microsoft.com/office/powerpoint/2010/main" val="3989877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85B04E-185B-36AC-D310-5A4A95C837BA}"/>
            </a:ext>
          </a:extLst>
        </p:cNvPr>
        <p:cNvGrpSpPr/>
        <p:nvPr/>
      </p:nvGrpSpPr>
      <p:grpSpPr>
        <a:xfrm>
          <a:off x="0" y="0"/>
          <a:ext cx="0" cy="0"/>
          <a:chOff x="0" y="0"/>
          <a:chExt cx="0" cy="0"/>
        </a:xfrm>
      </p:grpSpPr>
      <p:sp>
        <p:nvSpPr>
          <p:cNvPr id="2" name="文字方塊 1">
            <a:extLst>
              <a:ext uri="{FF2B5EF4-FFF2-40B4-BE49-F238E27FC236}">
                <a16:creationId xmlns:a16="http://schemas.microsoft.com/office/drawing/2014/main" id="{5C20F834-637D-B9E5-F942-F73855C11018}"/>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Approach Details</a:t>
            </a:r>
          </a:p>
        </p:txBody>
      </p:sp>
      <p:sp>
        <p:nvSpPr>
          <p:cNvPr id="3" name="矩形 2">
            <a:extLst>
              <a:ext uri="{FF2B5EF4-FFF2-40B4-BE49-F238E27FC236}">
                <a16:creationId xmlns:a16="http://schemas.microsoft.com/office/drawing/2014/main" id="{33FEFF38-D294-8976-8614-D5C2F2A648BE}"/>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A0E21F7E-D0D0-33AC-9AB1-E542BBF0B803}"/>
              </a:ext>
            </a:extLst>
          </p:cNvPr>
          <p:cNvSpPr txBox="1"/>
          <p:nvPr/>
        </p:nvSpPr>
        <p:spPr>
          <a:xfrm>
            <a:off x="609637" y="1325783"/>
            <a:ext cx="11061253" cy="4471032"/>
          </a:xfrm>
          <a:prstGeom prst="rect">
            <a:avLst/>
          </a:prstGeom>
          <a:noFill/>
        </p:spPr>
        <p:txBody>
          <a:bodyPr wrap="square">
            <a:spAutoFit/>
          </a:bodyPr>
          <a:lstStyle/>
          <a:p>
            <a:pPr>
              <a:lnSpc>
                <a:spcPct val="150000"/>
              </a:lnSpc>
            </a:pPr>
            <a:r>
              <a:rPr lang="en-US" altLang="zh-TW" sz="2400" b="1" dirty="0"/>
              <a:t>Inference Configurations:</a:t>
            </a:r>
          </a:p>
          <a:p>
            <a:pPr marL="342900" indent="-342900">
              <a:lnSpc>
                <a:spcPct val="150000"/>
              </a:lnSpc>
              <a:buFont typeface="Arial" panose="020B0604020202020204" pitchFamily="34" charset="0"/>
              <a:buChar char="•"/>
            </a:pPr>
            <a:r>
              <a:rPr lang="en-US" altLang="zh-TW" sz="2400" b="1" dirty="0"/>
              <a:t>Metrics Used:</a:t>
            </a:r>
          </a:p>
          <a:p>
            <a:pPr marL="800100" lvl="1" indent="-342900">
              <a:lnSpc>
                <a:spcPct val="150000"/>
              </a:lnSpc>
              <a:buFont typeface="Arial" panose="020B0604020202020204" pitchFamily="34" charset="0"/>
              <a:buChar char="•"/>
            </a:pPr>
            <a:r>
              <a:rPr lang="en-US" altLang="zh-TW" sz="2400" b="1" dirty="0"/>
              <a:t>H1 (Short-term Pitch Diversity): </a:t>
            </a:r>
            <a:r>
              <a:rPr lang="en-US" altLang="zh-TW" sz="2400" dirty="0"/>
              <a:t>Evaluates the entropy of pitch class histograms for individual bars.</a:t>
            </a:r>
          </a:p>
          <a:p>
            <a:pPr marL="800100" lvl="1" indent="-342900">
              <a:lnSpc>
                <a:spcPct val="150000"/>
              </a:lnSpc>
              <a:buFont typeface="Arial" panose="020B0604020202020204" pitchFamily="34" charset="0"/>
              <a:buChar char="•"/>
            </a:pPr>
            <a:r>
              <a:rPr lang="en-US" altLang="zh-TW" sz="2400" b="1" dirty="0"/>
              <a:t>H4 (Long-term Pitch Diversity): </a:t>
            </a:r>
            <a:r>
              <a:rPr lang="en-US" altLang="zh-TW" sz="2400" dirty="0"/>
              <a:t>Extends H1's scope to multiple bars for observing compositional evolution.</a:t>
            </a:r>
          </a:p>
          <a:p>
            <a:pPr marL="800100" lvl="1" indent="-342900">
              <a:lnSpc>
                <a:spcPct val="150000"/>
              </a:lnSpc>
              <a:buFont typeface="Arial" panose="020B0604020202020204" pitchFamily="34" charset="0"/>
              <a:buChar char="•"/>
            </a:pPr>
            <a:r>
              <a:rPr lang="en-US" altLang="zh-TW" sz="2400" b="1" dirty="0"/>
              <a:t>GS (Groove Similarity): </a:t>
            </a:r>
            <a:r>
              <a:rPr lang="en-US" altLang="zh-TW" sz="2400" dirty="0"/>
              <a:t>Measures the rhythmic consistency across bars to assess structural coherence.</a:t>
            </a:r>
          </a:p>
        </p:txBody>
      </p:sp>
    </p:spTree>
    <p:extLst>
      <p:ext uri="{BB962C8B-B14F-4D97-AF65-F5344CB8AC3E}">
        <p14:creationId xmlns:p14="http://schemas.microsoft.com/office/powerpoint/2010/main" val="871985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5BC1C1-10E8-8072-D25C-27F070C4C028}"/>
            </a:ext>
          </a:extLst>
        </p:cNvPr>
        <p:cNvGrpSpPr/>
        <p:nvPr/>
      </p:nvGrpSpPr>
      <p:grpSpPr>
        <a:xfrm>
          <a:off x="0" y="0"/>
          <a:ext cx="0" cy="0"/>
          <a:chOff x="0" y="0"/>
          <a:chExt cx="0" cy="0"/>
        </a:xfrm>
      </p:grpSpPr>
      <p:sp>
        <p:nvSpPr>
          <p:cNvPr id="2" name="文字方塊 1">
            <a:extLst>
              <a:ext uri="{FF2B5EF4-FFF2-40B4-BE49-F238E27FC236}">
                <a16:creationId xmlns:a16="http://schemas.microsoft.com/office/drawing/2014/main" id="{B15AB0D6-2327-9C2F-2196-999B271B59AA}"/>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Approach Details</a:t>
            </a:r>
          </a:p>
        </p:txBody>
      </p:sp>
      <p:sp>
        <p:nvSpPr>
          <p:cNvPr id="3" name="矩形 2">
            <a:extLst>
              <a:ext uri="{FF2B5EF4-FFF2-40B4-BE49-F238E27FC236}">
                <a16:creationId xmlns:a16="http://schemas.microsoft.com/office/drawing/2014/main" id="{2EE95D73-DB70-E66C-E3C9-AD6E52F613EF}"/>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9F8C90E7-7C9C-8C84-A37B-3A978CBDB169}"/>
              </a:ext>
            </a:extLst>
          </p:cNvPr>
          <p:cNvSpPr txBox="1"/>
          <p:nvPr/>
        </p:nvSpPr>
        <p:spPr>
          <a:xfrm>
            <a:off x="609637" y="1325783"/>
            <a:ext cx="11061253" cy="2255041"/>
          </a:xfrm>
          <a:prstGeom prst="rect">
            <a:avLst/>
          </a:prstGeom>
          <a:noFill/>
        </p:spPr>
        <p:txBody>
          <a:bodyPr wrap="square">
            <a:spAutoFit/>
          </a:bodyPr>
          <a:lstStyle/>
          <a:p>
            <a:pPr>
              <a:lnSpc>
                <a:spcPct val="150000"/>
              </a:lnSpc>
            </a:pPr>
            <a:r>
              <a:rPr lang="en-US" altLang="zh-TW" sz="2400" b="1" dirty="0"/>
              <a:t>Experiments:</a:t>
            </a:r>
          </a:p>
          <a:p>
            <a:pPr marL="342900" indent="-342900">
              <a:lnSpc>
                <a:spcPct val="150000"/>
              </a:lnSpc>
              <a:buFont typeface="Arial" panose="020B0604020202020204" pitchFamily="34" charset="0"/>
              <a:buChar char="•"/>
            </a:pPr>
            <a:r>
              <a:rPr lang="en-US" altLang="zh-TW" sz="2400" b="1" dirty="0"/>
              <a:t>Chord Token Impact: </a:t>
            </a:r>
            <a:r>
              <a:rPr lang="en-US" altLang="zh-TW" sz="2400" dirty="0"/>
              <a:t>Comparison of "w/ chord" vs. "w/o chord" configurations.</a:t>
            </a:r>
          </a:p>
          <a:p>
            <a:pPr marL="342900" indent="-342900">
              <a:lnSpc>
                <a:spcPct val="150000"/>
              </a:lnSpc>
              <a:buFont typeface="Arial" panose="020B0604020202020204" pitchFamily="34" charset="0"/>
              <a:buChar char="•"/>
            </a:pPr>
            <a:r>
              <a:rPr lang="en-US" altLang="zh-TW" sz="2400" b="1" dirty="0"/>
              <a:t>Temperature and Sampling: </a:t>
            </a:r>
            <a:r>
              <a:rPr lang="en-US" altLang="zh-TW" sz="2400" dirty="0"/>
              <a:t>How inference parameters influence harmonic richness and rhythmic stability.</a:t>
            </a:r>
          </a:p>
        </p:txBody>
      </p:sp>
    </p:spTree>
    <p:extLst>
      <p:ext uri="{BB962C8B-B14F-4D97-AF65-F5344CB8AC3E}">
        <p14:creationId xmlns:p14="http://schemas.microsoft.com/office/powerpoint/2010/main" val="3252897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19DD0-1652-82FA-ABD1-93F96B8F8035}"/>
            </a:ext>
          </a:extLst>
        </p:cNvPr>
        <p:cNvGrpSpPr/>
        <p:nvPr/>
      </p:nvGrpSpPr>
      <p:grpSpPr>
        <a:xfrm>
          <a:off x="0" y="0"/>
          <a:ext cx="0" cy="0"/>
          <a:chOff x="0" y="0"/>
          <a:chExt cx="0" cy="0"/>
        </a:xfrm>
      </p:grpSpPr>
      <p:sp>
        <p:nvSpPr>
          <p:cNvPr id="2" name="文字方塊 1">
            <a:extLst>
              <a:ext uri="{FF2B5EF4-FFF2-40B4-BE49-F238E27FC236}">
                <a16:creationId xmlns:a16="http://schemas.microsoft.com/office/drawing/2014/main" id="{146EF97F-7DDA-2050-FD4C-50AE44FC08E0}"/>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Result Analysis &amp; Discussion</a:t>
            </a:r>
          </a:p>
        </p:txBody>
      </p:sp>
      <p:sp>
        <p:nvSpPr>
          <p:cNvPr id="3" name="矩形 2">
            <a:extLst>
              <a:ext uri="{FF2B5EF4-FFF2-40B4-BE49-F238E27FC236}">
                <a16:creationId xmlns:a16="http://schemas.microsoft.com/office/drawing/2014/main" id="{0574AA56-4660-B541-803A-EA5202F0383D}"/>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11F556C5-BC10-BF85-21C4-5A79D1C23969}"/>
              </a:ext>
            </a:extLst>
          </p:cNvPr>
          <p:cNvSpPr txBox="1"/>
          <p:nvPr/>
        </p:nvSpPr>
        <p:spPr>
          <a:xfrm>
            <a:off x="609637" y="1325783"/>
            <a:ext cx="10972725" cy="3363037"/>
          </a:xfrm>
          <a:prstGeom prst="rect">
            <a:avLst/>
          </a:prstGeom>
          <a:noFill/>
        </p:spPr>
        <p:txBody>
          <a:bodyPr wrap="square">
            <a:spAutoFit/>
          </a:bodyPr>
          <a:lstStyle/>
          <a:p>
            <a:pPr>
              <a:lnSpc>
                <a:spcPct val="150000"/>
              </a:lnSpc>
            </a:pPr>
            <a:r>
              <a:rPr lang="en-US" altLang="zh-TW" sz="2400" b="1" dirty="0"/>
              <a:t>Impact of Temperature Settings:</a:t>
            </a:r>
          </a:p>
          <a:p>
            <a:pPr marL="342900" indent="-342900">
              <a:lnSpc>
                <a:spcPct val="150000"/>
              </a:lnSpc>
              <a:buFont typeface="Arial" panose="020B0604020202020204" pitchFamily="34" charset="0"/>
              <a:buChar char="•"/>
            </a:pPr>
            <a:r>
              <a:rPr lang="en-US" altLang="zh-TW" sz="2400" dirty="0"/>
              <a:t>At </a:t>
            </a:r>
            <a:r>
              <a:rPr lang="en-US" altLang="zh-TW" sz="2400" b="1" dirty="0"/>
              <a:t>temperature = 1.0</a:t>
            </a:r>
            <a:r>
              <a:rPr lang="en-US" altLang="zh-TW" sz="2400" dirty="0"/>
              <a:t>, sequences displayed balanced entropy and groove, ideal for structured compositions.</a:t>
            </a:r>
          </a:p>
          <a:p>
            <a:pPr marL="342900" indent="-342900">
              <a:lnSpc>
                <a:spcPct val="150000"/>
              </a:lnSpc>
              <a:buFont typeface="Arial" panose="020B0604020202020204" pitchFamily="34" charset="0"/>
              <a:buChar char="•"/>
            </a:pPr>
            <a:r>
              <a:rPr lang="en-US" altLang="zh-TW" sz="2400" dirty="0"/>
              <a:t>At </a:t>
            </a:r>
            <a:r>
              <a:rPr lang="en-US" altLang="zh-TW" sz="2400" b="1" dirty="0"/>
              <a:t>temperature = 2.0</a:t>
            </a:r>
            <a:r>
              <a:rPr lang="en-US" altLang="zh-TW" sz="2400" dirty="0"/>
              <a:t>, increased randomness led to higher harmonic entropy (H1 and H4) but compromised rhythmic consistency (GS). Suitable for experimental or avant-garde music styles.</a:t>
            </a:r>
          </a:p>
        </p:txBody>
      </p:sp>
    </p:spTree>
    <p:extLst>
      <p:ext uri="{BB962C8B-B14F-4D97-AF65-F5344CB8AC3E}">
        <p14:creationId xmlns:p14="http://schemas.microsoft.com/office/powerpoint/2010/main" val="4081655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60B193-F629-2EFF-9885-1353FFF0A24C}"/>
            </a:ext>
          </a:extLst>
        </p:cNvPr>
        <p:cNvGrpSpPr/>
        <p:nvPr/>
      </p:nvGrpSpPr>
      <p:grpSpPr>
        <a:xfrm>
          <a:off x="0" y="0"/>
          <a:ext cx="0" cy="0"/>
          <a:chOff x="0" y="0"/>
          <a:chExt cx="0" cy="0"/>
        </a:xfrm>
      </p:grpSpPr>
      <p:sp>
        <p:nvSpPr>
          <p:cNvPr id="2" name="文字方塊 1">
            <a:extLst>
              <a:ext uri="{FF2B5EF4-FFF2-40B4-BE49-F238E27FC236}">
                <a16:creationId xmlns:a16="http://schemas.microsoft.com/office/drawing/2014/main" id="{CFC7F3A5-887D-8420-A580-FA20B43AD0E1}"/>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Result Analysis &amp; Discussion</a:t>
            </a:r>
          </a:p>
        </p:txBody>
      </p:sp>
      <p:sp>
        <p:nvSpPr>
          <p:cNvPr id="3" name="矩形 2">
            <a:extLst>
              <a:ext uri="{FF2B5EF4-FFF2-40B4-BE49-F238E27FC236}">
                <a16:creationId xmlns:a16="http://schemas.microsoft.com/office/drawing/2014/main" id="{D25DAE8F-F6CA-CA37-4945-9947B5706C2D}"/>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2E2B9EFF-D97E-0424-725D-569DDB402523}"/>
              </a:ext>
            </a:extLst>
          </p:cNvPr>
          <p:cNvSpPr txBox="1"/>
          <p:nvPr/>
        </p:nvSpPr>
        <p:spPr>
          <a:xfrm>
            <a:off x="609637" y="1325783"/>
            <a:ext cx="10972725" cy="2809039"/>
          </a:xfrm>
          <a:prstGeom prst="rect">
            <a:avLst/>
          </a:prstGeom>
          <a:noFill/>
        </p:spPr>
        <p:txBody>
          <a:bodyPr wrap="square">
            <a:spAutoFit/>
          </a:bodyPr>
          <a:lstStyle/>
          <a:p>
            <a:pPr>
              <a:lnSpc>
                <a:spcPct val="150000"/>
              </a:lnSpc>
            </a:pPr>
            <a:r>
              <a:rPr lang="en-US" altLang="zh-TW" sz="2400" b="1" dirty="0"/>
              <a:t>Influence of Chord Tokens:</a:t>
            </a:r>
          </a:p>
          <a:p>
            <a:pPr marL="342900" indent="-342900">
              <a:lnSpc>
                <a:spcPct val="150000"/>
              </a:lnSpc>
              <a:buFont typeface="Arial" panose="020B0604020202020204" pitchFamily="34" charset="0"/>
              <a:buChar char="•"/>
            </a:pPr>
            <a:r>
              <a:rPr lang="en-US" altLang="zh-TW" sz="2400" b="1" dirty="0"/>
              <a:t>"w/ chord": </a:t>
            </a:r>
            <a:r>
              <a:rPr lang="en-US" altLang="zh-TW" sz="2400" dirty="0"/>
              <a:t>Generated sequences exhibited better harmonic transitions but occasionally introduced rhythmic irregularities.</a:t>
            </a:r>
          </a:p>
          <a:p>
            <a:pPr marL="342900" indent="-342900">
              <a:lnSpc>
                <a:spcPct val="150000"/>
              </a:lnSpc>
              <a:buFont typeface="Arial" panose="020B0604020202020204" pitchFamily="34" charset="0"/>
              <a:buChar char="•"/>
            </a:pPr>
            <a:r>
              <a:rPr lang="en-US" altLang="zh-TW" sz="2400" b="1" dirty="0"/>
              <a:t>"w/o chord": </a:t>
            </a:r>
            <a:r>
              <a:rPr lang="en-US" altLang="zh-TW" sz="2400" dirty="0"/>
              <a:t>Focused on rhythmic precision, often resulting in sequences that were rhythmically tighter but harmonically less adventurous.</a:t>
            </a:r>
          </a:p>
        </p:txBody>
      </p:sp>
    </p:spTree>
    <p:extLst>
      <p:ext uri="{BB962C8B-B14F-4D97-AF65-F5344CB8AC3E}">
        <p14:creationId xmlns:p14="http://schemas.microsoft.com/office/powerpoint/2010/main" val="2443080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F0B26-7C05-6944-3D9D-A095ABDFF077}"/>
            </a:ext>
          </a:extLst>
        </p:cNvPr>
        <p:cNvGrpSpPr/>
        <p:nvPr/>
      </p:nvGrpSpPr>
      <p:grpSpPr>
        <a:xfrm>
          <a:off x="0" y="0"/>
          <a:ext cx="0" cy="0"/>
          <a:chOff x="0" y="0"/>
          <a:chExt cx="0" cy="0"/>
        </a:xfrm>
      </p:grpSpPr>
      <p:sp>
        <p:nvSpPr>
          <p:cNvPr id="2" name="文字方塊 1">
            <a:extLst>
              <a:ext uri="{FF2B5EF4-FFF2-40B4-BE49-F238E27FC236}">
                <a16:creationId xmlns:a16="http://schemas.microsoft.com/office/drawing/2014/main" id="{24437D42-04D7-62C0-945C-3B704950403C}"/>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Result Analysis &amp; Discussion</a:t>
            </a:r>
          </a:p>
        </p:txBody>
      </p:sp>
      <p:sp>
        <p:nvSpPr>
          <p:cNvPr id="3" name="矩形 2">
            <a:extLst>
              <a:ext uri="{FF2B5EF4-FFF2-40B4-BE49-F238E27FC236}">
                <a16:creationId xmlns:a16="http://schemas.microsoft.com/office/drawing/2014/main" id="{23BAD603-4EB0-D81A-CCB9-F3B6282AAB70}"/>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93D1BA07-19B1-ABAD-8F57-1EABDEA309D4}"/>
              </a:ext>
            </a:extLst>
          </p:cNvPr>
          <p:cNvSpPr txBox="1"/>
          <p:nvPr/>
        </p:nvSpPr>
        <p:spPr>
          <a:xfrm>
            <a:off x="609637" y="1325783"/>
            <a:ext cx="10972725" cy="3917034"/>
          </a:xfrm>
          <a:prstGeom prst="rect">
            <a:avLst/>
          </a:prstGeom>
          <a:noFill/>
        </p:spPr>
        <p:txBody>
          <a:bodyPr wrap="square">
            <a:spAutoFit/>
          </a:bodyPr>
          <a:lstStyle/>
          <a:p>
            <a:pPr>
              <a:lnSpc>
                <a:spcPct val="150000"/>
              </a:lnSpc>
            </a:pPr>
            <a:r>
              <a:rPr lang="en-US" altLang="zh-TW" sz="2400" b="1" dirty="0"/>
              <a:t>Generated MIDI Quality:</a:t>
            </a:r>
          </a:p>
          <a:p>
            <a:pPr marL="342900" indent="-342900">
              <a:lnSpc>
                <a:spcPct val="150000"/>
              </a:lnSpc>
              <a:buFont typeface="Arial" panose="020B0604020202020204" pitchFamily="34" charset="0"/>
              <a:buChar char="•"/>
            </a:pPr>
            <a:r>
              <a:rPr lang="en-US" altLang="zh-TW" sz="2400" b="1" dirty="0"/>
              <a:t>Task 1: </a:t>
            </a:r>
            <a:r>
              <a:rPr lang="en-US" altLang="zh-TW" sz="2400" dirty="0"/>
              <a:t>Generated MIDI files (32 bars) closely matched real data in terms of pitch diversity but lagged behind in groove similarity. This highlights the challenge of balancing harmonic complexity and rhythmic consistency.</a:t>
            </a:r>
          </a:p>
          <a:p>
            <a:pPr marL="342900" indent="-342900">
              <a:lnSpc>
                <a:spcPct val="150000"/>
              </a:lnSpc>
              <a:buFont typeface="Arial" panose="020B0604020202020204" pitchFamily="34" charset="0"/>
              <a:buChar char="•"/>
            </a:pPr>
            <a:r>
              <a:rPr lang="en-US" altLang="zh-TW" sz="2400" b="1" dirty="0"/>
              <a:t>Task 2: </a:t>
            </a:r>
            <a:r>
              <a:rPr lang="en-US" altLang="zh-TW" sz="2400" dirty="0"/>
              <a:t>In the 8 + 24 bar continuation task, sequences showed smooth transitions but struggled with maintaining thematic consistency over longer sequences.</a:t>
            </a:r>
          </a:p>
        </p:txBody>
      </p:sp>
    </p:spTree>
    <p:extLst>
      <p:ext uri="{BB962C8B-B14F-4D97-AF65-F5344CB8AC3E}">
        <p14:creationId xmlns:p14="http://schemas.microsoft.com/office/powerpoint/2010/main" val="1594797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DC4C0B-D222-B361-4927-1896E29C89A4}"/>
            </a:ext>
          </a:extLst>
        </p:cNvPr>
        <p:cNvGrpSpPr/>
        <p:nvPr/>
      </p:nvGrpSpPr>
      <p:grpSpPr>
        <a:xfrm>
          <a:off x="0" y="0"/>
          <a:ext cx="0" cy="0"/>
          <a:chOff x="0" y="0"/>
          <a:chExt cx="0" cy="0"/>
        </a:xfrm>
      </p:grpSpPr>
      <p:sp>
        <p:nvSpPr>
          <p:cNvPr id="2" name="文字方塊 1">
            <a:extLst>
              <a:ext uri="{FF2B5EF4-FFF2-40B4-BE49-F238E27FC236}">
                <a16:creationId xmlns:a16="http://schemas.microsoft.com/office/drawing/2014/main" id="{852D423E-7AAC-0DB2-85CC-E17A53B246F5}"/>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Result Analysis &amp; Discussion</a:t>
            </a:r>
          </a:p>
        </p:txBody>
      </p:sp>
      <p:sp>
        <p:nvSpPr>
          <p:cNvPr id="3" name="矩形 2">
            <a:extLst>
              <a:ext uri="{FF2B5EF4-FFF2-40B4-BE49-F238E27FC236}">
                <a16:creationId xmlns:a16="http://schemas.microsoft.com/office/drawing/2014/main" id="{CB5241E1-E3DD-8C6D-F166-0EA52350D07B}"/>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28DADCE1-A684-5637-0305-C7574CEFB261}"/>
              </a:ext>
            </a:extLst>
          </p:cNvPr>
          <p:cNvSpPr txBox="1"/>
          <p:nvPr/>
        </p:nvSpPr>
        <p:spPr>
          <a:xfrm>
            <a:off x="609637" y="1325783"/>
            <a:ext cx="10972725" cy="2255041"/>
          </a:xfrm>
          <a:prstGeom prst="rect">
            <a:avLst/>
          </a:prstGeom>
          <a:noFill/>
        </p:spPr>
        <p:txBody>
          <a:bodyPr wrap="square">
            <a:spAutoFit/>
          </a:bodyPr>
          <a:lstStyle/>
          <a:p>
            <a:pPr>
              <a:lnSpc>
                <a:spcPct val="150000"/>
              </a:lnSpc>
            </a:pPr>
            <a:r>
              <a:rPr lang="en-US" altLang="zh-TW" sz="2400" b="1"/>
              <a:t>Limitations:</a:t>
            </a:r>
            <a:endParaRPr lang="en-US" altLang="zh-TW" sz="2400" b="1" dirty="0"/>
          </a:p>
          <a:p>
            <a:pPr marL="342900" indent="-342900">
              <a:lnSpc>
                <a:spcPct val="150000"/>
              </a:lnSpc>
              <a:buFont typeface="Arial" panose="020B0604020202020204" pitchFamily="34" charset="0"/>
              <a:buChar char="•"/>
            </a:pPr>
            <a:r>
              <a:rPr lang="en-US" altLang="zh-TW" sz="2400" dirty="0"/>
              <a:t>Generated MIDI lacks the nuanced variability of real-world compositions.</a:t>
            </a:r>
          </a:p>
          <a:p>
            <a:pPr marL="342900" indent="-342900">
              <a:lnSpc>
                <a:spcPct val="150000"/>
              </a:lnSpc>
              <a:buFont typeface="Arial" panose="020B0604020202020204" pitchFamily="34" charset="0"/>
              <a:buChar char="•"/>
            </a:pPr>
            <a:r>
              <a:rPr lang="en-US" altLang="zh-TW" sz="2400" dirty="0"/>
              <a:t>Long-term dependencies, such as thematic development across multiple bars, remain challenging despite using transformers.</a:t>
            </a:r>
          </a:p>
        </p:txBody>
      </p:sp>
    </p:spTree>
    <p:extLst>
      <p:ext uri="{BB962C8B-B14F-4D97-AF65-F5344CB8AC3E}">
        <p14:creationId xmlns:p14="http://schemas.microsoft.com/office/powerpoint/2010/main" val="3571249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7A599204-4087-2252-CE72-7FE054214FD1}"/>
              </a:ext>
            </a:extLst>
          </p:cNvPr>
          <p:cNvSpPr txBox="1"/>
          <p:nvPr/>
        </p:nvSpPr>
        <p:spPr>
          <a:xfrm>
            <a:off x="3048000" y="3105834"/>
            <a:ext cx="6096000" cy="646331"/>
          </a:xfrm>
          <a:prstGeom prst="rect">
            <a:avLst/>
          </a:prstGeom>
          <a:noFill/>
        </p:spPr>
        <p:txBody>
          <a:bodyPr wrap="square">
            <a:spAutoFit/>
          </a:bodyPr>
          <a:lstStyle/>
          <a:p>
            <a:pPr algn="ctr"/>
            <a:r>
              <a:rPr lang="en-US" altLang="zh-TW" sz="3600" b="1" dirty="0">
                <a:latin typeface="Calibri" panose="020F0502020204030204" pitchFamily="34" charset="0"/>
                <a:cs typeface="Calibri" panose="020F0502020204030204" pitchFamily="34" charset="0"/>
              </a:rPr>
              <a:t>End</a:t>
            </a:r>
            <a:endParaRPr lang="zh-TW" altLang="en-US" sz="3600" b="1" dirty="0">
              <a:latin typeface="Calibri" panose="020F0502020204030204" pitchFamily="34" charset="0"/>
              <a:cs typeface="Calibri" panose="020F0502020204030204" pitchFamily="34" charset="0"/>
            </a:endParaRPr>
          </a:p>
        </p:txBody>
      </p:sp>
      <p:sp>
        <p:nvSpPr>
          <p:cNvPr id="7" name="文字方塊 6">
            <a:extLst>
              <a:ext uri="{FF2B5EF4-FFF2-40B4-BE49-F238E27FC236}">
                <a16:creationId xmlns:a16="http://schemas.microsoft.com/office/drawing/2014/main" id="{C4F3A342-02C9-7A5C-E740-E75DD501AD2B}"/>
              </a:ext>
            </a:extLst>
          </p:cNvPr>
          <p:cNvSpPr txBox="1"/>
          <p:nvPr/>
        </p:nvSpPr>
        <p:spPr>
          <a:xfrm>
            <a:off x="0" y="5324721"/>
            <a:ext cx="6096000" cy="369332"/>
          </a:xfrm>
          <a:prstGeom prst="rect">
            <a:avLst/>
          </a:prstGeom>
          <a:noFill/>
        </p:spPr>
        <p:txBody>
          <a:bodyPr wrap="square">
            <a:spAutoFit/>
          </a:bodyPr>
          <a:lstStyle/>
          <a:p>
            <a:r>
              <a:rPr lang="en-US" altLang="zh-TW" dirty="0">
                <a:latin typeface="Calibri" panose="020F0502020204030204" pitchFamily="34" charset="0"/>
                <a:ea typeface="標楷體" panose="03000509000000000000" pitchFamily="65" charset="-120"/>
                <a:cs typeface="Calibri" panose="020F0502020204030204" pitchFamily="34" charset="0"/>
              </a:rPr>
              <a:t>Student</a:t>
            </a:r>
            <a:r>
              <a:rPr lang="zh-TW" altLang="en-US" dirty="0">
                <a:latin typeface="Calibri" panose="020F0502020204030204" pitchFamily="34" charset="0"/>
                <a:ea typeface="標楷體" panose="03000509000000000000" pitchFamily="65" charset="-120"/>
                <a:cs typeface="Calibri" panose="020F0502020204030204" pitchFamily="34" charset="0"/>
              </a:rPr>
              <a:t>：潘品齊 </a:t>
            </a:r>
            <a:r>
              <a:rPr lang="en-US" altLang="zh-TW" dirty="0">
                <a:latin typeface="Calibri" panose="020F0502020204030204" pitchFamily="34" charset="0"/>
                <a:ea typeface="標楷體" panose="03000509000000000000" pitchFamily="65" charset="-120"/>
                <a:cs typeface="Calibri" panose="020F0502020204030204" pitchFamily="34" charset="0"/>
              </a:rPr>
              <a:t>(Pin-Chi Pan)</a:t>
            </a:r>
            <a:endParaRPr lang="zh-TW" altLang="en-US" dirty="0">
              <a:latin typeface="Calibri" panose="020F0502020204030204" pitchFamily="34" charset="0"/>
              <a:ea typeface="標楷體" panose="03000509000000000000" pitchFamily="65" charset="-120"/>
              <a:cs typeface="Calibri" panose="020F0502020204030204" pitchFamily="34" charset="0"/>
            </a:endParaRPr>
          </a:p>
        </p:txBody>
      </p:sp>
      <p:sp>
        <p:nvSpPr>
          <p:cNvPr id="8" name="文字方塊 7">
            <a:extLst>
              <a:ext uri="{FF2B5EF4-FFF2-40B4-BE49-F238E27FC236}">
                <a16:creationId xmlns:a16="http://schemas.microsoft.com/office/drawing/2014/main" id="{260F5913-65E1-775C-FE3B-5D746A55BBEA}"/>
              </a:ext>
            </a:extLst>
          </p:cNvPr>
          <p:cNvSpPr txBox="1"/>
          <p:nvPr/>
        </p:nvSpPr>
        <p:spPr>
          <a:xfrm>
            <a:off x="0" y="5747875"/>
            <a:ext cx="6096000" cy="369332"/>
          </a:xfrm>
          <a:prstGeom prst="rect">
            <a:avLst/>
          </a:prstGeom>
          <a:noFill/>
        </p:spPr>
        <p:txBody>
          <a:bodyPr wrap="square">
            <a:spAutoFit/>
          </a:bodyPr>
          <a:lstStyle/>
          <a:p>
            <a:r>
              <a:rPr lang="en-US" altLang="zh-TW" dirty="0">
                <a:latin typeface="Calibri" panose="020F0502020204030204" pitchFamily="34" charset="0"/>
                <a:ea typeface="標楷體" panose="03000509000000000000" pitchFamily="65" charset="-120"/>
                <a:cs typeface="Calibri" panose="020F0502020204030204" pitchFamily="34" charset="0"/>
              </a:rPr>
              <a:t>ID</a:t>
            </a:r>
            <a:r>
              <a:rPr lang="zh-TW" altLang="en-US" dirty="0">
                <a:latin typeface="Calibri" panose="020F0502020204030204" pitchFamily="34" charset="0"/>
                <a:ea typeface="標楷體" panose="03000509000000000000" pitchFamily="65" charset="-120"/>
                <a:cs typeface="Calibri" panose="020F0502020204030204" pitchFamily="34" charset="0"/>
              </a:rPr>
              <a:t>：</a:t>
            </a:r>
            <a:r>
              <a:rPr lang="en-US" altLang="zh-TW" dirty="0">
                <a:latin typeface="Calibri" panose="020F0502020204030204" pitchFamily="34" charset="0"/>
                <a:ea typeface="標楷體" panose="03000509000000000000" pitchFamily="65" charset="-120"/>
                <a:cs typeface="Calibri" panose="020F0502020204030204" pitchFamily="34" charset="0"/>
              </a:rPr>
              <a:t>R12942103</a:t>
            </a:r>
            <a:endParaRPr lang="zh-TW" altLang="en-US" dirty="0">
              <a:latin typeface="Calibri" panose="020F0502020204030204" pitchFamily="34" charset="0"/>
              <a:ea typeface="標楷體" panose="03000509000000000000" pitchFamily="65" charset="-120"/>
              <a:cs typeface="Calibri" panose="020F0502020204030204" pitchFamily="34" charset="0"/>
            </a:endParaRPr>
          </a:p>
        </p:txBody>
      </p:sp>
      <p:sp>
        <p:nvSpPr>
          <p:cNvPr id="9" name="文字方塊 8">
            <a:extLst>
              <a:ext uri="{FF2B5EF4-FFF2-40B4-BE49-F238E27FC236}">
                <a16:creationId xmlns:a16="http://schemas.microsoft.com/office/drawing/2014/main" id="{1B8A8BFD-6856-1104-614D-EE8A6BF5F381}"/>
              </a:ext>
            </a:extLst>
          </p:cNvPr>
          <p:cNvSpPr txBox="1"/>
          <p:nvPr/>
        </p:nvSpPr>
        <p:spPr>
          <a:xfrm>
            <a:off x="0" y="6171029"/>
            <a:ext cx="6096000" cy="646331"/>
          </a:xfrm>
          <a:prstGeom prst="rect">
            <a:avLst/>
          </a:prstGeom>
          <a:noFill/>
        </p:spPr>
        <p:txBody>
          <a:bodyPr wrap="square">
            <a:spAutoFit/>
          </a:bodyPr>
          <a:lstStyle/>
          <a:p>
            <a:r>
              <a:rPr lang="en-US" altLang="zh-TW" dirty="0">
                <a:latin typeface="Calibri" panose="020F0502020204030204" pitchFamily="34" charset="0"/>
                <a:ea typeface="標楷體" panose="03000509000000000000" pitchFamily="65" charset="-120"/>
                <a:cs typeface="Calibri" panose="020F0502020204030204" pitchFamily="34" charset="0"/>
              </a:rPr>
              <a:t>Project Page</a:t>
            </a:r>
            <a:r>
              <a:rPr lang="zh-TW" altLang="en-US" dirty="0">
                <a:latin typeface="Calibri" panose="020F0502020204030204" pitchFamily="34" charset="0"/>
                <a:ea typeface="標楷體" panose="03000509000000000000" pitchFamily="65" charset="-120"/>
                <a:cs typeface="Calibri" panose="020F0502020204030204" pitchFamily="34" charset="0"/>
              </a:rPr>
              <a:t>：</a:t>
            </a:r>
            <a:endParaRPr lang="en-US" altLang="zh-TW" dirty="0">
              <a:latin typeface="Calibri" panose="020F0502020204030204" pitchFamily="34" charset="0"/>
              <a:ea typeface="標楷體" panose="03000509000000000000" pitchFamily="65" charset="-120"/>
              <a:cs typeface="Calibri" panose="020F0502020204030204" pitchFamily="34" charset="0"/>
            </a:endParaRPr>
          </a:p>
          <a:p>
            <a:r>
              <a:rPr lang="en-US" altLang="zh-TW" dirty="0">
                <a:solidFill>
                  <a:srgbClr val="0000FF"/>
                </a:solidFill>
                <a:latin typeface="Calibri" panose="020F0502020204030204" pitchFamily="34" charset="0"/>
                <a:ea typeface="標楷體" panose="03000509000000000000" pitchFamily="65" charset="-120"/>
                <a:cs typeface="Calibri" panose="020F0502020204030204" pitchFamily="34" charset="0"/>
                <a:hlinkClick r:id="rId2">
                  <a:extLst>
                    <a:ext uri="{A12FA001-AC4F-418D-AE19-62706E023703}">
                      <ahyp:hlinkClr xmlns:ahyp="http://schemas.microsoft.com/office/drawing/2018/hyperlinkcolor" val="tx"/>
                    </a:ext>
                  </a:extLst>
                </a:hlinkClick>
              </a:rPr>
              <a:t>https://github.com/PANpinchi/DeepMIR_HW2_PANpinchi</a:t>
            </a:r>
            <a:endParaRPr lang="en-US" altLang="zh-TW" dirty="0">
              <a:solidFill>
                <a:srgbClr val="0000FF"/>
              </a:solidFill>
              <a:latin typeface="Calibri" panose="020F0502020204030204" pitchFamily="34" charset="0"/>
              <a:ea typeface="標楷體" panose="03000509000000000000" pitchFamily="65" charset="-120"/>
              <a:cs typeface="Calibri" panose="020F0502020204030204" pitchFamily="34" charset="0"/>
            </a:endParaRPr>
          </a:p>
        </p:txBody>
      </p:sp>
    </p:spTree>
    <p:extLst>
      <p:ext uri="{BB962C8B-B14F-4D97-AF65-F5344CB8AC3E}">
        <p14:creationId xmlns:p14="http://schemas.microsoft.com/office/powerpoint/2010/main" val="2402631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E0DF27-E639-11ED-2204-92C016968FB9}"/>
            </a:ext>
          </a:extLst>
        </p:cNvPr>
        <p:cNvGrpSpPr/>
        <p:nvPr/>
      </p:nvGrpSpPr>
      <p:grpSpPr>
        <a:xfrm>
          <a:off x="0" y="0"/>
          <a:ext cx="0" cy="0"/>
          <a:chOff x="0" y="0"/>
          <a:chExt cx="0" cy="0"/>
        </a:xfrm>
      </p:grpSpPr>
      <p:sp>
        <p:nvSpPr>
          <p:cNvPr id="2" name="文字方塊 1">
            <a:extLst>
              <a:ext uri="{FF2B5EF4-FFF2-40B4-BE49-F238E27FC236}">
                <a16:creationId xmlns:a16="http://schemas.microsoft.com/office/drawing/2014/main" id="{778933C3-DDE5-B3C4-5AF2-30B734B58799}"/>
              </a:ext>
            </a:extLst>
          </p:cNvPr>
          <p:cNvSpPr txBox="1"/>
          <p:nvPr/>
        </p:nvSpPr>
        <p:spPr>
          <a:xfrm>
            <a:off x="481779" y="329746"/>
            <a:ext cx="11300442" cy="646331"/>
          </a:xfrm>
          <a:prstGeom prst="rect">
            <a:avLst/>
          </a:prstGeom>
          <a:noFill/>
        </p:spPr>
        <p:txBody>
          <a:bodyPr wrap="square">
            <a:spAutoFit/>
          </a:bodyPr>
          <a:lstStyle/>
          <a:p>
            <a:r>
              <a:rPr lang="zh-TW" altLang="en-US" sz="3600" b="1" dirty="0">
                <a:latin typeface="Calibri" panose="020F0502020204030204" pitchFamily="34" charset="0"/>
                <a:cs typeface="Calibri" panose="020F0502020204030204" pitchFamily="34" charset="0"/>
              </a:rPr>
              <a:t> </a:t>
            </a:r>
            <a:r>
              <a:rPr lang="en-US" altLang="zh-TW" sz="3600" b="1" dirty="0">
                <a:latin typeface="Calibri" panose="020F0502020204030204" pitchFamily="34" charset="0"/>
                <a:cs typeface="Calibri" panose="020F0502020204030204" pitchFamily="34" charset="0"/>
              </a:rPr>
              <a:t>Novelty highlight</a:t>
            </a:r>
          </a:p>
        </p:txBody>
      </p:sp>
      <p:sp>
        <p:nvSpPr>
          <p:cNvPr id="3" name="矩形 2">
            <a:extLst>
              <a:ext uri="{FF2B5EF4-FFF2-40B4-BE49-F238E27FC236}">
                <a16:creationId xmlns:a16="http://schemas.microsoft.com/office/drawing/2014/main" id="{A2FECF49-6763-5495-1521-B3042E306437}"/>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200C5233-D929-8A62-9F78-70DD36C946C4}"/>
              </a:ext>
            </a:extLst>
          </p:cNvPr>
          <p:cNvSpPr txBox="1"/>
          <p:nvPr/>
        </p:nvSpPr>
        <p:spPr>
          <a:xfrm>
            <a:off x="609637" y="1325783"/>
            <a:ext cx="10972725" cy="5025030"/>
          </a:xfrm>
          <a:prstGeom prst="rect">
            <a:avLst/>
          </a:prstGeom>
          <a:noFill/>
        </p:spPr>
        <p:txBody>
          <a:bodyPr wrap="square">
            <a:spAutoFit/>
          </a:bodyPr>
          <a:lstStyle/>
          <a:p>
            <a:pPr>
              <a:lnSpc>
                <a:spcPct val="150000"/>
              </a:lnSpc>
            </a:pPr>
            <a:r>
              <a:rPr lang="en-US" altLang="zh-TW" sz="2400" b="1" dirty="0"/>
              <a:t>Integration of REMI Representation with Chord Tokens:</a:t>
            </a:r>
            <a:endParaRPr lang="en-US" altLang="zh-TW" sz="2400" dirty="0"/>
          </a:p>
          <a:p>
            <a:pPr marL="342900" indent="-342900">
              <a:lnSpc>
                <a:spcPct val="150000"/>
              </a:lnSpc>
              <a:buFont typeface="Arial" panose="020B0604020202020204" pitchFamily="34" charset="0"/>
              <a:buChar char="•"/>
            </a:pPr>
            <a:r>
              <a:rPr lang="en-US" altLang="zh-TW" sz="2400" dirty="0"/>
              <a:t>Experimented with </a:t>
            </a:r>
            <a:r>
              <a:rPr lang="en-US" altLang="zh-TW" sz="2400" b="1" dirty="0"/>
              <a:t>w/ chord</a:t>
            </a:r>
            <a:r>
              <a:rPr lang="en-US" altLang="zh-TW" sz="2400" dirty="0"/>
              <a:t> and </a:t>
            </a:r>
            <a:r>
              <a:rPr lang="en-US" altLang="zh-TW" sz="2400" b="1" dirty="0"/>
              <a:t>w/o chord</a:t>
            </a:r>
            <a:r>
              <a:rPr lang="en-US" altLang="zh-TW" sz="2400" dirty="0"/>
              <a:t> configurations to explore the impact of harmonic information on music generation.</a:t>
            </a:r>
          </a:p>
          <a:p>
            <a:pPr>
              <a:lnSpc>
                <a:spcPct val="150000"/>
              </a:lnSpc>
            </a:pPr>
            <a:r>
              <a:rPr lang="en-US" altLang="zh-TW" sz="2400" b="1" dirty="0"/>
              <a:t>Custom Sampling Strategies for Diversity Control:</a:t>
            </a:r>
            <a:endParaRPr lang="en-US" altLang="zh-TW" sz="2400" dirty="0"/>
          </a:p>
          <a:p>
            <a:pPr marL="342900" indent="-342900">
              <a:lnSpc>
                <a:spcPct val="150000"/>
              </a:lnSpc>
              <a:buFont typeface="Arial" panose="020B0604020202020204" pitchFamily="34" charset="0"/>
              <a:buChar char="•"/>
            </a:pPr>
            <a:r>
              <a:rPr lang="en-US" altLang="zh-TW" sz="2400" dirty="0"/>
              <a:t>Used </a:t>
            </a:r>
            <a:r>
              <a:rPr lang="en-US" altLang="zh-TW" sz="2400" b="1" dirty="0"/>
              <a:t>top-k sampling</a:t>
            </a:r>
            <a:r>
              <a:rPr lang="en-US" altLang="zh-TW" sz="2400" dirty="0"/>
              <a:t> and </a:t>
            </a:r>
            <a:r>
              <a:rPr lang="en-US" altLang="zh-TW" sz="2400" b="1" dirty="0"/>
              <a:t>temperature scaling</a:t>
            </a:r>
            <a:r>
              <a:rPr lang="en-US" altLang="zh-TW" sz="2400" dirty="0"/>
              <a:t> to adjust creativity and randomness in generated outputs.</a:t>
            </a:r>
          </a:p>
          <a:p>
            <a:pPr>
              <a:lnSpc>
                <a:spcPct val="150000"/>
              </a:lnSpc>
            </a:pPr>
            <a:r>
              <a:rPr lang="en-US" altLang="zh-TW" sz="2400" b="1" dirty="0"/>
              <a:t>Comprehensive Metric Evaluation:</a:t>
            </a:r>
          </a:p>
          <a:p>
            <a:pPr marL="342900" indent="-342900">
              <a:lnSpc>
                <a:spcPct val="150000"/>
              </a:lnSpc>
              <a:buFont typeface="Arial" panose="020B0604020202020204" pitchFamily="34" charset="0"/>
              <a:buChar char="•"/>
            </a:pPr>
            <a:r>
              <a:rPr lang="en-US" altLang="zh-TW" sz="2400" dirty="0"/>
              <a:t>Assessed music quality using H1 and H4 (harmonic diversity) and GS (rhythmic consistency), benchmarking results against real-world MIDI sequences.</a:t>
            </a:r>
          </a:p>
        </p:txBody>
      </p:sp>
    </p:spTree>
    <p:extLst>
      <p:ext uri="{BB962C8B-B14F-4D97-AF65-F5344CB8AC3E}">
        <p14:creationId xmlns:p14="http://schemas.microsoft.com/office/powerpoint/2010/main" val="414020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F9CCB6B-33CC-52BA-406D-575B1BE2CCCA}"/>
              </a:ext>
            </a:extLst>
          </p:cNvPr>
          <p:cNvSpPr txBox="1"/>
          <p:nvPr/>
        </p:nvSpPr>
        <p:spPr>
          <a:xfrm>
            <a:off x="481779" y="329746"/>
            <a:ext cx="11300442" cy="646331"/>
          </a:xfrm>
          <a:prstGeom prst="rect">
            <a:avLst/>
          </a:prstGeom>
          <a:noFill/>
        </p:spPr>
        <p:txBody>
          <a:bodyPr wrap="square">
            <a:spAutoFit/>
          </a:bodyPr>
          <a:lstStyle/>
          <a:p>
            <a:r>
              <a:rPr lang="zh-TW" altLang="en-US" sz="3600" b="1" dirty="0">
                <a:latin typeface="Calibri" panose="020F0502020204030204" pitchFamily="34" charset="0"/>
                <a:cs typeface="Calibri" panose="020F0502020204030204" pitchFamily="34" charset="0"/>
              </a:rPr>
              <a:t> </a:t>
            </a:r>
            <a:r>
              <a:rPr lang="en-US" altLang="zh-TW" sz="3600" b="1" dirty="0">
                <a:latin typeface="Calibri" panose="020F0502020204030204" pitchFamily="34" charset="0"/>
                <a:cs typeface="Calibri" panose="020F0502020204030204" pitchFamily="34" charset="0"/>
              </a:rPr>
              <a:t>Methodology Highlight</a:t>
            </a:r>
          </a:p>
        </p:txBody>
      </p:sp>
      <p:sp>
        <p:nvSpPr>
          <p:cNvPr id="3" name="矩形 2">
            <a:extLst>
              <a:ext uri="{FF2B5EF4-FFF2-40B4-BE49-F238E27FC236}">
                <a16:creationId xmlns:a16="http://schemas.microsoft.com/office/drawing/2014/main" id="{8F967EB0-6F86-8749-E5CF-AC78286FBADC}"/>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2DC01DDF-663E-0757-78C0-0DC530D0BD32}"/>
              </a:ext>
            </a:extLst>
          </p:cNvPr>
          <p:cNvSpPr txBox="1"/>
          <p:nvPr/>
        </p:nvSpPr>
        <p:spPr>
          <a:xfrm>
            <a:off x="609637" y="1325783"/>
            <a:ext cx="10972725" cy="5025030"/>
          </a:xfrm>
          <a:prstGeom prst="rect">
            <a:avLst/>
          </a:prstGeom>
          <a:noFill/>
        </p:spPr>
        <p:txBody>
          <a:bodyPr wrap="square">
            <a:spAutoFit/>
          </a:bodyPr>
          <a:lstStyle/>
          <a:p>
            <a:pPr>
              <a:lnSpc>
                <a:spcPct val="150000"/>
              </a:lnSpc>
            </a:pPr>
            <a:r>
              <a:rPr lang="en-US" altLang="zh-TW" sz="2400" b="1" dirty="0"/>
              <a:t>Model: </a:t>
            </a:r>
            <a:r>
              <a:rPr lang="en-US" altLang="zh-TW" sz="2400" dirty="0"/>
              <a:t>GPT-2 Transformer</a:t>
            </a:r>
          </a:p>
          <a:p>
            <a:pPr>
              <a:lnSpc>
                <a:spcPct val="150000"/>
              </a:lnSpc>
            </a:pPr>
            <a:r>
              <a:rPr lang="en-US" altLang="zh-TW" sz="2400" b="1" dirty="0"/>
              <a:t>Representation: </a:t>
            </a:r>
          </a:p>
          <a:p>
            <a:pPr marL="800100" lvl="1" indent="-342900">
              <a:lnSpc>
                <a:spcPct val="150000"/>
              </a:lnSpc>
              <a:buFont typeface="Arial" panose="020B0604020202020204" pitchFamily="34" charset="0"/>
              <a:buChar char="•"/>
            </a:pPr>
            <a:r>
              <a:rPr lang="en-US" altLang="zh-TW" sz="2400" dirty="0"/>
              <a:t>REMI with and without chord tokens.</a:t>
            </a:r>
          </a:p>
          <a:p>
            <a:pPr>
              <a:lnSpc>
                <a:spcPct val="150000"/>
              </a:lnSpc>
            </a:pPr>
            <a:r>
              <a:rPr lang="en-US" altLang="zh-TW" sz="2400" b="1" dirty="0"/>
              <a:t>Training:</a:t>
            </a:r>
          </a:p>
          <a:p>
            <a:pPr marL="800100" lvl="1" indent="-342900">
              <a:lnSpc>
                <a:spcPct val="150000"/>
              </a:lnSpc>
              <a:buFont typeface="Arial" panose="020B0604020202020204" pitchFamily="34" charset="0"/>
              <a:buChar char="•"/>
            </a:pPr>
            <a:r>
              <a:rPr lang="en-US" altLang="zh-TW" sz="2400" dirty="0"/>
              <a:t>Loss: Cross-Entropy.</a:t>
            </a:r>
          </a:p>
          <a:p>
            <a:pPr marL="800100" lvl="1" indent="-342900">
              <a:lnSpc>
                <a:spcPct val="150000"/>
              </a:lnSpc>
              <a:buFont typeface="Arial" panose="020B0604020202020204" pitchFamily="34" charset="0"/>
              <a:buChar char="•"/>
            </a:pPr>
            <a:r>
              <a:rPr lang="en-US" altLang="zh-TW" sz="2400" dirty="0"/>
              <a:t>Input Length: 1024 tokens.</a:t>
            </a:r>
          </a:p>
          <a:p>
            <a:pPr marL="800100" lvl="1" indent="-342900">
              <a:lnSpc>
                <a:spcPct val="150000"/>
              </a:lnSpc>
              <a:buFont typeface="Arial" panose="020B0604020202020204" pitchFamily="34" charset="0"/>
              <a:buChar char="•"/>
            </a:pPr>
            <a:r>
              <a:rPr lang="en-US" altLang="zh-TW" sz="2400" dirty="0"/>
              <a:t>Sampling Strategies: Top-k = 50 or 100, Temperature = 1.0 or 2.0.</a:t>
            </a:r>
          </a:p>
          <a:p>
            <a:pPr>
              <a:lnSpc>
                <a:spcPct val="150000"/>
              </a:lnSpc>
            </a:pPr>
            <a:r>
              <a:rPr lang="en-US" altLang="zh-TW" sz="2400" b="1" dirty="0"/>
              <a:t>Dataset: </a:t>
            </a:r>
          </a:p>
          <a:p>
            <a:pPr marL="800100" lvl="1" indent="-342900">
              <a:lnSpc>
                <a:spcPct val="150000"/>
              </a:lnSpc>
              <a:buFont typeface="Arial" panose="020B0604020202020204" pitchFamily="34" charset="0"/>
              <a:buChar char="•"/>
            </a:pPr>
            <a:r>
              <a:rPr lang="en-US" altLang="zh-TW" sz="2400" dirty="0"/>
              <a:t>Pop1K7 Dataset, single-track 4/4 time signature MIDI files.</a:t>
            </a:r>
          </a:p>
        </p:txBody>
      </p:sp>
    </p:spTree>
    <p:extLst>
      <p:ext uri="{BB962C8B-B14F-4D97-AF65-F5344CB8AC3E}">
        <p14:creationId xmlns:p14="http://schemas.microsoft.com/office/powerpoint/2010/main" val="1881043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F9CCB6B-33CC-52BA-406D-575B1BE2CCCA}"/>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Result Highlight</a:t>
            </a:r>
          </a:p>
        </p:txBody>
      </p:sp>
      <p:sp>
        <p:nvSpPr>
          <p:cNvPr id="3" name="矩形 2">
            <a:extLst>
              <a:ext uri="{FF2B5EF4-FFF2-40B4-BE49-F238E27FC236}">
                <a16:creationId xmlns:a16="http://schemas.microsoft.com/office/drawing/2014/main" id="{8F967EB0-6F86-8749-E5CF-AC78286FBADC}"/>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a:extLst>
              <a:ext uri="{FF2B5EF4-FFF2-40B4-BE49-F238E27FC236}">
                <a16:creationId xmlns:a16="http://schemas.microsoft.com/office/drawing/2014/main" id="{53C4CCD9-3B31-0703-3B32-6E0552189AF3}"/>
              </a:ext>
            </a:extLst>
          </p:cNvPr>
          <p:cNvSpPr txBox="1"/>
          <p:nvPr/>
        </p:nvSpPr>
        <p:spPr>
          <a:xfrm>
            <a:off x="1129069" y="6177576"/>
            <a:ext cx="10005861" cy="369332"/>
          </a:xfrm>
          <a:prstGeom prst="rect">
            <a:avLst/>
          </a:prstGeom>
          <a:noFill/>
        </p:spPr>
        <p:txBody>
          <a:bodyPr wrap="square">
            <a:spAutoFit/>
          </a:bodyPr>
          <a:lstStyle/>
          <a:p>
            <a:r>
              <a:rPr lang="zh-TW" altLang="en-US" b="1" dirty="0">
                <a:solidFill>
                  <a:srgbClr val="FF0000"/>
                </a:solidFill>
              </a:rPr>
              <a:t>Red</a:t>
            </a:r>
            <a:r>
              <a:rPr lang="zh-TW" altLang="en-US" dirty="0"/>
              <a:t> indicates the best performance, and </a:t>
            </a:r>
            <a:r>
              <a:rPr lang="zh-TW" altLang="en-US" b="1" dirty="0">
                <a:solidFill>
                  <a:srgbClr val="0000FF"/>
                </a:solidFill>
              </a:rPr>
              <a:t>blue</a:t>
            </a:r>
            <a:r>
              <a:rPr lang="zh-TW" altLang="en-US" dirty="0"/>
              <a:t> indicates the second-best.</a:t>
            </a:r>
          </a:p>
        </p:txBody>
      </p:sp>
      <p:graphicFrame>
        <p:nvGraphicFramePr>
          <p:cNvPr id="5" name="表格 4">
            <a:extLst>
              <a:ext uri="{FF2B5EF4-FFF2-40B4-BE49-F238E27FC236}">
                <a16:creationId xmlns:a16="http://schemas.microsoft.com/office/drawing/2014/main" id="{59DA049E-814E-D3DE-2891-2BB4A96057DC}"/>
              </a:ext>
            </a:extLst>
          </p:cNvPr>
          <p:cNvGraphicFramePr>
            <a:graphicFrameLocks noGrp="1"/>
          </p:cNvGraphicFramePr>
          <p:nvPr>
            <p:extLst>
              <p:ext uri="{D42A27DB-BD31-4B8C-83A1-F6EECF244321}">
                <p14:modId xmlns:p14="http://schemas.microsoft.com/office/powerpoint/2010/main" val="1281545967"/>
              </p:ext>
            </p:extLst>
          </p:nvPr>
        </p:nvGraphicFramePr>
        <p:xfrm>
          <a:off x="1129069" y="2268536"/>
          <a:ext cx="10005861" cy="3744000"/>
        </p:xfrm>
        <a:graphic>
          <a:graphicData uri="http://schemas.openxmlformats.org/drawingml/2006/table">
            <a:tbl>
              <a:tblPr firstRow="1" bandRow="1">
                <a:tableStyleId>{5C22544A-7EE6-4342-B048-85BDC9FD1C3A}</a:tableStyleId>
              </a:tblPr>
              <a:tblGrid>
                <a:gridCol w="1182827">
                  <a:extLst>
                    <a:ext uri="{9D8B030D-6E8A-4147-A177-3AD203B41FA5}">
                      <a16:colId xmlns:a16="http://schemas.microsoft.com/office/drawing/2014/main" val="2030576888"/>
                    </a:ext>
                  </a:extLst>
                </a:gridCol>
                <a:gridCol w="1375523">
                  <a:extLst>
                    <a:ext uri="{9D8B030D-6E8A-4147-A177-3AD203B41FA5}">
                      <a16:colId xmlns:a16="http://schemas.microsoft.com/office/drawing/2014/main" val="3347548600"/>
                    </a:ext>
                  </a:extLst>
                </a:gridCol>
                <a:gridCol w="1118596">
                  <a:extLst>
                    <a:ext uri="{9D8B030D-6E8A-4147-A177-3AD203B41FA5}">
                      <a16:colId xmlns:a16="http://schemas.microsoft.com/office/drawing/2014/main" val="3673576554"/>
                    </a:ext>
                  </a:extLst>
                </a:gridCol>
                <a:gridCol w="1118596">
                  <a:extLst>
                    <a:ext uri="{9D8B030D-6E8A-4147-A177-3AD203B41FA5}">
                      <a16:colId xmlns:a16="http://schemas.microsoft.com/office/drawing/2014/main" val="4050919839"/>
                    </a:ext>
                  </a:extLst>
                </a:gridCol>
                <a:gridCol w="1118596">
                  <a:extLst>
                    <a:ext uri="{9D8B030D-6E8A-4147-A177-3AD203B41FA5}">
                      <a16:colId xmlns:a16="http://schemas.microsoft.com/office/drawing/2014/main" val="2417576176"/>
                    </a:ext>
                  </a:extLst>
                </a:gridCol>
                <a:gridCol w="1182827">
                  <a:extLst>
                    <a:ext uri="{9D8B030D-6E8A-4147-A177-3AD203B41FA5}">
                      <a16:colId xmlns:a16="http://schemas.microsoft.com/office/drawing/2014/main" val="2882397026"/>
                    </a:ext>
                  </a:extLst>
                </a:gridCol>
                <a:gridCol w="969632">
                  <a:extLst>
                    <a:ext uri="{9D8B030D-6E8A-4147-A177-3AD203B41FA5}">
                      <a16:colId xmlns:a16="http://schemas.microsoft.com/office/drawing/2014/main" val="3420352030"/>
                    </a:ext>
                  </a:extLst>
                </a:gridCol>
                <a:gridCol w="969632">
                  <a:extLst>
                    <a:ext uri="{9D8B030D-6E8A-4147-A177-3AD203B41FA5}">
                      <a16:colId xmlns:a16="http://schemas.microsoft.com/office/drawing/2014/main" val="2338764045"/>
                    </a:ext>
                  </a:extLst>
                </a:gridCol>
                <a:gridCol w="969632">
                  <a:extLst>
                    <a:ext uri="{9D8B030D-6E8A-4147-A177-3AD203B41FA5}">
                      <a16:colId xmlns:a16="http://schemas.microsoft.com/office/drawing/2014/main" val="2720588525"/>
                    </a:ext>
                  </a:extLst>
                </a:gridCol>
              </a:tblGrid>
              <a:tr h="468000">
                <a:tc>
                  <a:txBody>
                    <a:bodyPr/>
                    <a:lstStyle/>
                    <a:p>
                      <a:pPr algn="ctr" rtl="0" fontAlgn="t"/>
                      <a:r>
                        <a:rPr lang="en-US" sz="1200" b="1" i="0" u="none" strike="noStrike" dirty="0">
                          <a:solidFill>
                            <a:srgbClr val="000000"/>
                          </a:solidFill>
                          <a:effectLst/>
                          <a:latin typeface="+mn-lt"/>
                        </a:rPr>
                        <a:t>Model</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rgbClr val="000000"/>
                          </a:solidFill>
                          <a:effectLst/>
                          <a:latin typeface="+mn-lt"/>
                        </a:rPr>
                        <a:t>representation</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rgbClr val="000000"/>
                          </a:solidFill>
                          <a:effectLst/>
                          <a:latin typeface="+mn-lt"/>
                        </a:rPr>
                        <a:t>event</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rgbClr val="000000"/>
                          </a:solidFill>
                          <a:effectLst/>
                          <a:latin typeface="+mn-lt"/>
                        </a:rPr>
                        <a:t>loss</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rgbClr val="000000"/>
                          </a:solidFill>
                          <a:effectLst/>
                          <a:latin typeface="+mn-lt"/>
                        </a:rPr>
                        <a:t>top-k</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rgbClr val="000000"/>
                          </a:solidFill>
                          <a:effectLst/>
                          <a:latin typeface="+mn-lt"/>
                        </a:rPr>
                        <a:t>temperature</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chemeClr val="tx1"/>
                          </a:solidFill>
                          <a:effectLst/>
                          <a:latin typeface="+mn-lt"/>
                        </a:rPr>
                        <a:t>H1</a:t>
                      </a:r>
                      <a:endParaRPr lang="en-US" sz="1200" b="1" dirty="0">
                        <a:solidFill>
                          <a:schemeClr val="tx1"/>
                        </a:solidFill>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chemeClr val="tx1"/>
                          </a:solidFill>
                          <a:effectLst/>
                          <a:latin typeface="+mn-lt"/>
                        </a:rPr>
                        <a:t>H4</a:t>
                      </a:r>
                      <a:endParaRPr lang="en-US" sz="1200" b="1" dirty="0">
                        <a:solidFill>
                          <a:schemeClr val="tx1"/>
                        </a:solidFill>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chemeClr val="tx1"/>
                          </a:solidFill>
                          <a:effectLst/>
                          <a:latin typeface="+mn-lt"/>
                        </a:rPr>
                        <a:t>GS</a:t>
                      </a:r>
                      <a:endParaRPr lang="en-US" sz="1200" b="1" dirty="0">
                        <a:solidFill>
                          <a:schemeClr val="tx1"/>
                        </a:solidFill>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77826674"/>
                  </a:ext>
                </a:extLst>
              </a:tr>
              <a:tr h="468000">
                <a:tc>
                  <a:txBody>
                    <a:bodyPr/>
                    <a:lstStyle/>
                    <a:p>
                      <a:pPr algn="ct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w/ chord</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3.04</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50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1.0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FF0000"/>
                          </a:solidFill>
                          <a:latin typeface="+mn-lt"/>
                        </a:rPr>
                        <a:t>1.8665</a:t>
                      </a:r>
                      <a:endParaRPr lang="zh-TW" altLang="en-US" sz="1200" b="1" dirty="0">
                        <a:solidFill>
                          <a:srgbClr val="FF000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FF0000"/>
                          </a:solidFill>
                          <a:latin typeface="+mn-lt"/>
                        </a:rPr>
                        <a:t>3.1021</a:t>
                      </a:r>
                      <a:endParaRPr lang="zh-TW" altLang="en-US" sz="1200" b="1" dirty="0">
                        <a:solidFill>
                          <a:srgbClr val="FF000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FF0000"/>
                          </a:solidFill>
                          <a:latin typeface="+mn-lt"/>
                        </a:rPr>
                        <a:t>0.7291</a:t>
                      </a:r>
                      <a:endParaRPr lang="zh-TW" altLang="en-US" sz="1200" b="1" dirty="0">
                        <a:solidFill>
                          <a:srgbClr val="FF000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8877374"/>
                  </a:ext>
                </a:extLst>
              </a:tr>
              <a:tr h="46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w/ chord</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3.04</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50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002060"/>
                          </a:solidFill>
                          <a:latin typeface="+mn-lt"/>
                        </a:rPr>
                        <a:t>2.0</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2.1350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3.2684</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0.6705</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5317301"/>
                  </a:ext>
                </a:extLst>
              </a:tr>
              <a:tr h="46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w/ chord</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3.04</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002060"/>
                          </a:solidFill>
                          <a:latin typeface="+mn-lt"/>
                        </a:rPr>
                        <a:t>100</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1.0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0000FF"/>
                          </a:solidFill>
                          <a:latin typeface="+mn-lt"/>
                        </a:rPr>
                        <a:t>2.0059</a:t>
                      </a:r>
                      <a:endParaRPr lang="zh-TW" altLang="en-US" sz="1200" b="1" dirty="0">
                        <a:solidFill>
                          <a:srgbClr val="0000FF"/>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0000FF"/>
                          </a:solidFill>
                          <a:latin typeface="+mn-lt"/>
                        </a:rPr>
                        <a:t>3.1944</a:t>
                      </a:r>
                      <a:endParaRPr lang="zh-TW" altLang="en-US" sz="1200" b="1" dirty="0">
                        <a:solidFill>
                          <a:srgbClr val="0000FF"/>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0.6951</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03470505"/>
                  </a:ext>
                </a:extLst>
              </a:tr>
              <a:tr h="46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002060"/>
                          </a:solidFill>
                          <a:latin typeface="+mn-lt"/>
                        </a:rPr>
                        <a:t>w/o chord</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3.02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50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1.0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2.2312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3.2594</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0000FF"/>
                          </a:solidFill>
                          <a:latin typeface="+mn-lt"/>
                        </a:rPr>
                        <a:t>0.7000</a:t>
                      </a:r>
                      <a:endParaRPr lang="zh-TW" altLang="en-US" sz="1200" b="1" dirty="0">
                        <a:solidFill>
                          <a:srgbClr val="0000FF"/>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4650038"/>
                  </a:ext>
                </a:extLst>
              </a:tr>
              <a:tr h="46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rgbClr val="002060"/>
                          </a:solidFill>
                          <a:latin typeface="+mn-lt"/>
                        </a:rPr>
                        <a:t>w/o chord</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3.02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50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002060"/>
                          </a:solidFill>
                          <a:latin typeface="+mn-lt"/>
                        </a:rPr>
                        <a:t>2.0</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2.1677</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3.2822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0.6823</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83445701"/>
                  </a:ext>
                </a:extLst>
              </a:tr>
              <a:tr h="46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rgbClr val="002060"/>
                          </a:solidFill>
                          <a:latin typeface="+mn-lt"/>
                        </a:rPr>
                        <a:t>w/o chord</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3.02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002060"/>
                          </a:solidFill>
                          <a:latin typeface="+mn-lt"/>
                        </a:rPr>
                        <a:t>100</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1.0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2.1388</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3.2521</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0.6687</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55932803"/>
                  </a:ext>
                </a:extLst>
              </a:tr>
              <a:tr h="468000">
                <a:tc gridSpan="6">
                  <a:txBody>
                    <a:bodyPr/>
                    <a:lstStyle/>
                    <a:p>
                      <a:pPr algn="ctr"/>
                      <a:r>
                        <a:rPr lang="en-US" altLang="zh-TW" sz="1200" b="1" dirty="0">
                          <a:latin typeface="+mn-lt"/>
                        </a:rPr>
                        <a:t>Real data</a:t>
                      </a:r>
                      <a:endParaRPr lang="zh-TW" altLang="en-US" sz="1200" b="1"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i="0" u="none" strike="noStrike" dirty="0">
                          <a:solidFill>
                            <a:srgbClr val="000000"/>
                          </a:solidFill>
                          <a:effectLst/>
                          <a:latin typeface="+mn-lt"/>
                          <a:ea typeface="+mn-ea"/>
                        </a:rPr>
                        <a:t>1.9355</a:t>
                      </a:r>
                      <a:endParaRPr lang="zh-TW" altLang="en-US" sz="1200" b="1"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i="0" u="none" strike="noStrike" dirty="0">
                          <a:solidFill>
                            <a:srgbClr val="000000"/>
                          </a:solidFill>
                          <a:effectLst/>
                          <a:latin typeface="+mn-lt"/>
                          <a:ea typeface="+mn-ea"/>
                        </a:rPr>
                        <a:t>2.5273</a:t>
                      </a:r>
                      <a:endParaRPr lang="zh-TW" altLang="en-US" sz="1200" b="1"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i="0" u="none" strike="noStrike" dirty="0">
                          <a:solidFill>
                            <a:srgbClr val="000000"/>
                          </a:solidFill>
                          <a:effectLst/>
                          <a:latin typeface="+mn-lt"/>
                          <a:ea typeface="+mn-ea"/>
                        </a:rPr>
                        <a:t>0.7790</a:t>
                      </a:r>
                      <a:endParaRPr lang="zh-TW" altLang="en-US" sz="1200" b="1"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60695128"/>
                  </a:ext>
                </a:extLst>
              </a:tr>
            </a:tbl>
          </a:graphicData>
        </a:graphic>
      </p:graphicFrame>
      <p:sp>
        <p:nvSpPr>
          <p:cNvPr id="11" name="文字方塊 10">
            <a:extLst>
              <a:ext uri="{FF2B5EF4-FFF2-40B4-BE49-F238E27FC236}">
                <a16:creationId xmlns:a16="http://schemas.microsoft.com/office/drawing/2014/main" id="{4D84B695-BD59-2867-6719-364CF6D8CEBE}"/>
              </a:ext>
            </a:extLst>
          </p:cNvPr>
          <p:cNvSpPr txBox="1"/>
          <p:nvPr/>
        </p:nvSpPr>
        <p:spPr>
          <a:xfrm>
            <a:off x="609637" y="1325783"/>
            <a:ext cx="6096000" cy="593047"/>
          </a:xfrm>
          <a:prstGeom prst="rect">
            <a:avLst/>
          </a:prstGeom>
          <a:noFill/>
        </p:spPr>
        <p:txBody>
          <a:bodyPr wrap="square">
            <a:spAutoFit/>
          </a:bodyPr>
          <a:lstStyle/>
          <a:p>
            <a:pPr>
              <a:lnSpc>
                <a:spcPct val="150000"/>
              </a:lnSpc>
            </a:pPr>
            <a:r>
              <a:rPr lang="en-US" altLang="zh-TW" sz="2400" b="1" dirty="0"/>
              <a:t>Task 1: O</a:t>
            </a:r>
            <a:r>
              <a:rPr lang="zh-TW" altLang="en-US" sz="2400" b="1" dirty="0"/>
              <a:t>bjective result comparison</a:t>
            </a:r>
          </a:p>
        </p:txBody>
      </p:sp>
    </p:spTree>
    <p:extLst>
      <p:ext uri="{BB962C8B-B14F-4D97-AF65-F5344CB8AC3E}">
        <p14:creationId xmlns:p14="http://schemas.microsoft.com/office/powerpoint/2010/main" val="2152616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字方塊 19">
            <a:extLst>
              <a:ext uri="{FF2B5EF4-FFF2-40B4-BE49-F238E27FC236}">
                <a16:creationId xmlns:a16="http://schemas.microsoft.com/office/drawing/2014/main" id="{D13AD5F7-3F90-CAA2-4D68-3E1C4720A435}"/>
              </a:ext>
            </a:extLst>
          </p:cNvPr>
          <p:cNvSpPr txBox="1"/>
          <p:nvPr/>
        </p:nvSpPr>
        <p:spPr>
          <a:xfrm>
            <a:off x="609637" y="1325783"/>
            <a:ext cx="10972725" cy="593047"/>
          </a:xfrm>
          <a:prstGeom prst="rect">
            <a:avLst/>
          </a:prstGeom>
          <a:noFill/>
        </p:spPr>
        <p:txBody>
          <a:bodyPr wrap="square">
            <a:spAutoFit/>
          </a:bodyPr>
          <a:lstStyle/>
          <a:p>
            <a:pPr>
              <a:lnSpc>
                <a:spcPct val="150000"/>
              </a:lnSpc>
            </a:pPr>
            <a:r>
              <a:rPr lang="en-US" altLang="zh-TW" sz="2400" b="1" dirty="0"/>
              <a:t>Task 1: Generated 20 mid/midi files (32 bars)</a:t>
            </a:r>
          </a:p>
        </p:txBody>
      </p:sp>
      <p:sp>
        <p:nvSpPr>
          <p:cNvPr id="2" name="文字方塊 1">
            <a:extLst>
              <a:ext uri="{FF2B5EF4-FFF2-40B4-BE49-F238E27FC236}">
                <a16:creationId xmlns:a16="http://schemas.microsoft.com/office/drawing/2014/main" id="{7F9CCB6B-33CC-52BA-406D-575B1BE2CCCA}"/>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Result Highlight</a:t>
            </a:r>
          </a:p>
        </p:txBody>
      </p:sp>
      <p:sp>
        <p:nvSpPr>
          <p:cNvPr id="3" name="矩形 2">
            <a:extLst>
              <a:ext uri="{FF2B5EF4-FFF2-40B4-BE49-F238E27FC236}">
                <a16:creationId xmlns:a16="http://schemas.microsoft.com/office/drawing/2014/main" id="{8F967EB0-6F86-8749-E5CF-AC78286FBADC}"/>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5" name="表格 4">
            <a:extLst>
              <a:ext uri="{FF2B5EF4-FFF2-40B4-BE49-F238E27FC236}">
                <a16:creationId xmlns:a16="http://schemas.microsoft.com/office/drawing/2014/main" id="{CA05C199-359F-C5AF-C8DF-B9624A79938A}"/>
              </a:ext>
            </a:extLst>
          </p:cNvPr>
          <p:cNvGraphicFramePr>
            <a:graphicFrameLocks noGrp="1"/>
          </p:cNvGraphicFramePr>
          <p:nvPr>
            <p:extLst>
              <p:ext uri="{D42A27DB-BD31-4B8C-83A1-F6EECF244321}">
                <p14:modId xmlns:p14="http://schemas.microsoft.com/office/powerpoint/2010/main" val="1427142111"/>
              </p:ext>
            </p:extLst>
          </p:nvPr>
        </p:nvGraphicFramePr>
        <p:xfrm>
          <a:off x="1577884" y="2090576"/>
          <a:ext cx="9036229" cy="4536000"/>
        </p:xfrm>
        <a:graphic>
          <a:graphicData uri="http://schemas.openxmlformats.org/drawingml/2006/table">
            <a:tbl>
              <a:tblPr firstRow="1" bandRow="1">
                <a:tableStyleId>{5C22544A-7EE6-4342-B048-85BDC9FD1C3A}</a:tableStyleId>
              </a:tblPr>
              <a:tblGrid>
                <a:gridCol w="1182827">
                  <a:extLst>
                    <a:ext uri="{9D8B030D-6E8A-4147-A177-3AD203B41FA5}">
                      <a16:colId xmlns:a16="http://schemas.microsoft.com/office/drawing/2014/main" val="2030576888"/>
                    </a:ext>
                  </a:extLst>
                </a:gridCol>
                <a:gridCol w="1375523">
                  <a:extLst>
                    <a:ext uri="{9D8B030D-6E8A-4147-A177-3AD203B41FA5}">
                      <a16:colId xmlns:a16="http://schemas.microsoft.com/office/drawing/2014/main" val="3347548600"/>
                    </a:ext>
                  </a:extLst>
                </a:gridCol>
                <a:gridCol w="1118596">
                  <a:extLst>
                    <a:ext uri="{9D8B030D-6E8A-4147-A177-3AD203B41FA5}">
                      <a16:colId xmlns:a16="http://schemas.microsoft.com/office/drawing/2014/main" val="3673576554"/>
                    </a:ext>
                  </a:extLst>
                </a:gridCol>
                <a:gridCol w="1118596">
                  <a:extLst>
                    <a:ext uri="{9D8B030D-6E8A-4147-A177-3AD203B41FA5}">
                      <a16:colId xmlns:a16="http://schemas.microsoft.com/office/drawing/2014/main" val="4050919839"/>
                    </a:ext>
                  </a:extLst>
                </a:gridCol>
                <a:gridCol w="1118596">
                  <a:extLst>
                    <a:ext uri="{9D8B030D-6E8A-4147-A177-3AD203B41FA5}">
                      <a16:colId xmlns:a16="http://schemas.microsoft.com/office/drawing/2014/main" val="2417576176"/>
                    </a:ext>
                  </a:extLst>
                </a:gridCol>
                <a:gridCol w="1182827">
                  <a:extLst>
                    <a:ext uri="{9D8B030D-6E8A-4147-A177-3AD203B41FA5}">
                      <a16:colId xmlns:a16="http://schemas.microsoft.com/office/drawing/2014/main" val="2882397026"/>
                    </a:ext>
                  </a:extLst>
                </a:gridCol>
                <a:gridCol w="969632">
                  <a:extLst>
                    <a:ext uri="{9D8B030D-6E8A-4147-A177-3AD203B41FA5}">
                      <a16:colId xmlns:a16="http://schemas.microsoft.com/office/drawing/2014/main" val="3420352030"/>
                    </a:ext>
                  </a:extLst>
                </a:gridCol>
                <a:gridCol w="969632">
                  <a:extLst>
                    <a:ext uri="{9D8B030D-6E8A-4147-A177-3AD203B41FA5}">
                      <a16:colId xmlns:a16="http://schemas.microsoft.com/office/drawing/2014/main" val="2338764045"/>
                    </a:ext>
                  </a:extLst>
                </a:gridCol>
              </a:tblGrid>
              <a:tr h="648000">
                <a:tc>
                  <a:txBody>
                    <a:bodyPr/>
                    <a:lstStyle/>
                    <a:p>
                      <a:pPr algn="ctr" rtl="0" fontAlgn="t"/>
                      <a:r>
                        <a:rPr lang="en-US" sz="1200" b="1" i="0" u="none" strike="noStrike" dirty="0">
                          <a:solidFill>
                            <a:srgbClr val="000000"/>
                          </a:solidFill>
                          <a:effectLst/>
                          <a:latin typeface="+mn-lt"/>
                        </a:rPr>
                        <a:t>Model</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rgbClr val="000000"/>
                          </a:solidFill>
                          <a:effectLst/>
                          <a:latin typeface="+mn-lt"/>
                        </a:rPr>
                        <a:t>representation</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rgbClr val="000000"/>
                          </a:solidFill>
                          <a:effectLst/>
                          <a:latin typeface="+mn-lt"/>
                        </a:rPr>
                        <a:t>event</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rgbClr val="000000"/>
                          </a:solidFill>
                          <a:effectLst/>
                          <a:latin typeface="+mn-lt"/>
                        </a:rPr>
                        <a:t>loss</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rgbClr val="000000"/>
                          </a:solidFill>
                          <a:effectLst/>
                          <a:latin typeface="+mn-lt"/>
                        </a:rPr>
                        <a:t>top-k</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rgbClr val="000000"/>
                          </a:solidFill>
                          <a:effectLst/>
                          <a:latin typeface="+mn-lt"/>
                        </a:rPr>
                        <a:t>temperature</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chemeClr val="tx1"/>
                          </a:solidFill>
                          <a:effectLst/>
                          <a:latin typeface="+mn-lt"/>
                        </a:rPr>
                        <a:t>.mid/.midi</a:t>
                      </a:r>
                      <a:endParaRPr lang="en-US" sz="1200" b="1" dirty="0">
                        <a:solidFill>
                          <a:schemeClr val="tx1"/>
                        </a:solidFill>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chemeClr val="tx1"/>
                          </a:solidFill>
                          <a:effectLst/>
                          <a:latin typeface="+mn-lt"/>
                        </a:rPr>
                        <a:t>.wav</a:t>
                      </a:r>
                      <a:endParaRPr lang="en-US" sz="1200" b="1" dirty="0">
                        <a:solidFill>
                          <a:schemeClr val="tx1"/>
                        </a:solidFill>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77826674"/>
                  </a:ext>
                </a:extLst>
              </a:tr>
              <a:tr h="648000">
                <a:tc>
                  <a:txBody>
                    <a:bodyPr/>
                    <a:lstStyle/>
                    <a:p>
                      <a:pPr algn="ct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w/ chord</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3.04</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50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1.0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3">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4">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8877374"/>
                  </a:ext>
                </a:extLst>
              </a:tr>
              <a:tr h="64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w/ chord</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3.04</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50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002060"/>
                          </a:solidFill>
                          <a:latin typeface="+mn-lt"/>
                        </a:rPr>
                        <a:t>2.0</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5">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6">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5317301"/>
                  </a:ext>
                </a:extLst>
              </a:tr>
              <a:tr h="64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w/ chord</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3.04</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002060"/>
                          </a:solidFill>
                          <a:latin typeface="+mn-lt"/>
                        </a:rPr>
                        <a:t>100</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1.0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7">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8">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03470505"/>
                  </a:ext>
                </a:extLst>
              </a:tr>
              <a:tr h="64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002060"/>
                          </a:solidFill>
                          <a:latin typeface="+mn-lt"/>
                        </a:rPr>
                        <a:t>w/o chord</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3.02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50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1.0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9">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10">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4650038"/>
                  </a:ext>
                </a:extLst>
              </a:tr>
              <a:tr h="64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rgbClr val="002060"/>
                          </a:solidFill>
                          <a:latin typeface="+mn-lt"/>
                        </a:rPr>
                        <a:t>w/o chord</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3.02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50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002060"/>
                          </a:solidFill>
                          <a:latin typeface="+mn-lt"/>
                        </a:rPr>
                        <a:t>2.0</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11">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12">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83445701"/>
                  </a:ext>
                </a:extLst>
              </a:tr>
              <a:tr h="64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rgbClr val="002060"/>
                          </a:solidFill>
                          <a:latin typeface="+mn-lt"/>
                        </a:rPr>
                        <a:t>w/o chord</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3.02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002060"/>
                          </a:solidFill>
                          <a:latin typeface="+mn-lt"/>
                        </a:rPr>
                        <a:t>100</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1.0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13">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14">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55932803"/>
                  </a:ext>
                </a:extLst>
              </a:tr>
            </a:tbl>
          </a:graphicData>
        </a:graphic>
      </p:graphicFrame>
      <p:sp>
        <p:nvSpPr>
          <p:cNvPr id="7" name="文字方塊 6">
            <a:extLst>
              <a:ext uri="{FF2B5EF4-FFF2-40B4-BE49-F238E27FC236}">
                <a16:creationId xmlns:a16="http://schemas.microsoft.com/office/drawing/2014/main" id="{4CB6EA04-177C-4E86-8E3E-B382B01F7689}"/>
              </a:ext>
            </a:extLst>
          </p:cNvPr>
          <p:cNvSpPr txBox="1"/>
          <p:nvPr/>
        </p:nvSpPr>
        <p:spPr>
          <a:xfrm>
            <a:off x="10707329" y="2892831"/>
            <a:ext cx="658761" cy="307777"/>
          </a:xfrm>
          <a:prstGeom prst="rect">
            <a:avLst/>
          </a:prstGeom>
          <a:noFill/>
        </p:spPr>
        <p:txBody>
          <a:bodyPr wrap="square">
            <a:spAutoFit/>
          </a:bodyPr>
          <a:lstStyle/>
          <a:p>
            <a:pPr algn="ctr"/>
            <a:r>
              <a:rPr lang="en-US" altLang="zh-TW" sz="1400" b="1" dirty="0">
                <a:solidFill>
                  <a:srgbClr val="FF0000"/>
                </a:solidFill>
              </a:rPr>
              <a:t>(Best)</a:t>
            </a:r>
            <a:endParaRPr lang="zh-TW" altLang="en-US" sz="1400" dirty="0">
              <a:solidFill>
                <a:srgbClr val="FF0000"/>
              </a:solidFill>
            </a:endParaRPr>
          </a:p>
        </p:txBody>
      </p:sp>
    </p:spTree>
    <p:extLst>
      <p:ext uri="{BB962C8B-B14F-4D97-AF65-F5344CB8AC3E}">
        <p14:creationId xmlns:p14="http://schemas.microsoft.com/office/powerpoint/2010/main" val="2673822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EC91D-FA33-66D0-71F8-F0060FD779E7}"/>
            </a:ext>
          </a:extLst>
        </p:cNvPr>
        <p:cNvGrpSpPr/>
        <p:nvPr/>
      </p:nvGrpSpPr>
      <p:grpSpPr>
        <a:xfrm>
          <a:off x="0" y="0"/>
          <a:ext cx="0" cy="0"/>
          <a:chOff x="0" y="0"/>
          <a:chExt cx="0" cy="0"/>
        </a:xfrm>
      </p:grpSpPr>
      <p:sp>
        <p:nvSpPr>
          <p:cNvPr id="20" name="文字方塊 19">
            <a:extLst>
              <a:ext uri="{FF2B5EF4-FFF2-40B4-BE49-F238E27FC236}">
                <a16:creationId xmlns:a16="http://schemas.microsoft.com/office/drawing/2014/main" id="{CBA22538-7AF0-6949-B675-D2A66FC37154}"/>
              </a:ext>
            </a:extLst>
          </p:cNvPr>
          <p:cNvSpPr txBox="1"/>
          <p:nvPr/>
        </p:nvSpPr>
        <p:spPr>
          <a:xfrm>
            <a:off x="609637" y="1325783"/>
            <a:ext cx="10972725" cy="593047"/>
          </a:xfrm>
          <a:prstGeom prst="rect">
            <a:avLst/>
          </a:prstGeom>
          <a:noFill/>
        </p:spPr>
        <p:txBody>
          <a:bodyPr wrap="square">
            <a:spAutoFit/>
          </a:bodyPr>
          <a:lstStyle/>
          <a:p>
            <a:pPr>
              <a:lnSpc>
                <a:spcPct val="150000"/>
              </a:lnSpc>
            </a:pPr>
            <a:r>
              <a:rPr lang="en-US" altLang="zh-TW" sz="2400" b="1" dirty="0"/>
              <a:t>Task 2: Symbolic music continuation (8 + 24 bars)</a:t>
            </a:r>
          </a:p>
        </p:txBody>
      </p:sp>
      <p:sp>
        <p:nvSpPr>
          <p:cNvPr id="2" name="文字方塊 1">
            <a:extLst>
              <a:ext uri="{FF2B5EF4-FFF2-40B4-BE49-F238E27FC236}">
                <a16:creationId xmlns:a16="http://schemas.microsoft.com/office/drawing/2014/main" id="{ED797ABA-E322-1CE7-18FE-51BE56E01F9C}"/>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Result Highlight</a:t>
            </a:r>
          </a:p>
        </p:txBody>
      </p:sp>
      <p:sp>
        <p:nvSpPr>
          <p:cNvPr id="3" name="矩形 2">
            <a:extLst>
              <a:ext uri="{FF2B5EF4-FFF2-40B4-BE49-F238E27FC236}">
                <a16:creationId xmlns:a16="http://schemas.microsoft.com/office/drawing/2014/main" id="{BE6FD129-9F75-12B0-6992-3E1252DD7A4F}"/>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5" name="表格 4">
            <a:extLst>
              <a:ext uri="{FF2B5EF4-FFF2-40B4-BE49-F238E27FC236}">
                <a16:creationId xmlns:a16="http://schemas.microsoft.com/office/drawing/2014/main" id="{DE67C8EC-68A3-BFF4-0B0F-02D401E3EDE5}"/>
              </a:ext>
            </a:extLst>
          </p:cNvPr>
          <p:cNvGraphicFramePr>
            <a:graphicFrameLocks noGrp="1"/>
          </p:cNvGraphicFramePr>
          <p:nvPr>
            <p:extLst>
              <p:ext uri="{D42A27DB-BD31-4B8C-83A1-F6EECF244321}">
                <p14:modId xmlns:p14="http://schemas.microsoft.com/office/powerpoint/2010/main" val="1061191188"/>
              </p:ext>
            </p:extLst>
          </p:nvPr>
        </p:nvGraphicFramePr>
        <p:xfrm>
          <a:off x="1577884" y="2090576"/>
          <a:ext cx="9036229" cy="4536000"/>
        </p:xfrm>
        <a:graphic>
          <a:graphicData uri="http://schemas.openxmlformats.org/drawingml/2006/table">
            <a:tbl>
              <a:tblPr firstRow="1" bandRow="1">
                <a:tableStyleId>{5C22544A-7EE6-4342-B048-85BDC9FD1C3A}</a:tableStyleId>
              </a:tblPr>
              <a:tblGrid>
                <a:gridCol w="1182827">
                  <a:extLst>
                    <a:ext uri="{9D8B030D-6E8A-4147-A177-3AD203B41FA5}">
                      <a16:colId xmlns:a16="http://schemas.microsoft.com/office/drawing/2014/main" val="2030576888"/>
                    </a:ext>
                  </a:extLst>
                </a:gridCol>
                <a:gridCol w="1375523">
                  <a:extLst>
                    <a:ext uri="{9D8B030D-6E8A-4147-A177-3AD203B41FA5}">
                      <a16:colId xmlns:a16="http://schemas.microsoft.com/office/drawing/2014/main" val="3347548600"/>
                    </a:ext>
                  </a:extLst>
                </a:gridCol>
                <a:gridCol w="1118596">
                  <a:extLst>
                    <a:ext uri="{9D8B030D-6E8A-4147-A177-3AD203B41FA5}">
                      <a16:colId xmlns:a16="http://schemas.microsoft.com/office/drawing/2014/main" val="3673576554"/>
                    </a:ext>
                  </a:extLst>
                </a:gridCol>
                <a:gridCol w="1118596">
                  <a:extLst>
                    <a:ext uri="{9D8B030D-6E8A-4147-A177-3AD203B41FA5}">
                      <a16:colId xmlns:a16="http://schemas.microsoft.com/office/drawing/2014/main" val="4050919839"/>
                    </a:ext>
                  </a:extLst>
                </a:gridCol>
                <a:gridCol w="1118596">
                  <a:extLst>
                    <a:ext uri="{9D8B030D-6E8A-4147-A177-3AD203B41FA5}">
                      <a16:colId xmlns:a16="http://schemas.microsoft.com/office/drawing/2014/main" val="2417576176"/>
                    </a:ext>
                  </a:extLst>
                </a:gridCol>
                <a:gridCol w="1182827">
                  <a:extLst>
                    <a:ext uri="{9D8B030D-6E8A-4147-A177-3AD203B41FA5}">
                      <a16:colId xmlns:a16="http://schemas.microsoft.com/office/drawing/2014/main" val="2882397026"/>
                    </a:ext>
                  </a:extLst>
                </a:gridCol>
                <a:gridCol w="969632">
                  <a:extLst>
                    <a:ext uri="{9D8B030D-6E8A-4147-A177-3AD203B41FA5}">
                      <a16:colId xmlns:a16="http://schemas.microsoft.com/office/drawing/2014/main" val="3420352030"/>
                    </a:ext>
                  </a:extLst>
                </a:gridCol>
                <a:gridCol w="969632">
                  <a:extLst>
                    <a:ext uri="{9D8B030D-6E8A-4147-A177-3AD203B41FA5}">
                      <a16:colId xmlns:a16="http://schemas.microsoft.com/office/drawing/2014/main" val="2338764045"/>
                    </a:ext>
                  </a:extLst>
                </a:gridCol>
              </a:tblGrid>
              <a:tr h="648000">
                <a:tc>
                  <a:txBody>
                    <a:bodyPr/>
                    <a:lstStyle/>
                    <a:p>
                      <a:pPr algn="ctr" rtl="0" fontAlgn="t"/>
                      <a:r>
                        <a:rPr lang="en-US" sz="1200" b="1" i="0" u="none" strike="noStrike" dirty="0">
                          <a:solidFill>
                            <a:srgbClr val="000000"/>
                          </a:solidFill>
                          <a:effectLst/>
                          <a:latin typeface="+mn-lt"/>
                        </a:rPr>
                        <a:t>Model</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rgbClr val="000000"/>
                          </a:solidFill>
                          <a:effectLst/>
                          <a:latin typeface="+mn-lt"/>
                        </a:rPr>
                        <a:t>representation</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rgbClr val="000000"/>
                          </a:solidFill>
                          <a:effectLst/>
                          <a:latin typeface="+mn-lt"/>
                        </a:rPr>
                        <a:t>event</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rgbClr val="000000"/>
                          </a:solidFill>
                          <a:effectLst/>
                          <a:latin typeface="+mn-lt"/>
                        </a:rPr>
                        <a:t>loss</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rgbClr val="000000"/>
                          </a:solidFill>
                          <a:effectLst/>
                          <a:latin typeface="+mn-lt"/>
                        </a:rPr>
                        <a:t>top-k</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rgbClr val="000000"/>
                          </a:solidFill>
                          <a:effectLst/>
                          <a:latin typeface="+mn-lt"/>
                        </a:rPr>
                        <a:t>temperature</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chemeClr val="tx1"/>
                          </a:solidFill>
                          <a:effectLst/>
                          <a:latin typeface="+mn-lt"/>
                        </a:rPr>
                        <a:t>.mid/.midi</a:t>
                      </a:r>
                      <a:endParaRPr lang="en-US" sz="1200" b="1" dirty="0">
                        <a:solidFill>
                          <a:schemeClr val="tx1"/>
                        </a:solidFill>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chemeClr val="tx1"/>
                          </a:solidFill>
                          <a:effectLst/>
                          <a:latin typeface="+mn-lt"/>
                        </a:rPr>
                        <a:t>.wav</a:t>
                      </a:r>
                      <a:endParaRPr lang="en-US" sz="1200" b="1" dirty="0">
                        <a:solidFill>
                          <a:schemeClr val="tx1"/>
                        </a:solidFill>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77826674"/>
                  </a:ext>
                </a:extLst>
              </a:tr>
              <a:tr h="648000">
                <a:tc>
                  <a:txBody>
                    <a:bodyPr/>
                    <a:lstStyle/>
                    <a:p>
                      <a:pPr algn="ct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w/ chord</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3.04</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50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1.0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3">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4">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8877374"/>
                  </a:ext>
                </a:extLst>
              </a:tr>
              <a:tr h="64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w/ chord</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3.04</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50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002060"/>
                          </a:solidFill>
                          <a:latin typeface="+mn-lt"/>
                        </a:rPr>
                        <a:t>2.0</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5">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6">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5317301"/>
                  </a:ext>
                </a:extLst>
              </a:tr>
              <a:tr h="64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w/ chord</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3.04</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002060"/>
                          </a:solidFill>
                          <a:latin typeface="+mn-lt"/>
                        </a:rPr>
                        <a:t>100</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1.0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7">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8">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03470505"/>
                  </a:ext>
                </a:extLst>
              </a:tr>
              <a:tr h="64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002060"/>
                          </a:solidFill>
                          <a:latin typeface="+mn-lt"/>
                        </a:rPr>
                        <a:t>w/o chord</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3.02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50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1.0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9">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10">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4650038"/>
                  </a:ext>
                </a:extLst>
              </a:tr>
              <a:tr h="64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rgbClr val="002060"/>
                          </a:solidFill>
                          <a:latin typeface="+mn-lt"/>
                        </a:rPr>
                        <a:t>w/o chord</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3.02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50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002060"/>
                          </a:solidFill>
                          <a:latin typeface="+mn-lt"/>
                        </a:rPr>
                        <a:t>2.0</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11">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12">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83445701"/>
                  </a:ext>
                </a:extLst>
              </a:tr>
              <a:tr h="64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rgbClr val="002060"/>
                          </a:solidFill>
                          <a:latin typeface="+mn-lt"/>
                        </a:rPr>
                        <a:t>w/o chord</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3.02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002060"/>
                          </a:solidFill>
                          <a:latin typeface="+mn-lt"/>
                        </a:rPr>
                        <a:t>100</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1.0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13">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14">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55932803"/>
                  </a:ext>
                </a:extLst>
              </a:tr>
            </a:tbl>
          </a:graphicData>
        </a:graphic>
      </p:graphicFrame>
    </p:spTree>
    <p:extLst>
      <p:ext uri="{BB962C8B-B14F-4D97-AF65-F5344CB8AC3E}">
        <p14:creationId xmlns:p14="http://schemas.microsoft.com/office/powerpoint/2010/main" val="729371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038AD2-FCBE-C239-6E5C-70C8884982ED}"/>
            </a:ext>
          </a:extLst>
        </p:cNvPr>
        <p:cNvGrpSpPr/>
        <p:nvPr/>
      </p:nvGrpSpPr>
      <p:grpSpPr>
        <a:xfrm>
          <a:off x="0" y="0"/>
          <a:ext cx="0" cy="0"/>
          <a:chOff x="0" y="0"/>
          <a:chExt cx="0" cy="0"/>
        </a:xfrm>
      </p:grpSpPr>
      <p:sp>
        <p:nvSpPr>
          <p:cNvPr id="20" name="文字方塊 19">
            <a:extLst>
              <a:ext uri="{FF2B5EF4-FFF2-40B4-BE49-F238E27FC236}">
                <a16:creationId xmlns:a16="http://schemas.microsoft.com/office/drawing/2014/main" id="{9B96A18F-E273-40FF-C974-6CF59DB99588}"/>
              </a:ext>
            </a:extLst>
          </p:cNvPr>
          <p:cNvSpPr txBox="1"/>
          <p:nvPr/>
        </p:nvSpPr>
        <p:spPr>
          <a:xfrm>
            <a:off x="609637" y="1325783"/>
            <a:ext cx="10972725" cy="593047"/>
          </a:xfrm>
          <a:prstGeom prst="rect">
            <a:avLst/>
          </a:prstGeom>
          <a:noFill/>
        </p:spPr>
        <p:txBody>
          <a:bodyPr wrap="square">
            <a:spAutoFit/>
          </a:bodyPr>
          <a:lstStyle/>
          <a:p>
            <a:pPr>
              <a:lnSpc>
                <a:spcPct val="150000"/>
              </a:lnSpc>
            </a:pPr>
            <a:r>
              <a:rPr lang="en-US" altLang="zh-TW" sz="2400" b="1" dirty="0"/>
              <a:t>Task 2: Generated the best song among different inference configurations.</a:t>
            </a:r>
          </a:p>
        </p:txBody>
      </p:sp>
      <p:sp>
        <p:nvSpPr>
          <p:cNvPr id="2" name="文字方塊 1">
            <a:extLst>
              <a:ext uri="{FF2B5EF4-FFF2-40B4-BE49-F238E27FC236}">
                <a16:creationId xmlns:a16="http://schemas.microsoft.com/office/drawing/2014/main" id="{A3A86670-D7BB-79CC-CB19-BB3B8C572195}"/>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Result Highlight</a:t>
            </a:r>
          </a:p>
        </p:txBody>
      </p:sp>
      <p:sp>
        <p:nvSpPr>
          <p:cNvPr id="3" name="矩形 2">
            <a:extLst>
              <a:ext uri="{FF2B5EF4-FFF2-40B4-BE49-F238E27FC236}">
                <a16:creationId xmlns:a16="http://schemas.microsoft.com/office/drawing/2014/main" id="{4EF3AEF8-E85B-1E04-5E8C-FF5C5469F992}"/>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5" name="表格 4">
            <a:extLst>
              <a:ext uri="{FF2B5EF4-FFF2-40B4-BE49-F238E27FC236}">
                <a16:creationId xmlns:a16="http://schemas.microsoft.com/office/drawing/2014/main" id="{451A3522-4F61-6843-C1DC-56E0BAFF3BCB}"/>
              </a:ext>
            </a:extLst>
          </p:cNvPr>
          <p:cNvGraphicFramePr>
            <a:graphicFrameLocks noGrp="1"/>
          </p:cNvGraphicFramePr>
          <p:nvPr>
            <p:extLst>
              <p:ext uri="{D42A27DB-BD31-4B8C-83A1-F6EECF244321}">
                <p14:modId xmlns:p14="http://schemas.microsoft.com/office/powerpoint/2010/main" val="2831730672"/>
              </p:ext>
            </p:extLst>
          </p:nvPr>
        </p:nvGraphicFramePr>
        <p:xfrm>
          <a:off x="1287057" y="2090576"/>
          <a:ext cx="9689885" cy="4536000"/>
        </p:xfrm>
        <a:graphic>
          <a:graphicData uri="http://schemas.openxmlformats.org/drawingml/2006/table">
            <a:tbl>
              <a:tblPr firstRow="1" bandRow="1">
                <a:tableStyleId>{5C22544A-7EE6-4342-B048-85BDC9FD1C3A}</a:tableStyleId>
              </a:tblPr>
              <a:tblGrid>
                <a:gridCol w="1145474">
                  <a:extLst>
                    <a:ext uri="{9D8B030D-6E8A-4147-A177-3AD203B41FA5}">
                      <a16:colId xmlns:a16="http://schemas.microsoft.com/office/drawing/2014/main" val="2030576888"/>
                    </a:ext>
                  </a:extLst>
                </a:gridCol>
                <a:gridCol w="1332085">
                  <a:extLst>
                    <a:ext uri="{9D8B030D-6E8A-4147-A177-3AD203B41FA5}">
                      <a16:colId xmlns:a16="http://schemas.microsoft.com/office/drawing/2014/main" val="3347548600"/>
                    </a:ext>
                  </a:extLst>
                </a:gridCol>
                <a:gridCol w="1083272">
                  <a:extLst>
                    <a:ext uri="{9D8B030D-6E8A-4147-A177-3AD203B41FA5}">
                      <a16:colId xmlns:a16="http://schemas.microsoft.com/office/drawing/2014/main" val="3673576554"/>
                    </a:ext>
                  </a:extLst>
                </a:gridCol>
                <a:gridCol w="1083272">
                  <a:extLst>
                    <a:ext uri="{9D8B030D-6E8A-4147-A177-3AD203B41FA5}">
                      <a16:colId xmlns:a16="http://schemas.microsoft.com/office/drawing/2014/main" val="4050919839"/>
                    </a:ext>
                  </a:extLst>
                </a:gridCol>
                <a:gridCol w="1083272">
                  <a:extLst>
                    <a:ext uri="{9D8B030D-6E8A-4147-A177-3AD203B41FA5}">
                      <a16:colId xmlns:a16="http://schemas.microsoft.com/office/drawing/2014/main" val="2417576176"/>
                    </a:ext>
                  </a:extLst>
                </a:gridCol>
                <a:gridCol w="1145474">
                  <a:extLst>
                    <a:ext uri="{9D8B030D-6E8A-4147-A177-3AD203B41FA5}">
                      <a16:colId xmlns:a16="http://schemas.microsoft.com/office/drawing/2014/main" val="2882397026"/>
                    </a:ext>
                  </a:extLst>
                </a:gridCol>
                <a:gridCol w="939012">
                  <a:extLst>
                    <a:ext uri="{9D8B030D-6E8A-4147-A177-3AD203B41FA5}">
                      <a16:colId xmlns:a16="http://schemas.microsoft.com/office/drawing/2014/main" val="3420352030"/>
                    </a:ext>
                  </a:extLst>
                </a:gridCol>
                <a:gridCol w="939012">
                  <a:extLst>
                    <a:ext uri="{9D8B030D-6E8A-4147-A177-3AD203B41FA5}">
                      <a16:colId xmlns:a16="http://schemas.microsoft.com/office/drawing/2014/main" val="2338764045"/>
                    </a:ext>
                  </a:extLst>
                </a:gridCol>
                <a:gridCol w="939012">
                  <a:extLst>
                    <a:ext uri="{9D8B030D-6E8A-4147-A177-3AD203B41FA5}">
                      <a16:colId xmlns:a16="http://schemas.microsoft.com/office/drawing/2014/main" val="1259556985"/>
                    </a:ext>
                  </a:extLst>
                </a:gridCol>
              </a:tblGrid>
              <a:tr h="648000">
                <a:tc>
                  <a:txBody>
                    <a:bodyPr/>
                    <a:lstStyle/>
                    <a:p>
                      <a:pPr algn="ctr" rtl="0" fontAlgn="t"/>
                      <a:r>
                        <a:rPr lang="en-US" sz="1200" b="1" i="0" u="none" strike="noStrike" dirty="0">
                          <a:solidFill>
                            <a:srgbClr val="000000"/>
                          </a:solidFill>
                          <a:effectLst/>
                          <a:latin typeface="+mn-lt"/>
                        </a:rPr>
                        <a:t>Model</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rgbClr val="000000"/>
                          </a:solidFill>
                          <a:effectLst/>
                          <a:latin typeface="+mn-lt"/>
                        </a:rPr>
                        <a:t>representation</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rgbClr val="000000"/>
                          </a:solidFill>
                          <a:effectLst/>
                          <a:latin typeface="+mn-lt"/>
                        </a:rPr>
                        <a:t>event</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rgbClr val="000000"/>
                          </a:solidFill>
                          <a:effectLst/>
                          <a:latin typeface="+mn-lt"/>
                        </a:rPr>
                        <a:t>loss</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rgbClr val="000000"/>
                          </a:solidFill>
                          <a:effectLst/>
                          <a:latin typeface="+mn-lt"/>
                        </a:rPr>
                        <a:t>top-k</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rgbClr val="000000"/>
                          </a:solidFill>
                          <a:effectLst/>
                          <a:latin typeface="+mn-lt"/>
                        </a:rPr>
                        <a:t>temperature</a:t>
                      </a:r>
                      <a:endParaRPr lang="en-US" sz="1200" b="1" dirty="0">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sz="1200" b="1" i="0" u="none" strike="noStrike" dirty="0">
                          <a:solidFill>
                            <a:schemeClr val="tx1"/>
                          </a:solidFill>
                          <a:effectLst/>
                          <a:latin typeface="+mn-lt"/>
                        </a:rPr>
                        <a:t>Song 1</a:t>
                      </a:r>
                      <a:endParaRPr lang="en-US" sz="1200" b="1" dirty="0">
                        <a:solidFill>
                          <a:schemeClr val="tx1"/>
                        </a:solidFill>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rtl="0" fontAlgn="t"/>
                      <a:r>
                        <a:rPr lang="en-US" altLang="zh-TW" sz="1200" b="1" i="0" u="none" strike="noStrike" dirty="0">
                          <a:solidFill>
                            <a:schemeClr val="tx1"/>
                          </a:solidFill>
                          <a:effectLst/>
                          <a:latin typeface="+mn-lt"/>
                        </a:rPr>
                        <a:t>Song 2</a:t>
                      </a:r>
                      <a:endParaRPr lang="en-US" altLang="zh-TW" sz="1200" b="1" dirty="0">
                        <a:solidFill>
                          <a:schemeClr val="tx1"/>
                        </a:solidFill>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altLang="zh-TW" sz="1200" b="1" i="0" u="none" strike="noStrike" dirty="0">
                          <a:solidFill>
                            <a:schemeClr val="tx1"/>
                          </a:solidFill>
                          <a:effectLst/>
                          <a:latin typeface="+mn-lt"/>
                        </a:rPr>
                        <a:t>Song 3</a:t>
                      </a:r>
                      <a:endParaRPr lang="en-US" altLang="zh-TW" sz="1200" b="1" dirty="0">
                        <a:solidFill>
                          <a:schemeClr val="tx1"/>
                        </a:solidFill>
                        <a:effectLst/>
                        <a:latin typeface="+mn-lt"/>
                      </a:endParaRPr>
                    </a:p>
                  </a:txBody>
                  <a:tcPr marL="76200" marR="76200" marT="76200" marB="762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77826674"/>
                  </a:ext>
                </a:extLst>
              </a:tr>
              <a:tr h="648000">
                <a:tc>
                  <a:txBody>
                    <a:bodyPr/>
                    <a:lstStyle/>
                    <a:p>
                      <a:pPr algn="ct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w/ chord</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3.04</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50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1.0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3">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3">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8877374"/>
                  </a:ext>
                </a:extLst>
              </a:tr>
              <a:tr h="64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w/ chord</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3.04</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50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002060"/>
                          </a:solidFill>
                          <a:latin typeface="+mn-lt"/>
                        </a:rPr>
                        <a:t>2.0</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5317301"/>
                  </a:ext>
                </a:extLst>
              </a:tr>
              <a:tr h="64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w/ chord</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3.04</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002060"/>
                          </a:solidFill>
                          <a:latin typeface="+mn-lt"/>
                        </a:rPr>
                        <a:t>100</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1.0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dirty="0">
                          <a:ln>
                            <a:noFill/>
                          </a:ln>
                          <a:solidFill>
                            <a:schemeClr val="bg1"/>
                          </a:solidFill>
                          <a:effectLst/>
                          <a:uLnTx/>
                          <a:uFillTx/>
                          <a:latin typeface="+mn-lt"/>
                          <a:ea typeface="+mn-ea"/>
                          <a:cs typeface="+mn-cs"/>
                          <a:hlinkClick r:id="rId3">
                            <a:extLst>
                              <a:ext uri="{A12FA001-AC4F-418D-AE19-62706E023703}">
                                <ahyp:hlinkClr xmlns:ahyp="http://schemas.microsoft.com/office/drawing/2018/hyperlinkcolor" val="tx"/>
                              </a:ext>
                            </a:extLst>
                          </a:hlinkClick>
                        </a:rPr>
                        <a:t>🔊</a:t>
                      </a: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03470505"/>
                  </a:ext>
                </a:extLst>
              </a:tr>
              <a:tr h="64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002060"/>
                          </a:solidFill>
                          <a:latin typeface="+mn-lt"/>
                        </a:rPr>
                        <a:t>w/o chord</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3.02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50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1.0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4650038"/>
                  </a:ext>
                </a:extLst>
              </a:tr>
              <a:tr h="64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rgbClr val="002060"/>
                          </a:solidFill>
                          <a:latin typeface="+mn-lt"/>
                        </a:rPr>
                        <a:t>w/o chord</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3.02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50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002060"/>
                          </a:solidFill>
                          <a:latin typeface="+mn-lt"/>
                        </a:rPr>
                        <a:t>2.0</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83445701"/>
                  </a:ext>
                </a:extLst>
              </a:tr>
              <a:tr h="64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GPT-2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REMI</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rgbClr val="002060"/>
                          </a:solidFill>
                          <a:latin typeface="+mn-lt"/>
                        </a:rPr>
                        <a:t>w/o chord</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n-lt"/>
                        </a:rPr>
                        <a:t>3.02</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b="1" dirty="0">
                          <a:solidFill>
                            <a:srgbClr val="002060"/>
                          </a:solidFill>
                          <a:latin typeface="+mn-lt"/>
                        </a:rPr>
                        <a:t>100</a:t>
                      </a:r>
                      <a:endParaRPr lang="zh-TW" altLang="en-US" sz="1200" b="1" dirty="0">
                        <a:solidFill>
                          <a:srgbClr val="00206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mn-lt"/>
                        </a:rPr>
                        <a:t>1.0</a:t>
                      </a:r>
                      <a:endParaRPr lang="zh-TW" altLang="en-US" sz="1200" dirty="0">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3200" b="0" i="0" u="none" strike="noStrike" kern="1200" cap="none" spc="0" normalizeH="0" baseline="0" noProof="0" dirty="0">
                        <a:ln>
                          <a:noFill/>
                        </a:ln>
                        <a:solidFill>
                          <a:schemeClr val="bg1"/>
                        </a:solidFill>
                        <a:effectLst/>
                        <a:uLnTx/>
                        <a:uFillTx/>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55932803"/>
                  </a:ext>
                </a:extLst>
              </a:tr>
            </a:tbl>
          </a:graphicData>
        </a:graphic>
      </p:graphicFrame>
    </p:spTree>
    <p:extLst>
      <p:ext uri="{BB962C8B-B14F-4D97-AF65-F5344CB8AC3E}">
        <p14:creationId xmlns:p14="http://schemas.microsoft.com/office/powerpoint/2010/main" val="2498965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F9CCB6B-33CC-52BA-406D-575B1BE2CCCA}"/>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Findings Highlight</a:t>
            </a:r>
          </a:p>
        </p:txBody>
      </p:sp>
      <p:sp>
        <p:nvSpPr>
          <p:cNvPr id="3" name="矩形 2">
            <a:extLst>
              <a:ext uri="{FF2B5EF4-FFF2-40B4-BE49-F238E27FC236}">
                <a16:creationId xmlns:a16="http://schemas.microsoft.com/office/drawing/2014/main" id="{8F967EB0-6F86-8749-E5CF-AC78286FBADC}"/>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id="{77FE9966-F5E9-6874-B53C-1C00176DE0AE}"/>
              </a:ext>
            </a:extLst>
          </p:cNvPr>
          <p:cNvSpPr txBox="1"/>
          <p:nvPr/>
        </p:nvSpPr>
        <p:spPr>
          <a:xfrm>
            <a:off x="609637" y="1325783"/>
            <a:ext cx="11172584" cy="5025030"/>
          </a:xfrm>
          <a:prstGeom prst="rect">
            <a:avLst/>
          </a:prstGeom>
          <a:noFill/>
        </p:spPr>
        <p:txBody>
          <a:bodyPr wrap="square">
            <a:spAutoFit/>
          </a:bodyPr>
          <a:lstStyle/>
          <a:p>
            <a:pPr>
              <a:lnSpc>
                <a:spcPct val="150000"/>
              </a:lnSpc>
            </a:pPr>
            <a:r>
              <a:rPr lang="en-US" altLang="zh-TW" sz="2400" b="1" dirty="0"/>
              <a:t>Main Observations:</a:t>
            </a:r>
          </a:p>
          <a:p>
            <a:pPr marL="342900" indent="-342900">
              <a:lnSpc>
                <a:spcPct val="150000"/>
              </a:lnSpc>
              <a:buFont typeface="Arial" panose="020B0604020202020204" pitchFamily="34" charset="0"/>
              <a:buChar char="•"/>
            </a:pPr>
            <a:r>
              <a:rPr lang="en-US" altLang="zh-TW" sz="2400" b="1" dirty="0"/>
              <a:t>Temperature and Entropy: </a:t>
            </a:r>
            <a:r>
              <a:rPr lang="en-US" altLang="zh-TW" sz="2400" dirty="0"/>
              <a:t>Higher temperature settings (e.g., 2.0) resulted in more diverse melodic content (higher H1 and H4), but this came at the cost of rhythmic consistency (lower GS). This trade-off between creativity and structure is crucial for different musical contexts.</a:t>
            </a:r>
          </a:p>
          <a:p>
            <a:pPr marL="342900" indent="-342900">
              <a:lnSpc>
                <a:spcPct val="150000"/>
              </a:lnSpc>
              <a:buFont typeface="Arial" panose="020B0604020202020204" pitchFamily="34" charset="0"/>
              <a:buChar char="•"/>
            </a:pPr>
            <a:r>
              <a:rPr lang="en-US" altLang="zh-TW" sz="2400" b="1" dirty="0"/>
              <a:t>Impact of Chord Information: </a:t>
            </a:r>
            <a:r>
              <a:rPr lang="en-US" altLang="zh-TW" sz="2400" dirty="0"/>
              <a:t>The inclusion of chord tokens provided harmonically richer sequences. However, the "w/o chord" configuration consistently generated rhythmically tighter outputs, emphasizing the role of harmonic constraints in rhythmic fluidity.</a:t>
            </a:r>
          </a:p>
        </p:txBody>
      </p:sp>
    </p:spTree>
    <p:extLst>
      <p:ext uri="{BB962C8B-B14F-4D97-AF65-F5344CB8AC3E}">
        <p14:creationId xmlns:p14="http://schemas.microsoft.com/office/powerpoint/2010/main" val="2611687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D0476-46E2-9A70-94AE-DB4E11CF802C}"/>
            </a:ext>
          </a:extLst>
        </p:cNvPr>
        <p:cNvGrpSpPr/>
        <p:nvPr/>
      </p:nvGrpSpPr>
      <p:grpSpPr>
        <a:xfrm>
          <a:off x="0" y="0"/>
          <a:ext cx="0" cy="0"/>
          <a:chOff x="0" y="0"/>
          <a:chExt cx="0" cy="0"/>
        </a:xfrm>
      </p:grpSpPr>
      <p:sp>
        <p:nvSpPr>
          <p:cNvPr id="2" name="文字方塊 1">
            <a:extLst>
              <a:ext uri="{FF2B5EF4-FFF2-40B4-BE49-F238E27FC236}">
                <a16:creationId xmlns:a16="http://schemas.microsoft.com/office/drawing/2014/main" id="{7ED99667-B049-6444-315B-99BC94FCE1AE}"/>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Findings Highlight</a:t>
            </a:r>
          </a:p>
        </p:txBody>
      </p:sp>
      <p:sp>
        <p:nvSpPr>
          <p:cNvPr id="3" name="矩形 2">
            <a:extLst>
              <a:ext uri="{FF2B5EF4-FFF2-40B4-BE49-F238E27FC236}">
                <a16:creationId xmlns:a16="http://schemas.microsoft.com/office/drawing/2014/main" id="{A47CF63C-E24B-EC88-90B0-D1A6954E5710}"/>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id="{1D56B48A-5166-3F61-9A08-0D6AF7DED5B6}"/>
              </a:ext>
            </a:extLst>
          </p:cNvPr>
          <p:cNvSpPr txBox="1"/>
          <p:nvPr/>
        </p:nvSpPr>
        <p:spPr>
          <a:xfrm>
            <a:off x="609637" y="1325783"/>
            <a:ext cx="11172584" cy="2255041"/>
          </a:xfrm>
          <a:prstGeom prst="rect">
            <a:avLst/>
          </a:prstGeom>
          <a:noFill/>
        </p:spPr>
        <p:txBody>
          <a:bodyPr wrap="square">
            <a:spAutoFit/>
          </a:bodyPr>
          <a:lstStyle/>
          <a:p>
            <a:pPr>
              <a:lnSpc>
                <a:spcPct val="150000"/>
              </a:lnSpc>
            </a:pPr>
            <a:r>
              <a:rPr lang="en-US" altLang="zh-TW" sz="2400" b="1" dirty="0"/>
              <a:t>Main Observations:</a:t>
            </a:r>
          </a:p>
          <a:p>
            <a:pPr marL="342900" indent="-342900">
              <a:lnSpc>
                <a:spcPct val="150000"/>
              </a:lnSpc>
              <a:buFont typeface="Arial" panose="020B0604020202020204" pitchFamily="34" charset="0"/>
              <a:buChar char="•"/>
            </a:pPr>
            <a:r>
              <a:rPr lang="en-US" altLang="zh-TW" sz="2400" b="1" dirty="0"/>
              <a:t>Real Data as Benchmark: </a:t>
            </a:r>
            <a:r>
              <a:rPr lang="en-US" altLang="zh-TW" sz="2400" dirty="0"/>
              <a:t>While generated sequences displayed promising results, they still fell short of the complexity and balance found in real-world MIDI sequences, highlighting areas for further improvement.</a:t>
            </a:r>
          </a:p>
        </p:txBody>
      </p:sp>
    </p:spTree>
    <p:extLst>
      <p:ext uri="{BB962C8B-B14F-4D97-AF65-F5344CB8AC3E}">
        <p14:creationId xmlns:p14="http://schemas.microsoft.com/office/powerpoint/2010/main" val="11996470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1491</TotalTime>
  <Words>1161</Words>
  <Application>Microsoft Office PowerPoint</Application>
  <PresentationFormat>寬螢幕</PresentationFormat>
  <Paragraphs>327</Paragraphs>
  <Slides>18</Slides>
  <Notes>16</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18</vt:i4>
      </vt:variant>
    </vt:vector>
  </HeadingPairs>
  <TitlesOfParts>
    <vt:vector size="23" baseType="lpstr">
      <vt:lpstr>Aptos</vt:lpstr>
      <vt:lpstr>Aptos Display</vt:lpstr>
      <vt:lpstr>Arial</vt:lpstr>
      <vt:lpstr>Calibri</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品齊 潘</dc:creator>
  <cp:lastModifiedBy>品齊 潘</cp:lastModifiedBy>
  <cp:revision>201</cp:revision>
  <dcterms:created xsi:type="dcterms:W3CDTF">2024-09-20T11:57:07Z</dcterms:created>
  <dcterms:modified xsi:type="dcterms:W3CDTF">2024-11-13T09:51:49Z</dcterms:modified>
</cp:coreProperties>
</file>