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20" r:id="rId4"/>
    <p:sldId id="284" r:id="rId5"/>
    <p:sldId id="304" r:id="rId6"/>
    <p:sldId id="321" r:id="rId7"/>
    <p:sldId id="322" r:id="rId8"/>
    <p:sldId id="287" r:id="rId9"/>
    <p:sldId id="323" r:id="rId10"/>
    <p:sldId id="288" r:id="rId11"/>
    <p:sldId id="309" r:id="rId12"/>
    <p:sldId id="324" r:id="rId13"/>
    <p:sldId id="325" r:id="rId14"/>
    <p:sldId id="312" r:id="rId15"/>
    <p:sldId id="326" r:id="rId16"/>
    <p:sldId id="327" r:id="rId17"/>
    <p:sldId id="328" r:id="rId18"/>
    <p:sldId id="28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3239-5F12-489E-A311-A1CD56DFB2B7}" type="datetimeFigureOut">
              <a:rPr lang="zh-TW" altLang="en-US" smtClean="0"/>
              <a:t>2024/11/13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16D8B-22C0-4392-9D49-6D5FD0C373F9}" type="slidenum">
              <a:rPr lang="zh-TW" altLang="en-US" smtClean="0"/>
              <a:t>‹#›</a:t>
            </a:fld>
            <a:endParaRPr lang="zh-TW" altLang="en-US"/>
          </a:p>
        </p:txBody>
      </p:sp>
    </p:spTree>
    <p:extLst>
      <p:ext uri="{BB962C8B-B14F-4D97-AF65-F5344CB8AC3E}">
        <p14:creationId xmlns:p14="http://schemas.microsoft.com/office/powerpoint/2010/main" val="32179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58CE0-931C-AF04-1312-CD76C4EB8A3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7DE672A-8915-62B3-ABF2-D8622D8F67F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CC4C3CD-9435-515A-438B-41BB2C654257}"/>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798D4BB-C6FF-F143-50EE-8C8EE5A8892A}"/>
              </a:ext>
            </a:extLst>
          </p:cNvPr>
          <p:cNvSpPr>
            <a:spLocks noGrp="1"/>
          </p:cNvSpPr>
          <p:nvPr>
            <p:ph type="sldNum" sz="quarter" idx="5"/>
          </p:nvPr>
        </p:nvSpPr>
        <p:spPr/>
        <p:txBody>
          <a:bodyPr/>
          <a:lstStyle/>
          <a:p>
            <a:fld id="{2C716D8B-22C0-4392-9D49-6D5FD0C373F9}" type="slidenum">
              <a:rPr lang="zh-TW" altLang="en-US" smtClean="0"/>
              <a:t>2</a:t>
            </a:fld>
            <a:endParaRPr lang="zh-TW" altLang="en-US"/>
          </a:p>
        </p:txBody>
      </p:sp>
    </p:spTree>
    <p:extLst>
      <p:ext uri="{BB962C8B-B14F-4D97-AF65-F5344CB8AC3E}">
        <p14:creationId xmlns:p14="http://schemas.microsoft.com/office/powerpoint/2010/main" val="418005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E43A-11C4-3ACB-7FC8-61F43394BBB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B7B01C4-FED1-DC96-EAC7-4BBC9D8245E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D40869B-BAFD-BE47-3AC5-C4C2E800B90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E60600E-8E3B-F093-2089-E749609ADC4C}"/>
              </a:ext>
            </a:extLst>
          </p:cNvPr>
          <p:cNvSpPr>
            <a:spLocks noGrp="1"/>
          </p:cNvSpPr>
          <p:nvPr>
            <p:ph type="sldNum" sz="quarter" idx="5"/>
          </p:nvPr>
        </p:nvSpPr>
        <p:spPr/>
        <p:txBody>
          <a:bodyPr/>
          <a:lstStyle/>
          <a:p>
            <a:fld id="{2C716D8B-22C0-4392-9D49-6D5FD0C373F9}" type="slidenum">
              <a:rPr lang="zh-TW" altLang="en-US" smtClean="0"/>
              <a:t>11</a:t>
            </a:fld>
            <a:endParaRPr lang="zh-TW" altLang="en-US"/>
          </a:p>
        </p:txBody>
      </p:sp>
    </p:spTree>
    <p:extLst>
      <p:ext uri="{BB962C8B-B14F-4D97-AF65-F5344CB8AC3E}">
        <p14:creationId xmlns:p14="http://schemas.microsoft.com/office/powerpoint/2010/main" val="180674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74C86-9B28-C127-5A4C-28930BDE62B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7C69A8A-E78D-0528-989B-3FF66B78CEC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0C32F41-73F6-5E78-E770-59FEA55DCF6B}"/>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476481A-41E6-FEFB-4492-9FE41438AA65}"/>
              </a:ext>
            </a:extLst>
          </p:cNvPr>
          <p:cNvSpPr>
            <a:spLocks noGrp="1"/>
          </p:cNvSpPr>
          <p:nvPr>
            <p:ph type="sldNum" sz="quarter" idx="5"/>
          </p:nvPr>
        </p:nvSpPr>
        <p:spPr/>
        <p:txBody>
          <a:bodyPr/>
          <a:lstStyle/>
          <a:p>
            <a:fld id="{2C716D8B-22C0-4392-9D49-6D5FD0C373F9}" type="slidenum">
              <a:rPr lang="zh-TW" altLang="en-US" smtClean="0"/>
              <a:t>12</a:t>
            </a:fld>
            <a:endParaRPr lang="zh-TW" altLang="en-US"/>
          </a:p>
        </p:txBody>
      </p:sp>
    </p:spTree>
    <p:extLst>
      <p:ext uri="{BB962C8B-B14F-4D97-AF65-F5344CB8AC3E}">
        <p14:creationId xmlns:p14="http://schemas.microsoft.com/office/powerpoint/2010/main" val="379387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2F667-87DA-E874-CDC1-9CDEE36245E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5B59E07-0F90-EC9B-172F-B4167A24ED7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9341D06-BE4C-B4A8-8D64-40A9C8568344}"/>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54480C3-977F-FB2D-01A3-E007C716E330}"/>
              </a:ext>
            </a:extLst>
          </p:cNvPr>
          <p:cNvSpPr>
            <a:spLocks noGrp="1"/>
          </p:cNvSpPr>
          <p:nvPr>
            <p:ph type="sldNum" sz="quarter" idx="5"/>
          </p:nvPr>
        </p:nvSpPr>
        <p:spPr/>
        <p:txBody>
          <a:bodyPr/>
          <a:lstStyle/>
          <a:p>
            <a:fld id="{2C716D8B-22C0-4392-9D49-6D5FD0C373F9}" type="slidenum">
              <a:rPr lang="zh-TW" altLang="en-US" smtClean="0"/>
              <a:t>13</a:t>
            </a:fld>
            <a:endParaRPr lang="zh-TW" altLang="en-US"/>
          </a:p>
        </p:txBody>
      </p:sp>
    </p:spTree>
    <p:extLst>
      <p:ext uri="{BB962C8B-B14F-4D97-AF65-F5344CB8AC3E}">
        <p14:creationId xmlns:p14="http://schemas.microsoft.com/office/powerpoint/2010/main" val="185569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F9D9-8DC9-2AFA-6E6F-A7A4185192C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8FE9BAB-DDE4-918A-FCC3-2630FB98B13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E2D96FC-6E9C-7E60-0168-7B856898F02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573A6B7-C780-BAE3-0580-CC7B025D7915}"/>
              </a:ext>
            </a:extLst>
          </p:cNvPr>
          <p:cNvSpPr>
            <a:spLocks noGrp="1"/>
          </p:cNvSpPr>
          <p:nvPr>
            <p:ph type="sldNum" sz="quarter" idx="5"/>
          </p:nvPr>
        </p:nvSpPr>
        <p:spPr/>
        <p:txBody>
          <a:bodyPr/>
          <a:lstStyle/>
          <a:p>
            <a:fld id="{2C716D8B-22C0-4392-9D49-6D5FD0C373F9}" type="slidenum">
              <a:rPr lang="zh-TW" altLang="en-US" smtClean="0"/>
              <a:t>14</a:t>
            </a:fld>
            <a:endParaRPr lang="zh-TW" altLang="en-US"/>
          </a:p>
        </p:txBody>
      </p:sp>
    </p:spTree>
    <p:extLst>
      <p:ext uri="{BB962C8B-B14F-4D97-AF65-F5344CB8AC3E}">
        <p14:creationId xmlns:p14="http://schemas.microsoft.com/office/powerpoint/2010/main" val="343968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F520E-31BB-FDDA-06C9-488E925A0BF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80E42A1-3BFD-71E4-C4B7-FEB53BCDAC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28DFE2B-BCF8-D63A-AF93-2B374234CF2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3635EB66-77EB-BA84-C697-634D01349B56}"/>
              </a:ext>
            </a:extLst>
          </p:cNvPr>
          <p:cNvSpPr>
            <a:spLocks noGrp="1"/>
          </p:cNvSpPr>
          <p:nvPr>
            <p:ph type="sldNum" sz="quarter" idx="5"/>
          </p:nvPr>
        </p:nvSpPr>
        <p:spPr/>
        <p:txBody>
          <a:bodyPr/>
          <a:lstStyle/>
          <a:p>
            <a:fld id="{2C716D8B-22C0-4392-9D49-6D5FD0C373F9}" type="slidenum">
              <a:rPr lang="zh-TW" altLang="en-US" smtClean="0"/>
              <a:t>15</a:t>
            </a:fld>
            <a:endParaRPr lang="zh-TW" altLang="en-US"/>
          </a:p>
        </p:txBody>
      </p:sp>
    </p:spTree>
    <p:extLst>
      <p:ext uri="{BB962C8B-B14F-4D97-AF65-F5344CB8AC3E}">
        <p14:creationId xmlns:p14="http://schemas.microsoft.com/office/powerpoint/2010/main" val="333497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C2BA-A626-9F01-C928-A3F599A3CBB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05380C-7F75-1E7E-5C51-1CC7F14B2A4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AE7AD29-1151-5545-FDA9-CAB896BCD2B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8B99E5B-08F2-1285-2243-3B158267FACF}"/>
              </a:ext>
            </a:extLst>
          </p:cNvPr>
          <p:cNvSpPr>
            <a:spLocks noGrp="1"/>
          </p:cNvSpPr>
          <p:nvPr>
            <p:ph type="sldNum" sz="quarter" idx="5"/>
          </p:nvPr>
        </p:nvSpPr>
        <p:spPr/>
        <p:txBody>
          <a:bodyPr/>
          <a:lstStyle/>
          <a:p>
            <a:fld id="{2C716D8B-22C0-4392-9D49-6D5FD0C373F9}" type="slidenum">
              <a:rPr lang="zh-TW" altLang="en-US" smtClean="0"/>
              <a:t>16</a:t>
            </a:fld>
            <a:endParaRPr lang="zh-TW" altLang="en-US"/>
          </a:p>
        </p:txBody>
      </p:sp>
    </p:spTree>
    <p:extLst>
      <p:ext uri="{BB962C8B-B14F-4D97-AF65-F5344CB8AC3E}">
        <p14:creationId xmlns:p14="http://schemas.microsoft.com/office/powerpoint/2010/main" val="37139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6511D-113D-E3FD-6DB8-939739D1427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D78DF5F-918C-7541-D931-B90321CA064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885CEF3-8A68-55A4-C3D9-58E032C14EE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9500F26-D2E9-6DD6-16C4-1121C21C713E}"/>
              </a:ext>
            </a:extLst>
          </p:cNvPr>
          <p:cNvSpPr>
            <a:spLocks noGrp="1"/>
          </p:cNvSpPr>
          <p:nvPr>
            <p:ph type="sldNum" sz="quarter" idx="5"/>
          </p:nvPr>
        </p:nvSpPr>
        <p:spPr/>
        <p:txBody>
          <a:bodyPr/>
          <a:lstStyle/>
          <a:p>
            <a:fld id="{2C716D8B-22C0-4392-9D49-6D5FD0C373F9}" type="slidenum">
              <a:rPr lang="zh-TW" altLang="en-US" smtClean="0"/>
              <a:t>17</a:t>
            </a:fld>
            <a:endParaRPr lang="zh-TW" altLang="en-US"/>
          </a:p>
        </p:txBody>
      </p:sp>
    </p:spTree>
    <p:extLst>
      <p:ext uri="{BB962C8B-B14F-4D97-AF65-F5344CB8AC3E}">
        <p14:creationId xmlns:p14="http://schemas.microsoft.com/office/powerpoint/2010/main" val="1312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3</a:t>
            </a:fld>
            <a:endParaRPr lang="zh-TW" altLang="en-US"/>
          </a:p>
        </p:txBody>
      </p:sp>
    </p:spTree>
    <p:extLst>
      <p:ext uri="{BB962C8B-B14F-4D97-AF65-F5344CB8AC3E}">
        <p14:creationId xmlns:p14="http://schemas.microsoft.com/office/powerpoint/2010/main" val="16420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4</a:t>
            </a:fld>
            <a:endParaRPr lang="zh-TW" altLang="en-US"/>
          </a:p>
        </p:txBody>
      </p:sp>
    </p:spTree>
    <p:extLst>
      <p:ext uri="{BB962C8B-B14F-4D97-AF65-F5344CB8AC3E}">
        <p14:creationId xmlns:p14="http://schemas.microsoft.com/office/powerpoint/2010/main" val="96495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5</a:t>
            </a:fld>
            <a:endParaRPr lang="zh-TW" altLang="en-US"/>
          </a:p>
        </p:txBody>
      </p:sp>
    </p:spTree>
    <p:extLst>
      <p:ext uri="{BB962C8B-B14F-4D97-AF65-F5344CB8AC3E}">
        <p14:creationId xmlns:p14="http://schemas.microsoft.com/office/powerpoint/2010/main" val="158073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3F4C1-E539-AD53-1046-B749C53800B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5CB3F34-C9E8-C7AB-2DD3-2CE19CA7CB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FDEE97B-B77B-0280-35B4-171FBAA2CBD7}"/>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0099D9B-C794-2E7A-4369-5260AEE057B5}"/>
              </a:ext>
            </a:extLst>
          </p:cNvPr>
          <p:cNvSpPr>
            <a:spLocks noGrp="1"/>
          </p:cNvSpPr>
          <p:nvPr>
            <p:ph type="sldNum" sz="quarter" idx="5"/>
          </p:nvPr>
        </p:nvSpPr>
        <p:spPr/>
        <p:txBody>
          <a:bodyPr/>
          <a:lstStyle/>
          <a:p>
            <a:fld id="{2C716D8B-22C0-4392-9D49-6D5FD0C373F9}" type="slidenum">
              <a:rPr lang="zh-TW" altLang="en-US" smtClean="0"/>
              <a:t>6</a:t>
            </a:fld>
            <a:endParaRPr lang="zh-TW" altLang="en-US"/>
          </a:p>
        </p:txBody>
      </p:sp>
    </p:spTree>
    <p:extLst>
      <p:ext uri="{BB962C8B-B14F-4D97-AF65-F5344CB8AC3E}">
        <p14:creationId xmlns:p14="http://schemas.microsoft.com/office/powerpoint/2010/main" val="246134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F175-68CE-343A-3D66-D75C4602F9A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4D03AE4-ABA0-59E5-33E4-C7170583A77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4258375-697F-E417-AE20-EE3F30A25A88}"/>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8445D09C-D8FE-6C92-239B-26F31AD0F221}"/>
              </a:ext>
            </a:extLst>
          </p:cNvPr>
          <p:cNvSpPr>
            <a:spLocks noGrp="1"/>
          </p:cNvSpPr>
          <p:nvPr>
            <p:ph type="sldNum" sz="quarter" idx="5"/>
          </p:nvPr>
        </p:nvSpPr>
        <p:spPr/>
        <p:txBody>
          <a:bodyPr/>
          <a:lstStyle/>
          <a:p>
            <a:fld id="{2C716D8B-22C0-4392-9D49-6D5FD0C373F9}" type="slidenum">
              <a:rPr lang="zh-TW" altLang="en-US" smtClean="0"/>
              <a:t>7</a:t>
            </a:fld>
            <a:endParaRPr lang="zh-TW" altLang="en-US"/>
          </a:p>
        </p:txBody>
      </p:sp>
    </p:spTree>
    <p:extLst>
      <p:ext uri="{BB962C8B-B14F-4D97-AF65-F5344CB8AC3E}">
        <p14:creationId xmlns:p14="http://schemas.microsoft.com/office/powerpoint/2010/main" val="272694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8</a:t>
            </a:fld>
            <a:endParaRPr lang="zh-TW" altLang="en-US"/>
          </a:p>
        </p:txBody>
      </p:sp>
    </p:spTree>
    <p:extLst>
      <p:ext uri="{BB962C8B-B14F-4D97-AF65-F5344CB8AC3E}">
        <p14:creationId xmlns:p14="http://schemas.microsoft.com/office/powerpoint/2010/main" val="257049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AFA7B-052B-8267-9700-5CCF5D0A650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17065A5-26FD-18BA-670D-48E64A2B54E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9E9858B-6001-4C06-9792-976B68E6C715}"/>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85C53FEF-7C1C-5739-012A-CC5B23E68A47}"/>
              </a:ext>
            </a:extLst>
          </p:cNvPr>
          <p:cNvSpPr>
            <a:spLocks noGrp="1"/>
          </p:cNvSpPr>
          <p:nvPr>
            <p:ph type="sldNum" sz="quarter" idx="5"/>
          </p:nvPr>
        </p:nvSpPr>
        <p:spPr/>
        <p:txBody>
          <a:bodyPr/>
          <a:lstStyle/>
          <a:p>
            <a:fld id="{2C716D8B-22C0-4392-9D49-6D5FD0C373F9}" type="slidenum">
              <a:rPr lang="zh-TW" altLang="en-US" smtClean="0"/>
              <a:t>9</a:t>
            </a:fld>
            <a:endParaRPr lang="zh-TW" altLang="en-US"/>
          </a:p>
        </p:txBody>
      </p:sp>
    </p:spTree>
    <p:extLst>
      <p:ext uri="{BB962C8B-B14F-4D97-AF65-F5344CB8AC3E}">
        <p14:creationId xmlns:p14="http://schemas.microsoft.com/office/powerpoint/2010/main" val="2079930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10</a:t>
            </a:fld>
            <a:endParaRPr lang="zh-TW" altLang="en-US"/>
          </a:p>
        </p:txBody>
      </p:sp>
    </p:spTree>
    <p:extLst>
      <p:ext uri="{BB962C8B-B14F-4D97-AF65-F5344CB8AC3E}">
        <p14:creationId xmlns:p14="http://schemas.microsoft.com/office/powerpoint/2010/main" val="305170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6026-615F-E7DE-233C-4C0B3383EEE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08E1A2-7CE9-4A96-2136-32E7740D1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A593BEE-9102-6F8E-AD11-03DCDAECC159}"/>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81DE8E3B-948B-C1CB-A9CA-04ED22E13A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AD4D9B-B042-A368-1853-2D64979C11C5}"/>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6951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83A-30C5-3E46-7783-6583E84DD6D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B8E2858-F81A-F8C3-DFAE-3CD3ACEE731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0592977-3651-EC64-7751-D40548695E6C}"/>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734EAC48-0736-0F03-2651-D4874335CE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4FF1C5-A57A-9FEE-6104-DBE9BD08D9C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5771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D6BD4B3-C453-8B02-44D9-6EAEDFE21E8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225E71F-482B-8059-6C31-41A0A57D178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689CCF-6913-F899-D2D2-54D9AC1C4CB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5B55DED6-433B-94B5-DDB3-80E929A462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20F1BD-8B33-4C05-F572-7678B1BF0477}"/>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7797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56E40-4249-5FCF-F11E-6465CD3256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C9CA1DC-ABD2-9941-B274-87E6F5FBD6E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059413-5912-E112-0871-7D6E4224E641}"/>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20F3DD80-A3DC-5FC4-3F9D-1A7D27AFB8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E5E312-B9BF-2D20-B0E5-507E58D13B78}"/>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3122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1FF225-98C2-F984-56FD-BD618278FC9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B249D5-84F0-E03E-9992-3FE0B7B008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936AFF-681C-8110-8007-6070BC7FBE4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004AF227-6DA2-F464-6F1D-82B67834BA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14EBC8-F18B-B64C-B4AA-7973CC7FAAA9}"/>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8954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75DE5-5F6F-B7DD-5F0E-19B38EC8B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AB030F-EC6F-6E7E-E22E-5E574477A7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F7D3C6-3D0F-3EE7-3681-A1444FF482B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89D5E3-9AAD-BAC2-F2D0-CB006600C553}"/>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94460164-A9AD-96B4-A724-A641CE50B3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337FE7-EDAC-B95D-EED3-C1A0F721A1C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94913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600B5-02E5-50A3-A1AB-6663125C661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872DCA-7ADA-6328-0358-AF71A02C5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41D9206-BE53-76FB-61CB-F8C6E9CE773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AE9C49-2374-A04E-C850-19714CF0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7FC69B9-6C4B-82CF-1829-146A4AE8B30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322D957-10D2-A9E6-ED76-09AB62EA26AF}"/>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8" name="頁尾版面配置區 7">
            <a:extLst>
              <a:ext uri="{FF2B5EF4-FFF2-40B4-BE49-F238E27FC236}">
                <a16:creationId xmlns:a16="http://schemas.microsoft.com/office/drawing/2014/main" id="{21022DAA-36D7-37B5-7057-11F8E5DD83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4C965D0-1C9E-D5CF-314A-3991F8B5929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47531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FE9C7-F7DF-5286-32FE-981F92E1D7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62DC492-899C-3E3B-EF81-4A4405F848F5}"/>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4" name="頁尾版面配置區 3">
            <a:extLst>
              <a:ext uri="{FF2B5EF4-FFF2-40B4-BE49-F238E27FC236}">
                <a16:creationId xmlns:a16="http://schemas.microsoft.com/office/drawing/2014/main" id="{6D53E736-E775-C18C-D3D4-3358DE18D44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6E5F4E7-DC91-EF50-1350-93033541511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6493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A28D673-559B-AEB6-0696-154B7FA6637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3" name="頁尾版面配置區 2">
            <a:extLst>
              <a:ext uri="{FF2B5EF4-FFF2-40B4-BE49-F238E27FC236}">
                <a16:creationId xmlns:a16="http://schemas.microsoft.com/office/drawing/2014/main" id="{5061413B-0B66-D568-CCE6-0FE9D3E72D8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8D8C122-4046-C37C-8845-106C8F36D496}"/>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9318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FD42D-48B8-9AE9-79B1-7FEDD6B85F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9E99BA-7784-66C5-E3B6-B86D64AAE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B59E24-3EBA-8977-2878-3CC6D8A8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7830AE-C109-3F7E-A99D-CE64A50B689A}"/>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3C1AF34C-4B18-253B-E322-A3E6CA452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78ECC7-C65E-5987-2638-4D43CAC2E030}"/>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25485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93160-B32A-3D69-742D-FA83056FFB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BD338FA-3BCC-5385-9319-8A64CCE7A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B75BBFF-B967-2039-EDBE-DE8E5D3B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93C802A-78FE-2382-C814-AE4E78641089}"/>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0EF49F1E-997D-0BB3-CBDB-E3540F1055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55CDCC-35A0-312B-BC40-42683AD1BF9C}"/>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16644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03C91C-1E51-A53F-65FF-218858DFD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8DB113-C035-8EAD-9D10-26A201F8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BB94E5-72D8-6EF2-F93A-2725F536A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ABF00F60-17F3-6216-D288-CA7260030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16DBE36-3A9F-AC44-9C89-92FFF0B67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89399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Npinchi/DeepMIR_HW3_PANpinc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ANpinchi/DeepMIR_HW3_PANpinch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5ZG9-QD8yCeWpS8azjsxAdxQ-x1109zo?usp=drive_link" TargetMode="External"/><Relationship Id="rId13" Type="http://schemas.openxmlformats.org/officeDocument/2006/relationships/hyperlink" Target="https://drive.google.com/drive/folders/1yqbDVpeDuwQrBAOGr_Md91pLpqcl8e_4?usp=drive_link" TargetMode="External"/><Relationship Id="rId3" Type="http://schemas.openxmlformats.org/officeDocument/2006/relationships/hyperlink" Target="https://drive.google.com/drive/folders/1RIkSsIlTbB1RKCH37voHjRU3sPKGNnLo?usp=drive_link" TargetMode="External"/><Relationship Id="rId7" Type="http://schemas.openxmlformats.org/officeDocument/2006/relationships/hyperlink" Target="https://drive.google.com/drive/folders/1MdCaq2RvVVWNZkB-x_DhvVcw8XpJ_3Po?usp=drive_link" TargetMode="External"/><Relationship Id="rId12" Type="http://schemas.openxmlformats.org/officeDocument/2006/relationships/hyperlink" Target="https://drive.google.com/drive/folders/1qEx7XSiw7cP9DAxBMYyhYrn2NMK9TALN?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rive.google.com/drive/folders/1e_CmNAahE6pWuUVYgsR8Q2C2KtHSh10l?usp=drive_link" TargetMode="External"/><Relationship Id="rId11" Type="http://schemas.openxmlformats.org/officeDocument/2006/relationships/hyperlink" Target="https://drive.google.com/drive/folders/1_ftcgEX1z6jHQYZ9iHiaJMQS6c9VoYVh?usp=drive_link" TargetMode="External"/><Relationship Id="rId5" Type="http://schemas.openxmlformats.org/officeDocument/2006/relationships/hyperlink" Target="https://drive.google.com/drive/folders/18oYRw7kS-BGVixPC3CJHLGDwR9x-25FU?usp=drive_link" TargetMode="External"/><Relationship Id="rId10" Type="http://schemas.openxmlformats.org/officeDocument/2006/relationships/hyperlink" Target="https://drive.google.com/drive/folders/1psYi0hbz4nYgjy40fK5of-cZDova-oSu?usp=drive_link" TargetMode="External"/><Relationship Id="rId4" Type="http://schemas.openxmlformats.org/officeDocument/2006/relationships/hyperlink" Target="https://drive.google.com/drive/folders/1oKSFzLFbv_kEA_QXBgA8z3dDuQ0WlqF3?usp=drive_link" TargetMode="External"/><Relationship Id="rId9" Type="http://schemas.openxmlformats.org/officeDocument/2006/relationships/hyperlink" Target="https://drive.google.com/drive/folders/14d62xL3Xnka0NA77I371VJKXbeGTVvx0?usp=drive_link" TargetMode="External"/><Relationship Id="rId14" Type="http://schemas.openxmlformats.org/officeDocument/2006/relationships/hyperlink" Target="https://drive.google.com/drive/folders/1_pwd5PE5mofbayPGgz23Er_E2oeNI608?usp=drive_link"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gkvsHDXn1NjlsluTc3PkE9M0FA-xtmRZ?usp=drive_link" TargetMode="External"/><Relationship Id="rId13" Type="http://schemas.openxmlformats.org/officeDocument/2006/relationships/hyperlink" Target="https://drive.google.com/drive/folders/12PSMJSfoPeyVQP6YfMpstOp7WmKUa_tN?usp=drive_link" TargetMode="External"/><Relationship Id="rId3" Type="http://schemas.openxmlformats.org/officeDocument/2006/relationships/hyperlink" Target="https://drive.google.com/drive/folders/1y1W3356TcpXb38xo8r3nOgBN-qzGWeVj?usp=drive_link" TargetMode="External"/><Relationship Id="rId7" Type="http://schemas.openxmlformats.org/officeDocument/2006/relationships/hyperlink" Target="https://drive.google.com/drive/folders/1a7thmycGMUle4nm4UtYtshPzSMjKlfqP?usp=drive_link" TargetMode="External"/><Relationship Id="rId12" Type="http://schemas.openxmlformats.org/officeDocument/2006/relationships/hyperlink" Target="https://drive.google.com/drive/folders/1bwNjOyTP68wFo1u2bHrJ4Re3pJd6Ay5x?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rive.google.com/drive/folders/1gtezIm2H-y5Oy25o-SVuf5gxIgj76NP2?usp=drive_link" TargetMode="External"/><Relationship Id="rId11" Type="http://schemas.openxmlformats.org/officeDocument/2006/relationships/hyperlink" Target="https://drive.google.com/drive/folders/1tuzT9i8ELOqGpFA3UrayjPSLP3HW31ux?usp=drive_link" TargetMode="External"/><Relationship Id="rId5" Type="http://schemas.openxmlformats.org/officeDocument/2006/relationships/hyperlink" Target="https://drive.google.com/drive/folders/1V-1uobpoxPpkIPR4ezFCmGANzD8BBIXg?usp=drive_link" TargetMode="External"/><Relationship Id="rId10" Type="http://schemas.openxmlformats.org/officeDocument/2006/relationships/hyperlink" Target="https://drive.google.com/drive/folders/12nIIazN9b7uwQSk400jpggTToXIJfN0e?usp=drive_link" TargetMode="External"/><Relationship Id="rId4" Type="http://schemas.openxmlformats.org/officeDocument/2006/relationships/hyperlink" Target="https://drive.google.com/drive/folders/1J-l9ncGDpLCNTU7nZ4jrqGLuNexYPLxT?usp=drive_link" TargetMode="External"/><Relationship Id="rId9" Type="http://schemas.openxmlformats.org/officeDocument/2006/relationships/hyperlink" Target="https://drive.google.com/drive/folders/1MkxbuTun1uadoH1cKw5-eHGMldixVy6Y?usp=drive_link" TargetMode="External"/><Relationship Id="rId14" Type="http://schemas.openxmlformats.org/officeDocument/2006/relationships/hyperlink" Target="https://drive.google.com/drive/folders/1VNnTnfz3TY5k2ysKGaJuBgVzG_k5khzN?usp=drive_lin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shuzDCnV18hf3WACjIMWciKMvQwKW_xt?usp=drive_link"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2610464" y="2551837"/>
            <a:ext cx="6971071" cy="1754326"/>
          </a:xfrm>
          <a:prstGeom prst="rect">
            <a:avLst/>
          </a:prstGeom>
          <a:noFill/>
        </p:spPr>
        <p:txBody>
          <a:bodyPr wrap="square">
            <a:spAutoFit/>
          </a:bodyPr>
          <a:lstStyle/>
          <a:p>
            <a:pPr algn="ctr"/>
            <a:r>
              <a:rPr lang="zh-TW" altLang="en-US" sz="3600" b="1" dirty="0">
                <a:latin typeface="Calibri" panose="020F0502020204030204" pitchFamily="34" charset="0"/>
                <a:cs typeface="Calibri" panose="020F0502020204030204" pitchFamily="34" charset="0"/>
              </a:rPr>
              <a:t>Homework-</a:t>
            </a:r>
            <a:r>
              <a:rPr lang="en-US" altLang="zh-TW" sz="3600" b="1" dirty="0">
                <a:latin typeface="Calibri" panose="020F0502020204030204" pitchFamily="34" charset="0"/>
                <a:cs typeface="Calibri" panose="020F0502020204030204" pitchFamily="34" charset="0"/>
              </a:rPr>
              <a:t>3</a:t>
            </a:r>
            <a:endParaRPr lang="zh-TW" altLang="en-US" sz="3600" b="1" dirty="0">
              <a:latin typeface="Calibri" panose="020F0502020204030204" pitchFamily="34" charset="0"/>
              <a:cs typeface="Calibri" panose="020F0502020204030204" pitchFamily="34" charset="0"/>
            </a:endParaRPr>
          </a:p>
          <a:p>
            <a:pPr algn="ctr"/>
            <a:r>
              <a:rPr lang="en-US" altLang="zh-TW" sz="3600" b="1" dirty="0">
                <a:latin typeface="Calibri" panose="020F0502020204030204" pitchFamily="34" charset="0"/>
                <a:cs typeface="Calibri" panose="020F0502020204030204" pitchFamily="34" charset="0"/>
              </a:rPr>
              <a:t>Symbolic Music Generation</a:t>
            </a:r>
          </a:p>
          <a:p>
            <a:pPr algn="ctr"/>
            <a:r>
              <a:rPr lang="en-US" altLang="zh-TW" sz="3600" b="1" dirty="0">
                <a:latin typeface="Calibri" panose="020F0502020204030204" pitchFamily="34" charset="0"/>
                <a:cs typeface="Calibri" panose="020F0502020204030204" pitchFamily="34" charset="0"/>
              </a:rPr>
              <a:t>Report</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3048000" y="4544651"/>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3048000" y="4967805"/>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3048000" y="5390959"/>
            <a:ext cx="6096000" cy="646331"/>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pPr algn="ctr"/>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https://github.com/PANpinchi/DeepMIR_HW3_PANpinchi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137868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66D95F34-F97D-3479-C3E0-1A4058CD0BBF}"/>
              </a:ext>
            </a:extLst>
          </p:cNvPr>
          <p:cNvSpPr txBox="1"/>
          <p:nvPr/>
        </p:nvSpPr>
        <p:spPr>
          <a:xfrm>
            <a:off x="609637" y="1325783"/>
            <a:ext cx="11300442" cy="5025030"/>
          </a:xfrm>
          <a:prstGeom prst="rect">
            <a:avLst/>
          </a:prstGeom>
          <a:noFill/>
        </p:spPr>
        <p:txBody>
          <a:bodyPr wrap="square">
            <a:spAutoFit/>
          </a:bodyPr>
          <a:lstStyle/>
          <a:p>
            <a:pPr>
              <a:lnSpc>
                <a:spcPct val="150000"/>
              </a:lnSpc>
            </a:pPr>
            <a:r>
              <a:rPr lang="en-US" altLang="zh-TW" sz="2400" b="1" dirty="0"/>
              <a:t>Tokenization &amp; Model:</a:t>
            </a:r>
          </a:p>
          <a:p>
            <a:pPr marL="342900" indent="-342900">
              <a:lnSpc>
                <a:spcPct val="150000"/>
              </a:lnSpc>
              <a:buFont typeface="Arial" panose="020B0604020202020204" pitchFamily="34" charset="0"/>
              <a:buChar char="•"/>
            </a:pPr>
            <a:r>
              <a:rPr lang="en-US" altLang="zh-TW" sz="2400" b="1" dirty="0"/>
              <a:t>Representation: </a:t>
            </a:r>
            <a:r>
              <a:rPr lang="en-US" altLang="zh-TW" sz="2400" dirty="0"/>
              <a:t>REMI tokenization included a rich set of tokens such as pitches, velocities, durations, positions, tempos, and chords. This granularity allowed the model to capture intricate musical details.</a:t>
            </a:r>
          </a:p>
          <a:p>
            <a:pPr marL="342900" indent="-342900">
              <a:lnSpc>
                <a:spcPct val="150000"/>
              </a:lnSpc>
              <a:buFont typeface="Arial" panose="020B0604020202020204" pitchFamily="34" charset="0"/>
              <a:buChar char="•"/>
            </a:pPr>
            <a:r>
              <a:rPr lang="en-US" altLang="zh-TW" sz="2400" b="1" dirty="0"/>
              <a:t>Model Architecture: </a:t>
            </a:r>
            <a:r>
              <a:rPr lang="en-US" altLang="zh-TW" sz="2400" dirty="0"/>
              <a:t>GPT-2 with:</a:t>
            </a:r>
          </a:p>
          <a:p>
            <a:pPr marL="800100" lvl="1" indent="-342900">
              <a:lnSpc>
                <a:spcPct val="150000"/>
              </a:lnSpc>
              <a:buFont typeface="Arial" panose="020B0604020202020204" pitchFamily="34" charset="0"/>
              <a:buChar char="•"/>
            </a:pPr>
            <a:r>
              <a:rPr lang="en-US" altLang="zh-TW" sz="2400" dirty="0"/>
              <a:t>12 transformer layers</a:t>
            </a:r>
          </a:p>
          <a:p>
            <a:pPr marL="800100" lvl="1" indent="-342900">
              <a:lnSpc>
                <a:spcPct val="150000"/>
              </a:lnSpc>
              <a:buFont typeface="Arial" panose="020B0604020202020204" pitchFamily="34" charset="0"/>
              <a:buChar char="•"/>
            </a:pPr>
            <a:r>
              <a:rPr lang="en-US" altLang="zh-TW" sz="2400" dirty="0"/>
              <a:t>12 attention heads</a:t>
            </a:r>
          </a:p>
          <a:p>
            <a:pPr marL="800100" lvl="1" indent="-342900">
              <a:lnSpc>
                <a:spcPct val="150000"/>
              </a:lnSpc>
              <a:buFont typeface="Arial" panose="020B0604020202020204" pitchFamily="34" charset="0"/>
              <a:buChar char="•"/>
            </a:pPr>
            <a:r>
              <a:rPr lang="en-US" altLang="zh-TW" sz="2400" dirty="0"/>
              <a:t>Embedding size of 768</a:t>
            </a:r>
          </a:p>
          <a:p>
            <a:pPr marL="342900" indent="-342900">
              <a:lnSpc>
                <a:spcPct val="150000"/>
              </a:lnSpc>
              <a:buFont typeface="Arial" panose="020B0604020202020204" pitchFamily="34" charset="0"/>
              <a:buChar char="•"/>
            </a:pPr>
            <a:r>
              <a:rPr lang="en-US" altLang="zh-TW" sz="2400" b="1" dirty="0"/>
              <a:t>Objective: </a:t>
            </a:r>
            <a:r>
              <a:rPr lang="en-US" altLang="zh-TW" sz="2400" dirty="0"/>
              <a:t>Predict next token in the sequence using Cross-Entropy Loss.</a:t>
            </a:r>
          </a:p>
        </p:txBody>
      </p:sp>
    </p:spTree>
    <p:extLst>
      <p:ext uri="{BB962C8B-B14F-4D97-AF65-F5344CB8AC3E}">
        <p14:creationId xmlns:p14="http://schemas.microsoft.com/office/powerpoint/2010/main" val="138947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B796A-E462-1B06-4679-9E35F394A741}"/>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EEC70613-3602-98E9-6EC9-34268099A3F4}"/>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47E46E9-B60C-BFB6-FD0C-E6C7629EF20A}"/>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29F7D4A-BDF9-AA28-3A02-7E58C2B814F8}"/>
              </a:ext>
            </a:extLst>
          </p:cNvPr>
          <p:cNvSpPr txBox="1"/>
          <p:nvPr/>
        </p:nvSpPr>
        <p:spPr>
          <a:xfrm>
            <a:off x="609637" y="1325783"/>
            <a:ext cx="11061253" cy="2809039"/>
          </a:xfrm>
          <a:prstGeom prst="rect">
            <a:avLst/>
          </a:prstGeom>
          <a:noFill/>
        </p:spPr>
        <p:txBody>
          <a:bodyPr wrap="square">
            <a:spAutoFit/>
          </a:bodyPr>
          <a:lstStyle/>
          <a:p>
            <a:pPr>
              <a:lnSpc>
                <a:spcPct val="150000"/>
              </a:lnSpc>
            </a:pPr>
            <a:r>
              <a:rPr lang="en-US" altLang="zh-TW" sz="2400" b="1" dirty="0"/>
              <a:t>Inference Configurations:</a:t>
            </a:r>
          </a:p>
          <a:p>
            <a:pPr marL="342900" indent="-342900">
              <a:lnSpc>
                <a:spcPct val="150000"/>
              </a:lnSpc>
              <a:buFont typeface="Arial" panose="020B0604020202020204" pitchFamily="34" charset="0"/>
              <a:buChar char="•"/>
            </a:pPr>
            <a:r>
              <a:rPr lang="en-US" altLang="zh-TW" sz="2400" b="1" dirty="0"/>
              <a:t>Top-k Sampling: </a:t>
            </a:r>
            <a:r>
              <a:rPr lang="en-US" altLang="zh-TW" sz="2400" dirty="0"/>
              <a:t>Experimented with k values of 50 and 100 to control the diversity of token generation.</a:t>
            </a:r>
          </a:p>
          <a:p>
            <a:pPr marL="342900" indent="-342900">
              <a:lnSpc>
                <a:spcPct val="150000"/>
              </a:lnSpc>
              <a:buFont typeface="Arial" panose="020B0604020202020204" pitchFamily="34" charset="0"/>
              <a:buChar char="•"/>
            </a:pPr>
            <a:r>
              <a:rPr lang="en-US" altLang="zh-TW" sz="2400" b="1" dirty="0"/>
              <a:t>Temperature Scaling: </a:t>
            </a:r>
            <a:r>
              <a:rPr lang="en-US" altLang="zh-TW" sz="2400" dirty="0"/>
              <a:t>Used temperature values of 1.0 (balanced) and 2.0 (creative) for testing.</a:t>
            </a:r>
          </a:p>
        </p:txBody>
      </p:sp>
    </p:spTree>
    <p:extLst>
      <p:ext uri="{BB962C8B-B14F-4D97-AF65-F5344CB8AC3E}">
        <p14:creationId xmlns:p14="http://schemas.microsoft.com/office/powerpoint/2010/main" val="398987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5B04E-185B-36AC-D310-5A4A95C837BA}"/>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5C20F834-637D-B9E5-F942-F73855C11018}"/>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33FEFF38-D294-8976-8614-D5C2F2A648BE}"/>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A0E21F7E-D0D0-33AC-9AB1-E542BBF0B803}"/>
              </a:ext>
            </a:extLst>
          </p:cNvPr>
          <p:cNvSpPr txBox="1"/>
          <p:nvPr/>
        </p:nvSpPr>
        <p:spPr>
          <a:xfrm>
            <a:off x="609637" y="1325783"/>
            <a:ext cx="11061253" cy="4471032"/>
          </a:xfrm>
          <a:prstGeom prst="rect">
            <a:avLst/>
          </a:prstGeom>
          <a:noFill/>
        </p:spPr>
        <p:txBody>
          <a:bodyPr wrap="square">
            <a:spAutoFit/>
          </a:bodyPr>
          <a:lstStyle/>
          <a:p>
            <a:pPr>
              <a:lnSpc>
                <a:spcPct val="150000"/>
              </a:lnSpc>
            </a:pPr>
            <a:r>
              <a:rPr lang="en-US" altLang="zh-TW" sz="2400" b="1" dirty="0"/>
              <a:t>Inference Configurations:</a:t>
            </a:r>
          </a:p>
          <a:p>
            <a:pPr marL="342900" indent="-342900">
              <a:lnSpc>
                <a:spcPct val="150000"/>
              </a:lnSpc>
              <a:buFont typeface="Arial" panose="020B0604020202020204" pitchFamily="34" charset="0"/>
              <a:buChar char="•"/>
            </a:pPr>
            <a:r>
              <a:rPr lang="en-US" altLang="zh-TW" sz="2400" b="1" dirty="0"/>
              <a:t>Metrics Used:</a:t>
            </a:r>
          </a:p>
          <a:p>
            <a:pPr marL="800100" lvl="1" indent="-342900">
              <a:lnSpc>
                <a:spcPct val="150000"/>
              </a:lnSpc>
              <a:buFont typeface="Arial" panose="020B0604020202020204" pitchFamily="34" charset="0"/>
              <a:buChar char="•"/>
            </a:pPr>
            <a:r>
              <a:rPr lang="en-US" altLang="zh-TW" sz="2400" b="1" dirty="0"/>
              <a:t>H1 (Short-term Pitch Diversity): </a:t>
            </a:r>
            <a:r>
              <a:rPr lang="en-US" altLang="zh-TW" sz="2400" dirty="0"/>
              <a:t>Evaluates the entropy of pitch class histograms for individual bars.</a:t>
            </a:r>
          </a:p>
          <a:p>
            <a:pPr marL="800100" lvl="1" indent="-342900">
              <a:lnSpc>
                <a:spcPct val="150000"/>
              </a:lnSpc>
              <a:buFont typeface="Arial" panose="020B0604020202020204" pitchFamily="34" charset="0"/>
              <a:buChar char="•"/>
            </a:pPr>
            <a:r>
              <a:rPr lang="en-US" altLang="zh-TW" sz="2400" b="1" dirty="0"/>
              <a:t>H4 (Long-term Pitch Diversity): </a:t>
            </a:r>
            <a:r>
              <a:rPr lang="en-US" altLang="zh-TW" sz="2400" dirty="0"/>
              <a:t>Extends H1's scope to multiple bars for observing compositional evolution.</a:t>
            </a:r>
          </a:p>
          <a:p>
            <a:pPr marL="800100" lvl="1" indent="-342900">
              <a:lnSpc>
                <a:spcPct val="150000"/>
              </a:lnSpc>
              <a:buFont typeface="Arial" panose="020B0604020202020204" pitchFamily="34" charset="0"/>
              <a:buChar char="•"/>
            </a:pPr>
            <a:r>
              <a:rPr lang="en-US" altLang="zh-TW" sz="2400" b="1" dirty="0"/>
              <a:t>GS (Groove Similarity): </a:t>
            </a:r>
            <a:r>
              <a:rPr lang="en-US" altLang="zh-TW" sz="2400" dirty="0"/>
              <a:t>Measures the rhythmic consistency across bars to assess structural coherence.</a:t>
            </a:r>
          </a:p>
        </p:txBody>
      </p:sp>
    </p:spTree>
    <p:extLst>
      <p:ext uri="{BB962C8B-B14F-4D97-AF65-F5344CB8AC3E}">
        <p14:creationId xmlns:p14="http://schemas.microsoft.com/office/powerpoint/2010/main" val="87198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BC1C1-10E8-8072-D25C-27F070C4C028}"/>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B15AB0D6-2327-9C2F-2196-999B271B59A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2EE95D73-DB70-E66C-E3C9-AD6E52F613EF}"/>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9F8C90E7-7C9C-8C84-A37B-3A978CBDB169}"/>
              </a:ext>
            </a:extLst>
          </p:cNvPr>
          <p:cNvSpPr txBox="1"/>
          <p:nvPr/>
        </p:nvSpPr>
        <p:spPr>
          <a:xfrm>
            <a:off x="609637" y="1325783"/>
            <a:ext cx="11061253" cy="2255041"/>
          </a:xfrm>
          <a:prstGeom prst="rect">
            <a:avLst/>
          </a:prstGeom>
          <a:noFill/>
        </p:spPr>
        <p:txBody>
          <a:bodyPr wrap="square">
            <a:spAutoFit/>
          </a:bodyPr>
          <a:lstStyle/>
          <a:p>
            <a:pPr>
              <a:lnSpc>
                <a:spcPct val="150000"/>
              </a:lnSpc>
            </a:pPr>
            <a:r>
              <a:rPr lang="en-US" altLang="zh-TW" sz="2400" b="1" dirty="0"/>
              <a:t>Experiments:</a:t>
            </a:r>
          </a:p>
          <a:p>
            <a:pPr marL="342900" indent="-342900">
              <a:lnSpc>
                <a:spcPct val="150000"/>
              </a:lnSpc>
              <a:buFont typeface="Arial" panose="020B0604020202020204" pitchFamily="34" charset="0"/>
              <a:buChar char="•"/>
            </a:pPr>
            <a:r>
              <a:rPr lang="en-US" altLang="zh-TW" sz="2400" b="1" dirty="0"/>
              <a:t>Chord Token Impact: </a:t>
            </a:r>
            <a:r>
              <a:rPr lang="en-US" altLang="zh-TW" sz="2400" dirty="0"/>
              <a:t>Comparison of "w/ chord" vs. "w/o chord" configurations.</a:t>
            </a:r>
          </a:p>
          <a:p>
            <a:pPr marL="342900" indent="-342900">
              <a:lnSpc>
                <a:spcPct val="150000"/>
              </a:lnSpc>
              <a:buFont typeface="Arial" panose="020B0604020202020204" pitchFamily="34" charset="0"/>
              <a:buChar char="•"/>
            </a:pPr>
            <a:r>
              <a:rPr lang="en-US" altLang="zh-TW" sz="2400" b="1" dirty="0"/>
              <a:t>Temperature and Sampling: </a:t>
            </a:r>
            <a:r>
              <a:rPr lang="en-US" altLang="zh-TW" sz="2400" dirty="0"/>
              <a:t>How inference parameters influence harmonic richness and rhythmic stability.</a:t>
            </a:r>
          </a:p>
        </p:txBody>
      </p:sp>
    </p:spTree>
    <p:extLst>
      <p:ext uri="{BB962C8B-B14F-4D97-AF65-F5344CB8AC3E}">
        <p14:creationId xmlns:p14="http://schemas.microsoft.com/office/powerpoint/2010/main" val="325289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9DD0-1652-82FA-ABD1-93F96B8F8035}"/>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146EF97F-7DDA-2050-FD4C-50AE44FC08E0}"/>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0574AA56-4660-B541-803A-EA5202F0383D}"/>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11F556C5-BC10-BF85-21C4-5A79D1C23969}"/>
              </a:ext>
            </a:extLst>
          </p:cNvPr>
          <p:cNvSpPr txBox="1"/>
          <p:nvPr/>
        </p:nvSpPr>
        <p:spPr>
          <a:xfrm>
            <a:off x="609637" y="1325783"/>
            <a:ext cx="10972725" cy="3363037"/>
          </a:xfrm>
          <a:prstGeom prst="rect">
            <a:avLst/>
          </a:prstGeom>
          <a:noFill/>
        </p:spPr>
        <p:txBody>
          <a:bodyPr wrap="square">
            <a:spAutoFit/>
          </a:bodyPr>
          <a:lstStyle/>
          <a:p>
            <a:pPr>
              <a:lnSpc>
                <a:spcPct val="150000"/>
              </a:lnSpc>
            </a:pPr>
            <a:r>
              <a:rPr lang="en-US" altLang="zh-TW" sz="2400" b="1" dirty="0"/>
              <a:t>Impact of Temperature Settings:</a:t>
            </a:r>
          </a:p>
          <a:p>
            <a:pPr marL="342900" indent="-342900">
              <a:lnSpc>
                <a:spcPct val="150000"/>
              </a:lnSpc>
              <a:buFont typeface="Arial" panose="020B0604020202020204" pitchFamily="34" charset="0"/>
              <a:buChar char="•"/>
            </a:pPr>
            <a:r>
              <a:rPr lang="en-US" altLang="zh-TW" sz="2400" dirty="0"/>
              <a:t>At </a:t>
            </a:r>
            <a:r>
              <a:rPr lang="en-US" altLang="zh-TW" sz="2400" b="1" dirty="0"/>
              <a:t>temperature = 1.0</a:t>
            </a:r>
            <a:r>
              <a:rPr lang="en-US" altLang="zh-TW" sz="2400" dirty="0"/>
              <a:t>, sequences displayed balanced entropy and groove, ideal for structured compositions.</a:t>
            </a:r>
          </a:p>
          <a:p>
            <a:pPr marL="342900" indent="-342900">
              <a:lnSpc>
                <a:spcPct val="150000"/>
              </a:lnSpc>
              <a:buFont typeface="Arial" panose="020B0604020202020204" pitchFamily="34" charset="0"/>
              <a:buChar char="•"/>
            </a:pPr>
            <a:r>
              <a:rPr lang="en-US" altLang="zh-TW" sz="2400" dirty="0"/>
              <a:t>At </a:t>
            </a:r>
            <a:r>
              <a:rPr lang="en-US" altLang="zh-TW" sz="2400" b="1" dirty="0"/>
              <a:t>temperature = 2.0</a:t>
            </a:r>
            <a:r>
              <a:rPr lang="en-US" altLang="zh-TW" sz="2400" dirty="0"/>
              <a:t>, increased randomness led to higher harmonic entropy (H1 and H4) but compromised rhythmic consistency (GS). Suitable for experimental or avant-garde music styles.</a:t>
            </a:r>
          </a:p>
        </p:txBody>
      </p:sp>
    </p:spTree>
    <p:extLst>
      <p:ext uri="{BB962C8B-B14F-4D97-AF65-F5344CB8AC3E}">
        <p14:creationId xmlns:p14="http://schemas.microsoft.com/office/powerpoint/2010/main" val="408165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0B193-F629-2EFF-9885-1353FFF0A24C}"/>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CFC7F3A5-887D-8420-A580-FA20B43AD0E1}"/>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D25DAE8F-F6CA-CA37-4945-9947B5706C2D}"/>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E2B9EFF-D97E-0424-725D-569DDB402523}"/>
              </a:ext>
            </a:extLst>
          </p:cNvPr>
          <p:cNvSpPr txBox="1"/>
          <p:nvPr/>
        </p:nvSpPr>
        <p:spPr>
          <a:xfrm>
            <a:off x="609637" y="1325783"/>
            <a:ext cx="10972725" cy="2809039"/>
          </a:xfrm>
          <a:prstGeom prst="rect">
            <a:avLst/>
          </a:prstGeom>
          <a:noFill/>
        </p:spPr>
        <p:txBody>
          <a:bodyPr wrap="square">
            <a:spAutoFit/>
          </a:bodyPr>
          <a:lstStyle/>
          <a:p>
            <a:pPr>
              <a:lnSpc>
                <a:spcPct val="150000"/>
              </a:lnSpc>
            </a:pPr>
            <a:r>
              <a:rPr lang="en-US" altLang="zh-TW" sz="2400" b="1" dirty="0"/>
              <a:t>Influence of Chord Tokens:</a:t>
            </a:r>
          </a:p>
          <a:p>
            <a:pPr marL="342900" indent="-342900">
              <a:lnSpc>
                <a:spcPct val="150000"/>
              </a:lnSpc>
              <a:buFont typeface="Arial" panose="020B0604020202020204" pitchFamily="34" charset="0"/>
              <a:buChar char="•"/>
            </a:pPr>
            <a:r>
              <a:rPr lang="en-US" altLang="zh-TW" sz="2400" b="1" dirty="0"/>
              <a:t>"w/ chord": </a:t>
            </a:r>
            <a:r>
              <a:rPr lang="en-US" altLang="zh-TW" sz="2400" dirty="0"/>
              <a:t>Generated sequences exhibited better harmonic transitions but occasionally introduced rhythmic irregularities.</a:t>
            </a:r>
          </a:p>
          <a:p>
            <a:pPr marL="342900" indent="-342900">
              <a:lnSpc>
                <a:spcPct val="150000"/>
              </a:lnSpc>
              <a:buFont typeface="Arial" panose="020B0604020202020204" pitchFamily="34" charset="0"/>
              <a:buChar char="•"/>
            </a:pPr>
            <a:r>
              <a:rPr lang="en-US" altLang="zh-TW" sz="2400" b="1" dirty="0"/>
              <a:t>"w/o chord": </a:t>
            </a:r>
            <a:r>
              <a:rPr lang="en-US" altLang="zh-TW" sz="2400" dirty="0"/>
              <a:t>Focused on rhythmic precision, often resulting in sequences that were rhythmically tighter but harmonically less adventurous.</a:t>
            </a:r>
          </a:p>
        </p:txBody>
      </p:sp>
    </p:spTree>
    <p:extLst>
      <p:ext uri="{BB962C8B-B14F-4D97-AF65-F5344CB8AC3E}">
        <p14:creationId xmlns:p14="http://schemas.microsoft.com/office/powerpoint/2010/main" val="244308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F0B26-7C05-6944-3D9D-A095ABDFF077}"/>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24437D42-04D7-62C0-945C-3B704950403C}"/>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23BAD603-4EB0-D81A-CCB9-F3B6282AAB70}"/>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3D1BA07-19B1-ABAD-8F57-1EABDEA309D4}"/>
              </a:ext>
            </a:extLst>
          </p:cNvPr>
          <p:cNvSpPr txBox="1"/>
          <p:nvPr/>
        </p:nvSpPr>
        <p:spPr>
          <a:xfrm>
            <a:off x="609637" y="1325783"/>
            <a:ext cx="10972725" cy="3917034"/>
          </a:xfrm>
          <a:prstGeom prst="rect">
            <a:avLst/>
          </a:prstGeom>
          <a:noFill/>
        </p:spPr>
        <p:txBody>
          <a:bodyPr wrap="square">
            <a:spAutoFit/>
          </a:bodyPr>
          <a:lstStyle/>
          <a:p>
            <a:pPr>
              <a:lnSpc>
                <a:spcPct val="150000"/>
              </a:lnSpc>
            </a:pPr>
            <a:r>
              <a:rPr lang="en-US" altLang="zh-TW" sz="2400" b="1" dirty="0"/>
              <a:t>Generated MIDI Quality:</a:t>
            </a:r>
          </a:p>
          <a:p>
            <a:pPr marL="342900" indent="-342900">
              <a:lnSpc>
                <a:spcPct val="150000"/>
              </a:lnSpc>
              <a:buFont typeface="Arial" panose="020B0604020202020204" pitchFamily="34" charset="0"/>
              <a:buChar char="•"/>
            </a:pPr>
            <a:r>
              <a:rPr lang="en-US" altLang="zh-TW" sz="2400" b="1" dirty="0"/>
              <a:t>Task 1: </a:t>
            </a:r>
            <a:r>
              <a:rPr lang="en-US" altLang="zh-TW" sz="2400" dirty="0"/>
              <a:t>Generated MIDI files (32 bars) closely matched real data in terms of pitch diversity but lagged behind in groove similarity. This highlights the challenge of balancing harmonic complexity and rhythmic consistency.</a:t>
            </a:r>
          </a:p>
          <a:p>
            <a:pPr marL="342900" indent="-342900">
              <a:lnSpc>
                <a:spcPct val="150000"/>
              </a:lnSpc>
              <a:buFont typeface="Arial" panose="020B0604020202020204" pitchFamily="34" charset="0"/>
              <a:buChar char="•"/>
            </a:pPr>
            <a:r>
              <a:rPr lang="en-US" altLang="zh-TW" sz="2400" b="1" dirty="0"/>
              <a:t>Task 2: </a:t>
            </a:r>
            <a:r>
              <a:rPr lang="en-US" altLang="zh-TW" sz="2400" dirty="0"/>
              <a:t>In the 8 + 24 bar continuation task, sequences showed smooth transitions but struggled with maintaining thematic consistency over longer sequences.</a:t>
            </a:r>
          </a:p>
        </p:txBody>
      </p:sp>
    </p:spTree>
    <p:extLst>
      <p:ext uri="{BB962C8B-B14F-4D97-AF65-F5344CB8AC3E}">
        <p14:creationId xmlns:p14="http://schemas.microsoft.com/office/powerpoint/2010/main" val="159479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C4C0B-D222-B361-4927-1896E29C89A4}"/>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852D423E-7AAC-0DB2-85CC-E17A53B246F5}"/>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CB5241E1-E3DD-8C6D-F166-0EA52350D07B}"/>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8DADCE1-A684-5637-0305-C7574CEFB261}"/>
              </a:ext>
            </a:extLst>
          </p:cNvPr>
          <p:cNvSpPr txBox="1"/>
          <p:nvPr/>
        </p:nvSpPr>
        <p:spPr>
          <a:xfrm>
            <a:off x="609637" y="1325783"/>
            <a:ext cx="10972725" cy="2255041"/>
          </a:xfrm>
          <a:prstGeom prst="rect">
            <a:avLst/>
          </a:prstGeom>
          <a:noFill/>
        </p:spPr>
        <p:txBody>
          <a:bodyPr wrap="square">
            <a:spAutoFit/>
          </a:bodyPr>
          <a:lstStyle/>
          <a:p>
            <a:pPr>
              <a:lnSpc>
                <a:spcPct val="150000"/>
              </a:lnSpc>
            </a:pPr>
            <a:r>
              <a:rPr lang="en-US" altLang="zh-TW" sz="2400" b="1" dirty="0"/>
              <a:t>Limitations:</a:t>
            </a:r>
          </a:p>
          <a:p>
            <a:pPr marL="342900" indent="-342900">
              <a:lnSpc>
                <a:spcPct val="150000"/>
              </a:lnSpc>
              <a:buFont typeface="Arial" panose="020B0604020202020204" pitchFamily="34" charset="0"/>
              <a:buChar char="•"/>
            </a:pPr>
            <a:r>
              <a:rPr lang="en-US" altLang="zh-TW" sz="2400" dirty="0"/>
              <a:t>Generated MIDI lacks the nuanced variability of real-world compositions.</a:t>
            </a:r>
          </a:p>
          <a:p>
            <a:pPr marL="342900" indent="-342900">
              <a:lnSpc>
                <a:spcPct val="150000"/>
              </a:lnSpc>
              <a:buFont typeface="Arial" panose="020B0604020202020204" pitchFamily="34" charset="0"/>
              <a:buChar char="•"/>
            </a:pPr>
            <a:r>
              <a:rPr lang="en-US" altLang="zh-TW" sz="2400" dirty="0"/>
              <a:t>Long-term dependencies, such as thematic development across multiple bars, remain challenging despite using transformers.</a:t>
            </a:r>
          </a:p>
        </p:txBody>
      </p:sp>
    </p:spTree>
    <p:extLst>
      <p:ext uri="{BB962C8B-B14F-4D97-AF65-F5344CB8AC3E}">
        <p14:creationId xmlns:p14="http://schemas.microsoft.com/office/powerpoint/2010/main" val="357124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3105834"/>
            <a:ext cx="6096000" cy="646331"/>
          </a:xfrm>
          <a:prstGeom prst="rect">
            <a:avLst/>
          </a:prstGeom>
          <a:noFill/>
        </p:spPr>
        <p:txBody>
          <a:bodyPr wrap="square">
            <a:spAutoFit/>
          </a:bodyPr>
          <a:lstStyle/>
          <a:p>
            <a:pPr algn="ctr"/>
            <a:r>
              <a:rPr lang="en-US" altLang="zh-TW" sz="3600" b="1" dirty="0">
                <a:latin typeface="Calibri" panose="020F0502020204030204" pitchFamily="34" charset="0"/>
                <a:cs typeface="Calibri" panose="020F0502020204030204" pitchFamily="34" charset="0"/>
              </a:rPr>
              <a:t>End</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0" y="5324721"/>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0" y="5747875"/>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0" y="6171029"/>
            <a:ext cx="6096000" cy="646331"/>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https://github.com/PANpinchi/DeepMIR_HW3_PANpinchi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240263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0DF27-E639-11ED-2204-92C016968FB9}"/>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78933C3-DDE5-B3C4-5AF2-30B734B58799}"/>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Novelty highlight</a:t>
            </a:r>
          </a:p>
        </p:txBody>
      </p:sp>
      <p:sp>
        <p:nvSpPr>
          <p:cNvPr id="3" name="矩形 2">
            <a:extLst>
              <a:ext uri="{FF2B5EF4-FFF2-40B4-BE49-F238E27FC236}">
                <a16:creationId xmlns:a16="http://schemas.microsoft.com/office/drawing/2014/main" id="{A2FECF49-6763-5495-1521-B3042E306437}"/>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00C5233-D929-8A62-9F78-70DD36C946C4}"/>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Integration of REMI Representation with Chord Tokens:</a:t>
            </a:r>
            <a:endParaRPr lang="en-US" altLang="zh-TW" sz="2400" dirty="0"/>
          </a:p>
          <a:p>
            <a:pPr marL="342900" indent="-342900">
              <a:lnSpc>
                <a:spcPct val="150000"/>
              </a:lnSpc>
              <a:buFont typeface="Arial" panose="020B0604020202020204" pitchFamily="34" charset="0"/>
              <a:buChar char="•"/>
            </a:pPr>
            <a:r>
              <a:rPr lang="en-US" altLang="zh-TW" sz="2400" dirty="0"/>
              <a:t>Experimented with </a:t>
            </a:r>
            <a:r>
              <a:rPr lang="en-US" altLang="zh-TW" sz="2400" b="1" dirty="0"/>
              <a:t>w/ chord</a:t>
            </a:r>
            <a:r>
              <a:rPr lang="en-US" altLang="zh-TW" sz="2400" dirty="0"/>
              <a:t> and </a:t>
            </a:r>
            <a:r>
              <a:rPr lang="en-US" altLang="zh-TW" sz="2400" b="1" dirty="0"/>
              <a:t>w/o chord</a:t>
            </a:r>
            <a:r>
              <a:rPr lang="en-US" altLang="zh-TW" sz="2400" dirty="0"/>
              <a:t> configurations to explore the impact of harmonic information on music generation.</a:t>
            </a:r>
          </a:p>
          <a:p>
            <a:pPr>
              <a:lnSpc>
                <a:spcPct val="150000"/>
              </a:lnSpc>
            </a:pPr>
            <a:r>
              <a:rPr lang="en-US" altLang="zh-TW" sz="2400" b="1" dirty="0"/>
              <a:t>Custom Sampling Strategies for Diversity Control:</a:t>
            </a:r>
            <a:endParaRPr lang="en-US" altLang="zh-TW" sz="2400" dirty="0"/>
          </a:p>
          <a:p>
            <a:pPr marL="342900" indent="-342900">
              <a:lnSpc>
                <a:spcPct val="150000"/>
              </a:lnSpc>
              <a:buFont typeface="Arial" panose="020B0604020202020204" pitchFamily="34" charset="0"/>
              <a:buChar char="•"/>
            </a:pPr>
            <a:r>
              <a:rPr lang="en-US" altLang="zh-TW" sz="2400" dirty="0"/>
              <a:t>Used </a:t>
            </a:r>
            <a:r>
              <a:rPr lang="en-US" altLang="zh-TW" sz="2400" b="1" dirty="0"/>
              <a:t>top-k sampling</a:t>
            </a:r>
            <a:r>
              <a:rPr lang="en-US" altLang="zh-TW" sz="2400" dirty="0"/>
              <a:t> and </a:t>
            </a:r>
            <a:r>
              <a:rPr lang="en-US" altLang="zh-TW" sz="2400" b="1" dirty="0"/>
              <a:t>temperature scaling</a:t>
            </a:r>
            <a:r>
              <a:rPr lang="en-US" altLang="zh-TW" sz="2400" dirty="0"/>
              <a:t> to adjust creativity and randomness in generated outputs.</a:t>
            </a:r>
          </a:p>
          <a:p>
            <a:pPr>
              <a:lnSpc>
                <a:spcPct val="150000"/>
              </a:lnSpc>
            </a:pPr>
            <a:r>
              <a:rPr lang="en-US" altLang="zh-TW" sz="2400" b="1" dirty="0"/>
              <a:t>Comprehensive Metric Evaluation:</a:t>
            </a:r>
          </a:p>
          <a:p>
            <a:pPr marL="342900" indent="-342900">
              <a:lnSpc>
                <a:spcPct val="150000"/>
              </a:lnSpc>
              <a:buFont typeface="Arial" panose="020B0604020202020204" pitchFamily="34" charset="0"/>
              <a:buChar char="•"/>
            </a:pPr>
            <a:r>
              <a:rPr lang="en-US" altLang="zh-TW" sz="2400" dirty="0"/>
              <a:t>Assessed music quality using H1 and H4 (harmonic diversity) and GS (rhythmic consistency), benchmarking results against real-world MIDI sequences.</a:t>
            </a:r>
          </a:p>
        </p:txBody>
      </p:sp>
    </p:spTree>
    <p:extLst>
      <p:ext uri="{BB962C8B-B14F-4D97-AF65-F5344CB8AC3E}">
        <p14:creationId xmlns:p14="http://schemas.microsoft.com/office/powerpoint/2010/main" val="41402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Methodology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DC01DDF-663E-0757-78C0-0DC530D0BD32}"/>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Model: </a:t>
            </a:r>
            <a:r>
              <a:rPr lang="en-US" altLang="zh-TW" sz="2400" dirty="0"/>
              <a:t>GPT-2 Transformer</a:t>
            </a:r>
          </a:p>
          <a:p>
            <a:pPr>
              <a:lnSpc>
                <a:spcPct val="150000"/>
              </a:lnSpc>
            </a:pPr>
            <a:r>
              <a:rPr lang="en-US" altLang="zh-TW" sz="2400" b="1" dirty="0"/>
              <a:t>Representation: </a:t>
            </a:r>
          </a:p>
          <a:p>
            <a:pPr marL="800100" lvl="1" indent="-342900">
              <a:lnSpc>
                <a:spcPct val="150000"/>
              </a:lnSpc>
              <a:buFont typeface="Arial" panose="020B0604020202020204" pitchFamily="34" charset="0"/>
              <a:buChar char="•"/>
            </a:pPr>
            <a:r>
              <a:rPr lang="en-US" altLang="zh-TW" sz="2400" dirty="0"/>
              <a:t>REMI with and without chord tokens.</a:t>
            </a:r>
          </a:p>
          <a:p>
            <a:pPr>
              <a:lnSpc>
                <a:spcPct val="150000"/>
              </a:lnSpc>
            </a:pPr>
            <a:r>
              <a:rPr lang="en-US" altLang="zh-TW" sz="2400" b="1" dirty="0"/>
              <a:t>Training:</a:t>
            </a:r>
          </a:p>
          <a:p>
            <a:pPr marL="800100" lvl="1" indent="-342900">
              <a:lnSpc>
                <a:spcPct val="150000"/>
              </a:lnSpc>
              <a:buFont typeface="Arial" panose="020B0604020202020204" pitchFamily="34" charset="0"/>
              <a:buChar char="•"/>
            </a:pPr>
            <a:r>
              <a:rPr lang="en-US" altLang="zh-TW" sz="2400" dirty="0"/>
              <a:t>Loss: Cross-Entropy.</a:t>
            </a:r>
          </a:p>
          <a:p>
            <a:pPr marL="800100" lvl="1" indent="-342900">
              <a:lnSpc>
                <a:spcPct val="150000"/>
              </a:lnSpc>
              <a:buFont typeface="Arial" panose="020B0604020202020204" pitchFamily="34" charset="0"/>
              <a:buChar char="•"/>
            </a:pPr>
            <a:r>
              <a:rPr lang="en-US" altLang="zh-TW" sz="2400" dirty="0"/>
              <a:t>Input Length: 1024 tokens.</a:t>
            </a:r>
          </a:p>
          <a:p>
            <a:pPr marL="800100" lvl="1" indent="-342900">
              <a:lnSpc>
                <a:spcPct val="150000"/>
              </a:lnSpc>
              <a:buFont typeface="Arial" panose="020B0604020202020204" pitchFamily="34" charset="0"/>
              <a:buChar char="•"/>
            </a:pPr>
            <a:r>
              <a:rPr lang="en-US" altLang="zh-TW" sz="2400" dirty="0"/>
              <a:t>Sampling Strategies: Top-k = 50 or 100, Temperature = 1.0 or 2.0.</a:t>
            </a:r>
          </a:p>
          <a:p>
            <a:pPr>
              <a:lnSpc>
                <a:spcPct val="150000"/>
              </a:lnSpc>
            </a:pPr>
            <a:r>
              <a:rPr lang="en-US" altLang="zh-TW" sz="2400" b="1" dirty="0"/>
              <a:t>Dataset: </a:t>
            </a:r>
          </a:p>
          <a:p>
            <a:pPr marL="800100" lvl="1" indent="-342900">
              <a:lnSpc>
                <a:spcPct val="150000"/>
              </a:lnSpc>
              <a:buFont typeface="Arial" panose="020B0604020202020204" pitchFamily="34" charset="0"/>
              <a:buChar char="•"/>
            </a:pPr>
            <a:r>
              <a:rPr lang="en-US" altLang="zh-TW" sz="2400" dirty="0"/>
              <a:t>Pop1K7 Dataset, single-track 4/4 time signature MIDI files.</a:t>
            </a:r>
          </a:p>
        </p:txBody>
      </p:sp>
    </p:spTree>
    <p:extLst>
      <p:ext uri="{BB962C8B-B14F-4D97-AF65-F5344CB8AC3E}">
        <p14:creationId xmlns:p14="http://schemas.microsoft.com/office/powerpoint/2010/main" val="18810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53C4CCD9-3B31-0703-3B32-6E0552189AF3}"/>
              </a:ext>
            </a:extLst>
          </p:cNvPr>
          <p:cNvSpPr txBox="1"/>
          <p:nvPr/>
        </p:nvSpPr>
        <p:spPr>
          <a:xfrm>
            <a:off x="1129069" y="6177576"/>
            <a:ext cx="10005861" cy="369332"/>
          </a:xfrm>
          <a:prstGeom prst="rect">
            <a:avLst/>
          </a:prstGeom>
          <a:noFill/>
        </p:spPr>
        <p:txBody>
          <a:bodyPr wrap="square">
            <a:spAutoFit/>
          </a:bodyPr>
          <a:lstStyle/>
          <a:p>
            <a:r>
              <a:rPr lang="zh-TW" altLang="en-US" b="1" dirty="0">
                <a:solidFill>
                  <a:srgbClr val="FF0000"/>
                </a:solidFill>
              </a:rPr>
              <a:t>Red</a:t>
            </a:r>
            <a:r>
              <a:rPr lang="zh-TW" altLang="en-US" dirty="0"/>
              <a:t> indicates the best performance, and </a:t>
            </a:r>
            <a:r>
              <a:rPr lang="zh-TW" altLang="en-US" b="1" dirty="0">
                <a:solidFill>
                  <a:srgbClr val="0000FF"/>
                </a:solidFill>
              </a:rPr>
              <a:t>blue</a:t>
            </a:r>
            <a:r>
              <a:rPr lang="zh-TW" altLang="en-US" dirty="0"/>
              <a:t> indicates the second-best.</a:t>
            </a:r>
          </a:p>
        </p:txBody>
      </p:sp>
      <p:graphicFrame>
        <p:nvGraphicFramePr>
          <p:cNvPr id="5" name="表格 4">
            <a:extLst>
              <a:ext uri="{FF2B5EF4-FFF2-40B4-BE49-F238E27FC236}">
                <a16:creationId xmlns:a16="http://schemas.microsoft.com/office/drawing/2014/main" id="{59DA049E-814E-D3DE-2891-2BB4A96057DC}"/>
              </a:ext>
            </a:extLst>
          </p:cNvPr>
          <p:cNvGraphicFramePr>
            <a:graphicFrameLocks noGrp="1"/>
          </p:cNvGraphicFramePr>
          <p:nvPr>
            <p:extLst>
              <p:ext uri="{D42A27DB-BD31-4B8C-83A1-F6EECF244321}">
                <p14:modId xmlns:p14="http://schemas.microsoft.com/office/powerpoint/2010/main" val="1281545967"/>
              </p:ext>
            </p:extLst>
          </p:nvPr>
        </p:nvGraphicFramePr>
        <p:xfrm>
          <a:off x="1129069" y="2268536"/>
          <a:ext cx="10005861" cy="3744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gridCol w="969632">
                  <a:extLst>
                    <a:ext uri="{9D8B030D-6E8A-4147-A177-3AD203B41FA5}">
                      <a16:colId xmlns:a16="http://schemas.microsoft.com/office/drawing/2014/main" val="2720588525"/>
                    </a:ext>
                  </a:extLst>
                </a:gridCol>
              </a:tblGrid>
              <a:tr h="46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H1</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H4</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GS</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46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1.8665</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3.1021</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0.7291</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2.1350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3.2684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0.6705</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2.0059</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3.1944</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0.6951</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2.2312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3.2594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0.7000</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2.1677</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3.2822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0.6823</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2.1388</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3.2521</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0.6687</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r h="468000">
                <a:tc gridSpan="6">
                  <a:txBody>
                    <a:bodyPr/>
                    <a:lstStyle/>
                    <a:p>
                      <a:pPr algn="ctr"/>
                      <a:r>
                        <a:rPr lang="en-US" altLang="zh-TW" sz="1200" b="1" dirty="0">
                          <a:latin typeface="+mn-lt"/>
                        </a:rPr>
                        <a:t>Real data</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1.9355</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2.5273</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0.7790</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695128"/>
                  </a:ext>
                </a:extLst>
              </a:tr>
            </a:tbl>
          </a:graphicData>
        </a:graphic>
      </p:graphicFrame>
      <p:sp>
        <p:nvSpPr>
          <p:cNvPr id="11" name="文字方塊 10">
            <a:extLst>
              <a:ext uri="{FF2B5EF4-FFF2-40B4-BE49-F238E27FC236}">
                <a16:creationId xmlns:a16="http://schemas.microsoft.com/office/drawing/2014/main" id="{4D84B695-BD59-2867-6719-364CF6D8CEBE}"/>
              </a:ext>
            </a:extLst>
          </p:cNvPr>
          <p:cNvSpPr txBox="1"/>
          <p:nvPr/>
        </p:nvSpPr>
        <p:spPr>
          <a:xfrm>
            <a:off x="609637" y="1325783"/>
            <a:ext cx="6096000" cy="593047"/>
          </a:xfrm>
          <a:prstGeom prst="rect">
            <a:avLst/>
          </a:prstGeom>
          <a:noFill/>
        </p:spPr>
        <p:txBody>
          <a:bodyPr wrap="square">
            <a:spAutoFit/>
          </a:bodyPr>
          <a:lstStyle/>
          <a:p>
            <a:pPr>
              <a:lnSpc>
                <a:spcPct val="150000"/>
              </a:lnSpc>
            </a:pPr>
            <a:r>
              <a:rPr lang="en-US" altLang="zh-TW" sz="2400" b="1" dirty="0"/>
              <a:t>Task 1: O</a:t>
            </a:r>
            <a:r>
              <a:rPr lang="zh-TW" altLang="en-US" sz="2400" b="1" dirty="0"/>
              <a:t>bjective result comparison</a:t>
            </a:r>
          </a:p>
        </p:txBody>
      </p:sp>
    </p:spTree>
    <p:extLst>
      <p:ext uri="{BB962C8B-B14F-4D97-AF65-F5344CB8AC3E}">
        <p14:creationId xmlns:p14="http://schemas.microsoft.com/office/powerpoint/2010/main" val="215261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D13AD5F7-3F90-CAA2-4D68-3E1C4720A435}"/>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1: Generated 20 mid/midi files (32 bars)</a:t>
            </a:r>
          </a:p>
        </p:txBody>
      </p:sp>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CA05C199-359F-C5AF-C8DF-B9624A79938A}"/>
              </a:ext>
            </a:extLst>
          </p:cNvPr>
          <p:cNvGraphicFramePr>
            <a:graphicFrameLocks noGrp="1"/>
          </p:cNvGraphicFramePr>
          <p:nvPr>
            <p:extLst>
              <p:ext uri="{D42A27DB-BD31-4B8C-83A1-F6EECF244321}">
                <p14:modId xmlns:p14="http://schemas.microsoft.com/office/powerpoint/2010/main" val="1427142111"/>
              </p:ext>
            </p:extLst>
          </p:nvPr>
        </p:nvGraphicFramePr>
        <p:xfrm>
          <a:off x="1577884" y="2090576"/>
          <a:ext cx="9036229" cy="4536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.mid/.midi</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.wav</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5">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6">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7">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8">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9">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0">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1">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2">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
        <p:nvSpPr>
          <p:cNvPr id="7" name="文字方塊 6">
            <a:extLst>
              <a:ext uri="{FF2B5EF4-FFF2-40B4-BE49-F238E27FC236}">
                <a16:creationId xmlns:a16="http://schemas.microsoft.com/office/drawing/2014/main" id="{4CB6EA04-177C-4E86-8E3E-B382B01F7689}"/>
              </a:ext>
            </a:extLst>
          </p:cNvPr>
          <p:cNvSpPr txBox="1"/>
          <p:nvPr/>
        </p:nvSpPr>
        <p:spPr>
          <a:xfrm>
            <a:off x="10707329" y="2892831"/>
            <a:ext cx="658761" cy="307777"/>
          </a:xfrm>
          <a:prstGeom prst="rect">
            <a:avLst/>
          </a:prstGeom>
          <a:noFill/>
        </p:spPr>
        <p:txBody>
          <a:bodyPr wrap="square">
            <a:spAutoFit/>
          </a:bodyPr>
          <a:lstStyle/>
          <a:p>
            <a:pPr algn="ctr"/>
            <a:r>
              <a:rPr lang="en-US" altLang="zh-TW" sz="1400" b="1" dirty="0">
                <a:solidFill>
                  <a:srgbClr val="FF0000"/>
                </a:solidFill>
              </a:rPr>
              <a:t>(Best)</a:t>
            </a:r>
            <a:endParaRPr lang="zh-TW" altLang="en-US" sz="1400" dirty="0">
              <a:solidFill>
                <a:srgbClr val="FF0000"/>
              </a:solidFill>
            </a:endParaRPr>
          </a:p>
        </p:txBody>
      </p:sp>
    </p:spTree>
    <p:extLst>
      <p:ext uri="{BB962C8B-B14F-4D97-AF65-F5344CB8AC3E}">
        <p14:creationId xmlns:p14="http://schemas.microsoft.com/office/powerpoint/2010/main" val="267382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EC91D-FA33-66D0-71F8-F0060FD779E7}"/>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CBA22538-7AF0-6949-B675-D2A66FC37154}"/>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2: Symbolic music continuation (8 + 24 bars)</a:t>
            </a:r>
          </a:p>
        </p:txBody>
      </p:sp>
      <p:sp>
        <p:nvSpPr>
          <p:cNvPr id="2" name="文字方塊 1">
            <a:extLst>
              <a:ext uri="{FF2B5EF4-FFF2-40B4-BE49-F238E27FC236}">
                <a16:creationId xmlns:a16="http://schemas.microsoft.com/office/drawing/2014/main" id="{ED797ABA-E322-1CE7-18FE-51BE56E01F9C}"/>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BE6FD129-9F75-12B0-6992-3E1252DD7A4F}"/>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DE67C8EC-68A3-BFF4-0B0F-02D401E3EDE5}"/>
              </a:ext>
            </a:extLst>
          </p:cNvPr>
          <p:cNvGraphicFramePr>
            <a:graphicFrameLocks noGrp="1"/>
          </p:cNvGraphicFramePr>
          <p:nvPr>
            <p:extLst>
              <p:ext uri="{D42A27DB-BD31-4B8C-83A1-F6EECF244321}">
                <p14:modId xmlns:p14="http://schemas.microsoft.com/office/powerpoint/2010/main" val="1061191188"/>
              </p:ext>
            </p:extLst>
          </p:nvPr>
        </p:nvGraphicFramePr>
        <p:xfrm>
          <a:off x="1577884" y="2090576"/>
          <a:ext cx="9036229" cy="4536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.mid/.midi</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.wav</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5">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6">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7">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8">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9">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0">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1">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2">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Tree>
    <p:extLst>
      <p:ext uri="{BB962C8B-B14F-4D97-AF65-F5344CB8AC3E}">
        <p14:creationId xmlns:p14="http://schemas.microsoft.com/office/powerpoint/2010/main" val="72937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38AD2-FCBE-C239-6E5C-70C8884982ED}"/>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9B96A18F-E273-40FF-C974-6CF59DB99588}"/>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2: Generated the best song among different inference configurations.</a:t>
            </a:r>
          </a:p>
        </p:txBody>
      </p:sp>
      <p:sp>
        <p:nvSpPr>
          <p:cNvPr id="2" name="文字方塊 1">
            <a:extLst>
              <a:ext uri="{FF2B5EF4-FFF2-40B4-BE49-F238E27FC236}">
                <a16:creationId xmlns:a16="http://schemas.microsoft.com/office/drawing/2014/main" id="{A3A86670-D7BB-79CC-CB19-BB3B8C572195}"/>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4EF3AEF8-E85B-1E04-5E8C-FF5C5469F992}"/>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451A3522-4F61-6843-C1DC-56E0BAFF3BCB}"/>
              </a:ext>
            </a:extLst>
          </p:cNvPr>
          <p:cNvGraphicFramePr>
            <a:graphicFrameLocks noGrp="1"/>
          </p:cNvGraphicFramePr>
          <p:nvPr>
            <p:extLst>
              <p:ext uri="{D42A27DB-BD31-4B8C-83A1-F6EECF244321}">
                <p14:modId xmlns:p14="http://schemas.microsoft.com/office/powerpoint/2010/main" val="2831730672"/>
              </p:ext>
            </p:extLst>
          </p:nvPr>
        </p:nvGraphicFramePr>
        <p:xfrm>
          <a:off x="1287057" y="2090576"/>
          <a:ext cx="9689885" cy="4536000"/>
        </p:xfrm>
        <a:graphic>
          <a:graphicData uri="http://schemas.openxmlformats.org/drawingml/2006/table">
            <a:tbl>
              <a:tblPr firstRow="1" bandRow="1">
                <a:tableStyleId>{5C22544A-7EE6-4342-B048-85BDC9FD1C3A}</a:tableStyleId>
              </a:tblPr>
              <a:tblGrid>
                <a:gridCol w="1145474">
                  <a:extLst>
                    <a:ext uri="{9D8B030D-6E8A-4147-A177-3AD203B41FA5}">
                      <a16:colId xmlns:a16="http://schemas.microsoft.com/office/drawing/2014/main" val="2030576888"/>
                    </a:ext>
                  </a:extLst>
                </a:gridCol>
                <a:gridCol w="1332085">
                  <a:extLst>
                    <a:ext uri="{9D8B030D-6E8A-4147-A177-3AD203B41FA5}">
                      <a16:colId xmlns:a16="http://schemas.microsoft.com/office/drawing/2014/main" val="3347548600"/>
                    </a:ext>
                  </a:extLst>
                </a:gridCol>
                <a:gridCol w="1083272">
                  <a:extLst>
                    <a:ext uri="{9D8B030D-6E8A-4147-A177-3AD203B41FA5}">
                      <a16:colId xmlns:a16="http://schemas.microsoft.com/office/drawing/2014/main" val="3673576554"/>
                    </a:ext>
                  </a:extLst>
                </a:gridCol>
                <a:gridCol w="1083272">
                  <a:extLst>
                    <a:ext uri="{9D8B030D-6E8A-4147-A177-3AD203B41FA5}">
                      <a16:colId xmlns:a16="http://schemas.microsoft.com/office/drawing/2014/main" val="4050919839"/>
                    </a:ext>
                  </a:extLst>
                </a:gridCol>
                <a:gridCol w="1083272">
                  <a:extLst>
                    <a:ext uri="{9D8B030D-6E8A-4147-A177-3AD203B41FA5}">
                      <a16:colId xmlns:a16="http://schemas.microsoft.com/office/drawing/2014/main" val="2417576176"/>
                    </a:ext>
                  </a:extLst>
                </a:gridCol>
                <a:gridCol w="1145474">
                  <a:extLst>
                    <a:ext uri="{9D8B030D-6E8A-4147-A177-3AD203B41FA5}">
                      <a16:colId xmlns:a16="http://schemas.microsoft.com/office/drawing/2014/main" val="2882397026"/>
                    </a:ext>
                  </a:extLst>
                </a:gridCol>
                <a:gridCol w="939012">
                  <a:extLst>
                    <a:ext uri="{9D8B030D-6E8A-4147-A177-3AD203B41FA5}">
                      <a16:colId xmlns:a16="http://schemas.microsoft.com/office/drawing/2014/main" val="3420352030"/>
                    </a:ext>
                  </a:extLst>
                </a:gridCol>
                <a:gridCol w="939012">
                  <a:extLst>
                    <a:ext uri="{9D8B030D-6E8A-4147-A177-3AD203B41FA5}">
                      <a16:colId xmlns:a16="http://schemas.microsoft.com/office/drawing/2014/main" val="2338764045"/>
                    </a:ext>
                  </a:extLst>
                </a:gridCol>
                <a:gridCol w="939012">
                  <a:extLst>
                    <a:ext uri="{9D8B030D-6E8A-4147-A177-3AD203B41FA5}">
                      <a16:colId xmlns:a16="http://schemas.microsoft.com/office/drawing/2014/main" val="125955698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Song 1</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altLang="zh-TW" sz="1200" b="1" i="0" u="none" strike="noStrike" dirty="0">
                          <a:solidFill>
                            <a:schemeClr val="tx1"/>
                          </a:solidFill>
                          <a:effectLst/>
                          <a:latin typeface="+mn-lt"/>
                        </a:rPr>
                        <a:t>Song 2</a:t>
                      </a:r>
                      <a:endParaRPr lang="en-US" altLang="zh-TW"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200" b="1" i="0" u="none" strike="noStrike" dirty="0">
                          <a:solidFill>
                            <a:schemeClr val="tx1"/>
                          </a:solidFill>
                          <a:effectLst/>
                          <a:latin typeface="+mn-lt"/>
                        </a:rPr>
                        <a:t>Song 3</a:t>
                      </a:r>
                      <a:endParaRPr lang="en-US" altLang="zh-TW"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Tree>
    <p:extLst>
      <p:ext uri="{BB962C8B-B14F-4D97-AF65-F5344CB8AC3E}">
        <p14:creationId xmlns:p14="http://schemas.microsoft.com/office/powerpoint/2010/main" val="249896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Findings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77FE9966-F5E9-6874-B53C-1C00176DE0AE}"/>
              </a:ext>
            </a:extLst>
          </p:cNvPr>
          <p:cNvSpPr txBox="1"/>
          <p:nvPr/>
        </p:nvSpPr>
        <p:spPr>
          <a:xfrm>
            <a:off x="609637" y="1325783"/>
            <a:ext cx="11172584" cy="5025030"/>
          </a:xfrm>
          <a:prstGeom prst="rect">
            <a:avLst/>
          </a:prstGeom>
          <a:noFill/>
        </p:spPr>
        <p:txBody>
          <a:bodyPr wrap="square">
            <a:spAutoFit/>
          </a:bodyPr>
          <a:lstStyle/>
          <a:p>
            <a:pPr>
              <a:lnSpc>
                <a:spcPct val="150000"/>
              </a:lnSpc>
            </a:pPr>
            <a:r>
              <a:rPr lang="en-US" altLang="zh-TW" sz="2400" b="1" dirty="0"/>
              <a:t>Main Observations:</a:t>
            </a:r>
          </a:p>
          <a:p>
            <a:pPr marL="342900" indent="-342900">
              <a:lnSpc>
                <a:spcPct val="150000"/>
              </a:lnSpc>
              <a:buFont typeface="Arial" panose="020B0604020202020204" pitchFamily="34" charset="0"/>
              <a:buChar char="•"/>
            </a:pPr>
            <a:r>
              <a:rPr lang="en-US" altLang="zh-TW" sz="2400" b="1" dirty="0"/>
              <a:t>Temperature and Entropy: </a:t>
            </a:r>
            <a:r>
              <a:rPr lang="en-US" altLang="zh-TW" sz="2400" dirty="0"/>
              <a:t>Higher temperature settings (e.g., 2.0) resulted in more diverse melodic content (higher H1 and H4), but this came at the cost of rhythmic consistency (lower GS). This trade-off between creativity and structure is crucial for different musical contexts.</a:t>
            </a:r>
          </a:p>
          <a:p>
            <a:pPr marL="342900" indent="-342900">
              <a:lnSpc>
                <a:spcPct val="150000"/>
              </a:lnSpc>
              <a:buFont typeface="Arial" panose="020B0604020202020204" pitchFamily="34" charset="0"/>
              <a:buChar char="•"/>
            </a:pPr>
            <a:r>
              <a:rPr lang="en-US" altLang="zh-TW" sz="2400" b="1" dirty="0"/>
              <a:t>Impact of Chord Information: </a:t>
            </a:r>
            <a:r>
              <a:rPr lang="en-US" altLang="zh-TW" sz="2400" dirty="0"/>
              <a:t>The inclusion of chord tokens provided harmonically richer sequences. However, the "w/o chord" configuration consistently generated rhythmically tighter outputs, emphasizing the role of harmonic constraints in rhythmic fluidity.</a:t>
            </a:r>
          </a:p>
        </p:txBody>
      </p:sp>
    </p:spTree>
    <p:extLst>
      <p:ext uri="{BB962C8B-B14F-4D97-AF65-F5344CB8AC3E}">
        <p14:creationId xmlns:p14="http://schemas.microsoft.com/office/powerpoint/2010/main" val="261168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D0476-46E2-9A70-94AE-DB4E11CF802C}"/>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ED99667-B049-6444-315B-99BC94FCE1AE}"/>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Findings Highlight</a:t>
            </a:r>
          </a:p>
        </p:txBody>
      </p:sp>
      <p:sp>
        <p:nvSpPr>
          <p:cNvPr id="3" name="矩形 2">
            <a:extLst>
              <a:ext uri="{FF2B5EF4-FFF2-40B4-BE49-F238E27FC236}">
                <a16:creationId xmlns:a16="http://schemas.microsoft.com/office/drawing/2014/main" id="{A47CF63C-E24B-EC88-90B0-D1A6954E5710}"/>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1D56B48A-5166-3F61-9A08-0D6AF7DED5B6}"/>
              </a:ext>
            </a:extLst>
          </p:cNvPr>
          <p:cNvSpPr txBox="1"/>
          <p:nvPr/>
        </p:nvSpPr>
        <p:spPr>
          <a:xfrm>
            <a:off x="609637" y="1325783"/>
            <a:ext cx="11172584" cy="2255041"/>
          </a:xfrm>
          <a:prstGeom prst="rect">
            <a:avLst/>
          </a:prstGeom>
          <a:noFill/>
        </p:spPr>
        <p:txBody>
          <a:bodyPr wrap="square">
            <a:spAutoFit/>
          </a:bodyPr>
          <a:lstStyle/>
          <a:p>
            <a:pPr>
              <a:lnSpc>
                <a:spcPct val="150000"/>
              </a:lnSpc>
            </a:pPr>
            <a:r>
              <a:rPr lang="en-US" altLang="zh-TW" sz="2400" b="1" dirty="0"/>
              <a:t>Main Observations:</a:t>
            </a:r>
          </a:p>
          <a:p>
            <a:pPr marL="342900" indent="-342900">
              <a:lnSpc>
                <a:spcPct val="150000"/>
              </a:lnSpc>
              <a:buFont typeface="Arial" panose="020B0604020202020204" pitchFamily="34" charset="0"/>
              <a:buChar char="•"/>
            </a:pPr>
            <a:r>
              <a:rPr lang="en-US" altLang="zh-TW" sz="2400" b="1" dirty="0"/>
              <a:t>Real Data as Benchmark: </a:t>
            </a:r>
            <a:r>
              <a:rPr lang="en-US" altLang="zh-TW" sz="2400" dirty="0"/>
              <a:t>While generated sequences displayed promising results, they still fell short of the complexity and balance found in real-world MIDI sequences, highlighting areas for further improvement.</a:t>
            </a:r>
          </a:p>
        </p:txBody>
      </p:sp>
    </p:spTree>
    <p:extLst>
      <p:ext uri="{BB962C8B-B14F-4D97-AF65-F5344CB8AC3E}">
        <p14:creationId xmlns:p14="http://schemas.microsoft.com/office/powerpoint/2010/main" val="1199647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1534</TotalTime>
  <Words>1161</Words>
  <Application>Microsoft Office PowerPoint</Application>
  <PresentationFormat>寬螢幕</PresentationFormat>
  <Paragraphs>327</Paragraphs>
  <Slides>18</Slides>
  <Notes>16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Aptos</vt:lpstr>
      <vt:lpstr>Aptos Display</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品齊 潘</dc:creator>
  <cp:lastModifiedBy>品齊 潘</cp:lastModifiedBy>
  <cp:revision>202</cp:revision>
  <dcterms:created xsi:type="dcterms:W3CDTF">2024-09-20T11:57:07Z</dcterms:created>
  <dcterms:modified xsi:type="dcterms:W3CDTF">2024-11-13T10:35:22Z</dcterms:modified>
</cp:coreProperties>
</file>