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0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809CFF-2443-834A-AC3D-9E774194BC54}" type="datetimeFigureOut">
              <a:rPr lang="en-US" smtClean="0"/>
              <a:t>12/16/17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16013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09CFF-2443-834A-AC3D-9E774194BC54}" type="datetimeFigureOut">
              <a:rPr lang="en-US" smtClean="0"/>
              <a:t>12/16/17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424855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09CFF-2443-834A-AC3D-9E774194BC54}" type="datetimeFigureOut">
              <a:rPr lang="en-US" smtClean="0"/>
              <a:t>12/16/17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326092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09CFF-2443-834A-AC3D-9E774194BC54}" type="datetimeFigureOut">
              <a:rPr lang="en-US" smtClean="0"/>
              <a:t>12/16/17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177430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809CFF-2443-834A-AC3D-9E774194BC54}" type="datetimeFigureOut">
              <a:rPr lang="en-US" smtClean="0"/>
              <a:t>12/16/17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172764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809CFF-2443-834A-AC3D-9E774194BC54}" type="datetimeFigureOut">
              <a:rPr lang="en-US" smtClean="0"/>
              <a:t>12/16/17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104555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809CFF-2443-834A-AC3D-9E774194BC54}" type="datetimeFigureOut">
              <a:rPr lang="en-US" smtClean="0"/>
              <a:t>12/16/17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177273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809CFF-2443-834A-AC3D-9E774194BC54}" type="datetimeFigureOut">
              <a:rPr lang="en-US" smtClean="0"/>
              <a:t>12/16/17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355086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09CFF-2443-834A-AC3D-9E774194BC54}" type="datetimeFigureOut">
              <a:rPr lang="en-US" smtClean="0"/>
              <a:t>12/16/17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187534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09CFF-2443-834A-AC3D-9E774194BC54}" type="datetimeFigureOut">
              <a:rPr lang="en-US" smtClean="0"/>
              <a:t>12/16/17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285813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09CFF-2443-834A-AC3D-9E774194BC54}" type="datetimeFigureOut">
              <a:rPr lang="en-US" smtClean="0"/>
              <a:t>12/16/17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FCEFB-CCB0-CC43-B9FD-F38046E78534}" type="slidenum">
              <a:rPr lang="en-US" smtClean="0"/>
              <a:t>‹#›</a:t>
            </a:fld>
            <a:endParaRPr lang="en-US"/>
          </a:p>
        </p:txBody>
      </p:sp>
    </p:spTree>
    <p:extLst>
      <p:ext uri="{BB962C8B-B14F-4D97-AF65-F5344CB8AC3E}">
        <p14:creationId xmlns:p14="http://schemas.microsoft.com/office/powerpoint/2010/main" val="22898445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09CFF-2443-834A-AC3D-9E774194BC54}" type="datetimeFigureOut">
              <a:rPr lang="en-US" smtClean="0"/>
              <a:t>12/16/17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FCEFB-CCB0-CC43-B9FD-F38046E78534}" type="slidenum">
              <a:rPr lang="en-US" smtClean="0"/>
              <a:t>‹#›</a:t>
            </a:fld>
            <a:endParaRPr lang="en-US"/>
          </a:p>
        </p:txBody>
      </p:sp>
    </p:spTree>
    <p:extLst>
      <p:ext uri="{BB962C8B-B14F-4D97-AF65-F5344CB8AC3E}">
        <p14:creationId xmlns:p14="http://schemas.microsoft.com/office/powerpoint/2010/main" val="38650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221" y="967372"/>
            <a:ext cx="7772400" cy="1470025"/>
          </a:xfrm>
        </p:spPr>
        <p:txBody>
          <a:bodyPr/>
          <a:lstStyle/>
          <a:p>
            <a:r>
              <a:rPr lang="en-US" dirty="0" smtClean="0"/>
              <a:t>Bit Plane</a:t>
            </a:r>
            <a:br>
              <a:rPr lang="en-US" dirty="0" smtClean="0"/>
            </a:br>
            <a:r>
              <a:rPr lang="en-US" dirty="0" smtClean="0"/>
              <a:t>Concerns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2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efinitions</a:t>
            </a:r>
            <a:endParaRPr lang="en-US" dirty="0"/>
          </a:p>
        </p:txBody>
      </p:sp>
      <p:sp>
        <p:nvSpPr>
          <p:cNvPr id="4" name="Content Placeholder 2"/>
          <p:cNvSpPr txBox="1">
            <a:spLocks/>
          </p:cNvSpPr>
          <p:nvPr/>
        </p:nvSpPr>
        <p:spPr>
          <a:xfrm>
            <a:off x="457200" y="1486404"/>
            <a:ext cx="8229600" cy="2597484"/>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What is a Probe?</a:t>
            </a:r>
          </a:p>
          <a:p>
            <a:pPr lvl="1"/>
            <a:r>
              <a:rPr lang="en-US" dirty="0" smtClean="0"/>
              <a:t>A single edge mask representing a single manipulation to a base image realigned to a final image.</a:t>
            </a:r>
          </a:p>
          <a:p>
            <a:pPr lvl="1"/>
            <a:r>
              <a:rPr lang="en-US" dirty="0" smtClean="0"/>
              <a:t>In other words: An association: base, final, edge.</a:t>
            </a:r>
          </a:p>
          <a:p>
            <a:r>
              <a:rPr lang="en-US" dirty="0" smtClean="0"/>
              <a:t>What is a Bit Plane?</a:t>
            </a:r>
          </a:p>
          <a:p>
            <a:pPr lvl="1"/>
            <a:r>
              <a:rPr lang="en-US" dirty="0" smtClean="0"/>
              <a:t>JPEG2000 image is a collective package of probe masks sharing the same dimensions (of a final image) and share the same base image.</a:t>
            </a:r>
          </a:p>
          <a:p>
            <a:pPr lvl="2"/>
            <a:r>
              <a:rPr lang="en-US" dirty="0" smtClean="0"/>
              <a:t>JPEG2000 file may represent more than one final image.</a:t>
            </a:r>
          </a:p>
          <a:p>
            <a:pPr lvl="2"/>
            <a:r>
              <a:rPr lang="en-US" dirty="0" smtClean="0"/>
              <a:t>Each Probe occupies one bit plane.</a:t>
            </a:r>
          </a:p>
          <a:p>
            <a:pPr lvl="2"/>
            <a:r>
              <a:rPr lang="en-US" dirty="0" smtClean="0"/>
              <a:t>As an edge may be be represented by multiple probes, two or more probes for the same edge may share the same bit plane IF the probes final image mask are the same.</a:t>
            </a:r>
          </a:p>
          <a:p>
            <a:pPr lvl="2"/>
            <a:endParaRPr lang="en-US" dirty="0" smtClean="0"/>
          </a:p>
          <a:p>
            <a:pPr lvl="2"/>
            <a:endParaRPr lang="en-US" dirty="0" smtClean="0"/>
          </a:p>
          <a:p>
            <a:pPr marL="457200" lvl="1" indent="0">
              <a:buFont typeface="Arial"/>
              <a:buNone/>
            </a:pPr>
            <a:endParaRPr lang="en-US" dirty="0"/>
          </a:p>
        </p:txBody>
      </p:sp>
      <p:sp>
        <p:nvSpPr>
          <p:cNvPr id="6" name="Rectangle 5"/>
          <p:cNvSpPr/>
          <p:nvPr/>
        </p:nvSpPr>
        <p:spPr>
          <a:xfrm>
            <a:off x="868946" y="4083887"/>
            <a:ext cx="695158"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Base</a:t>
            </a:r>
            <a:endParaRPr lang="en-US" sz="1400" dirty="0"/>
          </a:p>
        </p:txBody>
      </p:sp>
      <p:sp>
        <p:nvSpPr>
          <p:cNvPr id="10" name="Rectangle 9"/>
          <p:cNvSpPr/>
          <p:nvPr/>
        </p:nvSpPr>
        <p:spPr>
          <a:xfrm>
            <a:off x="868946" y="4811129"/>
            <a:ext cx="695158"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Inter</a:t>
            </a:r>
            <a:endParaRPr lang="en-US" sz="1400" dirty="0"/>
          </a:p>
        </p:txBody>
      </p:sp>
      <p:sp>
        <p:nvSpPr>
          <p:cNvPr id="11" name="Rectangle 10"/>
          <p:cNvSpPr/>
          <p:nvPr/>
        </p:nvSpPr>
        <p:spPr>
          <a:xfrm>
            <a:off x="350251" y="5934263"/>
            <a:ext cx="695158"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Final</a:t>
            </a:r>
            <a:endParaRPr lang="en-US" sz="1400" dirty="0"/>
          </a:p>
        </p:txBody>
      </p:sp>
      <p:sp>
        <p:nvSpPr>
          <p:cNvPr id="12" name="Rectangle 11"/>
          <p:cNvSpPr/>
          <p:nvPr/>
        </p:nvSpPr>
        <p:spPr>
          <a:xfrm>
            <a:off x="1483893" y="5934263"/>
            <a:ext cx="695158"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Final</a:t>
            </a:r>
            <a:endParaRPr lang="en-US" sz="1400" dirty="0"/>
          </a:p>
        </p:txBody>
      </p:sp>
      <p:sp>
        <p:nvSpPr>
          <p:cNvPr id="13" name="Rectangle 12"/>
          <p:cNvSpPr/>
          <p:nvPr/>
        </p:nvSpPr>
        <p:spPr>
          <a:xfrm>
            <a:off x="1483893" y="4522703"/>
            <a:ext cx="695158" cy="21239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Mask</a:t>
            </a:r>
            <a:endParaRPr lang="en-US" sz="1400" dirty="0"/>
          </a:p>
        </p:txBody>
      </p:sp>
      <p:sp>
        <p:nvSpPr>
          <p:cNvPr id="14" name="TextBox 13"/>
          <p:cNvSpPr txBox="1"/>
          <p:nvPr/>
        </p:nvSpPr>
        <p:spPr>
          <a:xfrm>
            <a:off x="4144211" y="4372573"/>
            <a:ext cx="4424947" cy="369332"/>
          </a:xfrm>
          <a:prstGeom prst="rect">
            <a:avLst/>
          </a:prstGeom>
          <a:noFill/>
        </p:spPr>
        <p:txBody>
          <a:bodyPr wrap="square" rtlCol="0">
            <a:spAutoFit/>
          </a:bodyPr>
          <a:lstStyle/>
          <a:p>
            <a:r>
              <a:rPr lang="en-US" dirty="0" smtClean="0"/>
              <a:t>Probe For Base-&gt;Interim Mask: Bit Plane 0</a:t>
            </a:r>
            <a:endParaRPr lang="en-US" dirty="0"/>
          </a:p>
        </p:txBody>
      </p:sp>
      <p:cxnSp>
        <p:nvCxnSpPr>
          <p:cNvPr id="17" name="Straight Arrow Connector 16"/>
          <p:cNvCxnSpPr>
            <a:stCxn id="6" idx="2"/>
            <a:endCxn id="10" idx="0"/>
          </p:cNvCxnSpPr>
          <p:nvPr/>
        </p:nvCxnSpPr>
        <p:spPr>
          <a:xfrm>
            <a:off x="1216525" y="4491788"/>
            <a:ext cx="0" cy="3193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2"/>
            <a:endCxn id="11" idx="0"/>
          </p:cNvCxnSpPr>
          <p:nvPr/>
        </p:nvCxnSpPr>
        <p:spPr>
          <a:xfrm flipH="1">
            <a:off x="697830" y="5219030"/>
            <a:ext cx="518695" cy="715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2"/>
            <a:endCxn id="12" idx="0"/>
          </p:cNvCxnSpPr>
          <p:nvPr/>
        </p:nvCxnSpPr>
        <p:spPr>
          <a:xfrm>
            <a:off x="1216525" y="5219030"/>
            <a:ext cx="614947" cy="7152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3"/>
          </p:cNvCxnSpPr>
          <p:nvPr/>
        </p:nvCxnSpPr>
        <p:spPr>
          <a:xfrm>
            <a:off x="2179051" y="4628899"/>
            <a:ext cx="3101473" cy="8387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5366084" y="5265375"/>
            <a:ext cx="1149684"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Bit Plane 0</a:t>
            </a:r>
            <a:endParaRPr lang="en-US" sz="1400" dirty="0"/>
          </a:p>
        </p:txBody>
      </p:sp>
      <p:sp>
        <p:nvSpPr>
          <p:cNvPr id="37" name="Rectangle 36"/>
          <p:cNvSpPr/>
          <p:nvPr/>
        </p:nvSpPr>
        <p:spPr>
          <a:xfrm>
            <a:off x="5366084" y="5730313"/>
            <a:ext cx="1149684"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Bit Plane 1</a:t>
            </a:r>
            <a:endParaRPr lang="en-US" sz="1400" dirty="0"/>
          </a:p>
        </p:txBody>
      </p:sp>
      <p:sp>
        <p:nvSpPr>
          <p:cNvPr id="38" name="Rectangle 37"/>
          <p:cNvSpPr/>
          <p:nvPr/>
        </p:nvSpPr>
        <p:spPr>
          <a:xfrm>
            <a:off x="5366084" y="6208621"/>
            <a:ext cx="1149684" cy="40790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Bit Plane 2</a:t>
            </a:r>
            <a:endParaRPr lang="en-US" sz="1400" dirty="0"/>
          </a:p>
        </p:txBody>
      </p:sp>
      <p:sp>
        <p:nvSpPr>
          <p:cNvPr id="40" name="Rectangle 39"/>
          <p:cNvSpPr/>
          <p:nvPr/>
        </p:nvSpPr>
        <p:spPr>
          <a:xfrm>
            <a:off x="120316" y="5253876"/>
            <a:ext cx="695158" cy="24054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Mask</a:t>
            </a:r>
            <a:endParaRPr lang="en-US" sz="1400" dirty="0"/>
          </a:p>
        </p:txBody>
      </p:sp>
      <p:sp>
        <p:nvSpPr>
          <p:cNvPr id="41" name="Rectangle 40"/>
          <p:cNvSpPr/>
          <p:nvPr/>
        </p:nvSpPr>
        <p:spPr>
          <a:xfrm>
            <a:off x="1737896" y="5227140"/>
            <a:ext cx="695158" cy="24054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Mask</a:t>
            </a:r>
            <a:endParaRPr lang="en-US" sz="1400" dirty="0"/>
          </a:p>
        </p:txBody>
      </p:sp>
      <p:cxnSp>
        <p:nvCxnSpPr>
          <p:cNvPr id="50" name="Curved Connector 49"/>
          <p:cNvCxnSpPr>
            <a:stCxn id="40" idx="3"/>
            <a:endCxn id="38" idx="1"/>
          </p:cNvCxnSpPr>
          <p:nvPr/>
        </p:nvCxnSpPr>
        <p:spPr>
          <a:xfrm>
            <a:off x="815474" y="5374148"/>
            <a:ext cx="4550610" cy="1038424"/>
          </a:xfrm>
          <a:prstGeom prst="curvedConnector3">
            <a:avLst>
              <a:gd name="adj1" fmla="val 3531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Curved Connector 50"/>
          <p:cNvCxnSpPr>
            <a:stCxn id="41" idx="3"/>
          </p:cNvCxnSpPr>
          <p:nvPr/>
        </p:nvCxnSpPr>
        <p:spPr>
          <a:xfrm>
            <a:off x="2433054" y="5347412"/>
            <a:ext cx="2906294" cy="69018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45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Planes Empty?</a:t>
            </a:r>
            <a:endParaRPr lang="en-US" dirty="0"/>
          </a:p>
        </p:txBody>
      </p:sp>
      <p:sp>
        <p:nvSpPr>
          <p:cNvPr id="4" name="Content Placeholder 2"/>
          <p:cNvSpPr txBox="1">
            <a:spLocks/>
          </p:cNvSpPr>
          <p:nvPr/>
        </p:nvSpPr>
        <p:spPr>
          <a:xfrm>
            <a:off x="457200" y="1677572"/>
            <a:ext cx="8229600" cy="259748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What are Bit Planes are empty:</a:t>
            </a:r>
          </a:p>
          <a:p>
            <a:pPr lvl="1"/>
            <a:r>
              <a:rPr lang="en-US" dirty="0" smtClean="0"/>
              <a:t>An Operation is chosen in the probe that does not have a change mask (e.g. some transforms).  This does not occur often. </a:t>
            </a:r>
          </a:p>
          <a:p>
            <a:pPr lvl="1"/>
            <a:r>
              <a:rPr lang="en-US" dirty="0" smtClean="0"/>
              <a:t>An operation mask is fully occluded based on a down stream manipulation (more on this next slide).</a:t>
            </a:r>
          </a:p>
          <a:p>
            <a:pPr lvl="1"/>
            <a:r>
              <a:rPr lang="en-US" dirty="0" smtClean="0"/>
              <a:t>Mask not generated—Older Journal requires re-compute the mask.</a:t>
            </a:r>
          </a:p>
          <a:p>
            <a:pPr marL="457200" lvl="1" indent="0">
              <a:buFont typeface="Arial"/>
              <a:buNone/>
            </a:pPr>
            <a:endParaRPr lang="en-US" dirty="0"/>
          </a:p>
        </p:txBody>
      </p:sp>
      <p:sp>
        <p:nvSpPr>
          <p:cNvPr id="5" name="Content Placeholder 2"/>
          <p:cNvSpPr txBox="1">
            <a:spLocks/>
          </p:cNvSpPr>
          <p:nvPr/>
        </p:nvSpPr>
        <p:spPr>
          <a:xfrm>
            <a:off x="457200" y="3915446"/>
            <a:ext cx="8229600" cy="25974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Occlusion is not simple.</a:t>
            </a:r>
          </a:p>
          <a:p>
            <a:pPr lvl="1"/>
            <a:r>
              <a:rPr lang="en-US" sz="2000" dirty="0" smtClean="0"/>
              <a:t>Depends on the order of operations of the manipulator.</a:t>
            </a:r>
          </a:p>
          <a:p>
            <a:pPr lvl="1"/>
            <a:r>
              <a:rPr lang="en-US" sz="2000" dirty="0" smtClean="0"/>
              <a:t>It can be reduced by changing the order of operations. </a:t>
            </a:r>
          </a:p>
          <a:p>
            <a:pPr lvl="1"/>
            <a:r>
              <a:rPr lang="en-US" sz="2000" dirty="0" smtClean="0"/>
              <a:t>We cannot always dictate an order change:</a:t>
            </a:r>
          </a:p>
          <a:p>
            <a:pPr lvl="2"/>
            <a:r>
              <a:rPr lang="en-US" sz="2000" dirty="0"/>
              <a:t>M</a:t>
            </a:r>
            <a:r>
              <a:rPr lang="en-US" sz="2000" dirty="0" smtClean="0"/>
              <a:t>ay be more difficult for the manipulator to achieve their goal and the final image may vary depending on the order.</a:t>
            </a:r>
          </a:p>
          <a:p>
            <a:pPr lvl="2"/>
            <a:endParaRPr lang="en-US" sz="2000" dirty="0" smtClean="0"/>
          </a:p>
          <a:p>
            <a:pPr lvl="2"/>
            <a:endParaRPr lang="en-US" sz="2000" dirty="0" smtClean="0"/>
          </a:p>
          <a:p>
            <a:pPr lvl="1"/>
            <a:endParaRPr lang="en-US" sz="2000" dirty="0" smtClean="0"/>
          </a:p>
          <a:p>
            <a:pPr marL="457200" lvl="1" indent="0">
              <a:buFont typeface="Arial"/>
              <a:buNone/>
            </a:pPr>
            <a:endParaRPr lang="en-US" sz="2000" dirty="0"/>
          </a:p>
        </p:txBody>
      </p:sp>
    </p:spTree>
    <p:extLst>
      <p:ext uri="{BB962C8B-B14F-4D97-AF65-F5344CB8AC3E}">
        <p14:creationId xmlns:p14="http://schemas.microsoft.com/office/powerpoint/2010/main" val="114360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 Occlusion</a:t>
            </a:r>
            <a:endParaRPr lang="en-US" dirty="0"/>
          </a:p>
        </p:txBody>
      </p:sp>
      <p:sp>
        <p:nvSpPr>
          <p:cNvPr id="4" name="Rectangle 3"/>
          <p:cNvSpPr/>
          <p:nvPr/>
        </p:nvSpPr>
        <p:spPr>
          <a:xfrm>
            <a:off x="1659021" y="2419703"/>
            <a:ext cx="1376948" cy="775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quot;No&quot; Symbol 4"/>
          <p:cNvSpPr/>
          <p:nvPr/>
        </p:nvSpPr>
        <p:spPr>
          <a:xfrm>
            <a:off x="2167021" y="2606861"/>
            <a:ext cx="334211" cy="320842"/>
          </a:xfrm>
          <a:prstGeom prst="noSmoking">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quot;No&quot; Symbol 5"/>
          <p:cNvSpPr/>
          <p:nvPr/>
        </p:nvSpPr>
        <p:spPr>
          <a:xfrm>
            <a:off x="848895" y="2606861"/>
            <a:ext cx="334211" cy="320842"/>
          </a:xfrm>
          <a:prstGeom prst="noSmoking">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Rectangle 6"/>
          <p:cNvSpPr/>
          <p:nvPr/>
        </p:nvSpPr>
        <p:spPr>
          <a:xfrm>
            <a:off x="1659021" y="3494524"/>
            <a:ext cx="1376948" cy="775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quot;No&quot; Symbol 7"/>
          <p:cNvSpPr/>
          <p:nvPr/>
        </p:nvSpPr>
        <p:spPr>
          <a:xfrm>
            <a:off x="2167021" y="3681682"/>
            <a:ext cx="334211" cy="320842"/>
          </a:xfrm>
          <a:prstGeom prst="noSmoking">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Octagon 8"/>
          <p:cNvSpPr/>
          <p:nvPr/>
        </p:nvSpPr>
        <p:spPr>
          <a:xfrm>
            <a:off x="2380917" y="3687029"/>
            <a:ext cx="427789" cy="435811"/>
          </a:xfrm>
          <a:prstGeom prst="octago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ctagon 9"/>
          <p:cNvSpPr/>
          <p:nvPr/>
        </p:nvSpPr>
        <p:spPr>
          <a:xfrm>
            <a:off x="755317" y="3681682"/>
            <a:ext cx="427789" cy="435811"/>
          </a:xfrm>
          <a:prstGeom prst="octago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491832" y="2422381"/>
            <a:ext cx="1376948" cy="775369"/>
          </a:xfrm>
          <a:prstGeom prst="rect">
            <a:avLst/>
          </a:prstGeom>
          <a:solidFill>
            <a:schemeClr val="bg1"/>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quot;No&quot; Symbol 14"/>
          <p:cNvSpPr/>
          <p:nvPr/>
        </p:nvSpPr>
        <p:spPr>
          <a:xfrm>
            <a:off x="4015873" y="2542692"/>
            <a:ext cx="334211" cy="320842"/>
          </a:xfrm>
          <a:prstGeom prst="noSmoking">
            <a:avLst/>
          </a:prstGeom>
          <a:solidFill>
            <a:schemeClr val="tx1">
              <a:lumMod val="85000"/>
              <a:lumOff val="1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Octagon 15"/>
          <p:cNvSpPr/>
          <p:nvPr/>
        </p:nvSpPr>
        <p:spPr>
          <a:xfrm>
            <a:off x="4229769" y="2548039"/>
            <a:ext cx="427789" cy="435811"/>
          </a:xfrm>
          <a:prstGeom prst="octagon">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458410" y="3510565"/>
            <a:ext cx="1376948" cy="77536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ctagon 18"/>
          <p:cNvSpPr/>
          <p:nvPr/>
        </p:nvSpPr>
        <p:spPr>
          <a:xfrm>
            <a:off x="4180306" y="3703070"/>
            <a:ext cx="427789" cy="435811"/>
          </a:xfrm>
          <a:prstGeom prst="octagon">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quot;No&quot; Symbol 20"/>
          <p:cNvSpPr/>
          <p:nvPr/>
        </p:nvSpPr>
        <p:spPr>
          <a:xfrm>
            <a:off x="7315198" y="2606861"/>
            <a:ext cx="334211" cy="320842"/>
          </a:xfrm>
          <a:prstGeom prst="noSmoking">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Octagon 21"/>
          <p:cNvSpPr/>
          <p:nvPr/>
        </p:nvSpPr>
        <p:spPr>
          <a:xfrm>
            <a:off x="7297821" y="3668314"/>
            <a:ext cx="427789" cy="435811"/>
          </a:xfrm>
          <a:prstGeom prst="octagon">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077327" y="2435745"/>
            <a:ext cx="1376948" cy="775369"/>
          </a:xfrm>
          <a:prstGeom prst="rect">
            <a:avLst/>
          </a:prstGeom>
          <a:solidFill>
            <a:schemeClr val="bg1"/>
          </a:solidFill>
          <a:ln>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quot;No&quot; Symbol 30"/>
          <p:cNvSpPr/>
          <p:nvPr/>
        </p:nvSpPr>
        <p:spPr>
          <a:xfrm>
            <a:off x="5601368" y="2556056"/>
            <a:ext cx="334211" cy="320842"/>
          </a:xfrm>
          <a:prstGeom prst="noSmoking">
            <a:avLst/>
          </a:prstGeom>
          <a:solidFill>
            <a:schemeClr val="tx1">
              <a:lumMod val="85000"/>
              <a:lumOff val="1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a:off x="5077327" y="3494524"/>
            <a:ext cx="1376948" cy="77536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ctagon 33"/>
          <p:cNvSpPr/>
          <p:nvPr/>
        </p:nvSpPr>
        <p:spPr>
          <a:xfrm>
            <a:off x="5799223" y="3687029"/>
            <a:ext cx="427789" cy="435811"/>
          </a:xfrm>
          <a:prstGeom prst="octagon">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46212" y="1416125"/>
            <a:ext cx="774571" cy="369332"/>
          </a:xfrm>
          <a:prstGeom prst="rect">
            <a:avLst/>
          </a:prstGeom>
          <a:noFill/>
        </p:spPr>
        <p:txBody>
          <a:bodyPr wrap="none" rtlCol="0">
            <a:spAutoFit/>
          </a:bodyPr>
          <a:lstStyle/>
          <a:p>
            <a:r>
              <a:rPr lang="en-US" dirty="0" smtClean="0"/>
              <a:t>Donor</a:t>
            </a:r>
            <a:endParaRPr lang="en-US" dirty="0"/>
          </a:p>
        </p:txBody>
      </p:sp>
      <p:sp>
        <p:nvSpPr>
          <p:cNvPr id="36" name="TextBox 35"/>
          <p:cNvSpPr txBox="1"/>
          <p:nvPr/>
        </p:nvSpPr>
        <p:spPr>
          <a:xfrm>
            <a:off x="1926348" y="1819287"/>
            <a:ext cx="696938" cy="369332"/>
          </a:xfrm>
          <a:prstGeom prst="rect">
            <a:avLst/>
          </a:prstGeom>
          <a:noFill/>
        </p:spPr>
        <p:txBody>
          <a:bodyPr wrap="none" rtlCol="0">
            <a:spAutoFit/>
          </a:bodyPr>
          <a:lstStyle/>
          <a:p>
            <a:r>
              <a:rPr lang="en-US" dirty="0" smtClean="0"/>
              <a:t>Paste</a:t>
            </a:r>
            <a:endParaRPr lang="en-US" dirty="0"/>
          </a:p>
        </p:txBody>
      </p:sp>
      <p:sp>
        <p:nvSpPr>
          <p:cNvPr id="37" name="TextBox 36"/>
          <p:cNvSpPr txBox="1"/>
          <p:nvPr/>
        </p:nvSpPr>
        <p:spPr>
          <a:xfrm>
            <a:off x="3497180" y="1818440"/>
            <a:ext cx="1387407" cy="369332"/>
          </a:xfrm>
          <a:prstGeom prst="rect">
            <a:avLst/>
          </a:prstGeom>
          <a:noFill/>
        </p:spPr>
        <p:txBody>
          <a:bodyPr wrap="none" rtlCol="0">
            <a:spAutoFit/>
          </a:bodyPr>
          <a:lstStyle/>
          <a:p>
            <a:r>
              <a:rPr lang="en-US" dirty="0" smtClean="0"/>
              <a:t>Add/Replace</a:t>
            </a:r>
            <a:endParaRPr lang="en-US" dirty="0"/>
          </a:p>
        </p:txBody>
      </p:sp>
      <p:sp>
        <p:nvSpPr>
          <p:cNvPr id="38" name="TextBox 37"/>
          <p:cNvSpPr txBox="1"/>
          <p:nvPr/>
        </p:nvSpPr>
        <p:spPr>
          <a:xfrm>
            <a:off x="4981719" y="1805252"/>
            <a:ext cx="1231978" cy="369332"/>
          </a:xfrm>
          <a:prstGeom prst="rect">
            <a:avLst/>
          </a:prstGeom>
          <a:noFill/>
        </p:spPr>
        <p:txBody>
          <a:bodyPr wrap="none" rtlCol="0">
            <a:spAutoFit/>
          </a:bodyPr>
          <a:lstStyle/>
          <a:p>
            <a:r>
              <a:rPr lang="en-US" dirty="0" smtClean="0"/>
              <a:t>Blend/Heal</a:t>
            </a:r>
            <a:endParaRPr lang="en-US" dirty="0"/>
          </a:p>
        </p:txBody>
      </p:sp>
      <p:sp>
        <p:nvSpPr>
          <p:cNvPr id="39" name="TextBox 38"/>
          <p:cNvSpPr txBox="1"/>
          <p:nvPr/>
        </p:nvSpPr>
        <p:spPr>
          <a:xfrm>
            <a:off x="6699209" y="1417638"/>
            <a:ext cx="1327219" cy="369332"/>
          </a:xfrm>
          <a:prstGeom prst="rect">
            <a:avLst/>
          </a:prstGeom>
          <a:noFill/>
        </p:spPr>
        <p:txBody>
          <a:bodyPr wrap="none" rtlCol="0">
            <a:spAutoFit/>
          </a:bodyPr>
          <a:lstStyle/>
          <a:p>
            <a:r>
              <a:rPr lang="en-US" dirty="0" smtClean="0"/>
              <a:t>Donor Mask</a:t>
            </a:r>
            <a:endParaRPr lang="en-US" dirty="0"/>
          </a:p>
        </p:txBody>
      </p:sp>
      <p:sp>
        <p:nvSpPr>
          <p:cNvPr id="40" name="TextBox 39"/>
          <p:cNvSpPr txBox="1"/>
          <p:nvPr/>
        </p:nvSpPr>
        <p:spPr>
          <a:xfrm>
            <a:off x="4015873" y="1418484"/>
            <a:ext cx="1883899" cy="369332"/>
          </a:xfrm>
          <a:prstGeom prst="rect">
            <a:avLst/>
          </a:prstGeom>
          <a:noFill/>
        </p:spPr>
        <p:txBody>
          <a:bodyPr wrap="none" rtlCol="0">
            <a:spAutoFit/>
          </a:bodyPr>
          <a:lstStyle/>
          <a:p>
            <a:r>
              <a:rPr lang="en-US" dirty="0" smtClean="0"/>
              <a:t>Final Probe Masks</a:t>
            </a:r>
            <a:endParaRPr lang="en-US" dirty="0"/>
          </a:p>
        </p:txBody>
      </p:sp>
      <p:sp>
        <p:nvSpPr>
          <p:cNvPr id="42" name="TextBox 41"/>
          <p:cNvSpPr txBox="1"/>
          <p:nvPr/>
        </p:nvSpPr>
        <p:spPr>
          <a:xfrm>
            <a:off x="4748309" y="4497811"/>
            <a:ext cx="3740638" cy="2585323"/>
          </a:xfrm>
          <a:prstGeom prst="rect">
            <a:avLst/>
          </a:prstGeom>
          <a:noFill/>
        </p:spPr>
        <p:txBody>
          <a:bodyPr wrap="square" rtlCol="0">
            <a:spAutoFit/>
          </a:bodyPr>
          <a:lstStyle/>
          <a:p>
            <a:r>
              <a:rPr lang="en-US" dirty="0" smtClean="0"/>
              <a:t>Donor Mask does not reflect the final visible result.</a:t>
            </a:r>
          </a:p>
          <a:p>
            <a:endParaRPr lang="en-US" dirty="0"/>
          </a:p>
          <a:p>
            <a:r>
              <a:rPr lang="en-US" i="1" dirty="0" smtClean="0"/>
              <a:t>JT Challenge: Build Donor mask based on final mask.   CON: empty or inaccurate donor mask possible since the degree of occlusion makes it unreliable to get a perfect match.</a:t>
            </a:r>
            <a:endParaRPr lang="en-US" dirty="0" smtClean="0"/>
          </a:p>
          <a:p>
            <a:endParaRPr lang="en-US" dirty="0"/>
          </a:p>
        </p:txBody>
      </p:sp>
      <p:sp>
        <p:nvSpPr>
          <p:cNvPr id="43" name="TextBox 42"/>
          <p:cNvSpPr txBox="1"/>
          <p:nvPr/>
        </p:nvSpPr>
        <p:spPr>
          <a:xfrm>
            <a:off x="457200" y="4497811"/>
            <a:ext cx="3696367" cy="2585323"/>
          </a:xfrm>
          <a:prstGeom prst="rect">
            <a:avLst/>
          </a:prstGeom>
          <a:noFill/>
        </p:spPr>
        <p:txBody>
          <a:bodyPr wrap="square" rtlCol="0">
            <a:spAutoFit/>
          </a:bodyPr>
          <a:lstStyle/>
          <a:p>
            <a:r>
              <a:rPr lang="en-US" dirty="0" smtClean="0"/>
              <a:t>Thoughts:</a:t>
            </a:r>
          </a:p>
          <a:p>
            <a:pPr marL="285750" indent="-285750">
              <a:buFontTx/>
              <a:buChar char="•"/>
            </a:pPr>
            <a:r>
              <a:rPr lang="en-US" dirty="0" smtClean="0"/>
              <a:t>How does scoring measure the degree of occlusion (e.g. Blur following Paste)?</a:t>
            </a:r>
          </a:p>
          <a:p>
            <a:pPr marL="285750" indent="-285750">
              <a:buFontTx/>
              <a:buChar char="•"/>
            </a:pPr>
            <a:r>
              <a:rPr lang="en-US" dirty="0" smtClean="0"/>
              <a:t>Should masks reflect the degree of similarity rather than binary?</a:t>
            </a:r>
          </a:p>
          <a:p>
            <a:pPr marL="285750" indent="-285750">
              <a:buFontTx/>
              <a:buChar char="•"/>
            </a:pPr>
            <a:endParaRPr lang="en-US" dirty="0" smtClean="0"/>
          </a:p>
          <a:p>
            <a:endParaRPr lang="en-US" dirty="0" smtClean="0"/>
          </a:p>
          <a:p>
            <a:endParaRPr lang="en-US" dirty="0"/>
          </a:p>
        </p:txBody>
      </p:sp>
      <p:cxnSp>
        <p:nvCxnSpPr>
          <p:cNvPr id="45" name="Straight Arrow Connector 44"/>
          <p:cNvCxnSpPr>
            <a:stCxn id="42" idx="0"/>
          </p:cNvCxnSpPr>
          <p:nvPr/>
        </p:nvCxnSpPr>
        <p:spPr>
          <a:xfrm flipV="1">
            <a:off x="6618628" y="2983851"/>
            <a:ext cx="679193" cy="15139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flipV="1">
            <a:off x="4454175" y="2983850"/>
            <a:ext cx="1246304" cy="1567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2029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5782</TotalTime>
  <Words>364</Words>
  <Application>Microsoft Macintosh PowerPoint</Application>
  <PresentationFormat>On-screen Show (4:3)</PresentationFormat>
  <Paragraphs>48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Bit Plane Concerns</vt:lpstr>
      <vt:lpstr>Definitions</vt:lpstr>
      <vt:lpstr>Bit Planes Empty?</vt:lpstr>
      <vt:lpstr>Mask Occlusion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Robertson</dc:creator>
  <cp:lastModifiedBy>Eric Robertson</cp:lastModifiedBy>
  <cp:revision>4</cp:revision>
  <dcterms:created xsi:type="dcterms:W3CDTF">2017-12-16T15:21:03Z</dcterms:created>
  <dcterms:modified xsi:type="dcterms:W3CDTF">2017-12-20T15:43:05Z</dcterms:modified>
</cp:coreProperties>
</file>