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7" r:id="rId2"/>
    <p:sldId id="266" r:id="rId3"/>
    <p:sldId id="268" r:id="rId4"/>
    <p:sldId id="257" r:id="rId5"/>
    <p:sldId id="258" r:id="rId6"/>
    <p:sldId id="260" r:id="rId7"/>
    <p:sldId id="269" r:id="rId8"/>
    <p:sldId id="280" r:id="rId9"/>
    <p:sldId id="270" r:id="rId10"/>
    <p:sldId id="262" r:id="rId11"/>
    <p:sldId id="271" r:id="rId12"/>
    <p:sldId id="261" r:id="rId13"/>
    <p:sldId id="259" r:id="rId14"/>
    <p:sldId id="263" r:id="rId15"/>
    <p:sldId id="265" r:id="rId16"/>
    <p:sldId id="272" r:id="rId17"/>
    <p:sldId id="273" r:id="rId18"/>
    <p:sldId id="274" r:id="rId19"/>
    <p:sldId id="277" r:id="rId20"/>
    <p:sldId id="279" r:id="rId21"/>
    <p:sldId id="275" r:id="rId22"/>
    <p:sldId id="276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4AF2-0393-BE4E-8F99-CF9FA3F73A7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11A1-7645-0B40-AF83-052C22C8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Randomize the filter</a:t>
            </a:r>
            <a:r>
              <a:rPr lang="en-US" baseline="0" dirty="0" smtClean="0"/>
              <a:t> types</a:t>
            </a:r>
            <a:r>
              <a:rPr lang="is-IS" baseline="0" dirty="0" smtClean="0"/>
              <a:t>…blur, high/low pass filters, </a:t>
            </a:r>
          </a:p>
          <a:p>
            <a:r>
              <a:rPr lang="is-IS" baseline="0" smtClean="0"/>
              <a:t>Accomodate filters saying what operation they performed...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5177-88DF-B843-8423-9C72D489EB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JT Batch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PAR/NIST Cooperative</a:t>
            </a:r>
          </a:p>
          <a:p>
            <a:endParaRPr lang="en-US" dirty="0"/>
          </a:p>
          <a:p>
            <a:r>
              <a:rPr lang="en-US" dirty="0" smtClean="0"/>
              <a:t>Eric Robertson</a:t>
            </a:r>
          </a:p>
        </p:txBody>
      </p:sp>
    </p:spTree>
    <p:extLst>
      <p:ext uri="{BB962C8B-B14F-4D97-AF65-F5344CB8AC3E}">
        <p14:creationId xmlns:p14="http://schemas.microsoft.com/office/powerpoint/2010/main" val="10224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67186"/>
              </p:ext>
            </p:extLst>
          </p:nvPr>
        </p:nvGraphicFramePr>
        <p:xfrm>
          <a:off x="880030" y="1295019"/>
          <a:ext cx="7582645" cy="4819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80"/>
                <a:gridCol w="3404017"/>
                <a:gridCol w="2527548"/>
              </a:tblGrid>
              <a:tr h="3999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Additional Parameters</a:t>
                      </a:r>
                      <a:endParaRPr lang="en-US" sz="1400" dirty="0"/>
                    </a:p>
                  </a:txBody>
                  <a:tcPr/>
                </a:tc>
              </a:tr>
              <a:tr h="6210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SelectRegion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a region from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 Add</a:t>
                      </a:r>
                      <a:r>
                        <a:rPr lang="en-US" sz="1400" baseline="0" dirty="0" smtClean="0"/>
                        <a:t> an alpha channel, setting the unselected pixels to 0.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PasteSplice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 a selected region in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Try to paste</a:t>
                      </a:r>
                      <a:r>
                        <a:rPr lang="en-US" sz="1400" baseline="0" dirty="0" smtClean="0"/>
                        <a:t> in area with the least amount of variance. Resize and rotate the selected region as necessary to fit into the selected area.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“Donor”</a:t>
                      </a:r>
                      <a:r>
                        <a:rPr lang="en-US" sz="1400" baseline="0" dirty="0" smtClean="0"/>
                        <a:t> image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SaveAsPNG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 source</a:t>
                      </a:r>
                      <a:r>
                        <a:rPr lang="en-US" sz="1400" baseline="0" dirty="0" smtClean="0"/>
                        <a:t> image as a PNG.  If the source image has EXIF metadata that contains Orientation and the parameter ‘Image Rotated’ is yes, rotate the image.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“Image Rotated”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GaussianBlur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Blur the entire image or a</a:t>
                      </a:r>
                      <a:r>
                        <a:rPr lang="en-US" sz="1400" baseline="0" dirty="0" smtClean="0"/>
                        <a:t> selected region of the image, given an optional input mask.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kernelsize</a:t>
                      </a:r>
                      <a:r>
                        <a:rPr lang="en-US" sz="1400" dirty="0" smtClean="0"/>
                        <a:t>” is a tuple (</a:t>
                      </a:r>
                      <a:r>
                        <a:rPr lang="en-US" sz="1400" dirty="0" err="1" smtClean="0"/>
                        <a:t>x,y</a:t>
                      </a:r>
                      <a:r>
                        <a:rPr lang="en-US" sz="1400" dirty="0" smtClean="0"/>
                        <a:t>).  The</a:t>
                      </a:r>
                      <a:r>
                        <a:rPr lang="en-US" sz="1400" baseline="0" dirty="0" smtClean="0"/>
                        <a:t> default value is (5,5).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inputmaskname</a:t>
                      </a:r>
                      <a:r>
                        <a:rPr lang="en-US" sz="1400" dirty="0" smtClean="0"/>
                        <a:t>”</a:t>
                      </a:r>
                      <a:r>
                        <a:rPr lang="en-US" sz="1400" baseline="0" dirty="0" smtClean="0"/>
                        <a:t> is the name of a monochrome image file where black pixels indicate the region to blur. The default is blur the entire image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3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8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Each argument is a map containing a set of properties </a:t>
            </a:r>
          </a:p>
          <a:p>
            <a:pPr marL="0" indent="0">
              <a:buNone/>
            </a:pPr>
            <a:r>
              <a:rPr lang="en-US" sz="2300" dirty="0" smtClean="0"/>
              <a:t>including a type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 err="1"/>
              <a:t>i</a:t>
            </a:r>
            <a:r>
              <a:rPr lang="en-US" sz="1600" b="1" dirty="0" err="1" smtClean="0"/>
              <a:t>magefile</a:t>
            </a:r>
            <a:r>
              <a:rPr lang="en-US" sz="1600" b="1" dirty="0" smtClean="0"/>
              <a:t> = </a:t>
            </a:r>
            <a:r>
              <a:rPr lang="en-US" sz="1600" b="1" dirty="0"/>
              <a:t>s</a:t>
            </a:r>
            <a:r>
              <a:rPr lang="en-US" sz="1600" b="1" dirty="0" smtClean="0"/>
              <a:t>elect an image produced by another node.  The source node is provided using it’s node id.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"</a:t>
            </a:r>
            <a:r>
              <a:rPr lang="de-DE" sz="1400" dirty="0">
                <a:latin typeface="Abadi MT Condensed Light"/>
                <a:cs typeface="Abadi MT Condensed Light"/>
              </a:rPr>
              <a:t>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mask</a:t>
            </a:r>
            <a:r>
              <a:rPr lang="en-US" sz="1600" b="1" dirty="0"/>
              <a:t>= select an image mask produced by another node</a:t>
            </a:r>
            <a:r>
              <a:rPr lang="en-US" sz="1600" b="1" dirty="0" smtClean="0"/>
              <a:t>.  Diff masks are specific to an edge: a source and target node pair. An edge is identified by source </a:t>
            </a:r>
            <a:r>
              <a:rPr lang="en-US" sz="1600" b="1" dirty="0"/>
              <a:t>and target node </a:t>
            </a:r>
            <a:r>
              <a:rPr lang="en-US" sz="1600" b="1" dirty="0" smtClean="0"/>
              <a:t>ids.  The mask is used by some plugins to identify areas to adjust.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“</a:t>
            </a:r>
            <a:r>
              <a:rPr lang="de-DE" sz="1400" dirty="0" err="1">
                <a:latin typeface="Abadi MT Condensed Light"/>
                <a:cs typeface="Abadi MT Condensed Light"/>
              </a:rPr>
              <a:t>mask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“</a:t>
            </a:r>
            <a:r>
              <a:rPr lang="de-DE" sz="1400" dirty="0" err="1">
                <a:latin typeface="Abadi MT Condensed Light"/>
                <a:cs typeface="Abadi MT Condensed Light"/>
              </a:rPr>
              <a:t>target</a:t>
            </a:r>
            <a:r>
              <a:rPr lang="de-DE" sz="1400" dirty="0">
                <a:latin typeface="Abadi MT Condensed Light"/>
                <a:cs typeface="Abadi MT Condensed Light"/>
              </a:rPr>
              <a:t>" 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v</a:t>
            </a:r>
            <a:r>
              <a:rPr lang="de-DE" sz="1600" b="1" dirty="0" err="1" smtClean="0"/>
              <a:t>alue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provide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specific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 </a:t>
            </a: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"Image Rotated" 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"value",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"value" :"yes"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donor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resulting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image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predecessor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node</a:t>
            </a:r>
            <a:r>
              <a:rPr lang="de-DE" sz="1600" b="1" dirty="0" smtClean="0"/>
              <a:t>.  ‘</a:t>
            </a:r>
            <a:r>
              <a:rPr lang="de-DE" sz="1600" b="1" dirty="0" err="1" smtClean="0"/>
              <a:t>source</a:t>
            </a:r>
            <a:r>
              <a:rPr lang="de-DE" sz="1600" b="1" dirty="0" smtClean="0"/>
              <a:t>‘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optional.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”input"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”donor"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“source”:”3”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list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values</a:t>
            </a:r>
            <a:r>
              <a:rPr lang="de-DE" sz="1600" b="1" dirty="0" smtClean="0"/>
              <a:t> 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”subject"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”list"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</a:t>
            </a:r>
            <a:r>
              <a:rPr lang="en-US" sz="1500" dirty="0" smtClean="0">
                <a:latin typeface="Abadi MT Condensed Light"/>
                <a:cs typeface="Abadi MT Condensed Light"/>
              </a:rPr>
              <a:t>values" :[”other”, “landscape”]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9006" y="1417638"/>
            <a:ext cx="2096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400" dirty="0">
                <a:latin typeface="Abadi MT Condensed Light"/>
                <a:cs typeface="Abadi MT Condensed Light"/>
              </a:rPr>
              <a:t>"</a:t>
            </a:r>
            <a:r>
              <a:rPr lang="de-DE" sz="1400" dirty="0" err="1">
                <a:latin typeface="Abadi MT Condensed Light"/>
                <a:cs typeface="Abadi MT Condensed Light"/>
              </a:rPr>
              <a:t>inputimagename</a:t>
            </a:r>
            <a:r>
              <a:rPr lang="de-DE" sz="1400" dirty="0">
                <a:latin typeface="Abadi MT Condensed Light"/>
                <a:cs typeface="Abadi MT Condensed Light"/>
              </a:rPr>
              <a:t>" :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</a:t>
            </a:r>
            <a:r>
              <a:rPr lang="de-DE" sz="1400" dirty="0" smtClean="0">
                <a:latin typeface="Abadi MT Condensed Light"/>
                <a:cs typeface="Abadi MT Condensed Light"/>
              </a:rPr>
              <a:t>4“ }</a:t>
            </a:r>
            <a:endParaRPr lang="de-DE" sz="1400" dirty="0">
              <a:latin typeface="Abadi MT Condensed Light"/>
              <a:cs typeface="Abadi MT Condensed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504" y="945154"/>
            <a:ext cx="12415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Argument Name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6626138" y="1083654"/>
            <a:ext cx="518366" cy="33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75901" y="1740677"/>
            <a:ext cx="11083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Map Structure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144504" y="1716739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211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/>
              <a:t>v</a:t>
            </a:r>
            <a:r>
              <a:rPr lang="en-US" sz="1600" b="1" dirty="0" smtClean="0"/>
              <a:t>ariable = </a:t>
            </a:r>
            <a:r>
              <a:rPr lang="en-US" sz="1600" b="1" dirty="0"/>
              <a:t>s</a:t>
            </a:r>
            <a:r>
              <a:rPr lang="en-US" sz="1600" b="1" dirty="0" smtClean="0"/>
              <a:t>elect an output name/value pair from a predecessor plugin node.  The source node is provided using it’s node id. The pair’s value is identified by the name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box_to_alter</a:t>
            </a:r>
            <a:r>
              <a:rPr lang="de-DE" sz="1400" dirty="0" smtClean="0">
                <a:latin typeface="Abadi MT Condensed Light"/>
                <a:cs typeface="Abadi MT Condensed Light"/>
              </a:rPr>
              <a:t> “: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 "</a:t>
            </a:r>
            <a:r>
              <a:rPr lang="de-DE" sz="1400" dirty="0">
                <a:latin typeface="Abadi MT Condensed Light"/>
                <a:cs typeface="Abadi MT Condensed Light"/>
              </a:rPr>
              <a:t>type"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“variable"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 smtClean="0">
                <a:latin typeface="Abadi MT Condensed Light"/>
                <a:cs typeface="Abadi MT Condensed Light"/>
              </a:rPr>
              <a:t>	      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name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box_altered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“,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  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input= identifies the name of input image file (input mask) from the output (target) image of another plugin.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inputmask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 : </a:t>
            </a:r>
            <a:r>
              <a:rPr lang="de-DE" sz="1400" dirty="0">
                <a:latin typeface="Abadi MT Condensed Light"/>
                <a:cs typeface="Abadi MT Condensed Light"/>
              </a:rPr>
              <a:t>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"type</a:t>
            </a:r>
            <a:r>
              <a:rPr lang="de-DE" sz="1400" dirty="0">
                <a:latin typeface="Abadi MT Condensed Light"/>
                <a:cs typeface="Abadi MT Condensed Light"/>
              </a:rPr>
              <a:t>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</a:t>
            </a:r>
            <a:r>
              <a:rPr lang="de-DE" sz="1400" dirty="0" smtClean="0">
                <a:latin typeface="Abadi MT Condensed Light"/>
                <a:cs typeface="Abadi MT Condensed Light"/>
              </a:rPr>
              <a:t>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source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plugin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call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plugin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registered </a:t>
            </a:r>
            <a:r>
              <a:rPr lang="de-DE" sz="1600" b="1" dirty="0" err="1" smtClean="0"/>
              <a:t>through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Python </a:t>
            </a:r>
            <a:r>
              <a:rPr lang="de-DE" sz="1600" b="1" dirty="0" err="1" smtClean="0"/>
              <a:t>setuptool‘s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maskgen_specs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accepts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dictionary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parameters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provided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definition</a:t>
            </a:r>
            <a:r>
              <a:rPr lang="de-DE" sz="1600" b="1" dirty="0" smtClean="0"/>
              <a:t>.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”kernel" : {</a:t>
            </a:r>
            <a:r>
              <a:rPr lang="en-US" sz="1500" dirty="0">
                <a:latin typeface="Abadi MT Condensed Light"/>
                <a:cs typeface="Abadi MT Condensed Light"/>
              </a:rPr>
              <a:t/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</a:t>
            </a:r>
            <a:r>
              <a:rPr lang="en-US" sz="1500" dirty="0">
                <a:latin typeface="Abadi MT Condensed Light"/>
                <a:cs typeface="Abadi MT Condensed Light"/>
              </a:rPr>
              <a:t>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”plugin”,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Abadi MT Condensed Light"/>
                <a:cs typeface="Abadi MT Condensed Light"/>
              </a:rPr>
              <a:t> “</a:t>
            </a:r>
            <a:r>
              <a:rPr lang="de-DE" sz="1600" dirty="0" err="1">
                <a:latin typeface="Abadi MT Condensed Light"/>
                <a:cs typeface="Abadi MT Condensed Light"/>
              </a:rPr>
              <a:t>name</a:t>
            </a:r>
            <a:r>
              <a:rPr lang="de-DE" sz="1600" dirty="0">
                <a:latin typeface="Abadi MT Condensed Light"/>
                <a:cs typeface="Abadi MT Condensed Light"/>
              </a:rPr>
              <a:t>" : 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 err="1" smtClean="0">
                <a:latin typeface="Abadi MT Condensed Light"/>
                <a:cs typeface="Abadi MT Condensed Light"/>
              </a:rPr>
              <a:t>kernel_builder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>
                <a:latin typeface="Abadi MT Condensed Light"/>
                <a:cs typeface="Abadi MT Condensed Light"/>
              </a:rPr>
              <a:t>,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  ”parameters" : { “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kernel_size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”: 5}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Int</a:t>
            </a:r>
            <a:r>
              <a:rPr lang="de-DE" sz="1600" b="1" dirty="0" smtClean="0"/>
              <a:t>[</a:t>
            </a:r>
            <a:r>
              <a:rPr lang="de-DE" sz="1600" b="1" dirty="0" err="1" smtClean="0"/>
              <a:t>low:high</a:t>
            </a:r>
            <a:r>
              <a:rPr lang="de-DE" sz="1600" b="1" dirty="0" smtClean="0"/>
              <a:t>]=pick a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, uniform </a:t>
            </a:r>
            <a:r>
              <a:rPr lang="de-DE" sz="1600" b="1" dirty="0" err="1" smtClean="0"/>
              <a:t>distribution</a:t>
            </a:r>
            <a:r>
              <a:rPr lang="de-DE" sz="1600" b="1" dirty="0"/>
              <a:t> </a:t>
            </a:r>
            <a:r>
              <a:rPr lang="de-DE" sz="1600" b="1" dirty="0" err="1" smtClean="0"/>
              <a:t>over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range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inclusive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kernal_size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int</a:t>
            </a:r>
            <a:r>
              <a:rPr lang="en-US" sz="1500" dirty="0" smtClean="0">
                <a:latin typeface="Abadi MT Condensed Light"/>
                <a:cs typeface="Abadi MT Condensed Light"/>
              </a:rPr>
              <a:t>[1:100]”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float</a:t>
            </a:r>
            <a:r>
              <a:rPr lang="de-DE" sz="1600" b="1" dirty="0"/>
              <a:t>[</a:t>
            </a:r>
            <a:r>
              <a:rPr lang="de-DE" sz="1600" b="1" dirty="0" err="1"/>
              <a:t>low:high</a:t>
            </a:r>
            <a:r>
              <a:rPr lang="de-DE" sz="1600" b="1" dirty="0"/>
              <a:t>]=pick a </a:t>
            </a:r>
            <a:r>
              <a:rPr lang="de-DE" sz="1600" b="1" dirty="0" err="1"/>
              <a:t>value</a:t>
            </a:r>
            <a:r>
              <a:rPr lang="de-DE" sz="1600" b="1" dirty="0"/>
              <a:t>, </a:t>
            </a:r>
            <a:r>
              <a:rPr lang="de-DE" sz="1600" b="1" dirty="0" err="1" smtClean="0"/>
              <a:t>gaussian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distribution</a:t>
            </a:r>
            <a:r>
              <a:rPr lang="de-DE" sz="1600" b="1" dirty="0" smtClean="0"/>
              <a:t> </a:t>
            </a:r>
            <a:r>
              <a:rPr lang="de-DE" sz="1600" b="1" dirty="0" err="1"/>
              <a:t>over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range</a:t>
            </a:r>
            <a:r>
              <a:rPr lang="de-DE" sz="1600" b="1" dirty="0"/>
              <a:t>, </a:t>
            </a:r>
            <a:r>
              <a:rPr lang="de-DE" sz="1600" b="1" dirty="0" err="1"/>
              <a:t>inclusive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percent_change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”float[0.0:1.0]”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</a:p>
          <a:p>
            <a:pPr indent="-285750"/>
            <a:r>
              <a:rPr lang="en-US" sz="1600" b="1" dirty="0"/>
              <a:t>y</a:t>
            </a:r>
            <a:r>
              <a:rPr lang="de-DE" sz="1600" b="1" dirty="0" err="1" smtClean="0"/>
              <a:t>esyno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yes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color_correct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yesno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endParaRPr lang="en-US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462" y="1297163"/>
            <a:ext cx="223757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"directed"</a:t>
            </a:r>
            <a:r>
              <a:rPr lang="en-US" sz="1000" dirty="0" smtClean="0"/>
              <a:t>: </a:t>
            </a:r>
            <a:r>
              <a:rPr lang="en-US" sz="1000" b="1" dirty="0" smtClean="0"/>
              <a:t>true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"graph"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"username"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ericrobertson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"name"</a:t>
            </a:r>
            <a:r>
              <a:rPr lang="en-US" sz="1000" dirty="0" smtClean="0"/>
              <a:t>: </a:t>
            </a:r>
            <a:r>
              <a:rPr lang="en-US" sz="1000" b="1" dirty="0" smtClean="0"/>
              <a:t>"sample"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"organization"</a:t>
            </a:r>
            <a:r>
              <a:rPr lang="en-US" sz="1000" dirty="0" smtClean="0"/>
              <a:t>: </a:t>
            </a:r>
            <a:r>
              <a:rPr lang="en-US" sz="1000" b="1" dirty="0" smtClean="0"/>
              <a:t>"PAR"</a:t>
            </a:r>
            <a:br>
              <a:rPr lang="en-US" sz="1000" b="1" dirty="0" smtClean="0"/>
            </a:br>
            <a:r>
              <a:rPr lang="en-US" sz="1000" b="1" dirty="0" smtClean="0"/>
              <a:t>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"nodes"</a:t>
            </a:r>
            <a:r>
              <a:rPr lang="en-US" sz="1000" dirty="0" smtClean="0"/>
              <a:t>: [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BaseSelection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/>
              <a:t> </a:t>
            </a:r>
            <a:r>
              <a:rPr lang="en-US" sz="1000" dirty="0" smtClean="0"/>
              <a:t>"</a:t>
            </a:r>
            <a:r>
              <a:rPr lang="en-US" sz="1000" b="1" dirty="0" err="1" smtClean="0"/>
              <a:t>filtypes</a:t>
            </a:r>
            <a:r>
              <a:rPr lang="en-US" sz="1000" b="1" dirty="0" smtClean="0"/>
              <a:t>"</a:t>
            </a:r>
            <a:r>
              <a:rPr lang="en-US" sz="1000" dirty="0" smtClean="0"/>
              <a:t>:       [</a:t>
            </a:r>
            <a:r>
              <a:rPr lang="en-US" sz="1000" b="1" dirty="0" smtClean="0"/>
              <a:t>”jpg”],</a:t>
            </a:r>
            <a:endParaRPr lang="en-US" sz="1000" dirty="0" smtClean="0"/>
          </a:p>
          <a:p>
            <a:r>
              <a:rPr lang="en-US" sz="1000" b="1" dirty="0"/>
              <a:t> </a:t>
            </a:r>
            <a:r>
              <a:rPr lang="en-US" sz="1000" b="1" dirty="0" smtClean="0"/>
              <a:t>     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"0"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"1"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PluginOperation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"plugin"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SaveAsPNG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"2"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"arguments"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</a:t>
            </a:r>
            <a:r>
              <a:rPr lang="en-US" sz="1000" b="1" dirty="0" smtClean="0"/>
              <a:t>"Image Rotated" 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"value"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"value" </a:t>
            </a:r>
            <a:r>
              <a:rPr lang="en-US" sz="1000" dirty="0" smtClean="0"/>
              <a:t>:</a:t>
            </a:r>
            <a:r>
              <a:rPr lang="en-US" sz="1000" b="1" dirty="0" smtClean="0"/>
              <a:t>"yes"</a:t>
            </a:r>
            <a:br>
              <a:rPr lang="en-US" sz="1000" b="1" dirty="0" smtClean="0"/>
            </a:br>
            <a:r>
              <a:rPr lang="en-US" sz="1000" b="1" dirty="0" smtClean="0"/>
              <a:t>        </a:t>
            </a:r>
            <a:r>
              <a:rPr lang="en-US" sz="1000" dirty="0" smtClean="0"/>
              <a:t>}</a:t>
            </a:r>
            <a:br>
              <a:rPr lang="en-US" sz="1000" dirty="0" smtClean="0"/>
            </a:br>
            <a:r>
              <a:rPr lang="en-US" sz="1000" dirty="0" smtClean="0"/>
              <a:t>      }</a:t>
            </a:r>
            <a:br>
              <a:rPr lang="en-US" sz="1000" dirty="0" smtClean="0"/>
            </a:br>
            <a:r>
              <a:rPr lang="en-US" sz="1000" dirty="0" smtClean="0"/>
              <a:t>    },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788418" y="1297163"/>
            <a:ext cx="19905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SaveAsPNG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"3"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"Image Rotated"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"value"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"value" </a:t>
            </a:r>
            <a:r>
              <a:rPr lang="en-US" sz="1000" dirty="0"/>
              <a:t>:</a:t>
            </a:r>
            <a:r>
              <a:rPr lang="en-US" sz="1000" b="1" dirty="0"/>
              <a:t>"yes"</a:t>
            </a:r>
            <a:br>
              <a:rPr lang="en-US" sz="1000" b="1" dirty="0"/>
            </a:br>
            <a:r>
              <a:rPr lang="en-US" sz="1000" b="1" dirty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SelectRegion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"4"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PasteSplice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"5"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smtClean="0"/>
              <a:t>”donor"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”donor"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19425" y="1297163"/>
            <a:ext cx="19905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GaussianBlur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"6"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</a:t>
            </a:r>
            <a:r>
              <a:rPr lang="en-US" sz="1000" b="1" dirty="0" err="1"/>
              <a:t>inputmaskname</a:t>
            </a:r>
            <a:r>
              <a:rPr lang="en-US" sz="1000" b="1" dirty="0"/>
              <a:t>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"mask"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"source" </a:t>
            </a:r>
            <a:r>
              <a:rPr lang="en-US" sz="1000" dirty="0"/>
              <a:t>:</a:t>
            </a:r>
            <a:r>
              <a:rPr lang="en-US" sz="1000" b="1" dirty="0"/>
              <a:t>"2"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"target"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smtClean="0"/>
              <a:t>5”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[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1,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3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3,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4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80055" y="1297163"/>
            <a:ext cx="12565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2,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4,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5,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6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8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60" y="2053591"/>
            <a:ext cx="896895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61" y="2713990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1893" y="2039864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Image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893" y="2713990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864108" y="2442062"/>
            <a:ext cx="1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864109" y="3102461"/>
            <a:ext cx="12161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2516177" y="2428335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2" idx="3"/>
          </p:cNvCxnSpPr>
          <p:nvPr/>
        </p:nvCxnSpPr>
        <p:spPr>
          <a:xfrm flipH="1">
            <a:off x="1312555" y="3532434"/>
            <a:ext cx="709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2" idx="2"/>
            <a:endCxn id="45" idx="0"/>
          </p:cNvCxnSpPr>
          <p:nvPr/>
        </p:nvCxnSpPr>
        <p:spPr>
          <a:xfrm>
            <a:off x="864107" y="3726669"/>
            <a:ext cx="0" cy="30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16177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21893" y="3343111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</a:t>
            </a:r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SelectRegion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38" idx="0"/>
          </p:cNvCxnSpPr>
          <p:nvPr/>
        </p:nvCxnSpPr>
        <p:spPr>
          <a:xfrm>
            <a:off x="2516177" y="3102461"/>
            <a:ext cx="0" cy="2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659" y="3338198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PasteSplice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659" y="4031684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GaussianBlur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661" y="4682169"/>
            <a:ext cx="896896" cy="38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CompressAs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45" idx="2"/>
            <a:endCxn id="50" idx="0"/>
          </p:cNvCxnSpPr>
          <p:nvPr/>
        </p:nvCxnSpPr>
        <p:spPr>
          <a:xfrm>
            <a:off x="864107" y="4420155"/>
            <a:ext cx="2" cy="26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07234" y="4924913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5600" y="4793641"/>
            <a:ext cx="14391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‘recompress’ is true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35" y="1354305"/>
            <a:ext cx="4268495" cy="5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Install JT</a:t>
            </a:r>
          </a:p>
          <a:p>
            <a:r>
              <a:rPr lang="en-US" dirty="0" smtClean="0"/>
              <a:t>Make sure the directory to place the created projects exists (e.g. tests/</a:t>
            </a:r>
            <a:r>
              <a:rPr lang="en-US" dirty="0" err="1" smtClean="0"/>
              <a:t>test_projects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 Command Line: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 err="1" smtClean="0">
                <a:latin typeface="Andale Mono"/>
                <a:cs typeface="Andale Mono"/>
              </a:rPr>
              <a:t>Jtproject</a:t>
            </a:r>
            <a:r>
              <a:rPr lang="en-US" sz="1900" dirty="0" smtClean="0">
                <a:latin typeface="Andale Mono"/>
                <a:cs typeface="Andale Mono"/>
              </a:rPr>
              <a:t> -</a:t>
            </a:r>
            <a:r>
              <a:rPr lang="en-US" sz="1900" dirty="0">
                <a:latin typeface="Andale Mono"/>
                <a:cs typeface="Andale Mono"/>
              </a:rPr>
              <a:t>-count 2 --results tests/</a:t>
            </a:r>
            <a:r>
              <a:rPr lang="en-US" sz="1900" dirty="0" err="1" smtClean="0">
                <a:latin typeface="Andale Mono"/>
                <a:cs typeface="Andale Mono"/>
              </a:rPr>
              <a:t>test_projects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-</a:t>
            </a:r>
            <a:r>
              <a:rPr lang="en-US" sz="1900" dirty="0">
                <a:latin typeface="Andale Mono"/>
                <a:cs typeface="Andale Mono"/>
              </a:rPr>
              <a:t>-</a:t>
            </a:r>
            <a:r>
              <a:rPr lang="en-US" sz="1900" dirty="0" err="1">
                <a:latin typeface="Andale Mono"/>
                <a:cs typeface="Andale Mono"/>
              </a:rPr>
              <a:t>json</a:t>
            </a:r>
            <a:r>
              <a:rPr lang="en-US" sz="1900" dirty="0">
                <a:latin typeface="Andale Mono"/>
                <a:cs typeface="Andale Mono"/>
              </a:rPr>
              <a:t> tests/</a:t>
            </a:r>
            <a:r>
              <a:rPr lang="en-US" sz="1900" dirty="0" err="1">
                <a:latin typeface="Andale Mono"/>
                <a:cs typeface="Andale Mono"/>
              </a:rPr>
              <a:t>batch_process.json</a:t>
            </a:r>
            <a:r>
              <a:rPr lang="en-US" sz="1900" dirty="0">
                <a:latin typeface="Andale Mono"/>
                <a:cs typeface="Andale Mono"/>
              </a:rPr>
              <a:t> --</a:t>
            </a:r>
            <a:r>
              <a:rPr lang="en-US" sz="1900" dirty="0" err="1">
                <a:latin typeface="Andale Mono"/>
                <a:cs typeface="Andale Mono"/>
              </a:rPr>
              <a:t>loglevel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0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900" dirty="0" smtClean="0">
              <a:latin typeface="Andale Mono"/>
              <a:cs typeface="Andale Mono"/>
            </a:endParaRPr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Mandatory</a:t>
            </a:r>
          </a:p>
          <a:p>
            <a:pPr lvl="2"/>
            <a:r>
              <a:rPr lang="en-US" dirty="0"/>
              <a:t>results = directory to hold completed projects</a:t>
            </a:r>
          </a:p>
          <a:p>
            <a:pPr lvl="2"/>
            <a:r>
              <a:rPr lang="en-US" dirty="0" err="1"/>
              <a:t>json</a:t>
            </a:r>
            <a:r>
              <a:rPr lang="en-US" dirty="0"/>
              <a:t> = the batch process JSON description file</a:t>
            </a:r>
          </a:p>
          <a:p>
            <a:pPr lvl="1"/>
            <a:r>
              <a:rPr lang="en-US" dirty="0" smtClean="0"/>
              <a:t>Optional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ount = number of projects to build.</a:t>
            </a:r>
          </a:p>
          <a:p>
            <a:pPr lvl="3"/>
            <a:r>
              <a:rPr lang="en-US" dirty="0" smtClean="0"/>
              <a:t>Make sure count &lt; number of images in the select image directory</a:t>
            </a:r>
          </a:p>
          <a:p>
            <a:pPr lvl="3"/>
            <a:r>
              <a:rPr lang="en-US" dirty="0" smtClean="0"/>
              <a:t>By default, just creates one.</a:t>
            </a:r>
          </a:p>
          <a:p>
            <a:pPr lvl="3"/>
            <a:r>
              <a:rPr lang="en-US" dirty="0" smtClean="0"/>
              <a:t>A value of 0 is used with the ‘graph’ option.</a:t>
            </a:r>
          </a:p>
          <a:p>
            <a:pPr lvl="2"/>
            <a:r>
              <a:rPr lang="en-US" dirty="0" err="1" smtClean="0"/>
              <a:t>loglevel</a:t>
            </a:r>
            <a:r>
              <a:rPr lang="en-US" dirty="0" smtClean="0"/>
              <a:t> = 0 to 50 log level, 0 being finest</a:t>
            </a:r>
          </a:p>
          <a:p>
            <a:pPr lvl="2"/>
            <a:r>
              <a:rPr lang="en-US" dirty="0" smtClean="0"/>
              <a:t>graph = create a </a:t>
            </a:r>
            <a:r>
              <a:rPr lang="en-US" dirty="0" err="1" smtClean="0"/>
              <a:t>Graphviz</a:t>
            </a:r>
            <a:r>
              <a:rPr lang="en-US" dirty="0" smtClean="0"/>
              <a:t> layout. </a:t>
            </a:r>
            <a:r>
              <a:rPr lang="en-US" dirty="0"/>
              <a:t> </a:t>
            </a:r>
            <a:r>
              <a:rPr lang="en-US" dirty="0" smtClean="0"/>
              <a:t>File name is the name of the batch process + ‘.</a:t>
            </a:r>
            <a:r>
              <a:rPr lang="en-US" dirty="0" err="1" smtClean="0"/>
              <a:t>png</a:t>
            </a:r>
            <a:r>
              <a:rPr lang="en-US" dirty="0" smtClean="0"/>
              <a:t>’. </a:t>
            </a:r>
          </a:p>
          <a:p>
            <a:pPr lvl="2"/>
            <a:r>
              <a:rPr lang="en-US" dirty="0" smtClean="0"/>
              <a:t>threads  = number of threads to run, building project in parallel (one thread per project).  Default is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InputMaskPlugin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746" y="2865919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747" y="3592875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InputMaskPlugin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FindAFace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1451835" y="3254390"/>
            <a:ext cx="1" cy="33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42" idx="0"/>
          </p:cNvCxnSpPr>
          <p:nvPr/>
        </p:nvCxnSpPr>
        <p:spPr>
          <a:xfrm flipH="1">
            <a:off x="1451835" y="3981346"/>
            <a:ext cx="1" cy="235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21581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2746" y="4217083"/>
            <a:ext cx="113817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9034" y="2171908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Journal Graph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6762573" y="2701996"/>
            <a:ext cx="290501" cy="324239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6167" y="3044583"/>
            <a:ext cx="82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123.png</a:t>
            </a:r>
            <a:endParaRPr lang="en-US" sz="1400" i="1" dirty="0"/>
          </a:p>
        </p:txBody>
      </p:sp>
      <p:sp>
        <p:nvSpPr>
          <p:cNvPr id="33" name="Rectangle 32"/>
          <p:cNvSpPr/>
          <p:nvPr/>
        </p:nvSpPr>
        <p:spPr>
          <a:xfrm>
            <a:off x="6749062" y="4147617"/>
            <a:ext cx="290500" cy="23573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42655" y="4431756"/>
            <a:ext cx="1003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123_1.png</a:t>
            </a:r>
            <a:endParaRPr lang="en-US" sz="1400" i="1" dirty="0"/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6894312" y="3423667"/>
            <a:ext cx="23646" cy="723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8567" y="3585041"/>
            <a:ext cx="5156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blur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13094" y="2269505"/>
            <a:ext cx="2742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pre-selection of pixels to manipulate by succeeding operation nodes.</a:t>
            </a:r>
          </a:p>
          <a:p>
            <a:endParaRPr lang="en-US" dirty="0"/>
          </a:p>
          <a:p>
            <a:r>
              <a:rPr lang="en-US" dirty="0" smtClean="0"/>
              <a:t>In this example, identify regions to blur using a plugin that identifies faces.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Plugin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Plugin functions are used to set parameters for operations.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Create </a:t>
            </a:r>
            <a:r>
              <a:rPr lang="en-US" sz="5600" u="sng" dirty="0"/>
              <a:t>separate</a:t>
            </a:r>
            <a:r>
              <a:rPr lang="en-US" sz="5600" dirty="0"/>
              <a:t> project and install it with </a:t>
            </a:r>
            <a:r>
              <a:rPr lang="en-US" sz="5600" dirty="0" smtClean="0"/>
              <a:t>the user-defined function.</a:t>
            </a:r>
            <a:r>
              <a:rPr lang="en-US" sz="5600" dirty="0"/>
              <a:t> </a:t>
            </a:r>
            <a:r>
              <a:rPr lang="en-US" sz="5600" dirty="0" smtClean="0"/>
              <a:t>The </a:t>
            </a:r>
            <a:r>
              <a:rPr lang="en-US" sz="5600" dirty="0"/>
              <a:t>key piece is the following in </a:t>
            </a:r>
            <a:r>
              <a:rPr lang="en-US" sz="5600" dirty="0" err="1"/>
              <a:t>setup.py</a:t>
            </a:r>
            <a:r>
              <a:rPr lang="en-US" sz="5600" dirty="0" smtClean="0"/>
              <a:t>:</a:t>
            </a:r>
            <a:endParaRPr lang="en-US" sz="5600" dirty="0"/>
          </a:p>
          <a:p>
            <a:pPr marL="400050" lvl="1" indent="0">
              <a:buNone/>
            </a:pPr>
            <a:r>
              <a:rPr lang="en-US" sz="5600" dirty="0" err="1">
                <a:latin typeface="Courier New"/>
                <a:cs typeface="Courier New"/>
              </a:rPr>
              <a:t>entry_points</a:t>
            </a:r>
            <a:r>
              <a:rPr lang="en-US" sz="5600" dirty="0">
                <a:latin typeface="Courier New"/>
                <a:cs typeface="Courier New"/>
              </a:rPr>
              <a:t>=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 {'</a:t>
            </a:r>
            <a:r>
              <a:rPr lang="pl-PL" sz="5600" dirty="0" err="1">
                <a:latin typeface="Courier New"/>
                <a:cs typeface="Courier New"/>
              </a:rPr>
              <a:t>maskgen_specs</a:t>
            </a:r>
            <a:r>
              <a:rPr lang="pl-PL" sz="5600" dirty="0">
                <a:latin typeface="Courier New"/>
                <a:cs typeface="Courier New"/>
              </a:rPr>
              <a:t>': [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      </a:t>
            </a:r>
            <a:r>
              <a:rPr lang="pl-PL" sz="5600" dirty="0" smtClean="0">
                <a:latin typeface="Courier New"/>
                <a:cs typeface="Courier New"/>
              </a:rPr>
              <a:t>’</a:t>
            </a:r>
            <a:r>
              <a:rPr lang="pl-PL" sz="5600" dirty="0" err="1" smtClean="0">
                <a:latin typeface="Courier New"/>
                <a:cs typeface="Courier New"/>
              </a:rPr>
              <a:t>foo</a:t>
            </a:r>
            <a:r>
              <a:rPr lang="pl-PL" sz="5600" dirty="0" smtClean="0">
                <a:latin typeface="Courier New"/>
                <a:cs typeface="Courier New"/>
              </a:rPr>
              <a:t> = </a:t>
            </a:r>
            <a:r>
              <a:rPr lang="pl-PL" sz="5600" dirty="0" err="1">
                <a:latin typeface="Courier New"/>
                <a:cs typeface="Courier New"/>
              </a:rPr>
              <a:t>myplugin.foo:getLength</a:t>
            </a:r>
            <a:r>
              <a:rPr lang="pl-PL" sz="5600" dirty="0">
                <a:latin typeface="Courier New"/>
                <a:cs typeface="Courier New"/>
              </a:rPr>
              <a:t>'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  ]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 },</a:t>
            </a:r>
          </a:p>
          <a:p>
            <a:pPr marL="0" indent="0">
              <a:buNone/>
            </a:pPr>
            <a:r>
              <a:rPr lang="is-IS" sz="5600" dirty="0" smtClean="0"/>
              <a:t>Install the project (</a:t>
            </a:r>
            <a:r>
              <a:rPr lang="is-IS" sz="5600" i="1" dirty="0" smtClean="0"/>
              <a:t>python setup.py install</a:t>
            </a:r>
            <a:r>
              <a:rPr lang="is-IS" sz="5600" dirty="0" smtClean="0"/>
              <a:t>)</a:t>
            </a:r>
            <a:endParaRPr lang="is-IS" sz="5600" dirty="0"/>
          </a:p>
          <a:p>
            <a:pPr marL="0" indent="0">
              <a:buNone/>
            </a:pPr>
            <a:endParaRPr lang="is-IS" sz="5600" dirty="0"/>
          </a:p>
          <a:p>
            <a:pPr marL="0" indent="0">
              <a:buNone/>
            </a:pPr>
            <a:r>
              <a:rPr lang="en-US" sz="5600" dirty="0"/>
              <a:t>The name </a:t>
            </a:r>
            <a:r>
              <a:rPr lang="en-US" sz="5600" i="1" dirty="0" smtClean="0"/>
              <a:t>foo</a:t>
            </a:r>
            <a:r>
              <a:rPr lang="en-US" sz="5600" dirty="0" smtClean="0"/>
              <a:t> is used </a:t>
            </a:r>
            <a:r>
              <a:rPr lang="en-US" sz="5600" dirty="0"/>
              <a:t>in </a:t>
            </a:r>
            <a:r>
              <a:rPr lang="en-US" sz="5600" dirty="0" smtClean="0"/>
              <a:t>as the item name of </a:t>
            </a:r>
            <a:r>
              <a:rPr lang="en-US" sz="5600" dirty="0"/>
              <a:t>the </a:t>
            </a:r>
            <a:r>
              <a:rPr lang="en-US" sz="5600" dirty="0" smtClean="0"/>
              <a:t>plugin type </a:t>
            </a:r>
            <a:r>
              <a:rPr lang="en-US" sz="5600" dirty="0"/>
              <a:t>argument </a:t>
            </a:r>
            <a:r>
              <a:rPr lang="en-US" sz="5600" dirty="0" smtClean="0"/>
              <a:t>specification.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This is </a:t>
            </a:r>
            <a:r>
              <a:rPr lang="en-US" sz="5600" dirty="0" smtClean="0"/>
              <a:t>a pseudo-name for </a:t>
            </a:r>
            <a:r>
              <a:rPr lang="en-US" sz="5600" dirty="0"/>
              <a:t>the function </a:t>
            </a:r>
            <a:r>
              <a:rPr lang="en-US" sz="5600" dirty="0" err="1"/>
              <a:t>getLength</a:t>
            </a:r>
            <a:r>
              <a:rPr lang="en-US" sz="5600" dirty="0"/>
              <a:t>() in the </a:t>
            </a:r>
            <a:r>
              <a:rPr lang="en-US" sz="5600" dirty="0" smtClean="0"/>
              <a:t>package </a:t>
            </a:r>
            <a:r>
              <a:rPr lang="en-US" sz="5600" i="1" dirty="0" err="1" smtClean="0"/>
              <a:t>myplugin.foo</a:t>
            </a:r>
            <a:r>
              <a:rPr lang="en-US" sz="5600" dirty="0" smtClean="0"/>
              <a:t>.  The entry point name </a:t>
            </a:r>
            <a:r>
              <a:rPr lang="en-US" sz="5600" dirty="0" err="1" smtClean="0"/>
              <a:t>maskgen_specs</a:t>
            </a:r>
            <a:r>
              <a:rPr lang="en-US" sz="5600" dirty="0" smtClean="0"/>
              <a:t> </a:t>
            </a:r>
            <a:r>
              <a:rPr lang="en-US" sz="5600" dirty="0"/>
              <a:t>is a </a:t>
            </a:r>
            <a:r>
              <a:rPr lang="en-US" sz="5600" dirty="0" smtClean="0"/>
              <a:t>locator for </a:t>
            </a:r>
            <a:r>
              <a:rPr lang="en-US" sz="5600" dirty="0"/>
              <a:t>the JT batch to discover these plug-</a:t>
            </a:r>
            <a:r>
              <a:rPr lang="en-US" sz="5600" dirty="0" smtClean="0"/>
              <a:t>in specification </a:t>
            </a:r>
            <a:r>
              <a:rPr lang="en-US" sz="5600" dirty="0"/>
              <a:t>functions.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Example Operation Node Definition:</a:t>
            </a:r>
            <a:endParaRPr lang="en-US" sz="5600" dirty="0"/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"id": "</a:t>
            </a:r>
            <a:r>
              <a:rPr lang="en-US" sz="5200" dirty="0" err="1">
                <a:latin typeface="Courier New"/>
                <a:cs typeface="Courier New"/>
              </a:rPr>
              <a:t>MaskSelect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</a:t>
            </a:r>
            <a:r>
              <a:rPr lang="en-US" sz="5200" dirty="0" err="1">
                <a:latin typeface="Courier New"/>
                <a:cs typeface="Courier New"/>
              </a:rPr>
              <a:t>op_type</a:t>
            </a:r>
            <a:r>
              <a:rPr lang="en-US" sz="5200" dirty="0">
                <a:latin typeface="Courier New"/>
                <a:cs typeface="Courier New"/>
              </a:rPr>
              <a:t>": "</a:t>
            </a:r>
            <a:r>
              <a:rPr lang="en-US" sz="5200" dirty="0" err="1">
                <a:latin typeface="Courier New"/>
                <a:cs typeface="Courier New"/>
              </a:rPr>
              <a:t>InputMaskPluginOperation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"arguments": {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   "</a:t>
            </a:r>
            <a:r>
              <a:rPr lang="en-US" sz="5200" dirty="0" err="1">
                <a:latin typeface="Courier New"/>
                <a:cs typeface="Courier New"/>
              </a:rPr>
              <a:t>percentage_width</a:t>
            </a:r>
            <a:r>
              <a:rPr lang="en-US" sz="5200" dirty="0">
                <a:latin typeface="Courier New"/>
                <a:cs typeface="Courier New"/>
              </a:rPr>
              <a:t>": {</a:t>
            </a:r>
          </a:p>
          <a:p>
            <a:pPr marL="400050" lvl="1" indent="0">
              <a:buNone/>
            </a:pPr>
            <a:r>
              <a:rPr lang="pl-PL" sz="5200" dirty="0">
                <a:latin typeface="Courier New"/>
                <a:cs typeface="Courier New"/>
              </a:rPr>
              <a:t>   "</a:t>
            </a:r>
            <a:r>
              <a:rPr lang="pl-PL" sz="5200" dirty="0" err="1">
                <a:latin typeface="Courier New"/>
                <a:cs typeface="Courier New"/>
              </a:rPr>
              <a:t>type</a:t>
            </a:r>
            <a:r>
              <a:rPr lang="pl-PL" sz="5200" dirty="0">
                <a:latin typeface="Courier New"/>
                <a:cs typeface="Courier New"/>
              </a:rPr>
              <a:t>": "</a:t>
            </a:r>
            <a:r>
              <a:rPr lang="pl-PL" sz="5200" dirty="0" err="1">
                <a:latin typeface="Courier New"/>
                <a:cs typeface="Courier New"/>
              </a:rPr>
              <a:t>plugin</a:t>
            </a:r>
            <a:r>
              <a:rPr lang="pl-P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name</a:t>
            </a:r>
            <a:r>
              <a:rPr lang="es-ES_tradnl" sz="5200" dirty="0">
                <a:latin typeface="Courier New"/>
                <a:cs typeface="Courier New"/>
              </a:rPr>
              <a:t>" : "</a:t>
            </a:r>
            <a:r>
              <a:rPr lang="es-ES_tradnl" sz="5200" dirty="0" err="1">
                <a:latin typeface="Courier New"/>
                <a:cs typeface="Courier New"/>
              </a:rPr>
              <a:t>foo</a:t>
            </a:r>
            <a:r>
              <a:rPr lang="es-ES_tradn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parameters</a:t>
            </a:r>
            <a:r>
              <a:rPr lang="es-ES_tradnl" sz="5200" dirty="0">
                <a:latin typeface="Courier New"/>
                <a:cs typeface="Courier New"/>
              </a:rPr>
              <a:t>" : {"param1" : "</a:t>
            </a:r>
            <a:r>
              <a:rPr lang="es-ES_tradnl" sz="5200" dirty="0" err="1">
                <a:latin typeface="Courier New"/>
                <a:cs typeface="Courier New"/>
              </a:rPr>
              <a:t>whatever</a:t>
            </a:r>
            <a:r>
              <a:rPr lang="es-ES_tradnl" sz="5200" dirty="0">
                <a:latin typeface="Courier New"/>
                <a:cs typeface="Courier New"/>
              </a:rPr>
              <a:t>"}</a:t>
            </a:r>
          </a:p>
          <a:p>
            <a:pPr marL="400050" lvl="1" indent="0">
              <a:buNone/>
            </a:pPr>
            <a:r>
              <a:rPr lang="bg-BG" sz="5200" dirty="0">
                <a:latin typeface="Courier New"/>
                <a:cs typeface="Courier New"/>
              </a:rPr>
              <a:t>  </a:t>
            </a:r>
            <a:r>
              <a:rPr lang="bg-BG" sz="5200" dirty="0" smtClean="0">
                <a:latin typeface="Courier New"/>
                <a:cs typeface="Courier New"/>
              </a:rPr>
              <a:t>}</a:t>
            </a:r>
            <a:endParaRPr lang="bg-BG" sz="5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592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Splice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263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dirty="0"/>
              <a:t>There are a number of plugins available to aid in </a:t>
            </a:r>
            <a:r>
              <a:rPr lang="en-US" sz="4300" dirty="0" smtClean="0"/>
              <a:t>Paste Splice.  The example project </a:t>
            </a:r>
            <a:r>
              <a:rPr lang="en-US" sz="4300" dirty="0"/>
              <a:t>specification tests/</a:t>
            </a:r>
            <a:r>
              <a:rPr lang="en-US" sz="4300" dirty="0" err="1"/>
              <a:t>batch_process.json</a:t>
            </a:r>
            <a:r>
              <a:rPr lang="en-US" sz="4300" dirty="0"/>
              <a:t> under </a:t>
            </a:r>
            <a:r>
              <a:rPr lang="en-US" sz="4300" dirty="0" err="1" smtClean="0"/>
              <a:t>maskgen</a:t>
            </a:r>
            <a:r>
              <a:rPr lang="en-US" sz="4300" dirty="0" smtClean="0"/>
              <a:t> contains an example paste splice configuration. 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In the example, the </a:t>
            </a:r>
            <a:r>
              <a:rPr lang="en-US" sz="4300" dirty="0" err="1" smtClean="0"/>
              <a:t>SelectRegion</a:t>
            </a:r>
            <a:r>
              <a:rPr lang="en-US" sz="4300" dirty="0" smtClean="0"/>
              <a:t> plugin</a:t>
            </a:r>
            <a:r>
              <a:rPr lang="en-US" sz="4300" dirty="0"/>
              <a:t> uses </a:t>
            </a:r>
            <a:r>
              <a:rPr lang="en-US" sz="4300" dirty="0" err="1"/>
              <a:t>Felzenszwalb</a:t>
            </a:r>
            <a:r>
              <a:rPr lang="en-US" sz="4300" dirty="0"/>
              <a:t> to segment the source image to find a spliced object</a:t>
            </a:r>
            <a:r>
              <a:rPr lang="en-US" sz="4300" dirty="0" smtClean="0"/>
              <a:t>.  By default. The </a:t>
            </a:r>
            <a:r>
              <a:rPr lang="en-US" sz="4300" dirty="0" err="1" smtClean="0"/>
              <a:t>PasteSplice</a:t>
            </a:r>
            <a:r>
              <a:rPr lang="en-US" sz="4300" dirty="0" smtClean="0"/>
              <a:t> plugin places a select image o a random selected area in the target image.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err="1" smtClean="0"/>
              <a:t>PasteSplice</a:t>
            </a:r>
            <a:r>
              <a:rPr lang="en-US" sz="4300" dirty="0" smtClean="0"/>
              <a:t> supports a complex </a:t>
            </a:r>
            <a:r>
              <a:rPr lang="en-US" sz="4300" dirty="0"/>
              <a:t>placement solution </a:t>
            </a:r>
            <a:r>
              <a:rPr lang="en-US" sz="4300" dirty="0" smtClean="0"/>
              <a:t>using either SLIC or</a:t>
            </a:r>
            <a:r>
              <a:rPr lang="en-US" sz="4300" dirty="0"/>
              <a:t> </a:t>
            </a:r>
            <a:r>
              <a:rPr lang="en-US" sz="4300" dirty="0" err="1"/>
              <a:t>Felzenszwalb</a:t>
            </a:r>
            <a:r>
              <a:rPr lang="en-US" sz="4300" dirty="0"/>
              <a:t> to select a placement region of some uniformity (texture).  It includes rescale and rotation as needed, to </a:t>
            </a:r>
            <a:r>
              <a:rPr lang="en-US" sz="4300" dirty="0" smtClean="0"/>
              <a:t>fit the </a:t>
            </a:r>
            <a:r>
              <a:rPr lang="en-US" sz="4300" dirty="0"/>
              <a:t>pasted object into the selected placement region.  Naturally, this approach is slower. This option is turned on by setting </a:t>
            </a:r>
            <a:r>
              <a:rPr lang="en-US" sz="4300" dirty="0" smtClean="0"/>
              <a:t>‘approach’</a:t>
            </a:r>
            <a:r>
              <a:rPr lang="en-US" sz="4300" dirty="0"/>
              <a:t> to </a:t>
            </a:r>
            <a:r>
              <a:rPr lang="en-US" sz="4300" dirty="0" smtClean="0"/>
              <a:t>’texture’ </a:t>
            </a:r>
            <a:r>
              <a:rPr lang="en-US" sz="4300" dirty="0"/>
              <a:t>on the </a:t>
            </a:r>
            <a:r>
              <a:rPr lang="en-US" sz="4300" dirty="0" err="1"/>
              <a:t>PasteSplice</a:t>
            </a:r>
            <a:r>
              <a:rPr lang="en-US" sz="4300" dirty="0"/>
              <a:t> plugin (show below). </a:t>
            </a:r>
            <a:endParaRPr lang="en-US" sz="4300" dirty="0" smtClean="0"/>
          </a:p>
          <a:p>
            <a:pPr marL="0" indent="0">
              <a:buNone/>
            </a:pPr>
            <a:r>
              <a:rPr lang="en-US" sz="4900" dirty="0"/>
              <a:t>   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9223" y="309033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DE" dirty="0"/>
              <a:t>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pPr lvl="1"/>
            <a:r>
              <a:rPr lang="de-DE" b="1" dirty="0"/>
              <a:t>	</a:t>
            </a:r>
            <a:r>
              <a:rPr lang="de-DE" b="1" dirty="0" smtClean="0"/>
              <a:t>“</a:t>
            </a:r>
            <a:r>
              <a:rPr lang="de-DE" b="1" dirty="0" err="1" smtClean="0"/>
              <a:t>segment</a:t>
            </a:r>
            <a:r>
              <a:rPr lang="de-DE" b="1" dirty="0" smtClean="0"/>
              <a:t>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pPr lvl="1"/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 smtClean="0"/>
              <a:t>“</a:t>
            </a:r>
            <a:r>
              <a:rPr lang="en-US" dirty="0" err="1" smtClean="0"/>
              <a:t>felzenszwalb</a:t>
            </a:r>
            <a:r>
              <a:rPr lang="en-US" b="1" dirty="0" smtClean="0"/>
              <a:t>"</a:t>
            </a:r>
            <a:endParaRPr lang="en-US" dirty="0"/>
          </a:p>
          <a:p>
            <a:pPr lvl="1"/>
            <a:r>
              <a:rPr lang="de-DE" b="1" dirty="0"/>
              <a:t>     </a:t>
            </a:r>
            <a:r>
              <a:rPr lang="de-DE" b="1" dirty="0" smtClean="0"/>
              <a:t>}</a:t>
            </a:r>
          </a:p>
          <a:p>
            <a:pPr lvl="1"/>
            <a:r>
              <a:rPr lang="de-DE" b="1" dirty="0" smtClean="0"/>
              <a:t>}</a:t>
            </a:r>
          </a:p>
          <a:p>
            <a:r>
              <a:rPr lang="de-DE" b="1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3076222"/>
            <a:ext cx="32265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"</a:t>
            </a:r>
            <a:r>
              <a:rPr lang="en-US" b="1" dirty="0" err="1"/>
              <a:t>op_type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PluginOperation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b="1" dirty="0"/>
              <a:t>"plugin"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PasteSplice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"id"</a:t>
            </a:r>
            <a:r>
              <a:rPr lang="pl-PL" dirty="0"/>
              <a:t>: </a:t>
            </a:r>
            <a:r>
              <a:rPr lang="pl-PL" b="1" dirty="0"/>
              <a:t>"5"</a:t>
            </a:r>
            <a:r>
              <a:rPr lang="pl-PL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</a:t>
            </a:r>
            <a:r>
              <a:rPr lang="pl-PL" b="1" dirty="0" err="1"/>
              <a:t>arguments</a:t>
            </a:r>
            <a:r>
              <a:rPr lang="pl-PL" b="1" dirty="0"/>
              <a:t>"</a:t>
            </a:r>
            <a:r>
              <a:rPr lang="pl-PL" dirty="0"/>
              <a:t>: {</a:t>
            </a:r>
          </a:p>
          <a:p>
            <a:r>
              <a:rPr lang="de-DE" dirty="0"/>
              <a:t>    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r>
              <a:rPr lang="de-DE" b="1" dirty="0"/>
              <a:t>	"type"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/>
              <a:t>“texture"</a:t>
            </a:r>
            <a:endParaRPr lang="en-US" dirty="0"/>
          </a:p>
          <a:p>
            <a:r>
              <a:rPr lang="de-DE" b="1" dirty="0"/>
              <a:t>     }	</a:t>
            </a:r>
          </a:p>
          <a:p>
            <a:r>
              <a:rPr lang="ro-RO" dirty="0"/>
              <a:t>     </a:t>
            </a:r>
            <a:r>
              <a:rPr lang="ro-RO" b="1" dirty="0"/>
              <a:t>"donor" </a:t>
            </a:r>
            <a:r>
              <a:rPr lang="ro-RO" dirty="0"/>
              <a:t>: {</a:t>
            </a:r>
          </a:p>
          <a:p>
            <a:r>
              <a:rPr lang="pl-PL" dirty="0"/>
              <a:t>       </a:t>
            </a:r>
            <a:r>
              <a:rPr lang="pl-PL" b="1" dirty="0"/>
              <a:t>"</a:t>
            </a:r>
            <a:r>
              <a:rPr lang="pl-PL" b="1" dirty="0" err="1"/>
              <a:t>type</a:t>
            </a:r>
            <a:r>
              <a:rPr lang="pl-PL" b="1" dirty="0"/>
              <a:t>"</a:t>
            </a:r>
            <a:r>
              <a:rPr lang="pl-PL" dirty="0"/>
              <a:t>: </a:t>
            </a:r>
            <a:r>
              <a:rPr lang="pl-PL" b="1" dirty="0"/>
              <a:t>"donor"</a:t>
            </a:r>
          </a:p>
          <a:p>
            <a:r>
              <a:rPr lang="de-DE" b="1" dirty="0"/>
              <a:t>     </a:t>
            </a:r>
            <a:r>
              <a:rPr lang="de-DE" dirty="0"/>
              <a:t>},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4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on Paste 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'approach’  argument is one of </a:t>
            </a:r>
            <a:r>
              <a:rPr lang="nl-NL" sz="1800" dirty="0" smtClean="0"/>
              <a:t>'</a:t>
            </a:r>
            <a:r>
              <a:rPr lang="nl-NL" sz="1800" dirty="0" err="1"/>
              <a:t>texture</a:t>
            </a:r>
            <a:r>
              <a:rPr lang="nl-NL" sz="1800" dirty="0"/>
              <a:t>', '</a:t>
            </a:r>
            <a:r>
              <a:rPr lang="nl-NL" sz="1800" dirty="0" err="1"/>
              <a:t>simple</a:t>
            </a:r>
            <a:r>
              <a:rPr lang="nl-NL" sz="1800" dirty="0"/>
              <a:t>'</a:t>
            </a:r>
            <a:r>
              <a:rPr lang="nl-NL" sz="1800" dirty="0" smtClean="0"/>
              <a:t>, or </a:t>
            </a:r>
            <a:r>
              <a:rPr lang="nl-NL" sz="1800" dirty="0"/>
              <a:t>'</a:t>
            </a:r>
            <a:r>
              <a:rPr lang="nl-NL" sz="1800" dirty="0" smtClean="0"/>
              <a:t>random’.  A random </a:t>
            </a:r>
            <a:r>
              <a:rPr lang="nl-NL" sz="1800" dirty="0" err="1" smtClean="0"/>
              <a:t>selection</a:t>
            </a:r>
            <a:r>
              <a:rPr lang="nl-NL" sz="1800" dirty="0"/>
              <a:t> </a:t>
            </a:r>
            <a:r>
              <a:rPr lang="nl-NL" sz="1800" dirty="0" err="1" smtClean="0"/>
              <a:t>includes</a:t>
            </a:r>
            <a:r>
              <a:rPr lang="nl-NL" sz="1800" dirty="0" smtClean="0"/>
              <a:t> </a:t>
            </a:r>
            <a:r>
              <a:rPr lang="nl-NL" sz="1800" dirty="0" err="1" smtClean="0"/>
              <a:t>rotation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scaling</a:t>
            </a: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dirty="0" err="1" smtClean="0"/>
              <a:t>Segmentation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the </a:t>
            </a:r>
            <a:r>
              <a:rPr lang="nl-NL" sz="1800" dirty="0" err="1" smtClean="0"/>
              <a:t>texture</a:t>
            </a:r>
            <a:r>
              <a:rPr lang="nl-NL" sz="1800" dirty="0" smtClean="0"/>
              <a:t> approach are set </a:t>
            </a:r>
            <a:r>
              <a:rPr lang="nl-NL" sz="1800" dirty="0" err="1" smtClean="0"/>
              <a:t>by</a:t>
            </a:r>
            <a:r>
              <a:rPr lang="nl-NL" sz="1800" dirty="0" smtClean="0"/>
              <a:t> the ‘segment’ argument.  The ‘segment’ argument is </a:t>
            </a:r>
            <a:r>
              <a:rPr lang="nl-NL" sz="1800" dirty="0" err="1" smtClean="0"/>
              <a:t>one</a:t>
            </a:r>
            <a:r>
              <a:rPr lang="nl-NL" sz="1800" dirty="0" smtClean="0"/>
              <a:t> of '</a:t>
            </a:r>
            <a:r>
              <a:rPr lang="nl-NL" sz="1800" dirty="0" err="1" smtClean="0"/>
              <a:t>felzenszwalb</a:t>
            </a:r>
            <a:r>
              <a:rPr lang="nl-NL" sz="1800" dirty="0" smtClean="0"/>
              <a:t>’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/>
              <a:t>’</a:t>
            </a:r>
            <a:r>
              <a:rPr lang="nl-NL" sz="1800" dirty="0" err="1" smtClean="0"/>
              <a:t>slic</a:t>
            </a:r>
            <a:r>
              <a:rPr lang="nl-NL" sz="1800" dirty="0" smtClean="0"/>
              <a:t>’.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Since</a:t>
            </a:r>
            <a:r>
              <a:rPr lang="nl-NL" sz="1800" dirty="0"/>
              <a:t> the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for</a:t>
            </a:r>
            <a:r>
              <a:rPr lang="nl-NL" sz="1800" dirty="0"/>
              <a:t> the donor </a:t>
            </a:r>
            <a:r>
              <a:rPr lang="nl-NL" sz="1800" dirty="0" err="1"/>
              <a:t>mask</a:t>
            </a:r>
            <a:r>
              <a:rPr lang="nl-NL" sz="1800" dirty="0"/>
              <a:t> is </a:t>
            </a:r>
            <a:r>
              <a:rPr lang="nl-NL" sz="1800" dirty="0" err="1" smtClean="0"/>
              <a:t>calculated</a:t>
            </a:r>
            <a:r>
              <a:rPr lang="nl-NL" sz="1800" dirty="0" smtClean="0"/>
              <a:t>, the </a:t>
            </a:r>
            <a:r>
              <a:rPr lang="nl-NL" sz="1800" dirty="0" err="1" smtClean="0"/>
              <a:t>plugin</a:t>
            </a:r>
            <a:r>
              <a:rPr lang="nl-NL" sz="1800" dirty="0" smtClean="0"/>
              <a:t> </a:t>
            </a:r>
            <a:r>
              <a:rPr lang="nl-NL" sz="1800" dirty="0" err="1" smtClean="0"/>
              <a:t>places</a:t>
            </a:r>
            <a:r>
              <a:rPr lang="nl-NL" sz="1800" dirty="0" smtClean="0"/>
              <a:t> the </a:t>
            </a:r>
            <a:r>
              <a:rPr lang="nl-NL" sz="1800" dirty="0" err="1"/>
              <a:t>actual</a:t>
            </a:r>
            <a:r>
              <a:rPr lang="nl-NL" sz="1800" dirty="0"/>
              <a:t>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into</a:t>
            </a:r>
            <a:r>
              <a:rPr lang="nl-NL" sz="1800" dirty="0"/>
              <a:t> the </a:t>
            </a:r>
            <a:r>
              <a:rPr lang="nl-NL" sz="1800" dirty="0" err="1"/>
              <a:t>arguments</a:t>
            </a:r>
            <a:r>
              <a:rPr lang="nl-NL" sz="1800" dirty="0"/>
              <a:t> of the </a:t>
            </a:r>
            <a:r>
              <a:rPr lang="nl-NL" sz="1800" dirty="0" err="1"/>
              <a:t>PasteSplice</a:t>
            </a:r>
            <a:r>
              <a:rPr lang="nl-NL" sz="1800" dirty="0"/>
              <a:t> </a:t>
            </a:r>
            <a:r>
              <a:rPr lang="nl-NL" sz="1800" dirty="0" err="1"/>
              <a:t>edge</a:t>
            </a:r>
            <a:r>
              <a:rPr lang="nl-NL" sz="1800" dirty="0"/>
              <a:t> in the project JSON. </a:t>
            </a:r>
            <a:r>
              <a:rPr lang="nl-NL" sz="1800" dirty="0" smtClean="0"/>
              <a:t>  </a:t>
            </a:r>
            <a:r>
              <a:rPr lang="nl-NL" sz="1800" dirty="0" err="1" smtClean="0"/>
              <a:t>This</a:t>
            </a:r>
            <a:r>
              <a:rPr lang="nl-NL" sz="1800" dirty="0" smtClean="0"/>
              <a:t> </a:t>
            </a:r>
            <a:r>
              <a:rPr lang="nl-NL" sz="1800" dirty="0" err="1" smtClean="0"/>
              <a:t>may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of </a:t>
            </a:r>
            <a:r>
              <a:rPr lang="nl-NL" sz="1800" dirty="0" err="1" smtClean="0"/>
              <a:t>aid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training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7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Batch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81686" cy="431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Works in three modes: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initial images -&gt; create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-&gt; run plugin on last image found in each 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and images with same name as project -&gt;  connect image to last image of each project labeling with given operation information</a:t>
            </a:r>
            <a:endParaRPr lang="en-US" dirty="0"/>
          </a:p>
          <a:p>
            <a:pPr marL="514350" indent="-457200"/>
            <a:r>
              <a:rPr lang="en-US" dirty="0" smtClean="0"/>
              <a:t>Dis-advantages?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Produces single line of manipulations projects, thus it cannot support Paste Splice.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Need to run all projects in collective stages, rather start and finish one project at a time.</a:t>
            </a:r>
          </a:p>
          <a:p>
            <a:pPr marL="571500" indent="-514350"/>
            <a:r>
              <a:rPr lang="en-US" dirty="0" smtClean="0"/>
              <a:t>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Alleviates need to craft a project descriptor.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not introduce randomness to image selection.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extend existing projects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4135" y="3606801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7646390" y="4267200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46390" y="490369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7945214" y="3995272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945214" y="4655671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10" idx="0"/>
          </p:cNvCxnSpPr>
          <p:nvPr/>
        </p:nvCxnSpPr>
        <p:spPr>
          <a:xfrm>
            <a:off x="7945214" y="5292163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46390" y="5602939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15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SelectRegion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This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 err="1"/>
              <a:t>F</a:t>
            </a:r>
            <a:r>
              <a:rPr lang="de-DE" sz="1400" dirty="0" err="1" smtClean="0"/>
              <a:t>elzenszwalb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segmented</a:t>
            </a:r>
            <a:r>
              <a:rPr lang="de-DE" sz="1400" dirty="0" smtClean="0"/>
              <a:t>  </a:t>
            </a:r>
            <a:r>
              <a:rPr lang="de-DE" sz="1400" dirty="0" err="1" smtClean="0"/>
              <a:t>selected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allow</a:t>
            </a:r>
            <a:r>
              <a:rPr lang="de-DE" sz="1400" dirty="0" smtClean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default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assumed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a </a:t>
            </a:r>
            <a:r>
              <a:rPr lang="de-DE" sz="1400" dirty="0" err="1" smtClean="0"/>
              <a:t>region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donation</a:t>
            </a:r>
            <a:r>
              <a:rPr lang="de-DE" sz="1400" dirty="0" smtClean="0"/>
              <a:t> </a:t>
            </a:r>
            <a:r>
              <a:rPr lang="de-DE" sz="1400" dirty="0" err="1" smtClean="0"/>
              <a:t>into</a:t>
            </a:r>
            <a:r>
              <a:rPr lang="de-DE" sz="1400" dirty="0" smtClean="0"/>
              <a:t> </a:t>
            </a:r>
            <a:r>
              <a:rPr lang="de-DE" sz="1400" dirty="0" err="1" smtClean="0"/>
              <a:t>another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, </a:t>
            </a:r>
            <a:r>
              <a:rPr lang="de-DE" sz="1400" dirty="0" err="1" smtClean="0"/>
              <a:t>producing</a:t>
            </a:r>
            <a:r>
              <a:rPr lang="de-DE" sz="1400" dirty="0" smtClean="0"/>
              <a:t> an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where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channel</a:t>
            </a:r>
            <a:r>
              <a:rPr lang="de-DE" sz="1400" dirty="0" smtClean="0"/>
              <a:t> </a:t>
            </a:r>
            <a:r>
              <a:rPr lang="de-DE" sz="1400" dirty="0" err="1" smtClean="0"/>
              <a:t>indicates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</a:t>
            </a:r>
            <a:r>
              <a:rPr lang="de-DE" sz="1400" dirty="0" err="1" smtClean="0"/>
              <a:t>region</a:t>
            </a:r>
            <a:r>
              <a:rPr lang="de-DE" sz="1400" dirty="0" smtClean="0"/>
              <a:t>.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70001" y="3076217"/>
            <a:ext cx="2709334" cy="251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dirty="0" smtClean="0"/>
              <a:t>{</a:t>
            </a:r>
          </a:p>
          <a:p>
            <a:pPr lvl="1"/>
            <a:r>
              <a:rPr lang="ro-RO" sz="1050" b="1" dirty="0"/>
              <a:t>"alpha"</a:t>
            </a:r>
            <a:r>
              <a:rPr lang="ro-RO" sz="1050" dirty="0"/>
              <a:t>: {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"type"</a:t>
            </a:r>
            <a:r>
              <a:rPr lang="en-US" sz="1050" dirty="0"/>
              <a:t>: </a:t>
            </a:r>
            <a:r>
              <a:rPr lang="en-US" sz="1050" b="1" dirty="0"/>
              <a:t>"value"</a:t>
            </a:r>
            <a:r>
              <a:rPr lang="en-US" sz="1050" dirty="0"/>
              <a:t>,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"value"</a:t>
            </a:r>
            <a:r>
              <a:rPr lang="en-US" sz="1050" dirty="0"/>
              <a:t>: </a:t>
            </a:r>
            <a:r>
              <a:rPr lang="en-US" sz="1050" b="1" dirty="0"/>
              <a:t>"yes"</a:t>
            </a:r>
          </a:p>
          <a:p>
            <a:pPr lvl="1"/>
            <a:r>
              <a:rPr lang="de-DE" sz="1050" b="1" dirty="0"/>
              <a:t>    </a:t>
            </a:r>
            <a:r>
              <a:rPr lang="de-DE" sz="1050" dirty="0"/>
              <a:t>}</a:t>
            </a:r>
          </a:p>
          <a:p>
            <a:r>
              <a:rPr lang="de-DE" sz="1050" dirty="0"/>
              <a:t>  },</a:t>
            </a:r>
          </a:p>
          <a:p>
            <a:r>
              <a:rPr lang="de-DE" sz="1050" dirty="0"/>
              <a:t>  </a:t>
            </a:r>
            <a:r>
              <a:rPr lang="de-DE" sz="1050" b="1" dirty="0"/>
              <a:t>"</a:t>
            </a:r>
            <a:r>
              <a:rPr lang="de-DE" sz="1050" b="1" dirty="0" err="1"/>
              <a:t>plugin</a:t>
            </a:r>
            <a:r>
              <a:rPr lang="de-DE" sz="1050" b="1" dirty="0"/>
              <a:t>"</a:t>
            </a:r>
            <a:r>
              <a:rPr lang="de-DE" sz="1050" dirty="0"/>
              <a:t>: </a:t>
            </a:r>
            <a:r>
              <a:rPr lang="de-DE" sz="1050" b="1" dirty="0"/>
              <a:t>“</a:t>
            </a:r>
            <a:r>
              <a:rPr lang="de-DE" sz="1050" b="1" dirty="0" err="1"/>
              <a:t>Selection</a:t>
            </a:r>
            <a:r>
              <a:rPr lang="de-DE" sz="1050" b="1" dirty="0"/>
              <a:t>"</a:t>
            </a:r>
          </a:p>
          <a:p>
            <a:r>
              <a:rPr lang="de-DE" sz="1050" dirty="0"/>
              <a:t>},</a:t>
            </a:r>
            <a:endParaRPr lang="en-US" sz="1050" dirty="0"/>
          </a:p>
          <a:p>
            <a:endParaRPr lang="pl-PL" sz="1050" dirty="0"/>
          </a:p>
          <a:p>
            <a:r>
              <a:rPr lang="de-DE" sz="1050" dirty="0"/>
              <a:t>  </a:t>
            </a:r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688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SmartMaskSelector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SmartMaskSelector</a:t>
            </a: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/>
              <a:t>a SLIC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segmentating</a:t>
            </a:r>
            <a:r>
              <a:rPr lang="de-DE" sz="1400" dirty="0" smtClean="0"/>
              <a:t> 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source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allows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supports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r>
              <a:rPr lang="de-DE" sz="1400" dirty="0"/>
              <a:t>, medium </a:t>
            </a:r>
            <a:r>
              <a:rPr lang="de-DE" sz="1400" dirty="0" err="1"/>
              <a:t>and</a:t>
            </a:r>
            <a:r>
              <a:rPr lang="de-DE" sz="1400" dirty="0"/>
              <a:t> large </a:t>
            </a:r>
            <a:r>
              <a:rPr lang="de-DE" sz="1400" dirty="0" err="1"/>
              <a:t>sizes</a:t>
            </a:r>
            <a:r>
              <a:rPr lang="de-DE" sz="1400" dirty="0"/>
              <a:t>.  The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parameter</a:t>
            </a:r>
            <a:r>
              <a:rPr lang="de-DE" sz="1400" dirty="0"/>
              <a:t> (1 </a:t>
            </a:r>
            <a:r>
              <a:rPr lang="de-DE" sz="1400" dirty="0" err="1"/>
              <a:t>through</a:t>
            </a:r>
            <a:r>
              <a:rPr lang="de-DE" sz="1400" dirty="0"/>
              <a:t> 3) 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sizes</a:t>
            </a:r>
            <a:r>
              <a:rPr lang="de-DE" sz="1400" dirty="0"/>
              <a:t>.  The ‘</a:t>
            </a:r>
            <a:r>
              <a:rPr lang="de-DE" sz="1400" dirty="0" err="1"/>
              <a:t>op</a:t>
            </a:r>
            <a:r>
              <a:rPr lang="de-DE" sz="1400" dirty="0"/>
              <a:t>’ </a:t>
            </a:r>
            <a:r>
              <a:rPr lang="de-DE" sz="1400" dirty="0" err="1"/>
              <a:t>parameter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random</a:t>
            </a:r>
            <a:r>
              <a:rPr lang="de-DE" sz="1400" dirty="0"/>
              <a:t> box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SLICed</a:t>
            </a:r>
            <a:r>
              <a:rPr lang="de-DE" sz="1400" dirty="0"/>
              <a:t>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/>
              <a:t>selector</a:t>
            </a:r>
            <a:r>
              <a:rPr lang="de-DE" sz="1400" dirty="0"/>
              <a:t>.   </a:t>
            </a:r>
          </a:p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/>
              <a:t>act</a:t>
            </a:r>
            <a:r>
              <a:rPr lang="de-DE" sz="1400" dirty="0"/>
              <a:t> in </a:t>
            </a:r>
            <a:r>
              <a:rPr lang="de-DE" sz="1400" dirty="0" err="1"/>
              <a:t>place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SelectRegion</a:t>
            </a:r>
            <a:r>
              <a:rPr lang="de-DE" sz="1400" dirty="0"/>
              <a:t> </a:t>
            </a:r>
            <a:r>
              <a:rPr lang="de-DE" sz="1400" dirty="0" err="1"/>
              <a:t>plugin</a:t>
            </a:r>
            <a:r>
              <a:rPr lang="de-DE" sz="1400" dirty="0"/>
              <a:t>,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prior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PasteSplice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tool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select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donor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 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u="sng" dirty="0" err="1" smtClean="0"/>
              <a:t>or</a:t>
            </a:r>
            <a:r>
              <a:rPr lang="de-DE" sz="1400" dirty="0" smtClean="0"/>
              <a:t> absent,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1667" y="3259662"/>
            <a:ext cx="270933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{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mediumh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[64:128]"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en-US" sz="1050" dirty="0"/>
              <a:t>    </a:t>
            </a:r>
            <a:r>
              <a:rPr lang="en-US" sz="1050" b="1" dirty="0"/>
              <a:t>"</a:t>
            </a:r>
            <a:r>
              <a:rPr lang="en-US" sz="1050" b="1" dirty="0" err="1"/>
              <a:t>smallw</a:t>
            </a:r>
            <a:r>
              <a:rPr lang="en-US" sz="1050" b="1" dirty="0"/>
              <a:t>"</a:t>
            </a:r>
            <a:r>
              <a:rPr lang="en-US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[32:64]"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largew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ro-RO" sz="1050" dirty="0"/>
              <a:t>    </a:t>
            </a:r>
            <a:r>
              <a:rPr lang="ro-RO" sz="1050" b="1" dirty="0"/>
              <a:t>"op"</a:t>
            </a:r>
            <a:r>
              <a:rPr lang="ro-RO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[1:2]"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</a:t>
            </a:r>
            <a:r>
              <a:rPr lang="de-DE" sz="1050" dirty="0" smtClean="0"/>
              <a:t>,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314223" y="3477988"/>
            <a:ext cx="2244725" cy="304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"</a:t>
            </a:r>
            <a:r>
              <a:rPr lang="de-DE" sz="1200" b="1" dirty="0" err="1"/>
              <a:t>smallh</a:t>
            </a:r>
            <a:r>
              <a:rPr lang="de-DE" sz="1200" b="1" dirty="0"/>
              <a:t>"</a:t>
            </a:r>
            <a:r>
              <a:rPr lang="de-DE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[32:64]"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"size"</a:t>
            </a:r>
            <a:r>
              <a:rPr lang="ro-RO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[1:3]"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pl-PL" sz="1200" dirty="0"/>
              <a:t>    </a:t>
            </a:r>
            <a:r>
              <a:rPr lang="pl-PL" sz="1200" b="1" dirty="0"/>
              <a:t>"</a:t>
            </a:r>
            <a:r>
              <a:rPr lang="pl-PL" sz="1200" b="1" dirty="0" err="1"/>
              <a:t>mediumw</a:t>
            </a:r>
            <a:r>
              <a:rPr lang="pl-PL" sz="1200" b="1" dirty="0"/>
              <a:t>"</a:t>
            </a:r>
            <a:r>
              <a:rPr lang="pl-PL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[64:128]"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"alpha"</a:t>
            </a:r>
            <a:r>
              <a:rPr lang="ro-RO" sz="1200" dirty="0"/>
              <a:t>: {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"type"</a:t>
            </a:r>
            <a:r>
              <a:rPr lang="en-US" sz="1200" dirty="0"/>
              <a:t>: </a:t>
            </a:r>
            <a:r>
              <a:rPr lang="en-US" sz="1200" b="1" dirty="0"/>
              <a:t>"value"</a:t>
            </a:r>
            <a:r>
              <a:rPr lang="en-US" sz="1200" dirty="0"/>
              <a:t>,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"value"</a:t>
            </a:r>
            <a:r>
              <a:rPr lang="en-US" sz="1200" dirty="0"/>
              <a:t>: </a:t>
            </a:r>
            <a:r>
              <a:rPr lang="en-US" sz="1200" b="1" dirty="0"/>
              <a:t>"yes"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</a:t>
            </a:r>
          </a:p>
          <a:p>
            <a:r>
              <a:rPr lang="de-DE" sz="1200" dirty="0"/>
              <a:t>  },</a:t>
            </a:r>
          </a:p>
          <a:p>
            <a:r>
              <a:rPr lang="de-DE" sz="1200" dirty="0"/>
              <a:t>  </a:t>
            </a:r>
            <a:r>
              <a:rPr lang="de-DE" sz="1200" b="1" dirty="0"/>
              <a:t>"</a:t>
            </a:r>
            <a:r>
              <a:rPr lang="de-DE" sz="1200" b="1" dirty="0" err="1"/>
              <a:t>plugin</a:t>
            </a:r>
            <a:r>
              <a:rPr lang="de-DE" sz="1200" b="1" dirty="0"/>
              <a:t>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SmartMaskSelector</a:t>
            </a:r>
            <a:r>
              <a:rPr lang="de-DE" sz="1200" b="1" dirty="0"/>
              <a:t>"</a:t>
            </a:r>
          </a:p>
          <a:p>
            <a:r>
              <a:rPr lang="de-DE" sz="1200" dirty="0"/>
              <a:t>},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97778" y="3259662"/>
            <a:ext cx="3584224" cy="3265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NOTE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parameters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a </a:t>
            </a:r>
            <a:r>
              <a:rPr lang="de-DE" sz="1200" dirty="0" err="1">
                <a:solidFill>
                  <a:schemeClr val="tx1"/>
                </a:solidFill>
              </a:rPr>
              <a:t>specific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value</a:t>
            </a:r>
            <a:r>
              <a:rPr lang="de-DE" sz="1200" dirty="0">
                <a:solidFill>
                  <a:schemeClr val="tx1"/>
                </a:solidFill>
              </a:rPr>
              <a:t>. </a:t>
            </a:r>
            <a:r>
              <a:rPr lang="de-DE" sz="1200" dirty="0" err="1">
                <a:solidFill>
                  <a:schemeClr val="tx1"/>
                </a:solidFill>
              </a:rPr>
              <a:t>Suppose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want</a:t>
            </a:r>
            <a:r>
              <a:rPr lang="de-DE" sz="1200" dirty="0">
                <a:solidFill>
                  <a:schemeClr val="tx1"/>
                </a:solidFill>
              </a:rPr>
              <a:t> </a:t>
            </a:r>
            <a:r>
              <a:rPr lang="de-DE" sz="1200" dirty="0" err="1">
                <a:solidFill>
                  <a:schemeClr val="tx1"/>
                </a:solidFill>
              </a:rPr>
              <a:t>only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small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selections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</a:t>
            </a:r>
            <a:r>
              <a:rPr lang="de-DE" sz="1200" dirty="0">
                <a:solidFill>
                  <a:schemeClr val="tx1"/>
                </a:solidFill>
              </a:rPr>
              <a:t> a box </a:t>
            </a:r>
            <a:r>
              <a:rPr lang="de-DE" sz="1200" dirty="0" err="1">
                <a:solidFill>
                  <a:schemeClr val="tx1"/>
                </a:solidFill>
              </a:rPr>
              <a:t>shape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segmentation</a:t>
            </a:r>
            <a:r>
              <a:rPr lang="de-DE" sz="1200" dirty="0">
                <a:solidFill>
                  <a:schemeClr val="tx1"/>
                </a:solidFill>
              </a:rPr>
              <a:t>):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"id": "4",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 "</a:t>
            </a:r>
            <a:r>
              <a:rPr lang="en-US" sz="1200" dirty="0" err="1">
                <a:solidFill>
                  <a:schemeClr val="tx1"/>
                </a:solidFill>
              </a:rPr>
              <a:t>op_type</a:t>
            </a:r>
            <a:r>
              <a:rPr lang="en-US" sz="1200" dirty="0">
                <a:solidFill>
                  <a:schemeClr val="tx1"/>
                </a:solidFill>
              </a:rPr>
              <a:t>": “</a:t>
            </a:r>
            <a:r>
              <a:rPr lang="en-US" sz="1200" dirty="0" err="1">
                <a:solidFill>
                  <a:schemeClr val="tx1"/>
                </a:solidFill>
              </a:rPr>
              <a:t>PluginOperation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"arguments":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...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     "op":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 "type": "value",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"value":1</a:t>
            </a:r>
          </a:p>
          <a:p>
            <a:r>
              <a:rPr lang="is-IS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           "size":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    "plugin": "</a:t>
            </a:r>
            <a:r>
              <a:rPr lang="en-US" sz="1200" dirty="0" err="1">
                <a:solidFill>
                  <a:schemeClr val="tx1"/>
                </a:solidFill>
              </a:rPr>
              <a:t>SmartMaskSelector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},</a:t>
            </a:r>
          </a:p>
          <a:p>
            <a:endParaRPr lang="is-I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Segmented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Another option for selecting  region is the </a:t>
            </a:r>
            <a:r>
              <a:rPr lang="en-US" sz="1500" dirty="0" err="1"/>
              <a:t>PreSegmentedSelectionRegion</a:t>
            </a:r>
            <a:r>
              <a:rPr lang="en-US" sz="1500" dirty="0"/>
              <a:t> plugin.    The plugin is designed to be used with a custom segmentation algorithm, like a deep learning approach.  The intent is to have a set of images pre segmented, </a:t>
            </a:r>
            <a:r>
              <a:rPr lang="en-US" sz="1500" dirty="0" smtClean="0"/>
              <a:t>each with an associated RGB </a:t>
            </a:r>
            <a:r>
              <a:rPr lang="en-US" sz="1500" dirty="0"/>
              <a:t>mask </a:t>
            </a:r>
            <a:r>
              <a:rPr lang="en-US" sz="1500" dirty="0" smtClean="0"/>
              <a:t>image </a:t>
            </a:r>
            <a:r>
              <a:rPr lang="en-US" sz="1500" dirty="0"/>
              <a:t>that color </a:t>
            </a:r>
            <a:r>
              <a:rPr lang="en-US" sz="1500" dirty="0" smtClean="0"/>
              <a:t>codes the regions of the segmented </a:t>
            </a:r>
            <a:r>
              <a:rPr lang="en-US" sz="1500" dirty="0"/>
              <a:t>images.  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Each output </a:t>
            </a:r>
            <a:r>
              <a:rPr lang="en-US" sz="1500" dirty="0"/>
              <a:t>mask has the same name as the image (suffix with .</a:t>
            </a:r>
            <a:r>
              <a:rPr lang="en-US" sz="1500" dirty="0" err="1"/>
              <a:t>png</a:t>
            </a:r>
            <a:r>
              <a:rPr lang="en-US" sz="1500" dirty="0"/>
              <a:t>), and is placed in a separate directory.   Within that </a:t>
            </a:r>
            <a:r>
              <a:rPr lang="en-US" sz="1500" dirty="0" smtClean="0"/>
              <a:t>same directory</a:t>
            </a:r>
            <a:r>
              <a:rPr lang="en-US" sz="1500" dirty="0"/>
              <a:t>, a </a:t>
            </a:r>
            <a:r>
              <a:rPr lang="en-US" sz="1500" dirty="0" err="1"/>
              <a:t>classification.csv</a:t>
            </a:r>
            <a:r>
              <a:rPr lang="en-US" sz="1500" dirty="0"/>
              <a:t> file contains the mappings of color to subject descriptor, in accordance the </a:t>
            </a:r>
            <a:r>
              <a:rPr lang="en-US" sz="1500" dirty="0" err="1" smtClean="0"/>
              <a:t>theSelectRegion</a:t>
            </a:r>
            <a:r>
              <a:rPr lang="en-US" sz="1500" dirty="0" smtClean="0"/>
              <a:t> </a:t>
            </a:r>
            <a:r>
              <a:rPr lang="en-US" sz="1500" dirty="0"/>
              <a:t>journaling categorization </a:t>
            </a:r>
            <a:r>
              <a:rPr lang="en-US" sz="1500" dirty="0" smtClean="0"/>
              <a:t>(</a:t>
            </a:r>
            <a:r>
              <a:rPr lang="en-US" sz="1500" b="1" dirty="0"/>
              <a:t>"</a:t>
            </a:r>
            <a:r>
              <a:rPr lang="en-US" sz="1500" b="1" dirty="0" err="1"/>
              <a:t>people"</a:t>
            </a:r>
            <a:r>
              <a:rPr lang="en-US" sz="1500" dirty="0" err="1"/>
              <a:t>,</a:t>
            </a:r>
            <a:r>
              <a:rPr lang="en-US" sz="1500" b="1" dirty="0" err="1"/>
              <a:t>"face"</a:t>
            </a:r>
            <a:r>
              <a:rPr lang="en-US" sz="1500" dirty="0" err="1"/>
              <a:t>,</a:t>
            </a:r>
            <a:r>
              <a:rPr lang="en-US" sz="1500" b="1" dirty="0" err="1"/>
              <a:t>"natural</a:t>
            </a:r>
            <a:r>
              <a:rPr lang="en-US" sz="1500" b="1" dirty="0"/>
              <a:t>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"man</a:t>
            </a:r>
            <a:r>
              <a:rPr lang="en-US" sz="1500" b="1" dirty="0"/>
              <a:t>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"large</a:t>
            </a:r>
            <a:r>
              <a:rPr lang="en-US" sz="1500" b="1" dirty="0"/>
              <a:t> man-made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"landscape"</a:t>
            </a:r>
            <a:r>
              <a:rPr lang="en-US" sz="1500" dirty="0" err="1"/>
              <a:t>,</a:t>
            </a:r>
            <a:r>
              <a:rPr lang="en-US" sz="1500" b="1" dirty="0" err="1"/>
              <a:t>”other</a:t>
            </a:r>
            <a:r>
              <a:rPr lang="en-US" sz="1500" b="1" dirty="0"/>
              <a:t>”).  </a:t>
            </a:r>
            <a:endParaRPr lang="en-US" sz="1500" b="1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The arguments to the plugin into the segmented mask directory (</a:t>
            </a:r>
            <a:r>
              <a:rPr lang="en-US" sz="1500" dirty="0" err="1" smtClean="0"/>
              <a:t>segmentation_directory</a:t>
            </a:r>
            <a:r>
              <a:rPr lang="en-US" sz="1500" dirty="0" smtClean="0"/>
              <a:t>) and the color to use (color). </a:t>
            </a:r>
            <a:r>
              <a:rPr lang="en-US" sz="1500" dirty="0"/>
              <a:t> </a:t>
            </a:r>
            <a:r>
              <a:rPr lang="en-US" sz="1500" dirty="0" smtClean="0"/>
              <a:t>The color is optional.  In its absence, one will be chosen at random given the available classification colors in the chosen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0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Paste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65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DesignPasteClone</a:t>
            </a:r>
            <a:r>
              <a:rPr lang="en-US" dirty="0" smtClean="0"/>
              <a:t> plugin support paste sampled cloning.  It requires in an input mask of the indicated the pixels to be cloned and a location (upper right corner) to paste the cloned region.  </a:t>
            </a:r>
          </a:p>
          <a:p>
            <a:r>
              <a:rPr lang="en-US" dirty="0" smtClean="0"/>
              <a:t>It is used in conjunction with either the </a:t>
            </a:r>
            <a:r>
              <a:rPr lang="en-US" dirty="0" err="1" smtClean="0"/>
              <a:t>SelectionRegion</a:t>
            </a:r>
            <a:r>
              <a:rPr lang="en-US" dirty="0" smtClean="0"/>
              <a:t> or </a:t>
            </a:r>
            <a:r>
              <a:rPr lang="en-US" dirty="0" err="1" smtClean="0"/>
              <a:t>SmartMaskSelector</a:t>
            </a:r>
            <a:r>
              <a:rPr lang="en-US" dirty="0" smtClean="0"/>
              <a:t> plugins (alpha) configured as </a:t>
            </a:r>
            <a:r>
              <a:rPr lang="en-US" dirty="0" err="1" smtClean="0"/>
              <a:t>InputMaskPluginOperations</a:t>
            </a:r>
            <a:r>
              <a:rPr lang="en-US" dirty="0"/>
              <a:t> </a:t>
            </a:r>
            <a:r>
              <a:rPr lang="en-US" dirty="0" smtClean="0"/>
              <a:t>as the source of the input mask, </a:t>
            </a:r>
            <a:r>
              <a:rPr lang="en-US" dirty="0" err="1" smtClean="0"/>
              <a:t>paste_x</a:t>
            </a:r>
            <a:r>
              <a:rPr lang="en-US" dirty="0" smtClean="0"/>
              <a:t> and </a:t>
            </a:r>
            <a:r>
              <a:rPr lang="en-US" dirty="0" err="1" smtClean="0"/>
              <a:t>paste_y</a:t>
            </a:r>
            <a:r>
              <a:rPr lang="en-US" dirty="0" smtClean="0"/>
              <a:t> argument values.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48641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"id": "DesignPasteClone1",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op_type</a:t>
            </a:r>
            <a:r>
              <a:rPr lang="en-US" sz="1200" dirty="0"/>
              <a:t>": "</a:t>
            </a:r>
            <a:r>
              <a:rPr lang="en-US" sz="1200" dirty="0" err="1"/>
              <a:t>PluginOperation</a:t>
            </a:r>
            <a:r>
              <a:rPr lang="en-US" sz="1200" dirty="0"/>
              <a:t>",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arguments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inputmaskname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input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</a:t>
            </a:r>
            <a:r>
              <a:rPr lang="de-DE" sz="1200" dirty="0" err="1"/>
              <a:t>selector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paste_y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paste_y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 </a:t>
            </a:r>
            <a:r>
              <a:rPr lang="de-DE" sz="1200" dirty="0" err="1"/>
              <a:t>y</a:t>
            </a:r>
            <a:r>
              <a:rPr lang="de-DE" sz="1200" dirty="0"/>
              <a:t>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4233334" y="348641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/>
              <a:t>"</a:t>
            </a:r>
            <a:r>
              <a:rPr lang="de-DE" sz="1200" dirty="0" err="1"/>
              <a:t>paste_x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paste_x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x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en-US" sz="1200" dirty="0"/>
              <a:t>        "purpose": {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value</a:t>
            </a:r>
            <a:r>
              <a:rPr lang="de-DE" sz="1200" dirty="0"/>
              <a:t>",</a:t>
            </a:r>
          </a:p>
          <a:p>
            <a:r>
              <a:rPr lang="ro-RO" sz="1200" dirty="0"/>
              <a:t>          "value": "clone"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  },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experiment_id</a:t>
            </a:r>
            <a:r>
              <a:rPr lang="de-DE" sz="1200" dirty="0"/>
              <a:t>": null,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plugin</a:t>
            </a:r>
            <a:r>
              <a:rPr lang="de-DE" sz="1200" dirty="0"/>
              <a:t>": "</a:t>
            </a:r>
            <a:r>
              <a:rPr lang="de-DE" sz="1200" dirty="0" err="1"/>
              <a:t>DesignPasteClone</a:t>
            </a:r>
            <a:r>
              <a:rPr lang="de-DE" sz="1200" dirty="0"/>
              <a:t>"</a:t>
            </a:r>
          </a:p>
          <a:p>
            <a:r>
              <a:rPr lang="de-DE" sz="1200" dirty="0"/>
              <a:t>    },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160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Batch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516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Batch project mimics batch process functionality using the </a:t>
            </a:r>
            <a:r>
              <a:rPr lang="en-US" sz="1600" b="1" dirty="0" err="1" smtClean="0"/>
              <a:t>PreProcessedMediaOperation</a:t>
            </a:r>
            <a:r>
              <a:rPr lang="en-US" sz="1600" dirty="0" smtClean="0"/>
              <a:t> operation.</a:t>
            </a:r>
          </a:p>
          <a:p>
            <a:r>
              <a:rPr lang="en-US" sz="1600" dirty="0" smtClean="0"/>
              <a:t>The batch specification describes the set of operations and provides details to locate the results.</a:t>
            </a:r>
          </a:p>
          <a:p>
            <a:r>
              <a:rPr lang="en-US" sz="1600" dirty="0" smtClean="0"/>
              <a:t>Supports complex batch integration, including donations.</a:t>
            </a:r>
          </a:p>
          <a:p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928378" y="5090988"/>
            <a:ext cx="906379" cy="962526"/>
            <a:chOff x="457200" y="4879474"/>
            <a:chExt cx="906379" cy="962526"/>
          </a:xfrm>
        </p:grpSpPr>
        <p:sp>
          <p:nvSpPr>
            <p:cNvPr id="4" name="Snip Single Corner Rectangle 3"/>
            <p:cNvSpPr/>
            <p:nvPr/>
          </p:nvSpPr>
          <p:spPr>
            <a:xfrm>
              <a:off x="457200" y="4879474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153" y="4998452"/>
              <a:ext cx="177800" cy="190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61" y="5003804"/>
              <a:ext cx="177800" cy="190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137" y="5204324"/>
              <a:ext cx="177800" cy="190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61" y="5204324"/>
              <a:ext cx="177800" cy="190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17" y="5003804"/>
              <a:ext cx="177800" cy="190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17" y="5204324"/>
              <a:ext cx="177800" cy="190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42" y="5394824"/>
              <a:ext cx="177800" cy="190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417" y="5394824"/>
              <a:ext cx="177800" cy="1905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025" y="5400176"/>
              <a:ext cx="177800" cy="190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459" y="5614071"/>
              <a:ext cx="177800" cy="1905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401" y="5614064"/>
              <a:ext cx="177800" cy="1905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025" y="5614064"/>
              <a:ext cx="177800" cy="1905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3346753" y="5090988"/>
            <a:ext cx="906379" cy="962526"/>
            <a:chOff x="1959810" y="4891168"/>
            <a:chExt cx="906379" cy="962526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1959810" y="4891168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763" y="5010146"/>
              <a:ext cx="177800" cy="190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1371" y="5015498"/>
              <a:ext cx="177800" cy="190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747" y="5216018"/>
              <a:ext cx="177800" cy="190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1371" y="5216018"/>
              <a:ext cx="177800" cy="190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627" y="5015498"/>
              <a:ext cx="177800" cy="190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627" y="5216018"/>
              <a:ext cx="177800" cy="190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52" y="5406518"/>
              <a:ext cx="177800" cy="190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027" y="5406518"/>
              <a:ext cx="177800" cy="1905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635" y="5411870"/>
              <a:ext cx="177800" cy="190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2069" y="5625765"/>
              <a:ext cx="177800" cy="190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0011" y="5625758"/>
              <a:ext cx="177800" cy="1905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635" y="5625758"/>
              <a:ext cx="177800" cy="1905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4754462" y="5096665"/>
            <a:ext cx="906379" cy="962526"/>
            <a:chOff x="3283284" y="4925255"/>
            <a:chExt cx="906379" cy="962526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3283284" y="4925255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2237" y="5044233"/>
              <a:ext cx="177800" cy="1905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845" y="5049585"/>
              <a:ext cx="177800" cy="1905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221" y="5250105"/>
              <a:ext cx="177800" cy="1905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845" y="5250105"/>
              <a:ext cx="177800" cy="190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101" y="5049585"/>
              <a:ext cx="177800" cy="1905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101" y="5250105"/>
              <a:ext cx="177800" cy="1905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5526" y="5440605"/>
              <a:ext cx="177800" cy="1905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1501" y="5440605"/>
              <a:ext cx="177800" cy="1905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109" y="5445957"/>
              <a:ext cx="177800" cy="1905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543" y="5659852"/>
              <a:ext cx="177800" cy="1905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485" y="5659845"/>
              <a:ext cx="177800" cy="1905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109" y="5659845"/>
              <a:ext cx="177800" cy="190500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17859" y="3241079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Base </a:t>
            </a:r>
            <a:endParaRPr lang="en-US" sz="1000" dirty="0" smtClean="0"/>
          </a:p>
          <a:p>
            <a:pPr algn="ctr"/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80114" y="3901478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PrePro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480114" y="4537970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PrePro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61" idx="2"/>
            <a:endCxn id="62" idx="0"/>
          </p:cNvCxnSpPr>
          <p:nvPr/>
        </p:nvCxnSpPr>
        <p:spPr>
          <a:xfrm flipH="1">
            <a:off x="778938" y="3629550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2"/>
            <a:endCxn id="63" idx="0"/>
          </p:cNvCxnSpPr>
          <p:nvPr/>
        </p:nvCxnSpPr>
        <p:spPr>
          <a:xfrm>
            <a:off x="778938" y="4289949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4" idx="3"/>
          </p:cNvCxnSpPr>
          <p:nvPr/>
        </p:nvCxnSpPr>
        <p:spPr>
          <a:xfrm>
            <a:off x="1152969" y="3435315"/>
            <a:ext cx="1228599" cy="16556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3"/>
            <a:endCxn id="17" idx="3"/>
          </p:cNvCxnSpPr>
          <p:nvPr/>
        </p:nvCxnSpPr>
        <p:spPr>
          <a:xfrm>
            <a:off x="1077762" y="4095714"/>
            <a:ext cx="2722181" cy="995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3" idx="3"/>
            <a:endCxn id="30" idx="3"/>
          </p:cNvCxnSpPr>
          <p:nvPr/>
        </p:nvCxnSpPr>
        <p:spPr>
          <a:xfrm>
            <a:off x="1077762" y="4732206"/>
            <a:ext cx="4129890" cy="364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93756" y="3146092"/>
            <a:ext cx="122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20492" y="3757160"/>
            <a:ext cx="155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Produced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0388" y="4431656"/>
            <a:ext cx="155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Produced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41051" y="6141892"/>
            <a:ext cx="1389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External Batch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rocess Step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22865" y="6142953"/>
            <a:ext cx="14024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External Batch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rocess Step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4" idx="0"/>
            <a:endCxn id="17" idx="2"/>
          </p:cNvCxnSpPr>
          <p:nvPr/>
        </p:nvCxnSpPr>
        <p:spPr>
          <a:xfrm>
            <a:off x="2834757" y="5572251"/>
            <a:ext cx="511996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7" idx="0"/>
            <a:endCxn id="30" idx="2"/>
          </p:cNvCxnSpPr>
          <p:nvPr/>
        </p:nvCxnSpPr>
        <p:spPr>
          <a:xfrm>
            <a:off x="4253132" y="5572251"/>
            <a:ext cx="501330" cy="567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9" y="3599880"/>
            <a:ext cx="304800" cy="228600"/>
          </a:xfrm>
          <a:prstGeom prst="rect">
            <a:avLst/>
          </a:prstGeom>
        </p:spPr>
      </p:pic>
      <p:sp>
        <p:nvSpPr>
          <p:cNvPr id="116" name="Snip Single Corner Rectangle 115"/>
          <p:cNvSpPr/>
          <p:nvPr/>
        </p:nvSpPr>
        <p:spPr>
          <a:xfrm>
            <a:off x="6609349" y="3421947"/>
            <a:ext cx="1189790" cy="111455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3631968"/>
            <a:ext cx="304800" cy="2286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3872592"/>
            <a:ext cx="304800" cy="2286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4120040"/>
            <a:ext cx="304800" cy="2286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8" y="3631968"/>
            <a:ext cx="304800" cy="2286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34" y="3870056"/>
            <a:ext cx="304800" cy="2286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40" y="4123221"/>
            <a:ext cx="304800" cy="2286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76" y="3634136"/>
            <a:ext cx="304800" cy="2286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8" y="3875735"/>
            <a:ext cx="304800" cy="2286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34" y="4123184"/>
            <a:ext cx="304800" cy="2286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6777796" y="4611116"/>
            <a:ext cx="85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Projects</a:t>
            </a:r>
            <a:endParaRPr lang="en-US" sz="1600" dirty="0"/>
          </a:p>
        </p:txBody>
      </p:sp>
      <p:cxnSp>
        <p:nvCxnSpPr>
          <p:cNvPr id="128" name="Curved Connector 127"/>
          <p:cNvCxnSpPr>
            <a:stCxn id="9" idx="0"/>
            <a:endCxn id="117" idx="1"/>
          </p:cNvCxnSpPr>
          <p:nvPr/>
        </p:nvCxnSpPr>
        <p:spPr>
          <a:xfrm rot="5400000" flipH="1" flipV="1">
            <a:off x="3912661" y="2419702"/>
            <a:ext cx="1469050" cy="4122182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22" idx="0"/>
            <a:endCxn id="117" idx="1"/>
          </p:cNvCxnSpPr>
          <p:nvPr/>
        </p:nvCxnSpPr>
        <p:spPr>
          <a:xfrm rot="5400000" flipH="1" flipV="1">
            <a:off x="4621848" y="3128890"/>
            <a:ext cx="1469050" cy="2703807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5" idx="0"/>
            <a:endCxn id="117" idx="1"/>
          </p:cNvCxnSpPr>
          <p:nvPr/>
        </p:nvCxnSpPr>
        <p:spPr>
          <a:xfrm rot="5400000" flipH="1" flipV="1">
            <a:off x="5322865" y="3835583"/>
            <a:ext cx="1474727" cy="1296098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024504" y="3408364"/>
            <a:ext cx="1360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Target Project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Unlike the </a:t>
            </a:r>
            <a:r>
              <a:rPr lang="en-US" dirty="0" err="1" smtClean="0"/>
              <a:t>Adhoc</a:t>
            </a:r>
            <a:r>
              <a:rPr lang="en-US" dirty="0" smtClean="0"/>
              <a:t> Batch Tool, Batch Projects creates a complete projects from start to finish.</a:t>
            </a:r>
          </a:p>
          <a:p>
            <a:r>
              <a:rPr lang="en-US" dirty="0"/>
              <a:t>Batch Projects </a:t>
            </a:r>
            <a:r>
              <a:rPr lang="en-US" dirty="0" smtClean="0"/>
              <a:t>performs manipulations with plugins.</a:t>
            </a:r>
          </a:p>
          <a:p>
            <a:r>
              <a:rPr lang="en-US" dirty="0" smtClean="0"/>
              <a:t>Batch Projects selects images from a pool of images (without replacement).</a:t>
            </a:r>
          </a:p>
          <a:p>
            <a:r>
              <a:rPr lang="en-US" dirty="0" smtClean="0"/>
              <a:t>The Batch Project graph mirror the final JT projects. What’s the difference?</a:t>
            </a:r>
          </a:p>
          <a:p>
            <a:pPr lvl="1"/>
            <a:r>
              <a:rPr lang="en-US" dirty="0" smtClean="0"/>
              <a:t>A Node is a plugin (operation)</a:t>
            </a:r>
          </a:p>
          <a:p>
            <a:pPr lvl="1"/>
            <a:r>
              <a:rPr lang="en-US" dirty="0" smtClean="0"/>
              <a:t>A link is a dependency, defines order of operation.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068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</a:rPr>
              <a:t>Batch JT</a:t>
            </a:r>
            <a:endParaRPr lang="en-US" sz="2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811" y="1479176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Base </a:t>
            </a:r>
            <a:endParaRPr lang="en-US" sz="1000" dirty="0" smtClean="0"/>
          </a:p>
          <a:p>
            <a:pPr algn="ctr"/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93066" y="2139575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93066" y="2776067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228177" y="4183971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</a:t>
            </a:r>
            <a:endParaRPr lang="en-US" sz="1000" dirty="0" smtClean="0"/>
          </a:p>
          <a:p>
            <a:pPr algn="ctr"/>
            <a:r>
              <a:rPr lang="en-US" sz="1000" dirty="0" smtClean="0"/>
              <a:t>Paste Splice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228176" y="2829856"/>
            <a:ext cx="597649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2817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8176" y="483242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7873" y="1465449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</a:t>
            </a:r>
          </a:p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067873" y="2139575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 </a:t>
            </a:r>
            <a:r>
              <a:rPr lang="en-US" sz="1000" dirty="0" smtClean="0"/>
              <a:t>Select Region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791890" y="1867647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791890" y="2528046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0"/>
          </p:cNvCxnSpPr>
          <p:nvPr/>
        </p:nvCxnSpPr>
        <p:spPr>
          <a:xfrm>
            <a:off x="1090714" y="2333811"/>
            <a:ext cx="436287" cy="496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2496977" y="1853920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</p:cNvCxnSpPr>
          <p:nvPr/>
        </p:nvCxnSpPr>
        <p:spPr>
          <a:xfrm>
            <a:off x="1527001" y="3218327"/>
            <a:ext cx="0" cy="256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8" idx="0"/>
          </p:cNvCxnSpPr>
          <p:nvPr/>
        </p:nvCxnSpPr>
        <p:spPr>
          <a:xfrm>
            <a:off x="1527000" y="3863785"/>
            <a:ext cx="1" cy="320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3" idx="0"/>
          </p:cNvCxnSpPr>
          <p:nvPr/>
        </p:nvCxnSpPr>
        <p:spPr>
          <a:xfrm flipH="1">
            <a:off x="1527000" y="4572442"/>
            <a:ext cx="1" cy="25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8" idx="3"/>
          </p:cNvCxnSpPr>
          <p:nvPr/>
        </p:nvCxnSpPr>
        <p:spPr>
          <a:xfrm flipH="1">
            <a:off x="1825825" y="2528046"/>
            <a:ext cx="671152" cy="185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366" y="1043287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7" idx="2"/>
            <a:endCxn id="41" idx="0"/>
          </p:cNvCxnSpPr>
          <p:nvPr/>
        </p:nvCxnSpPr>
        <p:spPr>
          <a:xfrm>
            <a:off x="791890" y="3164538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65565" y="4405386"/>
            <a:ext cx="510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Parameters 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- Includes donor images, fixed values, masks, etc.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u="sng" dirty="0" smtClean="0"/>
              <a:t>Links (edges)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Form the dependency tree and order operation execution. </a:t>
            </a:r>
          </a:p>
          <a:p>
            <a:endParaRPr lang="en-US" sz="1400" dirty="0"/>
          </a:p>
          <a:p>
            <a:r>
              <a:rPr lang="en-US" sz="1400" dirty="0" smtClean="0"/>
              <a:t>Each produced journal graph reflects the same structure as the process graph.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85881" y="1045830"/>
            <a:ext cx="484538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Nodes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</a:t>
            </a:r>
            <a:r>
              <a:rPr lang="en-US" sz="1400" b="1" dirty="0" smtClean="0"/>
              <a:t>Select Image</a:t>
            </a:r>
            <a:r>
              <a:rPr lang="en-US" sz="1400" dirty="0" smtClean="0"/>
              <a:t>: Provided a pool (directory) of images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b="1" i="1" dirty="0" smtClean="0"/>
              <a:t>Base Selection</a:t>
            </a:r>
            <a:r>
              <a:rPr lang="en-US" sz="1400" dirty="0" smtClean="0"/>
              <a:t>:  Same as Select Image, except start new project using the selected image name.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Plugin</a:t>
            </a:r>
            <a:r>
              <a:rPr lang="en-US" sz="1400" dirty="0" smtClean="0"/>
              <a:t>:  Execute a plugin operation to create a new manipulated image.  </a:t>
            </a:r>
            <a:r>
              <a:rPr lang="en-US" sz="1400" i="1" dirty="0" smtClean="0"/>
              <a:t>Requires consistent parameters.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Input Mask Plugin:</a:t>
            </a:r>
            <a:r>
              <a:rPr lang="en-US" sz="1400" dirty="0" smtClean="0"/>
              <a:t> Execute a plugin on a image to produce an (input) mask and any additional name/value pairs to be used to as parameters in subsequent operations.  Input masks highlight groups of pixels (full intensity) as constraints to other plugins.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NodeAttachment</a:t>
            </a:r>
            <a:r>
              <a:rPr lang="en-US" sz="1400" b="1" dirty="0" smtClean="0"/>
              <a:t>: </a:t>
            </a:r>
            <a:r>
              <a:rPr lang="en-US" sz="1400" dirty="0"/>
              <a:t> </a:t>
            </a:r>
            <a:r>
              <a:rPr lang="en-US" sz="1400" dirty="0" smtClean="0"/>
              <a:t>Base node for extending existing journals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PreProcessedMediaOperation</a:t>
            </a:r>
            <a:r>
              <a:rPr lang="en-US" sz="1400" b="1" dirty="0" smtClean="0"/>
              <a:t>: </a:t>
            </a:r>
            <a:r>
              <a:rPr lang="en-US" sz="1400" dirty="0" smtClean="0"/>
              <a:t>Represent an operation already completed, providing a target file.</a:t>
            </a:r>
            <a:endParaRPr lang="en-US" sz="1400" dirty="0"/>
          </a:p>
          <a:p>
            <a:r>
              <a:rPr lang="en-US" sz="1400" b="1" dirty="0" smtClean="0"/>
              <a:t> 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306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462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880" y="1417638"/>
            <a:ext cx="18741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"directed"</a:t>
            </a:r>
            <a:r>
              <a:rPr lang="en-US" sz="1000" dirty="0"/>
              <a:t>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"graph"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"username"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ericrobertson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"name"</a:t>
            </a:r>
            <a:r>
              <a:rPr lang="en-US" sz="1000" dirty="0"/>
              <a:t>: </a:t>
            </a:r>
            <a:r>
              <a:rPr lang="en-US" sz="1000" b="1" dirty="0"/>
              <a:t>"sample"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"organization"</a:t>
            </a:r>
            <a:r>
              <a:rPr lang="en-US" sz="1000" dirty="0"/>
              <a:t>: </a:t>
            </a:r>
            <a:r>
              <a:rPr lang="en-US" sz="1000" b="1" dirty="0"/>
              <a:t>"PAR"</a:t>
            </a:r>
            <a:br>
              <a:rPr lang="en-US" sz="1000" b="1" dirty="0"/>
            </a:br>
            <a:r>
              <a:rPr lang="en-US" sz="1000" b="1" dirty="0" smtClean="0"/>
              <a:t>    ”recompress” : true</a:t>
            </a:r>
          </a:p>
          <a:p>
            <a:r>
              <a:rPr lang="en-US" sz="1000" b="1" dirty="0" smtClean="0"/>
              <a:t>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"nodes"</a:t>
            </a:r>
            <a:r>
              <a:rPr lang="en-US" sz="1000" dirty="0"/>
              <a:t>: </a:t>
            </a:r>
            <a:r>
              <a:rPr lang="en-US" sz="1000" dirty="0" smtClean="0"/>
              <a:t>[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</a:t>
            </a:r>
            <a:r>
              <a:rPr lang="en-US" sz="1000" dirty="0" smtClean="0"/>
              <a:t>[ 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957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7023" y="2035317"/>
            <a:ext cx="1704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Name should be unique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638657" y="2173817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95" y="3776426"/>
            <a:ext cx="2237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BaseSelection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image_directory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"tests/images"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"0"</a:t>
            </a:r>
            <a:br>
              <a:rPr lang="en-US" sz="1000" b="1" dirty="0"/>
            </a:br>
            <a:r>
              <a:rPr lang="en-US" sz="1000" b="1" dirty="0"/>
              <a:t>  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380045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3269" y="3770428"/>
            <a:ext cx="23909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One of several possible operations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1934903" y="3908928"/>
            <a:ext cx="518366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516" y="4496584"/>
            <a:ext cx="326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If should match the position of the node in the node list for consistency and clarity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045918" y="4496584"/>
            <a:ext cx="706598" cy="23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80" y="5299129"/>
            <a:ext cx="955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b="1" dirty="0" smtClean="0"/>
              <a:t>"</a:t>
            </a:r>
            <a:r>
              <a:rPr lang="en-US" sz="1000" b="1" dirty="0"/>
              <a:t>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4915199"/>
            <a:ext cx="56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2415916" y="4146552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5861" y="4194681"/>
            <a:ext cx="21165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Operation specific parameters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1206123" y="5560101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51710" y="5554796"/>
            <a:ext cx="30830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Identification of source and target nodes, in the order they appear in the ‘nodes’ list.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38657" y="247564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7023" y="2344370"/>
            <a:ext cx="58369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Re-apply JPEG or TIFF compression, given base image meta-data, to all final image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272691" y="280237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3704" y="2621369"/>
            <a:ext cx="9900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148728" y="2951151"/>
            <a:ext cx="794730" cy="9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6104" y="2861012"/>
            <a:ext cx="17925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dependency edges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3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47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BaseSelection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The base selection provides a single image used to start a new project. The selected image provides the name of the project. The image is expected to serve as a (the) base image for the project that is to be manipulated.  There must be one and only one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node; it must not have any predecessor nodes.</a:t>
            </a:r>
          </a:p>
          <a:p>
            <a:pPr marL="457200" lvl="1" indent="0">
              <a:buNone/>
            </a:pPr>
            <a:r>
              <a:rPr lang="en-US" sz="1600" b="1" dirty="0" smtClean="0"/>
              <a:t>Parameters:</a:t>
            </a:r>
          </a:p>
          <a:p>
            <a:pPr lvl="2"/>
            <a:r>
              <a:rPr lang="en-US" sz="1600" b="1" dirty="0"/>
              <a:t>"</a:t>
            </a:r>
            <a:r>
              <a:rPr lang="en-US" sz="1600" b="1" dirty="0" err="1" smtClean="0"/>
              <a:t>image_directory</a:t>
            </a:r>
            <a:r>
              <a:rPr lang="en-US" sz="1600" b="1" dirty="0" smtClean="0"/>
              <a:t>”</a:t>
            </a:r>
            <a:r>
              <a:rPr lang="en-US" sz="1600" dirty="0"/>
              <a:t> </a:t>
            </a:r>
            <a:r>
              <a:rPr lang="en-US" sz="1600" dirty="0" smtClean="0"/>
              <a:t>= a directory of a pool </a:t>
            </a:r>
            <a:r>
              <a:rPr lang="en-US" sz="1600" dirty="0" smtClean="0"/>
              <a:t>of ONLY  </a:t>
            </a:r>
            <a:r>
              <a:rPr lang="en-US" sz="1600" dirty="0" smtClean="0"/>
              <a:t>images to select from (randomly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dirty="0" err="1" smtClean="0"/>
              <a:t>filetypes</a:t>
            </a:r>
            <a:r>
              <a:rPr lang="en-US" sz="1600" dirty="0" smtClean="0"/>
              <a:t>” = a list of files types to select from the image directory.  </a:t>
            </a:r>
            <a:r>
              <a:rPr lang="en-US" sz="1600" dirty="0" smtClean="0"/>
              <a:t>This is optional.</a:t>
            </a:r>
            <a:endParaRPr lang="en-US" sz="1600" dirty="0" smtClean="0"/>
          </a:p>
          <a:p>
            <a:pPr lvl="2"/>
            <a:r>
              <a:rPr lang="en-US" sz="1600" b="1" dirty="0" smtClean="0"/>
              <a:t>"</a:t>
            </a:r>
            <a:r>
              <a:rPr lang="en-US" sz="1600" b="1" dirty="0" err="1"/>
              <a:t>picklist</a:t>
            </a:r>
            <a:r>
              <a:rPr lang="en-US" sz="1600" b="1" dirty="0"/>
              <a:t>"</a:t>
            </a:r>
            <a:r>
              <a:rPr lang="en-US" sz="1600" dirty="0"/>
              <a:t>: </a:t>
            </a:r>
            <a:r>
              <a:rPr lang="en-US" sz="1600" dirty="0" smtClean="0"/>
              <a:t>an in memory structure tracking the names of image files already picked from projects to prevent  future selection. A file is created with the same name in the ‘working directory’, retaining the pick list selection across multiple independent and sequential batch runs.</a:t>
            </a:r>
          </a:p>
          <a:p>
            <a:r>
              <a:rPr lang="en-US" sz="1600" b="1" dirty="0" err="1" smtClean="0"/>
              <a:t>ImageSelection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an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 most not have any predecessor nodes.  Unlike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multiple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nodes are permitted.  </a:t>
            </a:r>
          </a:p>
          <a:p>
            <a:pPr marL="457200" lvl="1" indent="0">
              <a:buNone/>
            </a:pPr>
            <a:r>
              <a:rPr lang="en-US" sz="1600" b="1" dirty="0"/>
              <a:t>Parameters</a:t>
            </a:r>
            <a:r>
              <a:rPr lang="en-US" sz="1600" b="1" dirty="0" smtClean="0"/>
              <a:t>: </a:t>
            </a:r>
          </a:p>
          <a:p>
            <a:pPr marL="457200" lvl="1" indent="0">
              <a:buNone/>
            </a:pPr>
            <a:r>
              <a:rPr lang="en-US" sz="1600" b="1" dirty="0" smtClean="0"/>
              <a:t>The parameters are the same as the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.  The image directory and </a:t>
            </a:r>
            <a:r>
              <a:rPr lang="en-US" sz="1600" b="1" dirty="0" err="1" smtClean="0"/>
              <a:t>picklist</a:t>
            </a:r>
            <a:r>
              <a:rPr lang="en-US" sz="1600" b="1" dirty="0" smtClean="0"/>
              <a:t> can use the same pool as other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nodes.  </a:t>
            </a:r>
          </a:p>
          <a:p>
            <a:pPr lvl="2"/>
            <a:endParaRPr lang="en-US" sz="1600" b="1" dirty="0"/>
          </a:p>
          <a:p>
            <a:pPr lvl="1"/>
            <a:endParaRPr 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err="1"/>
              <a:t>PluginOperation</a:t>
            </a:r>
            <a:r>
              <a:rPr lang="en-US" sz="1600" b="1" dirty="0"/>
              <a:t> </a:t>
            </a:r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 manipulated target image given a source image.</a:t>
            </a:r>
            <a:endParaRPr lang="en-US" sz="12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 err="1" smtClean="0"/>
              <a:t>InputMaskPluginOperation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an input mask and any additional name/value pairs based on the source image. 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65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100" b="1" dirty="0" err="1" smtClean="0"/>
              <a:t>NodeAttachment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 smtClean="0"/>
              <a:t>Represent a ‘base’ node for existing project</a:t>
            </a:r>
          </a:p>
          <a:p>
            <a:pPr lvl="2"/>
            <a:r>
              <a:rPr lang="en-US" sz="2100" dirty="0" smtClean="0"/>
              <a:t>Attach to a node of an existing project given rules provided to the tool’s command line.</a:t>
            </a:r>
            <a:endParaRPr lang="en-US" sz="2100" b="1" dirty="0"/>
          </a:p>
          <a:p>
            <a:r>
              <a:rPr lang="en-US" sz="2100" b="1" dirty="0" err="1" smtClean="0"/>
              <a:t>PreProcessedMediaOperation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 smtClean="0"/>
              <a:t>Consume results from an external operation.</a:t>
            </a:r>
          </a:p>
          <a:p>
            <a:pPr lvl="2"/>
            <a:r>
              <a:rPr lang="en-US" sz="2100" dirty="0" smtClean="0"/>
              <a:t>Plugin is external. The result image is located based the name of the source.  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/>
              <a:t>Parameters:</a:t>
            </a:r>
          </a:p>
          <a:p>
            <a:pPr lvl="2"/>
            <a:r>
              <a:rPr lang="en-US" sz="1700" b="1" dirty="0"/>
              <a:t>“directory” =</a:t>
            </a:r>
            <a:r>
              <a:rPr lang="en-US" sz="1700" dirty="0"/>
              <a:t> target directory of media</a:t>
            </a:r>
          </a:p>
          <a:p>
            <a:pPr lvl="2"/>
            <a:r>
              <a:rPr lang="en-US" sz="1700" b="1" dirty="0"/>
              <a:t>“argument file” = </a:t>
            </a:r>
            <a:r>
              <a:rPr lang="en-US" sz="1700" dirty="0"/>
              <a:t>name of CSV containing  argument values associated with the operation.</a:t>
            </a:r>
          </a:p>
          <a:p>
            <a:pPr lvl="2"/>
            <a:r>
              <a:rPr lang="en-US" sz="1700" b="1" dirty="0"/>
              <a:t>“argument names” =</a:t>
            </a:r>
            <a:r>
              <a:rPr lang="en-US" sz="1700" dirty="0"/>
              <a:t> a list of argument names associated with columns 2 through N  of the argument file.  Column 1 is the media file name.</a:t>
            </a:r>
          </a:p>
          <a:p>
            <a:pPr lvl="2"/>
            <a:r>
              <a:rPr lang="en-US" sz="1700" b="1" dirty="0"/>
              <a:t>“op” = </a:t>
            </a:r>
            <a:r>
              <a:rPr lang="en-US" sz="1700" dirty="0"/>
              <a:t>  the JT operation name</a:t>
            </a:r>
          </a:p>
          <a:p>
            <a:pPr lvl="2"/>
            <a:r>
              <a:rPr lang="en-US" sz="1700" b="1" dirty="0"/>
              <a:t>“software” = </a:t>
            </a:r>
            <a:r>
              <a:rPr lang="en-US" sz="1700" dirty="0"/>
              <a:t>  the software used to create the target files</a:t>
            </a:r>
          </a:p>
          <a:p>
            <a:pPr lvl="2"/>
            <a:r>
              <a:rPr lang="en-US" sz="1700" b="1" dirty="0"/>
              <a:t>“software version” = </a:t>
            </a:r>
            <a:r>
              <a:rPr lang="en-US" sz="1700" dirty="0"/>
              <a:t>  the version  of the software used to create the target files</a:t>
            </a:r>
          </a:p>
          <a:p>
            <a:pPr lvl="2"/>
            <a:r>
              <a:rPr lang="en-US" sz="1700" b="1" dirty="0"/>
              <a:t>“description” =</a:t>
            </a:r>
            <a:r>
              <a:rPr lang="en-US" sz="1700" dirty="0"/>
              <a:t> the description of the software operation</a:t>
            </a:r>
            <a:r>
              <a:rPr lang="en-US" sz="1900" dirty="0"/>
              <a:t> 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95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Plugins are operations.</a:t>
            </a:r>
          </a:p>
          <a:p>
            <a:r>
              <a:rPr lang="en-US" sz="1600" dirty="0" smtClean="0"/>
              <a:t>Plugins are provided:</a:t>
            </a:r>
          </a:p>
          <a:p>
            <a:pPr lvl="1"/>
            <a:r>
              <a:rPr lang="en-US" sz="1600" dirty="0" smtClean="0"/>
              <a:t>Filename of source image</a:t>
            </a:r>
          </a:p>
          <a:p>
            <a:pPr lvl="1"/>
            <a:r>
              <a:rPr lang="en-US" sz="1600" dirty="0" smtClean="0"/>
              <a:t>Filename of target image</a:t>
            </a:r>
          </a:p>
          <a:p>
            <a:pPr lvl="1"/>
            <a:r>
              <a:rPr lang="en-US" sz="1600" dirty="0" smtClean="0"/>
              <a:t>Additional arguments</a:t>
            </a:r>
          </a:p>
          <a:p>
            <a:r>
              <a:rPr lang="en-US" sz="1600" dirty="0" smtClean="0"/>
              <a:t>Plugins action:</a:t>
            </a:r>
          </a:p>
          <a:p>
            <a:pPr lvl="1"/>
            <a:r>
              <a:rPr lang="en-US" sz="1600" dirty="0" smtClean="0"/>
              <a:t>Overwrite target image</a:t>
            </a:r>
          </a:p>
          <a:p>
            <a:pPr lvl="1"/>
            <a:r>
              <a:rPr lang="en-US" sz="1600" dirty="0" smtClean="0"/>
              <a:t>Optionally return name/value pairs that may be used as to set parameters of subsequent plugins.</a:t>
            </a:r>
          </a:p>
          <a:p>
            <a:r>
              <a:rPr lang="en-US" sz="1600" dirty="0" smtClean="0"/>
              <a:t>What is special about the input mask plugin?</a:t>
            </a:r>
          </a:p>
          <a:p>
            <a:pPr lvl="1"/>
            <a:r>
              <a:rPr lang="en-US" sz="1600" dirty="0" smtClean="0"/>
              <a:t>Given a source image, pre-selects a group of pixels for alteration but subsequent operations.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2476</Words>
  <Application>Microsoft Macintosh PowerPoint</Application>
  <PresentationFormat>On-screen Show (4:3)</PresentationFormat>
  <Paragraphs>428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JT Batch Projects</vt:lpstr>
      <vt:lpstr>Adhoc Batch Tool</vt:lpstr>
      <vt:lpstr>Batch Projects</vt:lpstr>
      <vt:lpstr>Batch JT</vt:lpstr>
      <vt:lpstr>JSON</vt:lpstr>
      <vt:lpstr>Operations</vt:lpstr>
      <vt:lpstr>Operations</vt:lpstr>
      <vt:lpstr>Operations</vt:lpstr>
      <vt:lpstr>Plugin Review</vt:lpstr>
      <vt:lpstr>Sample Plugins</vt:lpstr>
      <vt:lpstr>Argument Types</vt:lpstr>
      <vt:lpstr>Argument Types Cont.</vt:lpstr>
      <vt:lpstr>Example JSON</vt:lpstr>
      <vt:lpstr>Graph View</vt:lpstr>
      <vt:lpstr>Running</vt:lpstr>
      <vt:lpstr>Using the InputMaskPlugin</vt:lpstr>
      <vt:lpstr>Installing Plugin Functions</vt:lpstr>
      <vt:lpstr>Paste Splice Options</vt:lpstr>
      <vt:lpstr>Options on Paste Splice</vt:lpstr>
      <vt:lpstr>SelectRegion plugin</vt:lpstr>
      <vt:lpstr>SmartMaskSelector plugin</vt:lpstr>
      <vt:lpstr>Pre Segmented Images</vt:lpstr>
      <vt:lpstr>Design Paste Clone</vt:lpstr>
      <vt:lpstr>Using External Batch Processes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Robertson</dc:creator>
  <cp:lastModifiedBy>Eric Robertson</cp:lastModifiedBy>
  <cp:revision>127</cp:revision>
  <dcterms:created xsi:type="dcterms:W3CDTF">2016-10-19T16:46:28Z</dcterms:created>
  <dcterms:modified xsi:type="dcterms:W3CDTF">2017-11-17T15:23:13Z</dcterms:modified>
</cp:coreProperties>
</file>