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70" r:id="rId4"/>
    <p:sldId id="271" r:id="rId5"/>
    <p:sldId id="259" r:id="rId6"/>
    <p:sldId id="272" r:id="rId7"/>
    <p:sldId id="273" r:id="rId8"/>
    <p:sldId id="274" r:id="rId9"/>
    <p:sldId id="275" r:id="rId10"/>
    <p:sldId id="276" r:id="rId11"/>
    <p:sldId id="260" r:id="rId12"/>
    <p:sldId id="261" r:id="rId13"/>
    <p:sldId id="262" r:id="rId14"/>
    <p:sldId id="263" r:id="rId15"/>
    <p:sldId id="264" r:id="rId16"/>
    <p:sldId id="265" r:id="rId17"/>
    <p:sldId id="266" r:id="rId18"/>
    <p:sldId id="267" r:id="rId19"/>
    <p:sldId id="277"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A652A-9BA0-4E76-9ABB-FB51F99E9D63}" type="datetimeFigureOut">
              <a:rPr lang="en-US" smtClean="0"/>
              <a:t>10/6/2025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B97FA-D3ED-4E1D-AC94-8AFC88D6BE59}" type="slidenum">
              <a:rPr lang="en-US" smtClean="0"/>
              <a:t>‹#›</a:t>
            </a:fld>
            <a:endParaRPr lang="en-US"/>
          </a:p>
        </p:txBody>
      </p:sp>
    </p:spTree>
    <p:extLst>
      <p:ext uri="{BB962C8B-B14F-4D97-AF65-F5344CB8AC3E}">
        <p14:creationId xmlns:p14="http://schemas.microsoft.com/office/powerpoint/2010/main" val="285392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Briefly discuss schema and how relationships improve analysis.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Show full dashboard screenshot here.</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Explain how these KPIs reflect flight reliability.</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Display bar/column charts for airline performance here.</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Show time-series visuals here.</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Show correlation visuals and KPI values here.</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Show pie chart or clustered bar chart here.</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Use map or bar chart visuals here.</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Summarize findings and emphasize data-driven recommendations.</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0420B-8748-521D-C276-9E528BEF60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822C77-B202-A6F5-6905-55FADD8D0F3D}"/>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985F57E4-10CC-169C-01BA-D72566AD1E52}"/>
              </a:ext>
            </a:extLst>
          </p:cNvPr>
          <p:cNvSpPr>
            <a:spLocks noGrp="1"/>
          </p:cNvSpPr>
          <p:nvPr>
            <p:ph type="body" sz="quarter" idx="3"/>
          </p:nvPr>
        </p:nvSpPr>
        <p:spPr/>
        <p:txBody>
          <a:bodyPr/>
          <a:lstStyle/>
          <a:p>
            <a:r>
              <a:t>Summarize findings and emphasize data-driven recommendations.</a:t>
            </a:r>
          </a:p>
        </p:txBody>
      </p:sp>
      <p:sp>
        <p:nvSpPr>
          <p:cNvPr id="4" name="Slide Number Placeholder 3">
            <a:extLst>
              <a:ext uri="{FF2B5EF4-FFF2-40B4-BE49-F238E27FC236}">
                <a16:creationId xmlns:a16="http://schemas.microsoft.com/office/drawing/2014/main" id="{35618B3D-5457-16D6-7275-14D3D5112E3A}"/>
              </a:ext>
            </a:extLst>
          </p:cNvPr>
          <p:cNvSpPr>
            <a:spLocks noGrp="1"/>
          </p:cNvSpPr>
          <p:nvPr>
            <p:ph type="sldNum" sz="quarter" idx="5"/>
          </p:nvPr>
        </p:nvSpPr>
        <p:spPr/>
      </p:sp>
    </p:spTree>
    <p:extLst>
      <p:ext uri="{BB962C8B-B14F-4D97-AF65-F5344CB8AC3E}">
        <p14:creationId xmlns:p14="http://schemas.microsoft.com/office/powerpoint/2010/main" val="4255921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Conclude presentation and invite questions.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E410A-EC4D-919D-5928-513BCABAB6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04DC9-53E3-2C7C-827E-251D75FA2D21}"/>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5785DED2-55C6-6088-D06D-246DD91C981F}"/>
              </a:ext>
            </a:extLst>
          </p:cNvPr>
          <p:cNvSpPr>
            <a:spLocks noGrp="1"/>
          </p:cNvSpPr>
          <p:nvPr>
            <p:ph type="body" sz="quarter" idx="3"/>
          </p:nvPr>
        </p:nvSpPr>
        <p:spPr/>
        <p:txBody>
          <a:bodyPr/>
          <a:lstStyle/>
          <a:p>
            <a:r>
              <a:t>Highlight challenges in handling large datasets and cleaning steps.</a:t>
            </a:r>
          </a:p>
        </p:txBody>
      </p:sp>
      <p:sp>
        <p:nvSpPr>
          <p:cNvPr id="4" name="Slide Number Placeholder 3">
            <a:extLst>
              <a:ext uri="{FF2B5EF4-FFF2-40B4-BE49-F238E27FC236}">
                <a16:creationId xmlns:a16="http://schemas.microsoft.com/office/drawing/2014/main" id="{913EE2E5-DF53-678C-8D14-60A6EE0F3707}"/>
              </a:ext>
            </a:extLst>
          </p:cNvPr>
          <p:cNvSpPr>
            <a:spLocks noGrp="1"/>
          </p:cNvSpPr>
          <p:nvPr>
            <p:ph type="sldNum" sz="quarter" idx="5"/>
          </p:nvPr>
        </p:nvSpPr>
        <p:spPr/>
      </p:sp>
    </p:spTree>
    <p:extLst>
      <p:ext uri="{BB962C8B-B14F-4D97-AF65-F5344CB8AC3E}">
        <p14:creationId xmlns:p14="http://schemas.microsoft.com/office/powerpoint/2010/main" val="26400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17051-11E3-B4E3-F044-B14A8DE00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A081F7-D177-2797-69B9-54DBBC233AF0}"/>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25B2A1BC-FA11-B190-5EBC-29456946515E}"/>
              </a:ext>
            </a:extLst>
          </p:cNvPr>
          <p:cNvSpPr>
            <a:spLocks noGrp="1"/>
          </p:cNvSpPr>
          <p:nvPr>
            <p:ph type="body" sz="quarter" idx="3"/>
          </p:nvPr>
        </p:nvSpPr>
        <p:spPr/>
        <p:txBody>
          <a:bodyPr/>
          <a:lstStyle/>
          <a:p>
            <a:r>
              <a:t>Highlight challenges in handling large datasets and cleaning steps.</a:t>
            </a:r>
          </a:p>
        </p:txBody>
      </p:sp>
      <p:sp>
        <p:nvSpPr>
          <p:cNvPr id="4" name="Slide Number Placeholder 3">
            <a:extLst>
              <a:ext uri="{FF2B5EF4-FFF2-40B4-BE49-F238E27FC236}">
                <a16:creationId xmlns:a16="http://schemas.microsoft.com/office/drawing/2014/main" id="{76139719-A71B-5350-E658-7F0639025806}"/>
              </a:ext>
            </a:extLst>
          </p:cNvPr>
          <p:cNvSpPr>
            <a:spLocks noGrp="1"/>
          </p:cNvSpPr>
          <p:nvPr>
            <p:ph type="sldNum" sz="quarter" idx="5"/>
          </p:nvPr>
        </p:nvSpPr>
        <p:spPr/>
      </p:sp>
    </p:spTree>
    <p:extLst>
      <p:ext uri="{BB962C8B-B14F-4D97-AF65-F5344CB8AC3E}">
        <p14:creationId xmlns:p14="http://schemas.microsoft.com/office/powerpoint/2010/main" val="204310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Highlight challenges in handling large datasets and cleaning steps.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90245-5FC2-1B92-77C3-1E90CC550B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ECF4D8-DEFA-C12A-D443-D64021D7C0BA}"/>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6D7B58DF-70F7-1477-1F28-96B77FAA5079}"/>
              </a:ext>
            </a:extLst>
          </p:cNvPr>
          <p:cNvSpPr>
            <a:spLocks noGrp="1"/>
          </p:cNvSpPr>
          <p:nvPr>
            <p:ph type="body" sz="quarter" idx="3"/>
          </p:nvPr>
        </p:nvSpPr>
        <p:spPr/>
        <p:txBody>
          <a:bodyPr/>
          <a:lstStyle/>
          <a:p>
            <a:r>
              <a:t>Highlight challenges in handling large datasets and cleaning steps.</a:t>
            </a:r>
          </a:p>
        </p:txBody>
      </p:sp>
      <p:sp>
        <p:nvSpPr>
          <p:cNvPr id="4" name="Slide Number Placeholder 3">
            <a:extLst>
              <a:ext uri="{FF2B5EF4-FFF2-40B4-BE49-F238E27FC236}">
                <a16:creationId xmlns:a16="http://schemas.microsoft.com/office/drawing/2014/main" id="{9BB29E9A-6311-0EEC-74CA-677AEE2919DF}"/>
              </a:ext>
            </a:extLst>
          </p:cNvPr>
          <p:cNvSpPr>
            <a:spLocks noGrp="1"/>
          </p:cNvSpPr>
          <p:nvPr>
            <p:ph type="sldNum" sz="quarter" idx="5"/>
          </p:nvPr>
        </p:nvSpPr>
        <p:spPr/>
      </p:sp>
    </p:spTree>
    <p:extLst>
      <p:ext uri="{BB962C8B-B14F-4D97-AF65-F5344CB8AC3E}">
        <p14:creationId xmlns:p14="http://schemas.microsoft.com/office/powerpoint/2010/main" val="2378982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6B8FA-C400-3449-B0BC-039331D0F4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09F34-ABE3-5C92-5F8E-C88DC125DC2C}"/>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2FB70A51-B340-49BD-AC77-E12894DC391C}"/>
              </a:ext>
            </a:extLst>
          </p:cNvPr>
          <p:cNvSpPr>
            <a:spLocks noGrp="1"/>
          </p:cNvSpPr>
          <p:nvPr>
            <p:ph type="body" sz="quarter" idx="3"/>
          </p:nvPr>
        </p:nvSpPr>
        <p:spPr/>
        <p:txBody>
          <a:bodyPr/>
          <a:lstStyle/>
          <a:p>
            <a:r>
              <a:t>Highlight challenges in handling large datasets and cleaning steps.</a:t>
            </a:r>
          </a:p>
        </p:txBody>
      </p:sp>
      <p:sp>
        <p:nvSpPr>
          <p:cNvPr id="4" name="Slide Number Placeholder 3">
            <a:extLst>
              <a:ext uri="{FF2B5EF4-FFF2-40B4-BE49-F238E27FC236}">
                <a16:creationId xmlns:a16="http://schemas.microsoft.com/office/drawing/2014/main" id="{A0EF86DE-6A22-944E-69E4-BFD8155E920F}"/>
              </a:ext>
            </a:extLst>
          </p:cNvPr>
          <p:cNvSpPr>
            <a:spLocks noGrp="1"/>
          </p:cNvSpPr>
          <p:nvPr>
            <p:ph type="sldNum" sz="quarter" idx="5"/>
          </p:nvPr>
        </p:nvSpPr>
        <p:spPr/>
      </p:sp>
    </p:spTree>
    <p:extLst>
      <p:ext uri="{BB962C8B-B14F-4D97-AF65-F5344CB8AC3E}">
        <p14:creationId xmlns:p14="http://schemas.microsoft.com/office/powerpoint/2010/main" val="353378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C6549-6D71-1018-E7A0-E9835957F5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2ED0DD-C5F7-9557-694B-8254EC852AD1}"/>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E5454CFB-F052-6D06-D6FF-60EB9E88DD92}"/>
              </a:ext>
            </a:extLst>
          </p:cNvPr>
          <p:cNvSpPr>
            <a:spLocks noGrp="1"/>
          </p:cNvSpPr>
          <p:nvPr>
            <p:ph type="body" sz="quarter" idx="3"/>
          </p:nvPr>
        </p:nvSpPr>
        <p:spPr/>
        <p:txBody>
          <a:bodyPr/>
          <a:lstStyle/>
          <a:p>
            <a:r>
              <a:t>Highlight challenges in handling large datasets and cleaning steps.</a:t>
            </a:r>
          </a:p>
        </p:txBody>
      </p:sp>
      <p:sp>
        <p:nvSpPr>
          <p:cNvPr id="4" name="Slide Number Placeholder 3">
            <a:extLst>
              <a:ext uri="{FF2B5EF4-FFF2-40B4-BE49-F238E27FC236}">
                <a16:creationId xmlns:a16="http://schemas.microsoft.com/office/drawing/2014/main" id="{FFF3B12F-A59F-9DC0-D369-5F73B1B29B40}"/>
              </a:ext>
            </a:extLst>
          </p:cNvPr>
          <p:cNvSpPr>
            <a:spLocks noGrp="1"/>
          </p:cNvSpPr>
          <p:nvPr>
            <p:ph type="sldNum" sz="quarter" idx="5"/>
          </p:nvPr>
        </p:nvSpPr>
        <p:spPr/>
      </p:sp>
    </p:spTree>
    <p:extLst>
      <p:ext uri="{BB962C8B-B14F-4D97-AF65-F5344CB8AC3E}">
        <p14:creationId xmlns:p14="http://schemas.microsoft.com/office/powerpoint/2010/main" val="4219973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4F851-0865-E051-77E6-D0282D0503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0E7DB-E850-C588-9579-7436CB571A9C}"/>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CB30CE50-EF3D-D85E-2503-1F2BF5C5280B}"/>
              </a:ext>
            </a:extLst>
          </p:cNvPr>
          <p:cNvSpPr>
            <a:spLocks noGrp="1"/>
          </p:cNvSpPr>
          <p:nvPr>
            <p:ph type="body" sz="quarter" idx="3"/>
          </p:nvPr>
        </p:nvSpPr>
        <p:spPr/>
        <p:txBody>
          <a:bodyPr/>
          <a:lstStyle/>
          <a:p>
            <a:r>
              <a:t>Highlight challenges in handling large datasets and cleaning steps.</a:t>
            </a:r>
          </a:p>
        </p:txBody>
      </p:sp>
      <p:sp>
        <p:nvSpPr>
          <p:cNvPr id="4" name="Slide Number Placeholder 3">
            <a:extLst>
              <a:ext uri="{FF2B5EF4-FFF2-40B4-BE49-F238E27FC236}">
                <a16:creationId xmlns:a16="http://schemas.microsoft.com/office/drawing/2014/main" id="{9EA70D9D-FBEB-DF63-5E38-CD04CB8FF4A8}"/>
              </a:ext>
            </a:extLst>
          </p:cNvPr>
          <p:cNvSpPr>
            <a:spLocks noGrp="1"/>
          </p:cNvSpPr>
          <p:nvPr>
            <p:ph type="sldNum" sz="quarter" idx="5"/>
          </p:nvPr>
        </p:nvSpPr>
        <p:spPr/>
      </p:sp>
    </p:spTree>
    <p:extLst>
      <p:ext uri="{BB962C8B-B14F-4D97-AF65-F5344CB8AC3E}">
        <p14:creationId xmlns:p14="http://schemas.microsoft.com/office/powerpoint/2010/main" val="315525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F2C34-1F63-02D3-6545-F937F2B5B5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3FC2A8-F169-C963-6A0F-FC925FF8760B}"/>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06647BDC-C511-D9FF-840A-BE1C55FA06F0}"/>
              </a:ext>
            </a:extLst>
          </p:cNvPr>
          <p:cNvSpPr>
            <a:spLocks noGrp="1"/>
          </p:cNvSpPr>
          <p:nvPr>
            <p:ph type="body" sz="quarter" idx="3"/>
          </p:nvPr>
        </p:nvSpPr>
        <p:spPr/>
        <p:txBody>
          <a:bodyPr/>
          <a:lstStyle/>
          <a:p>
            <a:r>
              <a:t>Highlight challenges in handling large datasets and cleaning steps.</a:t>
            </a:r>
          </a:p>
        </p:txBody>
      </p:sp>
      <p:sp>
        <p:nvSpPr>
          <p:cNvPr id="4" name="Slide Number Placeholder 3">
            <a:extLst>
              <a:ext uri="{FF2B5EF4-FFF2-40B4-BE49-F238E27FC236}">
                <a16:creationId xmlns:a16="http://schemas.microsoft.com/office/drawing/2014/main" id="{474D1A7F-FAF4-FCBF-8B05-A23DB68BAC76}"/>
              </a:ext>
            </a:extLst>
          </p:cNvPr>
          <p:cNvSpPr>
            <a:spLocks noGrp="1"/>
          </p:cNvSpPr>
          <p:nvPr>
            <p:ph type="sldNum" sz="quarter" idx="5"/>
          </p:nvPr>
        </p:nvSpPr>
        <p:spPr/>
      </p:sp>
    </p:spTree>
    <p:extLst>
      <p:ext uri="{BB962C8B-B14F-4D97-AF65-F5344CB8AC3E}">
        <p14:creationId xmlns:p14="http://schemas.microsoft.com/office/powerpoint/2010/main" val="2909883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PARADOXop/U.S.-Airline-Performance-Delay-Analysis"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users/PARADOXop/projects/7"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3192" y="51564"/>
            <a:ext cx="8229600" cy="1143000"/>
          </a:xfrm>
        </p:spPr>
        <p:txBody>
          <a:bodyPr/>
          <a:lstStyle/>
          <a:p>
            <a:pPr>
              <a:defRPr sz="4400">
                <a:solidFill>
                  <a:srgbClr val="FFFFFF"/>
                </a:solidFill>
              </a:defRPr>
            </a:pPr>
            <a:r>
              <a:rPr dirty="0"/>
              <a:t>U.S. Flights Analysis</a:t>
            </a:r>
          </a:p>
        </p:txBody>
      </p:sp>
      <p:sp>
        <p:nvSpPr>
          <p:cNvPr id="3" name="TextBox 2"/>
          <p:cNvSpPr txBox="1"/>
          <p:nvPr/>
        </p:nvSpPr>
        <p:spPr>
          <a:xfrm>
            <a:off x="850392" y="1143000"/>
            <a:ext cx="7315200" cy="914400"/>
          </a:xfrm>
          <a:prstGeom prst="rect">
            <a:avLst/>
          </a:prstGeom>
          <a:noFill/>
        </p:spPr>
        <p:txBody>
          <a:bodyPr wrap="none">
            <a:spAutoFit/>
          </a:bodyPr>
          <a:lstStyle/>
          <a:p>
            <a:endParaRPr dirty="0"/>
          </a:p>
          <a:p>
            <a:pPr algn="ctr">
              <a:defRPr sz="2400">
                <a:solidFill>
                  <a:srgbClr val="00C8FF"/>
                </a:solidFill>
              </a:defRPr>
            </a:pPr>
            <a:r>
              <a:rPr dirty="0"/>
              <a:t>By RAVIRAJ KUKADE</a:t>
            </a:r>
          </a:p>
        </p:txBody>
      </p:sp>
      <p:sp>
        <p:nvSpPr>
          <p:cNvPr id="4" name="TextBox 3"/>
          <p:cNvSpPr txBox="1"/>
          <p:nvPr/>
        </p:nvSpPr>
        <p:spPr>
          <a:xfrm>
            <a:off x="621792" y="2139696"/>
            <a:ext cx="7772400" cy="914400"/>
          </a:xfrm>
          <a:prstGeom prst="rect">
            <a:avLst/>
          </a:prstGeom>
          <a:noFill/>
        </p:spPr>
        <p:txBody>
          <a:bodyPr wrap="none">
            <a:spAutoFit/>
          </a:bodyPr>
          <a:lstStyle/>
          <a:p>
            <a:endParaRPr dirty="0"/>
          </a:p>
          <a:p>
            <a:pPr>
              <a:defRPr sz="3200" b="1">
                <a:solidFill>
                  <a:srgbClr val="00C8FF"/>
                </a:solidFill>
              </a:defRPr>
            </a:pPr>
            <a:r>
              <a:rPr dirty="0"/>
              <a:t>Project Overview</a:t>
            </a:r>
          </a:p>
        </p:txBody>
      </p:sp>
      <p:sp>
        <p:nvSpPr>
          <p:cNvPr id="5" name="TextBox 4"/>
          <p:cNvSpPr txBox="1"/>
          <p:nvPr/>
        </p:nvSpPr>
        <p:spPr>
          <a:xfrm>
            <a:off x="0" y="3136392"/>
            <a:ext cx="9144000" cy="2831544"/>
          </a:xfrm>
          <a:prstGeom prst="rect">
            <a:avLst/>
          </a:prstGeom>
          <a:noFill/>
        </p:spPr>
        <p:txBody>
          <a:bodyPr wrap="square">
            <a:spAutoFit/>
          </a:bodyPr>
          <a:lstStyle/>
          <a:p>
            <a:endParaRPr dirty="0"/>
          </a:p>
          <a:p>
            <a:pPr>
              <a:defRPr sz="2000">
                <a:solidFill>
                  <a:srgbClr val="FFFFFF"/>
                </a:solidFill>
              </a:defRPr>
            </a:pPr>
            <a:r>
              <a:rPr dirty="0"/>
              <a:t>• Objective: Analyze U.S. flight data to uncover patterns in delays and</a:t>
            </a:r>
            <a:r>
              <a:rPr lang="en-US" dirty="0"/>
              <a:t> </a:t>
            </a:r>
            <a:r>
              <a:rPr dirty="0"/>
              <a:t>cancellations.</a:t>
            </a:r>
          </a:p>
          <a:p>
            <a:pPr>
              <a:defRPr sz="2000">
                <a:solidFill>
                  <a:srgbClr val="FFFFFF"/>
                </a:solidFill>
              </a:defRPr>
            </a:pPr>
            <a:r>
              <a:rPr dirty="0"/>
              <a:t>• Tools Used</a:t>
            </a:r>
            <a:r>
              <a:rPr lang="en-US" dirty="0"/>
              <a:t>: </a:t>
            </a:r>
            <a:r>
              <a:rPr dirty="0"/>
              <a:t>SQL Server, Power BI, and Excel</a:t>
            </a:r>
            <a:r>
              <a:rPr lang="en-US" dirty="0"/>
              <a:t>, GitHub, Python(Pandas)</a:t>
            </a:r>
            <a:r>
              <a:rPr dirty="0"/>
              <a:t>.</a:t>
            </a:r>
          </a:p>
          <a:p>
            <a:pPr>
              <a:defRPr sz="2000">
                <a:solidFill>
                  <a:srgbClr val="FFFFFF"/>
                </a:solidFill>
              </a:defRPr>
            </a:pPr>
            <a:r>
              <a:rPr dirty="0"/>
              <a:t>• Dataset: </a:t>
            </a:r>
            <a:endParaRPr lang="en-US" sz="2000" dirty="0"/>
          </a:p>
          <a:p>
            <a:pPr>
              <a:defRPr sz="2000">
                <a:solidFill>
                  <a:srgbClr val="FFFFFF"/>
                </a:solidFill>
              </a:defRPr>
            </a:pPr>
            <a:r>
              <a:rPr lang="en-US" sz="2000" dirty="0"/>
              <a:t>		1. </a:t>
            </a:r>
            <a:r>
              <a:rPr sz="2000" dirty="0"/>
              <a:t>5.8 million flight records from U.S. airline performance dataset</a:t>
            </a:r>
            <a:r>
              <a:rPr lang="en-US" sz="2000" dirty="0"/>
              <a:t>. </a:t>
            </a:r>
          </a:p>
          <a:p>
            <a:pPr>
              <a:defRPr sz="2000">
                <a:solidFill>
                  <a:srgbClr val="FFFFFF"/>
                </a:solidFill>
              </a:defRPr>
            </a:pPr>
            <a:r>
              <a:rPr lang="en-US" sz="2000" dirty="0"/>
              <a:t>		2. 14 Airline records</a:t>
            </a:r>
          </a:p>
          <a:p>
            <a:pPr>
              <a:defRPr sz="2000">
                <a:solidFill>
                  <a:srgbClr val="FFFFFF"/>
                </a:solidFill>
              </a:defRPr>
            </a:pPr>
            <a:r>
              <a:rPr lang="en-US" sz="2000" dirty="0"/>
              <a:t>		3. 322 Airport records</a:t>
            </a:r>
          </a:p>
          <a:p>
            <a:pPr>
              <a:defRPr sz="2000">
                <a:solidFill>
                  <a:srgbClr val="FFFFFF"/>
                </a:solidFill>
              </a:defRPr>
            </a:pPr>
            <a:endParaRPr lang="en-US" dirty="0"/>
          </a:p>
          <a:p>
            <a:pPr>
              <a:defRPr sz="2000">
                <a:solidFill>
                  <a:srgbClr val="FFFFFF"/>
                </a:solidFill>
              </a:defRPr>
            </a:pPr>
            <a:r>
              <a:rPr lang="en-US" dirty="0" err="1">
                <a:solidFill>
                  <a:schemeClr val="bg1"/>
                </a:solidFill>
              </a:rPr>
              <a:t>Github_link</a:t>
            </a:r>
            <a:r>
              <a:rPr lang="en-US" dirty="0">
                <a:solidFill>
                  <a:schemeClr val="bg1"/>
                </a:solidFill>
              </a:rPr>
              <a:t>: </a:t>
            </a:r>
            <a:r>
              <a:rPr lang="en-US" dirty="0">
                <a:solidFill>
                  <a:schemeClr val="bg1"/>
                </a:solidFill>
                <a:hlinkClick r:id="rId2">
                  <a:extLst>
                    <a:ext uri="{A12FA001-AC4F-418D-AE19-62706E023703}">
                      <ahyp:hlinkClr xmlns:ahyp="http://schemas.microsoft.com/office/drawing/2018/hyperlinkcolor" val="tx"/>
                    </a:ext>
                  </a:extLst>
                </a:hlinkClick>
              </a:rPr>
              <a:t>https://github.com/PARADOXop/U.S.-Airline-Performance-Delay-Analysis</a:t>
            </a:r>
            <a:endParaRPr dirty="0">
              <a:solidFill>
                <a:schemeClr val="bg1"/>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a:extLst>
            <a:ext uri="{FF2B5EF4-FFF2-40B4-BE49-F238E27FC236}">
              <a16:creationId xmlns:a16="http://schemas.microsoft.com/office/drawing/2014/main" id="{2B0CAF66-E06B-DA59-CF9B-4DC4BC36E1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3D9C385-C0F0-95D3-28CC-9846D2B615E4}"/>
              </a:ext>
            </a:extLst>
          </p:cNvPr>
          <p:cNvSpPr txBox="1"/>
          <p:nvPr/>
        </p:nvSpPr>
        <p:spPr>
          <a:xfrm>
            <a:off x="0" y="0"/>
            <a:ext cx="9144000" cy="861774"/>
          </a:xfrm>
          <a:prstGeom prst="rect">
            <a:avLst/>
          </a:prstGeom>
          <a:noFill/>
        </p:spPr>
        <p:txBody>
          <a:bodyPr wrap="square">
            <a:spAutoFit/>
          </a:bodyPr>
          <a:lstStyle/>
          <a:p>
            <a:pPr algn="ctr"/>
            <a:endParaRPr dirty="0"/>
          </a:p>
          <a:p>
            <a:pPr algn="ctr">
              <a:defRPr sz="3200" b="1">
                <a:solidFill>
                  <a:srgbClr val="00C8FF"/>
                </a:solidFill>
              </a:defRPr>
            </a:pPr>
            <a:r>
              <a:rPr lang="en-US" dirty="0"/>
              <a:t>Exploratory </a:t>
            </a:r>
            <a:r>
              <a:rPr dirty="0"/>
              <a:t>Data</a:t>
            </a:r>
            <a:r>
              <a:rPr lang="en-US" dirty="0"/>
              <a:t> Analysis(EDA)</a:t>
            </a:r>
            <a:endParaRPr dirty="0"/>
          </a:p>
        </p:txBody>
      </p:sp>
      <p:pic>
        <p:nvPicPr>
          <p:cNvPr id="6" name="Picture 5">
            <a:extLst>
              <a:ext uri="{FF2B5EF4-FFF2-40B4-BE49-F238E27FC236}">
                <a16:creationId xmlns:a16="http://schemas.microsoft.com/office/drawing/2014/main" id="{F42A64C2-80B3-320B-C0F6-AED41AA8D185}"/>
              </a:ext>
            </a:extLst>
          </p:cNvPr>
          <p:cNvPicPr>
            <a:picLocks noChangeAspect="1"/>
          </p:cNvPicPr>
          <p:nvPr/>
        </p:nvPicPr>
        <p:blipFill rotWithShape="1">
          <a:blip r:embed="rId3"/>
          <a:srcRect l="1125" t="13911" r="61400" b="6089"/>
          <a:stretch>
            <a:fillRect/>
          </a:stretch>
        </p:blipFill>
        <p:spPr>
          <a:xfrm>
            <a:off x="0" y="1236678"/>
            <a:ext cx="5614416" cy="5621322"/>
          </a:xfrm>
          <a:prstGeom prst="rect">
            <a:avLst/>
          </a:prstGeom>
        </p:spPr>
      </p:pic>
      <p:sp>
        <p:nvSpPr>
          <p:cNvPr id="7" name="TextBox 6">
            <a:extLst>
              <a:ext uri="{FF2B5EF4-FFF2-40B4-BE49-F238E27FC236}">
                <a16:creationId xmlns:a16="http://schemas.microsoft.com/office/drawing/2014/main" id="{D6D682E3-157B-E397-F455-5950081C6208}"/>
              </a:ext>
            </a:extLst>
          </p:cNvPr>
          <p:cNvSpPr txBox="1"/>
          <p:nvPr/>
        </p:nvSpPr>
        <p:spPr>
          <a:xfrm>
            <a:off x="0" y="867346"/>
            <a:ext cx="1295242" cy="369332"/>
          </a:xfrm>
          <a:prstGeom prst="rect">
            <a:avLst/>
          </a:prstGeom>
          <a:noFill/>
        </p:spPr>
        <p:txBody>
          <a:bodyPr wrap="square" rtlCol="0">
            <a:spAutoFit/>
          </a:bodyPr>
          <a:lstStyle/>
          <a:p>
            <a:r>
              <a:rPr lang="en-US" dirty="0">
                <a:solidFill>
                  <a:srgbClr val="CC00FF"/>
                </a:solidFill>
                <a:highlight>
                  <a:srgbClr val="00FFFF"/>
                </a:highlight>
              </a:rPr>
              <a:t>Airline</a:t>
            </a:r>
            <a:r>
              <a:rPr lang="en-US" dirty="0">
                <a:highlight>
                  <a:srgbClr val="00FFFF"/>
                </a:highlight>
              </a:rPr>
              <a:t> EDA</a:t>
            </a:r>
          </a:p>
        </p:txBody>
      </p:sp>
      <p:sp>
        <p:nvSpPr>
          <p:cNvPr id="9" name="TextBox 8">
            <a:extLst>
              <a:ext uri="{FF2B5EF4-FFF2-40B4-BE49-F238E27FC236}">
                <a16:creationId xmlns:a16="http://schemas.microsoft.com/office/drawing/2014/main" id="{9CA69CE5-92E4-C84A-4E16-2AF0882B1FDD}"/>
              </a:ext>
            </a:extLst>
          </p:cNvPr>
          <p:cNvSpPr txBox="1"/>
          <p:nvPr/>
        </p:nvSpPr>
        <p:spPr>
          <a:xfrm>
            <a:off x="5614416" y="1052012"/>
            <a:ext cx="3685504" cy="5893921"/>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schemeClr val="bg1"/>
                </a:solidFill>
              </a:rPr>
              <a:t>Hawaiian Airlines leads on on-time arrivals with 89.5%, followed by Alaska Airlines at 87.7% and Delta Air Lines at 87%, demonstrating strong arrival punctuality.</a:t>
            </a:r>
          </a:p>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r>
              <a:rPr lang="en-US" sz="1700" dirty="0">
                <a:solidFill>
                  <a:schemeClr val="bg1"/>
                </a:solidFill>
              </a:rPr>
              <a:t>For departure punctuality, Alaska Airlines tops the list at 74.7%, closely followed by Hawaiian Airlines at 73.5%, and SkyWest Airlines at 70.4%, indicating good operational reliability in departures.</a:t>
            </a:r>
          </a:p>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r>
              <a:rPr lang="en-US" sz="1700" dirty="0">
                <a:solidFill>
                  <a:schemeClr val="bg1"/>
                </a:solidFill>
              </a:rPr>
              <a:t>Alaska Airlines shows the highest cancellation rates, mainly due to air system and security issues, followed by American Airlines and Atlantic Southeast Airlines, highlighting key challenges related to cancellations.</a:t>
            </a:r>
          </a:p>
          <a:p>
            <a:r>
              <a:rPr lang="en-US" sz="1700" dirty="0">
                <a:solidFill>
                  <a:schemeClr val="bg1"/>
                </a:solidFill>
              </a:rPr>
              <a:t>Note: Insights for airport EDA were difficult to obtain and will be explored further using Power BI.</a:t>
            </a:r>
          </a:p>
        </p:txBody>
      </p:sp>
    </p:spTree>
    <p:extLst>
      <p:ext uri="{BB962C8B-B14F-4D97-AF65-F5344CB8AC3E}">
        <p14:creationId xmlns:p14="http://schemas.microsoft.com/office/powerpoint/2010/main" val="40037837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861774"/>
          </a:xfrm>
          <a:prstGeom prst="rect">
            <a:avLst/>
          </a:prstGeom>
          <a:noFill/>
        </p:spPr>
        <p:txBody>
          <a:bodyPr wrap="square">
            <a:spAutoFit/>
          </a:bodyPr>
          <a:lstStyle/>
          <a:p>
            <a:pPr algn="ctr"/>
            <a:endParaRPr dirty="0"/>
          </a:p>
          <a:p>
            <a:pPr algn="ctr">
              <a:defRPr sz="3200" b="1">
                <a:solidFill>
                  <a:srgbClr val="00C8FF"/>
                </a:solidFill>
              </a:defRPr>
            </a:pPr>
            <a:r>
              <a:rPr dirty="0"/>
              <a:t>Dashboard Overview</a:t>
            </a:r>
          </a:p>
        </p:txBody>
      </p:sp>
      <p:sp>
        <p:nvSpPr>
          <p:cNvPr id="3" name="TextBox 2"/>
          <p:cNvSpPr txBox="1"/>
          <p:nvPr/>
        </p:nvSpPr>
        <p:spPr>
          <a:xfrm>
            <a:off x="914400" y="1645920"/>
            <a:ext cx="7315200" cy="1908215"/>
          </a:xfrm>
          <a:prstGeom prst="rect">
            <a:avLst/>
          </a:prstGeom>
          <a:noFill/>
        </p:spPr>
        <p:txBody>
          <a:bodyPr wrap="square">
            <a:spAutoFit/>
          </a:bodyPr>
          <a:lstStyle/>
          <a:p>
            <a:endParaRPr dirty="0"/>
          </a:p>
          <a:p>
            <a:pPr>
              <a:defRPr sz="2000">
                <a:solidFill>
                  <a:srgbClr val="FFFFFF"/>
                </a:solidFill>
              </a:defRPr>
            </a:pPr>
            <a:r>
              <a:rPr dirty="0"/>
              <a:t>• Designed an interactive Power BI dashboard.</a:t>
            </a:r>
          </a:p>
          <a:p>
            <a:pPr>
              <a:defRPr sz="2000">
                <a:solidFill>
                  <a:srgbClr val="FFFFFF"/>
                </a:solidFill>
              </a:defRPr>
            </a:pPr>
            <a:r>
              <a:rPr dirty="0"/>
              <a:t>• KPIs include average delay, cancellation rate,</a:t>
            </a:r>
            <a:r>
              <a:rPr lang="en-US" dirty="0"/>
              <a:t> diversion rate</a:t>
            </a:r>
            <a:r>
              <a:rPr dirty="0"/>
              <a:t> and total flights.</a:t>
            </a:r>
          </a:p>
          <a:p>
            <a:pPr>
              <a:defRPr sz="2000">
                <a:solidFill>
                  <a:srgbClr val="FFFFFF"/>
                </a:solidFill>
              </a:defRPr>
            </a:pPr>
            <a:r>
              <a:rPr dirty="0"/>
              <a:t>• Visuals focus on delay reasons, </a:t>
            </a:r>
            <a:r>
              <a:rPr lang="en-US" dirty="0"/>
              <a:t>cancellation reasons, </a:t>
            </a:r>
            <a:r>
              <a:rPr dirty="0"/>
              <a:t>airline performance, </a:t>
            </a:r>
            <a:r>
              <a:rPr lang="en-US" dirty="0"/>
              <a:t>Airport </a:t>
            </a:r>
            <a:r>
              <a:rPr dirty="0"/>
              <a:t>and temporal trends.</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861774"/>
          </a:xfrm>
          <a:prstGeom prst="rect">
            <a:avLst/>
          </a:prstGeom>
          <a:noFill/>
        </p:spPr>
        <p:txBody>
          <a:bodyPr wrap="square">
            <a:spAutoFit/>
          </a:bodyPr>
          <a:lstStyle/>
          <a:p>
            <a:pPr algn="ctr"/>
            <a:endParaRPr dirty="0"/>
          </a:p>
          <a:p>
            <a:pPr algn="ctr">
              <a:defRPr sz="3200" b="1">
                <a:solidFill>
                  <a:srgbClr val="00C8FF"/>
                </a:solidFill>
              </a:defRPr>
            </a:pPr>
            <a:r>
              <a:rPr dirty="0"/>
              <a:t>Key KPIs</a:t>
            </a:r>
          </a:p>
        </p:txBody>
      </p:sp>
      <p:pic>
        <p:nvPicPr>
          <p:cNvPr id="19" name="Picture 18">
            <a:extLst>
              <a:ext uri="{FF2B5EF4-FFF2-40B4-BE49-F238E27FC236}">
                <a16:creationId xmlns:a16="http://schemas.microsoft.com/office/drawing/2014/main" id="{65FC6DD4-3378-196A-2888-0AE25DA379A9}"/>
              </a:ext>
            </a:extLst>
          </p:cNvPr>
          <p:cNvPicPr>
            <a:picLocks noChangeAspect="1"/>
          </p:cNvPicPr>
          <p:nvPr/>
        </p:nvPicPr>
        <p:blipFill>
          <a:blip r:embed="rId3"/>
          <a:stretch>
            <a:fillRect/>
          </a:stretch>
        </p:blipFill>
        <p:spPr>
          <a:xfrm>
            <a:off x="0" y="1022806"/>
            <a:ext cx="9144000" cy="5835194"/>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0" y="46863"/>
            <a:ext cx="7772400" cy="914400"/>
          </a:xfrm>
          <a:prstGeom prst="rect">
            <a:avLst/>
          </a:prstGeom>
          <a:noFill/>
        </p:spPr>
        <p:txBody>
          <a:bodyPr wrap="none">
            <a:spAutoFit/>
          </a:bodyPr>
          <a:lstStyle/>
          <a:p>
            <a:endParaRPr dirty="0"/>
          </a:p>
          <a:p>
            <a:pPr>
              <a:defRPr sz="3200" b="1">
                <a:solidFill>
                  <a:srgbClr val="00C8FF"/>
                </a:solidFill>
              </a:defRPr>
            </a:pPr>
            <a:r>
              <a:rPr dirty="0"/>
              <a:t>Airline Performance</a:t>
            </a:r>
          </a:p>
        </p:txBody>
      </p:sp>
      <p:sp>
        <p:nvSpPr>
          <p:cNvPr id="3" name="TextBox 2"/>
          <p:cNvSpPr txBox="1"/>
          <p:nvPr/>
        </p:nvSpPr>
        <p:spPr>
          <a:xfrm>
            <a:off x="0" y="961263"/>
            <a:ext cx="6501384" cy="1292662"/>
          </a:xfrm>
          <a:prstGeom prst="rect">
            <a:avLst/>
          </a:prstGeom>
          <a:noFill/>
        </p:spPr>
        <p:txBody>
          <a:bodyPr wrap="square">
            <a:spAutoFit/>
          </a:bodyPr>
          <a:lstStyle/>
          <a:p>
            <a:endParaRPr dirty="0"/>
          </a:p>
          <a:p>
            <a:pPr>
              <a:defRPr sz="2000">
                <a:solidFill>
                  <a:srgbClr val="FFFFFF"/>
                </a:solidFill>
              </a:defRPr>
            </a:pPr>
            <a:r>
              <a:rPr dirty="0"/>
              <a:t>• Comparison of airlines based on delays and cancellations.</a:t>
            </a:r>
          </a:p>
          <a:p>
            <a:pPr>
              <a:defRPr sz="2000">
                <a:solidFill>
                  <a:srgbClr val="FFFFFF"/>
                </a:solidFill>
              </a:defRPr>
            </a:pPr>
            <a:r>
              <a:rPr dirty="0"/>
              <a:t>• Identification of best and worst performing airlines.</a:t>
            </a:r>
          </a:p>
          <a:p>
            <a:pPr>
              <a:defRPr sz="2000">
                <a:solidFill>
                  <a:srgbClr val="FFFFFF"/>
                </a:solidFill>
              </a:defRPr>
            </a:pPr>
            <a:r>
              <a:rPr dirty="0"/>
              <a:t>• Helps target operational improvements.</a:t>
            </a:r>
          </a:p>
        </p:txBody>
      </p:sp>
      <p:pic>
        <p:nvPicPr>
          <p:cNvPr id="5" name="Picture 4">
            <a:extLst>
              <a:ext uri="{FF2B5EF4-FFF2-40B4-BE49-F238E27FC236}">
                <a16:creationId xmlns:a16="http://schemas.microsoft.com/office/drawing/2014/main" id="{805F9B79-DA67-2A48-30E3-F8E5E89F7020}"/>
              </a:ext>
            </a:extLst>
          </p:cNvPr>
          <p:cNvPicPr>
            <a:picLocks noChangeAspect="1"/>
          </p:cNvPicPr>
          <p:nvPr/>
        </p:nvPicPr>
        <p:blipFill>
          <a:blip r:embed="rId3"/>
          <a:srcRect l="2500" t="16268" r="12500" b="5509"/>
          <a:stretch>
            <a:fillRect/>
          </a:stretch>
        </p:blipFill>
        <p:spPr>
          <a:xfrm>
            <a:off x="0" y="2253925"/>
            <a:ext cx="9217152" cy="4562964"/>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2386238" y="0"/>
            <a:ext cx="2999924" cy="861774"/>
          </a:xfrm>
          <a:prstGeom prst="rect">
            <a:avLst/>
          </a:prstGeom>
          <a:noFill/>
        </p:spPr>
        <p:txBody>
          <a:bodyPr wrap="none">
            <a:spAutoFit/>
          </a:bodyPr>
          <a:lstStyle/>
          <a:p>
            <a:pPr algn="ctr"/>
            <a:endParaRPr dirty="0"/>
          </a:p>
          <a:p>
            <a:pPr algn="ctr">
              <a:defRPr sz="3200" b="1">
                <a:solidFill>
                  <a:srgbClr val="00C8FF"/>
                </a:solidFill>
              </a:defRPr>
            </a:pPr>
            <a:r>
              <a:rPr dirty="0"/>
              <a:t>Temporal Trends</a:t>
            </a:r>
          </a:p>
        </p:txBody>
      </p:sp>
      <p:sp>
        <p:nvSpPr>
          <p:cNvPr id="3" name="TextBox 2"/>
          <p:cNvSpPr txBox="1"/>
          <p:nvPr/>
        </p:nvSpPr>
        <p:spPr>
          <a:xfrm>
            <a:off x="228600" y="914400"/>
            <a:ext cx="6099048" cy="1292662"/>
          </a:xfrm>
          <a:prstGeom prst="rect">
            <a:avLst/>
          </a:prstGeom>
          <a:noFill/>
        </p:spPr>
        <p:txBody>
          <a:bodyPr wrap="square">
            <a:spAutoFit/>
          </a:bodyPr>
          <a:lstStyle/>
          <a:p>
            <a:endParaRPr dirty="0"/>
          </a:p>
          <a:p>
            <a:pPr>
              <a:defRPr sz="2000">
                <a:solidFill>
                  <a:srgbClr val="FFFFFF"/>
                </a:solidFill>
              </a:defRPr>
            </a:pPr>
            <a:r>
              <a:rPr dirty="0"/>
              <a:t>• Monthly and yearly flight volumes visualized.</a:t>
            </a:r>
          </a:p>
          <a:p>
            <a:pPr>
              <a:defRPr sz="2000">
                <a:solidFill>
                  <a:srgbClr val="FFFFFF"/>
                </a:solidFill>
              </a:defRPr>
            </a:pPr>
            <a:r>
              <a:rPr dirty="0"/>
              <a:t>• Seasonal delay and cancellation trends identified.</a:t>
            </a:r>
          </a:p>
          <a:p>
            <a:pPr>
              <a:defRPr sz="2000">
                <a:solidFill>
                  <a:srgbClr val="FFFFFF"/>
                </a:solidFill>
              </a:defRPr>
            </a:pPr>
            <a:r>
              <a:rPr dirty="0"/>
              <a:t>• Useful for capacity and staffing planning.</a:t>
            </a:r>
          </a:p>
        </p:txBody>
      </p:sp>
      <p:pic>
        <p:nvPicPr>
          <p:cNvPr id="5" name="Picture 4">
            <a:extLst>
              <a:ext uri="{FF2B5EF4-FFF2-40B4-BE49-F238E27FC236}">
                <a16:creationId xmlns:a16="http://schemas.microsoft.com/office/drawing/2014/main" id="{48E41020-B744-103D-C982-DE4A2C83B54C}"/>
              </a:ext>
            </a:extLst>
          </p:cNvPr>
          <p:cNvPicPr>
            <a:picLocks noChangeAspect="1"/>
          </p:cNvPicPr>
          <p:nvPr/>
        </p:nvPicPr>
        <p:blipFill>
          <a:blip r:embed="rId3"/>
          <a:srcRect l="9301" t="15579" r="12499" b="5665"/>
          <a:stretch>
            <a:fillRect/>
          </a:stretch>
        </p:blipFill>
        <p:spPr>
          <a:xfrm>
            <a:off x="0" y="2276856"/>
            <a:ext cx="9144000" cy="4516996"/>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0" y="0"/>
            <a:ext cx="7772400" cy="914400"/>
          </a:xfrm>
          <a:prstGeom prst="rect">
            <a:avLst/>
          </a:prstGeom>
          <a:noFill/>
        </p:spPr>
        <p:txBody>
          <a:bodyPr wrap="none">
            <a:spAutoFit/>
          </a:bodyPr>
          <a:lstStyle/>
          <a:p>
            <a:endParaRPr dirty="0"/>
          </a:p>
          <a:p>
            <a:pPr>
              <a:defRPr sz="3200" b="1">
                <a:solidFill>
                  <a:srgbClr val="00C8FF"/>
                </a:solidFill>
              </a:defRPr>
            </a:pPr>
            <a:r>
              <a:rPr dirty="0"/>
              <a:t>Delay Correlation Analysis</a:t>
            </a:r>
          </a:p>
        </p:txBody>
      </p:sp>
      <p:sp>
        <p:nvSpPr>
          <p:cNvPr id="3" name="TextBox 2"/>
          <p:cNvSpPr txBox="1"/>
          <p:nvPr/>
        </p:nvSpPr>
        <p:spPr>
          <a:xfrm>
            <a:off x="0" y="914400"/>
            <a:ext cx="6967728" cy="1569660"/>
          </a:xfrm>
          <a:prstGeom prst="rect">
            <a:avLst/>
          </a:prstGeom>
          <a:noFill/>
        </p:spPr>
        <p:txBody>
          <a:bodyPr wrap="square">
            <a:spAutoFit/>
          </a:bodyPr>
          <a:lstStyle/>
          <a:p>
            <a:endParaRPr sz="1600" dirty="0"/>
          </a:p>
          <a:p>
            <a:pPr>
              <a:defRPr sz="2000">
                <a:solidFill>
                  <a:srgbClr val="FFFFFF"/>
                </a:solidFill>
              </a:defRPr>
            </a:pPr>
            <a:r>
              <a:rPr sz="1600" dirty="0"/>
              <a:t>• Examined relationship between departure and arrival delays.</a:t>
            </a:r>
          </a:p>
          <a:p>
            <a:pPr>
              <a:defRPr sz="2000">
                <a:solidFill>
                  <a:srgbClr val="FFFFFF"/>
                </a:solidFill>
              </a:defRPr>
            </a:pPr>
            <a:r>
              <a:rPr sz="1600" dirty="0"/>
              <a:t>• Positive correlation observed (late departures lead to late arrivals).</a:t>
            </a:r>
          </a:p>
          <a:p>
            <a:pPr>
              <a:defRPr sz="2000">
                <a:solidFill>
                  <a:srgbClr val="FFFFFF"/>
                </a:solidFill>
              </a:defRPr>
            </a:pPr>
            <a:r>
              <a:rPr sz="1600" dirty="0"/>
              <a:t>• </a:t>
            </a:r>
            <a:r>
              <a:rPr lang="en-US" sz="1600" dirty="0"/>
              <a:t>If depart late, it almost always lands late. the scatter shows a straight up trend.</a:t>
            </a:r>
          </a:p>
          <a:p>
            <a:pPr>
              <a:defRPr sz="2000">
                <a:solidFill>
                  <a:srgbClr val="FFFFFF"/>
                </a:solidFill>
              </a:defRPr>
            </a:pPr>
            <a:r>
              <a:rPr lang="en-US" sz="1600" dirty="0"/>
              <a:t>After ~30 mins late at depart, things blow up fast. arrival delay climbs a lot and cancel risk goes up.</a:t>
            </a:r>
            <a:endParaRPr sz="1600" dirty="0"/>
          </a:p>
        </p:txBody>
      </p:sp>
      <p:pic>
        <p:nvPicPr>
          <p:cNvPr id="5" name="Picture 4">
            <a:extLst>
              <a:ext uri="{FF2B5EF4-FFF2-40B4-BE49-F238E27FC236}">
                <a16:creationId xmlns:a16="http://schemas.microsoft.com/office/drawing/2014/main" id="{27A5ACA9-56E2-7ECE-0FEB-A306EAD7A59C}"/>
              </a:ext>
            </a:extLst>
          </p:cNvPr>
          <p:cNvPicPr>
            <a:picLocks noChangeAspect="1"/>
          </p:cNvPicPr>
          <p:nvPr/>
        </p:nvPicPr>
        <p:blipFill>
          <a:blip r:embed="rId3"/>
          <a:srcRect l="9495" t="16229" r="12121" b="6734"/>
          <a:stretch>
            <a:fillRect/>
          </a:stretch>
        </p:blipFill>
        <p:spPr>
          <a:xfrm>
            <a:off x="0" y="2551176"/>
            <a:ext cx="9144000" cy="4306824"/>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329184" y="45720"/>
            <a:ext cx="7772400" cy="914400"/>
          </a:xfrm>
          <a:prstGeom prst="rect">
            <a:avLst/>
          </a:prstGeom>
          <a:noFill/>
        </p:spPr>
        <p:txBody>
          <a:bodyPr wrap="none">
            <a:spAutoFit/>
          </a:bodyPr>
          <a:lstStyle/>
          <a:p>
            <a:endParaRPr dirty="0"/>
          </a:p>
          <a:p>
            <a:pPr>
              <a:defRPr sz="3200" b="1">
                <a:solidFill>
                  <a:srgbClr val="00C8FF"/>
                </a:solidFill>
              </a:defRPr>
            </a:pPr>
            <a:r>
              <a:rPr dirty="0"/>
              <a:t>Cancellation Insights</a:t>
            </a:r>
          </a:p>
        </p:txBody>
      </p:sp>
      <p:sp>
        <p:nvSpPr>
          <p:cNvPr id="3" name="TextBox 2"/>
          <p:cNvSpPr txBox="1"/>
          <p:nvPr/>
        </p:nvSpPr>
        <p:spPr>
          <a:xfrm>
            <a:off x="0" y="941832"/>
            <a:ext cx="6455664" cy="1289304"/>
          </a:xfrm>
          <a:prstGeom prst="rect">
            <a:avLst/>
          </a:prstGeom>
          <a:noFill/>
        </p:spPr>
        <p:txBody>
          <a:bodyPr wrap="square">
            <a:spAutoFit/>
          </a:bodyPr>
          <a:lstStyle/>
          <a:p>
            <a:endParaRPr dirty="0"/>
          </a:p>
          <a:p>
            <a:pPr>
              <a:defRPr sz="2000">
                <a:solidFill>
                  <a:srgbClr val="FFFFFF"/>
                </a:solidFill>
              </a:defRPr>
            </a:pPr>
            <a:r>
              <a:rPr dirty="0"/>
              <a:t>• Major cancellation causes: Weather, Airline, Late Aircraft.</a:t>
            </a:r>
          </a:p>
          <a:p>
            <a:pPr>
              <a:defRPr sz="2000">
                <a:solidFill>
                  <a:srgbClr val="FFFFFF"/>
                </a:solidFill>
              </a:defRPr>
            </a:pPr>
            <a:r>
              <a:rPr dirty="0"/>
              <a:t>• Weather-related cancellations peaked in winter months.</a:t>
            </a:r>
          </a:p>
          <a:p>
            <a:pPr>
              <a:defRPr sz="2000">
                <a:solidFill>
                  <a:srgbClr val="FFFFFF"/>
                </a:solidFill>
              </a:defRPr>
            </a:pPr>
            <a:r>
              <a:rPr dirty="0"/>
              <a:t>• Enables better prediction and management strategies.</a:t>
            </a:r>
          </a:p>
        </p:txBody>
      </p:sp>
      <p:pic>
        <p:nvPicPr>
          <p:cNvPr id="5" name="Picture 4">
            <a:extLst>
              <a:ext uri="{FF2B5EF4-FFF2-40B4-BE49-F238E27FC236}">
                <a16:creationId xmlns:a16="http://schemas.microsoft.com/office/drawing/2014/main" id="{D7941EB6-75EF-908C-1AA5-674D0D0C55A8}"/>
              </a:ext>
            </a:extLst>
          </p:cNvPr>
          <p:cNvPicPr>
            <a:picLocks noChangeAspect="1"/>
          </p:cNvPicPr>
          <p:nvPr/>
        </p:nvPicPr>
        <p:blipFill>
          <a:blip r:embed="rId3"/>
          <a:srcRect l="8800" t="15333" r="12800" b="6444"/>
          <a:stretch>
            <a:fillRect/>
          </a:stretch>
        </p:blipFill>
        <p:spPr>
          <a:xfrm>
            <a:off x="0" y="2231136"/>
            <a:ext cx="9144000" cy="4626864"/>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0" y="0"/>
            <a:ext cx="9144000" cy="861774"/>
          </a:xfrm>
          <a:prstGeom prst="rect">
            <a:avLst/>
          </a:prstGeom>
          <a:noFill/>
        </p:spPr>
        <p:txBody>
          <a:bodyPr wrap="square">
            <a:spAutoFit/>
          </a:bodyPr>
          <a:lstStyle/>
          <a:p>
            <a:pPr algn="ctr"/>
            <a:endParaRPr dirty="0"/>
          </a:p>
          <a:p>
            <a:pPr algn="ctr">
              <a:defRPr sz="3200" b="1">
                <a:solidFill>
                  <a:srgbClr val="00C8FF"/>
                </a:solidFill>
              </a:defRPr>
            </a:pPr>
            <a:r>
              <a:rPr lang="en-US" dirty="0"/>
              <a:t>City and Airport</a:t>
            </a:r>
            <a:r>
              <a:rPr dirty="0"/>
              <a:t> Insights</a:t>
            </a:r>
          </a:p>
        </p:txBody>
      </p:sp>
      <p:pic>
        <p:nvPicPr>
          <p:cNvPr id="7" name="Picture 6">
            <a:extLst>
              <a:ext uri="{FF2B5EF4-FFF2-40B4-BE49-F238E27FC236}">
                <a16:creationId xmlns:a16="http://schemas.microsoft.com/office/drawing/2014/main" id="{47D3EF7B-18E9-7EF4-2AFA-4204FB0FB3EA}"/>
              </a:ext>
            </a:extLst>
          </p:cNvPr>
          <p:cNvPicPr>
            <a:picLocks noChangeAspect="1"/>
          </p:cNvPicPr>
          <p:nvPr/>
        </p:nvPicPr>
        <p:blipFill>
          <a:blip r:embed="rId3"/>
          <a:srcRect l="14900" t="17154" r="18500" b="16934"/>
          <a:stretch>
            <a:fillRect/>
          </a:stretch>
        </p:blipFill>
        <p:spPr>
          <a:xfrm>
            <a:off x="0" y="932688"/>
            <a:ext cx="9144000" cy="5909262"/>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0" y="53650"/>
            <a:ext cx="9106678" cy="861774"/>
          </a:xfrm>
          <a:prstGeom prst="rect">
            <a:avLst/>
          </a:prstGeom>
          <a:noFill/>
        </p:spPr>
        <p:txBody>
          <a:bodyPr wrap="square">
            <a:spAutoFit/>
          </a:bodyPr>
          <a:lstStyle/>
          <a:p>
            <a:endParaRPr dirty="0"/>
          </a:p>
          <a:p>
            <a:pPr algn="ctr">
              <a:defRPr sz="3200" b="1">
                <a:solidFill>
                  <a:srgbClr val="00C8FF"/>
                </a:solidFill>
              </a:defRPr>
            </a:pPr>
            <a:r>
              <a:rPr dirty="0"/>
              <a:t>Conclusions</a:t>
            </a:r>
          </a:p>
        </p:txBody>
      </p:sp>
      <p:sp>
        <p:nvSpPr>
          <p:cNvPr id="4" name="TextBox 3">
            <a:extLst>
              <a:ext uri="{FF2B5EF4-FFF2-40B4-BE49-F238E27FC236}">
                <a16:creationId xmlns:a16="http://schemas.microsoft.com/office/drawing/2014/main" id="{31342A82-1B85-B7C9-A6A9-9DB50E2D3286}"/>
              </a:ext>
            </a:extLst>
          </p:cNvPr>
          <p:cNvSpPr txBox="1"/>
          <p:nvPr/>
        </p:nvSpPr>
        <p:spPr>
          <a:xfrm>
            <a:off x="0" y="915424"/>
            <a:ext cx="9144000" cy="4093428"/>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solidFill>
              </a:rPr>
              <a:t>The airline system performs reliably for most of the year, with a very low overall cancellation (approx. 1.5%) and negligible diversion rate. However, reliability dips during peak summer and winter months due to spikes in delays.</a:t>
            </a:r>
          </a:p>
          <a:p>
            <a:pPr marL="285750" indent="-285750">
              <a:buFont typeface="Arial" panose="020B0604020202020204" pitchFamily="34" charset="0"/>
              <a:buChar char="•"/>
            </a:pPr>
            <a:r>
              <a:rPr lang="en-US" sz="2000" dirty="0">
                <a:solidFill>
                  <a:schemeClr val="bg1"/>
                </a:solidFill>
              </a:rPr>
              <a:t>Delay patterns reveal that late departures almost always lead to late arrivals especially after the 30-minute mark, both arrival delays and cancellation risks increase sharply.</a:t>
            </a:r>
          </a:p>
          <a:p>
            <a:pPr marL="285750" indent="-285750">
              <a:buFont typeface="Arial" panose="020B0604020202020204" pitchFamily="34" charset="0"/>
              <a:buChar char="•"/>
            </a:pPr>
            <a:r>
              <a:rPr lang="en-US" sz="2000" dirty="0">
                <a:solidFill>
                  <a:schemeClr val="bg1"/>
                </a:solidFill>
              </a:rPr>
              <a:t>A small group of airlines and major hub airports account for most disruptions, with many cancellations driven by security and air-system issues rather than just airline factors.</a:t>
            </a:r>
          </a:p>
          <a:p>
            <a:pPr marL="285750" indent="-285750">
              <a:buFont typeface="Arial" panose="020B0604020202020204" pitchFamily="34" charset="0"/>
              <a:buChar char="•"/>
            </a:pPr>
            <a:r>
              <a:rPr lang="en-US" sz="2000" dirty="0">
                <a:solidFill>
                  <a:schemeClr val="bg1"/>
                </a:solidFill>
              </a:rPr>
              <a:t>Chicago and Atlanta consistently see the highest cancellation rates, and several airports experience significant congestion due to long taxi times.</a:t>
            </a:r>
          </a:p>
          <a:p>
            <a:pPr marL="285750" indent="-285750">
              <a:buFont typeface="Arial" panose="020B0604020202020204" pitchFamily="34" charset="0"/>
              <a:buChar char="•"/>
            </a:pPr>
            <a:r>
              <a:rPr lang="en-US" sz="2000" dirty="0">
                <a:solidFill>
                  <a:schemeClr val="bg1"/>
                </a:solidFill>
              </a:rPr>
              <a:t>Traffic volume and delays peak in the summer; most delays are short, but preventing long delays is crucial, as they disproportionately lead to cancellations.</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a:extLst>
            <a:ext uri="{FF2B5EF4-FFF2-40B4-BE49-F238E27FC236}">
              <a16:creationId xmlns:a16="http://schemas.microsoft.com/office/drawing/2014/main" id="{93464BD2-8560-C77E-493E-BD04C8036F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796C068-F4EB-111B-9BDB-74B3A4EF92AB}"/>
              </a:ext>
            </a:extLst>
          </p:cNvPr>
          <p:cNvSpPr txBox="1"/>
          <p:nvPr/>
        </p:nvSpPr>
        <p:spPr>
          <a:xfrm>
            <a:off x="0" y="0"/>
            <a:ext cx="9144000" cy="861774"/>
          </a:xfrm>
          <a:prstGeom prst="rect">
            <a:avLst/>
          </a:prstGeom>
          <a:noFill/>
        </p:spPr>
        <p:txBody>
          <a:bodyPr wrap="square">
            <a:spAutoFit/>
          </a:bodyPr>
          <a:lstStyle/>
          <a:p>
            <a:pPr algn="ctr"/>
            <a:endParaRPr dirty="0"/>
          </a:p>
          <a:p>
            <a:pPr algn="ctr">
              <a:defRPr sz="3200" b="1">
                <a:solidFill>
                  <a:srgbClr val="00C8FF"/>
                </a:solidFill>
              </a:defRPr>
            </a:pPr>
            <a:r>
              <a:rPr dirty="0"/>
              <a:t>Business Insights</a:t>
            </a:r>
          </a:p>
        </p:txBody>
      </p:sp>
      <p:sp>
        <p:nvSpPr>
          <p:cNvPr id="4" name="TextBox 3">
            <a:extLst>
              <a:ext uri="{FF2B5EF4-FFF2-40B4-BE49-F238E27FC236}">
                <a16:creationId xmlns:a16="http://schemas.microsoft.com/office/drawing/2014/main" id="{C3B111D5-5F6D-2187-4574-1ED2E3B1E448}"/>
              </a:ext>
            </a:extLst>
          </p:cNvPr>
          <p:cNvSpPr txBox="1"/>
          <p:nvPr/>
        </p:nvSpPr>
        <p:spPr>
          <a:xfrm>
            <a:off x="0" y="861774"/>
            <a:ext cx="899873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rPr>
              <a:t>Boost operational resilience in summer and winter by adding schedule buffers, spare aircraft, and standby crews. Use September to October, the low-delay period, for schedule resets and maintenance.</a:t>
            </a:r>
          </a:p>
          <a:p>
            <a:pPr marL="342900" indent="-342900">
              <a:buFont typeface="Arial" panose="020B0604020202020204" pitchFamily="34" charset="0"/>
              <a:buChar char="•"/>
            </a:pPr>
            <a:r>
              <a:rPr lang="en-US" sz="2000" dirty="0">
                <a:solidFill>
                  <a:schemeClr val="bg1"/>
                </a:solidFill>
              </a:rPr>
              <a:t>Focus delay prevention at the departure gate: speed up turnarounds, redesign connections for high-risk chains, and selectively pre-cancel flights during weather or ATC disruptions to minimize wider network impact.</a:t>
            </a:r>
          </a:p>
          <a:p>
            <a:pPr marL="342900" indent="-342900">
              <a:buFont typeface="Arial" panose="020B0604020202020204" pitchFamily="34" charset="0"/>
              <a:buChar char="•"/>
            </a:pPr>
            <a:r>
              <a:rPr lang="en-US" sz="2000" dirty="0">
                <a:solidFill>
                  <a:schemeClr val="bg1"/>
                </a:solidFill>
              </a:rPr>
              <a:t>For airlines, target the top root causes of cancellations (e.g., security or airspace control) specific to their operation, and assess performance by delay and cancellation rates rather than raw numbers.</a:t>
            </a:r>
          </a:p>
          <a:p>
            <a:pPr marL="342900" indent="-342900">
              <a:buFont typeface="Arial" panose="020B0604020202020204" pitchFamily="34" charset="0"/>
              <a:buChar char="•"/>
            </a:pPr>
            <a:r>
              <a:rPr lang="en-US" sz="2000" dirty="0">
                <a:solidFill>
                  <a:schemeClr val="bg1"/>
                </a:solidFill>
              </a:rPr>
              <a:t>Prioritize disruption planning and tailored playbooks for major hubs like Chicago and Atlanta. At congested airports, optimize gate assignments, ramp staffing, and pushback procedures, especially during peak periods.</a:t>
            </a:r>
          </a:p>
          <a:p>
            <a:pPr marL="342900" indent="-342900">
              <a:buFont typeface="Arial" panose="020B0604020202020204" pitchFamily="34" charset="0"/>
              <a:buChar char="•"/>
            </a:pPr>
            <a:r>
              <a:rPr lang="en-US" sz="2000" dirty="0">
                <a:solidFill>
                  <a:schemeClr val="bg1"/>
                </a:solidFill>
              </a:rPr>
              <a:t>Track aircraft with frequent short turnarounds and proactively insert schedule buffers or substitute spares to prevent cascading disruptions.</a:t>
            </a:r>
          </a:p>
          <a:p>
            <a:pPr marL="342900" indent="-342900">
              <a:buFont typeface="Arial" panose="020B0604020202020204" pitchFamily="34" charset="0"/>
              <a:buChar char="•"/>
            </a:pPr>
            <a:r>
              <a:rPr lang="en-US" sz="2000" dirty="0">
                <a:solidFill>
                  <a:schemeClr val="bg1"/>
                </a:solidFill>
              </a:rPr>
              <a:t>Monitor key metrics long delay conversion, cancellation triggers, and connection protection and move to earlier boarding and strategic holding of key flights during periods of heightened risk.</a:t>
            </a:r>
          </a:p>
        </p:txBody>
      </p:sp>
    </p:spTree>
    <p:extLst>
      <p:ext uri="{BB962C8B-B14F-4D97-AF65-F5344CB8AC3E}">
        <p14:creationId xmlns:p14="http://schemas.microsoft.com/office/powerpoint/2010/main" val="91553424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0" y="18288"/>
            <a:ext cx="9006552" cy="584775"/>
          </a:xfrm>
          <a:prstGeom prst="rect">
            <a:avLst/>
          </a:prstGeom>
          <a:noFill/>
        </p:spPr>
        <p:txBody>
          <a:bodyPr wrap="square">
            <a:spAutoFit/>
          </a:bodyPr>
          <a:lstStyle/>
          <a:p>
            <a:pPr algn="ctr">
              <a:defRPr sz="3200" b="1">
                <a:solidFill>
                  <a:srgbClr val="00C8FF"/>
                </a:solidFill>
              </a:defRPr>
            </a:pPr>
            <a:r>
              <a:rPr dirty="0"/>
              <a:t>Data Model &amp; Relationships</a:t>
            </a:r>
          </a:p>
        </p:txBody>
      </p:sp>
      <p:sp>
        <p:nvSpPr>
          <p:cNvPr id="3" name="TextBox 2"/>
          <p:cNvSpPr txBox="1"/>
          <p:nvPr/>
        </p:nvSpPr>
        <p:spPr>
          <a:xfrm>
            <a:off x="18289" y="706326"/>
            <a:ext cx="7315200" cy="2585323"/>
          </a:xfrm>
          <a:prstGeom prst="rect">
            <a:avLst/>
          </a:prstGeom>
          <a:noFill/>
        </p:spPr>
        <p:txBody>
          <a:bodyPr wrap="square">
            <a:spAutoFit/>
          </a:bodyPr>
          <a:lstStyle/>
          <a:p>
            <a:endParaRPr dirty="0"/>
          </a:p>
          <a:p>
            <a:r>
              <a:rPr lang="en-US" dirty="0">
                <a:solidFill>
                  <a:schemeClr val="bg1"/>
                </a:solidFill>
              </a:rPr>
              <a:t>• Tables Used: airlines, airports, and flights.</a:t>
            </a:r>
            <a:br>
              <a:rPr lang="en-US" dirty="0">
                <a:solidFill>
                  <a:schemeClr val="bg1"/>
                </a:solidFill>
              </a:rPr>
            </a:br>
            <a:r>
              <a:rPr lang="en-US" dirty="0">
                <a:solidFill>
                  <a:schemeClr val="bg1"/>
                </a:solidFill>
              </a:rPr>
              <a:t>• Relationships Established:</a:t>
            </a:r>
          </a:p>
          <a:p>
            <a:r>
              <a:rPr lang="en-US" dirty="0">
                <a:solidFill>
                  <a:schemeClr val="bg1"/>
                </a:solidFill>
              </a:rPr>
              <a:t>	1. A one-to-many relationship between airlines[</a:t>
            </a:r>
            <a:r>
              <a:rPr lang="en-US" dirty="0" err="1">
                <a:solidFill>
                  <a:schemeClr val="bg1"/>
                </a:solidFill>
              </a:rPr>
              <a:t>airline_code</a:t>
            </a:r>
            <a:r>
              <a:rPr lang="en-US" dirty="0">
                <a:solidFill>
                  <a:schemeClr val="bg1"/>
                </a:solidFill>
              </a:rPr>
              <a:t>] and 		   	flights[</a:t>
            </a:r>
            <a:r>
              <a:rPr lang="en-US" dirty="0" err="1">
                <a:solidFill>
                  <a:schemeClr val="bg1"/>
                </a:solidFill>
              </a:rPr>
              <a:t>airline_code</a:t>
            </a:r>
            <a:r>
              <a:rPr lang="en-US" dirty="0">
                <a:solidFill>
                  <a:schemeClr val="bg1"/>
                </a:solidFill>
              </a:rPr>
              <a:t>].</a:t>
            </a:r>
          </a:p>
          <a:p>
            <a:r>
              <a:rPr lang="en-US" dirty="0">
                <a:solidFill>
                  <a:schemeClr val="bg1"/>
                </a:solidFill>
              </a:rPr>
              <a:t>	2. A one-to-many relationship between airports[</a:t>
            </a:r>
            <a:r>
              <a:rPr lang="en-US" dirty="0" err="1">
                <a:solidFill>
                  <a:schemeClr val="bg1"/>
                </a:solidFill>
              </a:rPr>
              <a:t>IATA_code</a:t>
            </a:r>
            <a:r>
              <a:rPr lang="en-US" dirty="0">
                <a:solidFill>
                  <a:schemeClr val="bg1"/>
                </a:solidFill>
              </a:rPr>
              <a:t>] and both 		flights[</a:t>
            </a:r>
            <a:r>
              <a:rPr lang="en-US" dirty="0" err="1">
                <a:solidFill>
                  <a:schemeClr val="bg1"/>
                </a:solidFill>
              </a:rPr>
              <a:t>origin_airport</a:t>
            </a:r>
            <a:r>
              <a:rPr lang="en-US" dirty="0">
                <a:solidFill>
                  <a:schemeClr val="bg1"/>
                </a:solidFill>
              </a:rPr>
              <a:t>] and flights[</a:t>
            </a:r>
            <a:r>
              <a:rPr lang="en-US" dirty="0" err="1">
                <a:solidFill>
                  <a:schemeClr val="bg1"/>
                </a:solidFill>
              </a:rPr>
              <a:t>destination_airport</a:t>
            </a:r>
            <a:r>
              <a:rPr lang="en-US" dirty="0">
                <a:solidFill>
                  <a:schemeClr val="bg1"/>
                </a:solidFill>
              </a:rPr>
              <a:t>].</a:t>
            </a:r>
            <a:br>
              <a:rPr lang="en-US" dirty="0">
                <a:solidFill>
                  <a:schemeClr val="bg1"/>
                </a:solidFill>
              </a:rPr>
            </a:br>
            <a:r>
              <a:rPr lang="en-US" dirty="0">
                <a:solidFill>
                  <a:schemeClr val="bg1"/>
                </a:solidFill>
              </a:rPr>
              <a:t> Integrity Check: Ensured referential integrity across all relationships to 		maintain accurate and consistent data analysis.</a:t>
            </a:r>
          </a:p>
        </p:txBody>
      </p:sp>
      <p:pic>
        <p:nvPicPr>
          <p:cNvPr id="5" name="Picture 4">
            <a:extLst>
              <a:ext uri="{FF2B5EF4-FFF2-40B4-BE49-F238E27FC236}">
                <a16:creationId xmlns:a16="http://schemas.microsoft.com/office/drawing/2014/main" id="{855EDD57-B33F-E220-0FFF-6E7DC2EEF99B}"/>
              </a:ext>
            </a:extLst>
          </p:cNvPr>
          <p:cNvPicPr>
            <a:picLocks noChangeAspect="1"/>
          </p:cNvPicPr>
          <p:nvPr/>
        </p:nvPicPr>
        <p:blipFill rotWithShape="1">
          <a:blip r:embed="rId3"/>
          <a:srcRect l="5799" t="26220" r="42069" b="25534"/>
          <a:stretch>
            <a:fillRect/>
          </a:stretch>
        </p:blipFill>
        <p:spPr>
          <a:xfrm>
            <a:off x="18289" y="3493929"/>
            <a:ext cx="9143999" cy="3007895"/>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731520" y="731520"/>
            <a:ext cx="7772400" cy="914400"/>
          </a:xfrm>
          <a:prstGeom prst="rect">
            <a:avLst/>
          </a:prstGeom>
          <a:noFill/>
        </p:spPr>
        <p:txBody>
          <a:bodyPr wrap="none">
            <a:spAutoFit/>
          </a:bodyPr>
          <a:lstStyle/>
          <a:p>
            <a:endParaRPr/>
          </a:p>
          <a:p>
            <a:pPr>
              <a:defRPr sz="3200" b="1">
                <a:solidFill>
                  <a:srgbClr val="00C8FF"/>
                </a:solidFill>
              </a:defRPr>
            </a:pPr>
            <a:r>
              <a:t>Thank You</a:t>
            </a:r>
          </a:p>
        </p:txBody>
      </p:sp>
      <p:sp>
        <p:nvSpPr>
          <p:cNvPr id="3" name="TextBox 2"/>
          <p:cNvSpPr txBox="1"/>
          <p:nvPr/>
        </p:nvSpPr>
        <p:spPr>
          <a:xfrm>
            <a:off x="914400" y="1645920"/>
            <a:ext cx="7315200" cy="1292662"/>
          </a:xfrm>
          <a:prstGeom prst="rect">
            <a:avLst/>
          </a:prstGeom>
          <a:noFill/>
        </p:spPr>
        <p:txBody>
          <a:bodyPr wrap="square">
            <a:spAutoFit/>
          </a:bodyPr>
          <a:lstStyle/>
          <a:p>
            <a:endParaRPr dirty="0"/>
          </a:p>
          <a:p>
            <a:pPr>
              <a:defRPr sz="2000">
                <a:solidFill>
                  <a:srgbClr val="FFFFFF"/>
                </a:solidFill>
              </a:defRPr>
            </a:pPr>
            <a:r>
              <a:rPr dirty="0"/>
              <a:t>• U.S. Flights Analysis Project</a:t>
            </a:r>
          </a:p>
          <a:p>
            <a:pPr>
              <a:defRPr sz="2000">
                <a:solidFill>
                  <a:srgbClr val="FFFFFF"/>
                </a:solidFill>
              </a:defRPr>
            </a:pPr>
            <a:r>
              <a:rPr dirty="0"/>
              <a:t>• By RAVIRAJ KUKADE</a:t>
            </a:r>
            <a:endParaRPr lang="en-US" dirty="0"/>
          </a:p>
          <a:p>
            <a:pPr>
              <a:defRPr sz="2000">
                <a:solidFill>
                  <a:srgbClr val="FFFFFF"/>
                </a:solidFill>
              </a:defRPr>
            </a:pPr>
            <a:r>
              <a:rPr lang="en-US" dirty="0"/>
              <a:t>Check Progress: </a:t>
            </a:r>
            <a:r>
              <a:rPr lang="en-US" dirty="0">
                <a:hlinkClick r:id="rId3"/>
              </a:rPr>
              <a:t>https://github.com/users/PARADOXop/projects/7</a:t>
            </a:r>
            <a:endParaRPr lang="en-US"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a:extLst>
            <a:ext uri="{FF2B5EF4-FFF2-40B4-BE49-F238E27FC236}">
              <a16:creationId xmlns:a16="http://schemas.microsoft.com/office/drawing/2014/main" id="{DADD7C25-E0E2-292D-3500-A2C6C9B73E3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FD42F9-90A5-4ABA-A585-97B7A53C74BD}"/>
              </a:ext>
            </a:extLst>
          </p:cNvPr>
          <p:cNvSpPr txBox="1"/>
          <p:nvPr/>
        </p:nvSpPr>
        <p:spPr>
          <a:xfrm>
            <a:off x="0" y="0"/>
            <a:ext cx="9144000" cy="584775"/>
          </a:xfrm>
          <a:prstGeom prst="rect">
            <a:avLst/>
          </a:prstGeom>
          <a:noFill/>
        </p:spPr>
        <p:txBody>
          <a:bodyPr wrap="square">
            <a:spAutoFit/>
          </a:bodyPr>
          <a:lstStyle/>
          <a:p>
            <a:pPr algn="ctr"/>
            <a:r>
              <a:rPr lang="en-US" sz="3200" b="1" dirty="0">
                <a:solidFill>
                  <a:schemeClr val="bg1"/>
                </a:solidFill>
              </a:rPr>
              <a:t>Database Creation</a:t>
            </a:r>
            <a:endParaRPr sz="3200" b="1" dirty="0">
              <a:solidFill>
                <a:schemeClr val="bg1"/>
              </a:solidFill>
            </a:endParaRPr>
          </a:p>
        </p:txBody>
      </p:sp>
      <p:pic>
        <p:nvPicPr>
          <p:cNvPr id="5" name="Picture 4">
            <a:extLst>
              <a:ext uri="{FF2B5EF4-FFF2-40B4-BE49-F238E27FC236}">
                <a16:creationId xmlns:a16="http://schemas.microsoft.com/office/drawing/2014/main" id="{C769CBE4-CACE-3EEA-7284-004374FE3CE4}"/>
              </a:ext>
            </a:extLst>
          </p:cNvPr>
          <p:cNvPicPr>
            <a:picLocks noChangeAspect="1"/>
          </p:cNvPicPr>
          <p:nvPr/>
        </p:nvPicPr>
        <p:blipFill>
          <a:blip r:embed="rId3"/>
          <a:stretch>
            <a:fillRect/>
          </a:stretch>
        </p:blipFill>
        <p:spPr>
          <a:xfrm>
            <a:off x="0" y="795528"/>
            <a:ext cx="8961120" cy="6062472"/>
          </a:xfrm>
          <a:prstGeom prst="rect">
            <a:avLst/>
          </a:prstGeom>
        </p:spPr>
      </p:pic>
    </p:spTree>
    <p:extLst>
      <p:ext uri="{BB962C8B-B14F-4D97-AF65-F5344CB8AC3E}">
        <p14:creationId xmlns:p14="http://schemas.microsoft.com/office/powerpoint/2010/main" val="23501005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a:extLst>
            <a:ext uri="{FF2B5EF4-FFF2-40B4-BE49-F238E27FC236}">
              <a16:creationId xmlns:a16="http://schemas.microsoft.com/office/drawing/2014/main" id="{254A5620-A204-0708-0A5D-6A43FC292E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10367D-BEA5-1EE9-0782-F99B9D3C0B99}"/>
              </a:ext>
            </a:extLst>
          </p:cNvPr>
          <p:cNvSpPr txBox="1"/>
          <p:nvPr/>
        </p:nvSpPr>
        <p:spPr>
          <a:xfrm>
            <a:off x="0" y="0"/>
            <a:ext cx="9144000" cy="830997"/>
          </a:xfrm>
          <a:prstGeom prst="rect">
            <a:avLst/>
          </a:prstGeom>
          <a:noFill/>
        </p:spPr>
        <p:txBody>
          <a:bodyPr wrap="square">
            <a:spAutoFit/>
          </a:bodyPr>
          <a:lstStyle/>
          <a:p>
            <a:pPr algn="ctr"/>
            <a:r>
              <a:rPr lang="en-US" sz="2400" b="1" dirty="0">
                <a:solidFill>
                  <a:schemeClr val="bg1"/>
                </a:solidFill>
              </a:rPr>
              <a:t>Table Creation and data Injection</a:t>
            </a:r>
          </a:p>
          <a:p>
            <a:pPr algn="ctr"/>
            <a:endParaRPr sz="2400" b="1" dirty="0">
              <a:solidFill>
                <a:schemeClr val="bg1"/>
              </a:solidFill>
            </a:endParaRPr>
          </a:p>
        </p:txBody>
      </p:sp>
      <p:pic>
        <p:nvPicPr>
          <p:cNvPr id="4" name="Picture 3">
            <a:extLst>
              <a:ext uri="{FF2B5EF4-FFF2-40B4-BE49-F238E27FC236}">
                <a16:creationId xmlns:a16="http://schemas.microsoft.com/office/drawing/2014/main" id="{8ED4A33B-8E52-9CDE-7857-83E2DDA72C5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25" t="4438" r="68463" b="3962"/>
          <a:stretch>
            <a:fillRect/>
          </a:stretch>
        </p:blipFill>
        <p:spPr>
          <a:xfrm>
            <a:off x="27432" y="830998"/>
            <a:ext cx="4544568" cy="5998878"/>
          </a:xfrm>
          <a:prstGeom prst="rect">
            <a:avLst/>
          </a:prstGeom>
        </p:spPr>
      </p:pic>
      <p:pic>
        <p:nvPicPr>
          <p:cNvPr id="7" name="Picture 6">
            <a:extLst>
              <a:ext uri="{FF2B5EF4-FFF2-40B4-BE49-F238E27FC236}">
                <a16:creationId xmlns:a16="http://schemas.microsoft.com/office/drawing/2014/main" id="{2A82D9BF-E542-B2DD-6A03-37C72D82E672}"/>
              </a:ext>
            </a:extLst>
          </p:cNvPr>
          <p:cNvPicPr>
            <a:picLocks noChangeAspect="1"/>
          </p:cNvPicPr>
          <p:nvPr/>
        </p:nvPicPr>
        <p:blipFill rotWithShape="1">
          <a:blip r:embed="rId4"/>
          <a:srcRect l="1955" t="6421" r="69351" b="5045"/>
          <a:stretch>
            <a:fillRect/>
          </a:stretch>
        </p:blipFill>
        <p:spPr>
          <a:xfrm>
            <a:off x="4572000" y="830996"/>
            <a:ext cx="4572000" cy="5998879"/>
          </a:xfrm>
          <a:prstGeom prst="rect">
            <a:avLst/>
          </a:prstGeom>
        </p:spPr>
      </p:pic>
    </p:spTree>
    <p:extLst>
      <p:ext uri="{BB962C8B-B14F-4D97-AF65-F5344CB8AC3E}">
        <p14:creationId xmlns:p14="http://schemas.microsoft.com/office/powerpoint/2010/main" val="20426314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p:cNvGrpSpPr/>
        <p:nvPr/>
      </p:nvGrpSpPr>
      <p:grpSpPr>
        <a:xfrm>
          <a:off x="0" y="0"/>
          <a:ext cx="0" cy="0"/>
          <a:chOff x="0" y="0"/>
          <a:chExt cx="0" cy="0"/>
        </a:xfrm>
      </p:grpSpPr>
      <p:sp>
        <p:nvSpPr>
          <p:cNvPr id="2" name="TextBox 1"/>
          <p:cNvSpPr txBox="1"/>
          <p:nvPr/>
        </p:nvSpPr>
        <p:spPr>
          <a:xfrm>
            <a:off x="0" y="20807"/>
            <a:ext cx="9144000" cy="584775"/>
          </a:xfrm>
          <a:prstGeom prst="rect">
            <a:avLst/>
          </a:prstGeom>
          <a:noFill/>
        </p:spPr>
        <p:txBody>
          <a:bodyPr wrap="square">
            <a:spAutoFit/>
          </a:bodyPr>
          <a:lstStyle/>
          <a:p>
            <a:pPr algn="ctr">
              <a:defRPr sz="3200" b="1">
                <a:solidFill>
                  <a:srgbClr val="00C8FF"/>
                </a:solidFill>
              </a:defRPr>
            </a:pPr>
            <a:r>
              <a:rPr lang="en-US" sz="3200" dirty="0"/>
              <a:t>Sanity Check</a:t>
            </a:r>
          </a:p>
        </p:txBody>
      </p:sp>
      <p:pic>
        <p:nvPicPr>
          <p:cNvPr id="5" name="Picture 4">
            <a:extLst>
              <a:ext uri="{FF2B5EF4-FFF2-40B4-BE49-F238E27FC236}">
                <a16:creationId xmlns:a16="http://schemas.microsoft.com/office/drawing/2014/main" id="{B9325479-FFFF-CE34-46E1-14E21EFBF05D}"/>
              </a:ext>
            </a:extLst>
          </p:cNvPr>
          <p:cNvPicPr>
            <a:picLocks noChangeAspect="1"/>
          </p:cNvPicPr>
          <p:nvPr/>
        </p:nvPicPr>
        <p:blipFill rotWithShape="1">
          <a:blip r:embed="rId3"/>
          <a:srcRect l="-21837" r="-21837"/>
          <a:stretch>
            <a:fillRect/>
          </a:stretch>
        </p:blipFill>
        <p:spPr>
          <a:xfrm>
            <a:off x="-969264" y="1077218"/>
            <a:ext cx="6473952" cy="5780782"/>
          </a:xfrm>
          <a:prstGeom prst="rect">
            <a:avLst/>
          </a:prstGeom>
        </p:spPr>
      </p:pic>
      <p:sp>
        <p:nvSpPr>
          <p:cNvPr id="13" name="Rectangle 6">
            <a:extLst>
              <a:ext uri="{FF2B5EF4-FFF2-40B4-BE49-F238E27FC236}">
                <a16:creationId xmlns:a16="http://schemas.microsoft.com/office/drawing/2014/main" id="{F0CCDA13-93E6-A5AF-64BF-C4ABC8E05692}"/>
              </a:ext>
            </a:extLst>
          </p:cNvPr>
          <p:cNvSpPr>
            <a:spLocks noChangeArrowheads="1"/>
          </p:cNvSpPr>
          <p:nvPr/>
        </p:nvSpPr>
        <p:spPr bwMode="auto">
          <a:xfrm>
            <a:off x="4572000" y="890987"/>
            <a:ext cx="466344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Data Coverage:</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	Verified available years — confirmed that data include records only for 2015.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Date Validity:</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	Ensured all records have valid date ranges:</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		• 1 ≤ day ≤ 31</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		• 1 ≤ month ≤ 12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Foreign Key Integrity:</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	• Confirmed that all flights reference valid airlines (no missing or unknown airline codes).</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	• Verified that both origin and destination airports exist in the airports table (no invalid references).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bg1"/>
              </a:solidFill>
              <a:latin typeface="Arial" panose="020B0604020202020204" pitchFamily="34" charset="0"/>
            </a:endParaRPr>
          </a:p>
          <a:p>
            <a:pPr lvl="0"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bg1"/>
                </a:solidFill>
                <a:effectLst/>
                <a:latin typeface="Arial" panose="020B0604020202020204" pitchFamily="34" charset="0"/>
              </a:rPr>
              <a:t> Checked if </a:t>
            </a:r>
            <a:r>
              <a:rPr kumimoji="0" lang="en-US" altLang="en-US" sz="1600" b="0" i="0" u="none" strike="noStrike" cap="none" normalizeH="0" baseline="0" dirty="0" err="1">
                <a:ln>
                  <a:noFill/>
                </a:ln>
                <a:solidFill>
                  <a:schemeClr val="bg1"/>
                </a:solidFill>
                <a:effectLst/>
                <a:latin typeface="Arial" panose="020B0604020202020204" pitchFamily="34" charset="0"/>
              </a:rPr>
              <a:t>departure_delay</a:t>
            </a:r>
            <a:r>
              <a:rPr kumimoji="0" lang="en-US" altLang="en-US" sz="1600" b="0" i="0" u="none" strike="noStrike" cap="none" normalizeH="0" baseline="0" dirty="0">
                <a:ln>
                  <a:noFill/>
                </a:ln>
                <a:solidFill>
                  <a:schemeClr val="bg1"/>
                </a:solidFill>
                <a:effectLst/>
                <a:latin typeface="Arial" panose="020B0604020202020204" pitchFamily="34" charset="0"/>
              </a:rPr>
              <a:t> </a:t>
            </a:r>
            <a:r>
              <a:rPr lang="en-US" altLang="en-US" sz="1600" dirty="0">
                <a:solidFill>
                  <a:schemeClr val="bg1"/>
                </a:solidFill>
                <a:latin typeface="Arial" panose="020B0604020202020204" pitchFamily="34" charset="0"/>
              </a:rPr>
              <a:t>= scheduled_ departure _time – </a:t>
            </a:r>
            <a:r>
              <a:rPr lang="en-US" altLang="en-US" sz="1600" dirty="0" err="1">
                <a:solidFill>
                  <a:schemeClr val="bg1"/>
                </a:solidFill>
                <a:latin typeface="Arial" panose="020B0604020202020204" pitchFamily="34" charset="0"/>
              </a:rPr>
              <a:t>actual_departure_time</a:t>
            </a:r>
            <a:r>
              <a:rPr lang="en-US" altLang="en-US" sz="1600" dirty="0">
                <a:solidFill>
                  <a:schemeClr val="bg1"/>
                </a:solidFill>
                <a:latin typeface="Arial" panose="020B0604020202020204" pitchFamily="34" charset="0"/>
              </a:rPr>
              <a:t> </a:t>
            </a:r>
          </a:p>
          <a:p>
            <a:pPr lvl="0"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bg1"/>
                </a:solidFill>
                <a:effectLst/>
                <a:latin typeface="Arial" panose="020B0604020202020204" pitchFamily="34" charset="0"/>
              </a:rPr>
              <a:t> checked if </a:t>
            </a:r>
            <a:r>
              <a:rPr kumimoji="0" lang="en-US" altLang="en-US" sz="1600" b="0" i="0" u="none" strike="noStrike" cap="none" normalizeH="0" baseline="0" dirty="0" err="1">
                <a:ln>
                  <a:noFill/>
                </a:ln>
                <a:solidFill>
                  <a:schemeClr val="bg1"/>
                </a:solidFill>
                <a:effectLst/>
                <a:latin typeface="Arial" panose="020B0604020202020204" pitchFamily="34" charset="0"/>
              </a:rPr>
              <a:t>arrival</a:t>
            </a:r>
            <a:r>
              <a:rPr lang="en-US" altLang="en-US" sz="1600" dirty="0" err="1">
                <a:solidFill>
                  <a:schemeClr val="bg1"/>
                </a:solidFill>
                <a:latin typeface="Arial" panose="020B0604020202020204" pitchFamily="34" charset="0"/>
              </a:rPr>
              <a:t>_delay</a:t>
            </a:r>
            <a:r>
              <a:rPr lang="en-US" altLang="en-US" sz="1600" dirty="0">
                <a:solidFill>
                  <a:schemeClr val="bg1"/>
                </a:solidFill>
                <a:latin typeface="Arial" panose="020B0604020202020204" pitchFamily="34" charset="0"/>
              </a:rPr>
              <a:t> = scheduled_ </a:t>
            </a:r>
            <a:r>
              <a:rPr lang="en-US" altLang="en-US" sz="1600" dirty="0" err="1">
                <a:solidFill>
                  <a:schemeClr val="bg1"/>
                </a:solidFill>
                <a:latin typeface="Arial" panose="020B0604020202020204" pitchFamily="34" charset="0"/>
              </a:rPr>
              <a:t>arrival_time</a:t>
            </a:r>
            <a:r>
              <a:rPr lang="en-US" altLang="en-US" sz="1600" dirty="0">
                <a:solidFill>
                  <a:schemeClr val="bg1"/>
                </a:solidFill>
                <a:latin typeface="Arial" panose="020B0604020202020204" pitchFamily="34" charset="0"/>
              </a:rPr>
              <a:t> – actual_ arrival _time </a:t>
            </a: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a:extLst>
            <a:ext uri="{FF2B5EF4-FFF2-40B4-BE49-F238E27FC236}">
              <a16:creationId xmlns:a16="http://schemas.microsoft.com/office/drawing/2014/main" id="{562CF6BC-D415-3167-68F8-9A926392F06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AD68A7-84EA-AAEA-C0DF-83A0E93DCA66}"/>
              </a:ext>
            </a:extLst>
          </p:cNvPr>
          <p:cNvSpPr txBox="1"/>
          <p:nvPr/>
        </p:nvSpPr>
        <p:spPr>
          <a:xfrm>
            <a:off x="0" y="0"/>
            <a:ext cx="9144000" cy="861774"/>
          </a:xfrm>
          <a:prstGeom prst="rect">
            <a:avLst/>
          </a:prstGeom>
          <a:noFill/>
        </p:spPr>
        <p:txBody>
          <a:bodyPr wrap="square">
            <a:spAutoFit/>
          </a:bodyPr>
          <a:lstStyle/>
          <a:p>
            <a:pPr algn="ctr"/>
            <a:endParaRPr dirty="0"/>
          </a:p>
          <a:p>
            <a:pPr algn="ctr">
              <a:defRPr sz="3200" b="1">
                <a:solidFill>
                  <a:srgbClr val="00C8FF"/>
                </a:solidFill>
              </a:defRPr>
            </a:pPr>
            <a:r>
              <a:rPr dirty="0"/>
              <a:t>Data Cleaning</a:t>
            </a:r>
          </a:p>
        </p:txBody>
      </p:sp>
      <p:sp>
        <p:nvSpPr>
          <p:cNvPr id="3" name="TextBox 2">
            <a:extLst>
              <a:ext uri="{FF2B5EF4-FFF2-40B4-BE49-F238E27FC236}">
                <a16:creationId xmlns:a16="http://schemas.microsoft.com/office/drawing/2014/main" id="{DB7EDB6B-5CA0-A464-1CF8-B77093F60B66}"/>
              </a:ext>
            </a:extLst>
          </p:cNvPr>
          <p:cNvSpPr txBox="1"/>
          <p:nvPr/>
        </p:nvSpPr>
        <p:spPr>
          <a:xfrm>
            <a:off x="91440" y="4030586"/>
            <a:ext cx="9052560" cy="2862322"/>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t>There are many rows with null values, but not all of them need to be handled because the null values do not always indicate missing data. For example, if the cancellation reason is null, it means that the flight was not cancelled. Several other columns follow the same logic.  </a:t>
            </a:r>
          </a:p>
          <a:p>
            <a:pPr marL="342900" indent="-342900">
              <a:buFont typeface="Arial" panose="020B0604020202020204" pitchFamily="34" charset="0"/>
              <a:buChar char="•"/>
              <a:defRPr sz="2000">
                <a:solidFill>
                  <a:srgbClr val="FFFFFF"/>
                </a:solidFill>
              </a:defRPr>
            </a:pPr>
            <a:endParaRPr lang="en-US" dirty="0"/>
          </a:p>
          <a:p>
            <a:pPr marL="342900" indent="-342900">
              <a:buFont typeface="Arial" panose="020B0604020202020204" pitchFamily="34" charset="0"/>
              <a:buChar char="•"/>
              <a:defRPr sz="2000">
                <a:solidFill>
                  <a:srgbClr val="FFFFFF"/>
                </a:solidFill>
              </a:defRPr>
            </a:pPr>
            <a:r>
              <a:rPr lang="en-US" dirty="0"/>
              <a:t>Invalid and null entries — such as missing flight numbers, years, months, days, origin and destination airports, and airlines — were removed. 14k rows had null flights number</a:t>
            </a:r>
          </a:p>
          <a:p>
            <a:pPr>
              <a:defRPr sz="2000">
                <a:solidFill>
                  <a:srgbClr val="FFFFFF"/>
                </a:solidFill>
              </a:defRPr>
            </a:pPr>
            <a:endParaRPr dirty="0"/>
          </a:p>
        </p:txBody>
      </p:sp>
      <p:pic>
        <p:nvPicPr>
          <p:cNvPr id="5" name="Picture 4">
            <a:extLst>
              <a:ext uri="{FF2B5EF4-FFF2-40B4-BE49-F238E27FC236}">
                <a16:creationId xmlns:a16="http://schemas.microsoft.com/office/drawing/2014/main" id="{8723FFDC-2D5C-EBE5-B326-7A645E3C5521}"/>
              </a:ext>
            </a:extLst>
          </p:cNvPr>
          <p:cNvPicPr>
            <a:picLocks noChangeAspect="1"/>
          </p:cNvPicPr>
          <p:nvPr/>
        </p:nvPicPr>
        <p:blipFill>
          <a:blip r:embed="rId3"/>
          <a:stretch>
            <a:fillRect/>
          </a:stretch>
        </p:blipFill>
        <p:spPr>
          <a:xfrm>
            <a:off x="0" y="861774"/>
            <a:ext cx="9052560" cy="3168812"/>
          </a:xfrm>
          <a:prstGeom prst="rect">
            <a:avLst/>
          </a:prstGeom>
        </p:spPr>
      </p:pic>
    </p:spTree>
    <p:extLst>
      <p:ext uri="{BB962C8B-B14F-4D97-AF65-F5344CB8AC3E}">
        <p14:creationId xmlns:p14="http://schemas.microsoft.com/office/powerpoint/2010/main" val="34013745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a:extLst>
            <a:ext uri="{FF2B5EF4-FFF2-40B4-BE49-F238E27FC236}">
              <a16:creationId xmlns:a16="http://schemas.microsoft.com/office/drawing/2014/main" id="{9CCBB6F4-1CF1-A81F-BC70-8DBADE5BEB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D74A5F-D576-187B-72A0-0E7EC28A868F}"/>
              </a:ext>
            </a:extLst>
          </p:cNvPr>
          <p:cNvSpPr txBox="1"/>
          <p:nvPr/>
        </p:nvSpPr>
        <p:spPr>
          <a:xfrm>
            <a:off x="0" y="0"/>
            <a:ext cx="9144000" cy="861774"/>
          </a:xfrm>
          <a:prstGeom prst="rect">
            <a:avLst/>
          </a:prstGeom>
          <a:noFill/>
        </p:spPr>
        <p:txBody>
          <a:bodyPr wrap="square">
            <a:spAutoFit/>
          </a:bodyPr>
          <a:lstStyle/>
          <a:p>
            <a:pPr algn="ctr"/>
            <a:endParaRPr dirty="0"/>
          </a:p>
          <a:p>
            <a:pPr algn="ctr">
              <a:defRPr sz="3200" b="1">
                <a:solidFill>
                  <a:srgbClr val="00C8FF"/>
                </a:solidFill>
              </a:defRPr>
            </a:pPr>
            <a:r>
              <a:rPr dirty="0"/>
              <a:t>Data </a:t>
            </a:r>
            <a:r>
              <a:rPr lang="en-US" dirty="0" err="1"/>
              <a:t>Tranformation</a:t>
            </a:r>
            <a:endParaRPr dirty="0"/>
          </a:p>
        </p:txBody>
      </p:sp>
      <p:sp>
        <p:nvSpPr>
          <p:cNvPr id="3" name="TextBox 2">
            <a:extLst>
              <a:ext uri="{FF2B5EF4-FFF2-40B4-BE49-F238E27FC236}">
                <a16:creationId xmlns:a16="http://schemas.microsoft.com/office/drawing/2014/main" id="{92E56C3F-4D99-FA8D-0F8F-371835D41639}"/>
              </a:ext>
            </a:extLst>
          </p:cNvPr>
          <p:cNvSpPr txBox="1"/>
          <p:nvPr/>
        </p:nvSpPr>
        <p:spPr>
          <a:xfrm>
            <a:off x="4572000" y="1067930"/>
            <a:ext cx="4572000" cy="5786199"/>
          </a:xfrm>
          <a:prstGeom prst="rect">
            <a:avLst/>
          </a:prstGeom>
          <a:noFill/>
        </p:spPr>
        <p:txBody>
          <a:bodyPr wrap="square">
            <a:spAutoFit/>
          </a:bodyPr>
          <a:lstStyle/>
          <a:p>
            <a:r>
              <a:rPr lang="en-US" sz="1400" dirty="0">
                <a:solidFill>
                  <a:schemeClr val="bg1"/>
                </a:solidFill>
              </a:rPr>
              <a:t>• Converted HHMM string columns into DATETIME columns for </a:t>
            </a:r>
            <a:r>
              <a:rPr lang="en-US" sz="1400" dirty="0" err="1">
                <a:solidFill>
                  <a:schemeClr val="bg1"/>
                </a:solidFill>
              </a:rPr>
              <a:t>scheduled_departure</a:t>
            </a:r>
            <a:r>
              <a:rPr lang="en-US" sz="1400" dirty="0">
                <a:solidFill>
                  <a:schemeClr val="bg1"/>
                </a:solidFill>
              </a:rPr>
              <a:t>, </a:t>
            </a:r>
            <a:r>
              <a:rPr lang="en-US" sz="1400" dirty="0" err="1">
                <a:solidFill>
                  <a:schemeClr val="bg1"/>
                </a:solidFill>
              </a:rPr>
              <a:t>departure_time</a:t>
            </a:r>
            <a:r>
              <a:rPr lang="en-US" sz="1400" dirty="0">
                <a:solidFill>
                  <a:schemeClr val="bg1"/>
                </a:solidFill>
              </a:rPr>
              <a:t>, </a:t>
            </a:r>
            <a:r>
              <a:rPr lang="en-US" sz="1400" dirty="0" err="1">
                <a:solidFill>
                  <a:schemeClr val="bg1"/>
                </a:solidFill>
              </a:rPr>
              <a:t>wheels_off</a:t>
            </a:r>
            <a:r>
              <a:rPr lang="en-US" sz="1400" dirty="0">
                <a:solidFill>
                  <a:schemeClr val="bg1"/>
                </a:solidFill>
              </a:rPr>
              <a:t>, </a:t>
            </a:r>
            <a:r>
              <a:rPr lang="en-US" sz="1400" dirty="0" err="1">
                <a:solidFill>
                  <a:schemeClr val="bg1"/>
                </a:solidFill>
              </a:rPr>
              <a:t>wheels_on</a:t>
            </a:r>
            <a:r>
              <a:rPr lang="en-US" sz="1400" dirty="0">
                <a:solidFill>
                  <a:schemeClr val="bg1"/>
                </a:solidFill>
              </a:rPr>
              <a:t>, </a:t>
            </a:r>
            <a:r>
              <a:rPr lang="en-US" sz="1400" dirty="0" err="1">
                <a:solidFill>
                  <a:schemeClr val="bg1"/>
                </a:solidFill>
              </a:rPr>
              <a:t>arrival_time</a:t>
            </a:r>
            <a:r>
              <a:rPr lang="en-US" sz="1400" dirty="0">
                <a:solidFill>
                  <a:schemeClr val="bg1"/>
                </a:solidFill>
              </a:rPr>
              <a:t>, and </a:t>
            </a:r>
            <a:r>
              <a:rPr lang="en-US" sz="1400" dirty="0" err="1">
                <a:solidFill>
                  <a:schemeClr val="bg1"/>
                </a:solidFill>
              </a:rPr>
              <a:t>scheduled_arrival</a:t>
            </a:r>
            <a:r>
              <a:rPr lang="en-US" sz="1400" dirty="0">
                <a:solidFill>
                  <a:schemeClr val="bg1"/>
                </a:solidFill>
              </a:rPr>
              <a:t>. Dropped previous HHMM string to avoid cluster.</a:t>
            </a:r>
          </a:p>
          <a:p>
            <a:r>
              <a:rPr lang="en-US" sz="1400" dirty="0">
                <a:solidFill>
                  <a:schemeClr val="bg1"/>
                </a:solidFill>
              </a:rPr>
              <a:t>• make flight date column from year, month and day column and drop these 3 columns</a:t>
            </a:r>
          </a:p>
          <a:p>
            <a:r>
              <a:rPr lang="en-US" sz="1400" dirty="0">
                <a:solidFill>
                  <a:schemeClr val="bg1"/>
                </a:solidFill>
              </a:rPr>
              <a:t>• Make Delay category for arrival and departure delay</a:t>
            </a:r>
          </a:p>
          <a:p>
            <a:r>
              <a:rPr lang="en-US" sz="1400" dirty="0">
                <a:solidFill>
                  <a:schemeClr val="bg1"/>
                </a:solidFill>
              </a:rPr>
              <a:t>	- On-time if delay &lt;= 0</a:t>
            </a:r>
          </a:p>
          <a:p>
            <a:r>
              <a:rPr lang="en-US" sz="1400" dirty="0">
                <a:solidFill>
                  <a:schemeClr val="bg1"/>
                </a:solidFill>
              </a:rPr>
              <a:t>	- Short if 1 &lt;= delay &lt;= 30</a:t>
            </a:r>
          </a:p>
          <a:p>
            <a:r>
              <a:rPr lang="en-US" sz="1400" dirty="0">
                <a:solidFill>
                  <a:schemeClr val="bg1"/>
                </a:solidFill>
              </a:rPr>
              <a:t>	- Medium if 31 &lt; delay &lt;= 120</a:t>
            </a:r>
          </a:p>
          <a:p>
            <a:r>
              <a:rPr lang="en-US" sz="1400" dirty="0">
                <a:solidFill>
                  <a:schemeClr val="bg1"/>
                </a:solidFill>
              </a:rPr>
              <a:t>	- long for remaining</a:t>
            </a:r>
          </a:p>
          <a:p>
            <a:r>
              <a:rPr lang="en-US" sz="1400" dirty="0">
                <a:solidFill>
                  <a:schemeClr val="bg1"/>
                </a:solidFill>
              </a:rPr>
              <a:t>• new cancellation category created for cancellation </a:t>
            </a:r>
          </a:p>
          <a:p>
            <a:r>
              <a:rPr lang="en-US" sz="1400" dirty="0">
                <a:solidFill>
                  <a:schemeClr val="bg1"/>
                </a:solidFill>
              </a:rPr>
              <a:t>	- WHEN 'A' THEN 'Air System'</a:t>
            </a:r>
          </a:p>
          <a:p>
            <a:r>
              <a:rPr lang="en-US" sz="1400" dirty="0">
                <a:solidFill>
                  <a:schemeClr val="bg1"/>
                </a:solidFill>
              </a:rPr>
              <a:t>        - WHEN 'B' THEN 'Security'</a:t>
            </a:r>
          </a:p>
          <a:p>
            <a:r>
              <a:rPr lang="en-US" sz="1400" dirty="0">
                <a:solidFill>
                  <a:schemeClr val="bg1"/>
                </a:solidFill>
              </a:rPr>
              <a:t>        - WHEN 'C' THEN 'Airline'</a:t>
            </a:r>
          </a:p>
          <a:p>
            <a:r>
              <a:rPr lang="en-US" sz="1400" dirty="0">
                <a:solidFill>
                  <a:schemeClr val="bg1"/>
                </a:solidFill>
              </a:rPr>
              <a:t>        - WHEN 'D' THEN 'Weather'</a:t>
            </a:r>
          </a:p>
          <a:p>
            <a:r>
              <a:rPr lang="en-US" sz="1400" dirty="0">
                <a:solidFill>
                  <a:schemeClr val="bg1"/>
                </a:solidFill>
              </a:rPr>
              <a:t>• Readable flight status </a:t>
            </a:r>
          </a:p>
          <a:p>
            <a:r>
              <a:rPr lang="en-US" sz="1400" dirty="0">
                <a:solidFill>
                  <a:schemeClr val="bg1"/>
                </a:solidFill>
              </a:rPr>
              <a:t>	- WHEN cancelled = 1 THEN 'Cancelled'</a:t>
            </a:r>
          </a:p>
          <a:p>
            <a:r>
              <a:rPr lang="en-US" sz="1400" dirty="0">
                <a:solidFill>
                  <a:schemeClr val="bg1"/>
                </a:solidFill>
              </a:rPr>
              <a:t>        - WHEN diverted = 1 THEN 'Diverted'</a:t>
            </a:r>
          </a:p>
          <a:p>
            <a:r>
              <a:rPr lang="en-US" sz="1400" dirty="0">
                <a:solidFill>
                  <a:schemeClr val="bg1"/>
                </a:solidFill>
              </a:rPr>
              <a:t>        - ELSE 'Completed'</a:t>
            </a:r>
          </a:p>
          <a:p>
            <a:r>
              <a:rPr lang="en-US" sz="1400" dirty="0">
                <a:solidFill>
                  <a:schemeClr val="bg1"/>
                </a:solidFill>
              </a:rPr>
              <a:t>• Computed </a:t>
            </a:r>
            <a:r>
              <a:rPr lang="en-US" sz="1400" dirty="0" err="1">
                <a:solidFill>
                  <a:schemeClr val="bg1"/>
                </a:solidFill>
              </a:rPr>
              <a:t>departure_delay_min</a:t>
            </a:r>
            <a:r>
              <a:rPr lang="en-US" sz="1400" dirty="0">
                <a:solidFill>
                  <a:schemeClr val="bg1"/>
                </a:solidFill>
              </a:rPr>
              <a:t> and </a:t>
            </a:r>
            <a:r>
              <a:rPr lang="en-US" sz="1400" dirty="0" err="1">
                <a:solidFill>
                  <a:schemeClr val="bg1"/>
                </a:solidFill>
              </a:rPr>
              <a:t>arrival_delay_min</a:t>
            </a:r>
            <a:r>
              <a:rPr lang="en-US" sz="1400" dirty="0">
                <a:solidFill>
                  <a:schemeClr val="bg1"/>
                </a:solidFill>
              </a:rPr>
              <a:t> correctly as differences between scheduled and actual times.</a:t>
            </a:r>
          </a:p>
          <a:p>
            <a:r>
              <a:rPr lang="en-US" sz="1400" dirty="0">
                <a:solidFill>
                  <a:schemeClr val="bg1"/>
                </a:solidFill>
              </a:rPr>
              <a:t>• Batches were used for transformation due to the large dataset size (~5.8M rows)</a:t>
            </a:r>
          </a:p>
          <a:p>
            <a:pPr>
              <a:defRPr sz="2000">
                <a:solidFill>
                  <a:srgbClr val="FFFFFF"/>
                </a:solidFill>
              </a:defRPr>
            </a:pPr>
            <a:endParaRPr dirty="0"/>
          </a:p>
        </p:txBody>
      </p:sp>
      <p:pic>
        <p:nvPicPr>
          <p:cNvPr id="6" name="Picture 5">
            <a:extLst>
              <a:ext uri="{FF2B5EF4-FFF2-40B4-BE49-F238E27FC236}">
                <a16:creationId xmlns:a16="http://schemas.microsoft.com/office/drawing/2014/main" id="{9412B818-00B1-3054-06BE-3EBF85B67DDA}"/>
              </a:ext>
            </a:extLst>
          </p:cNvPr>
          <p:cNvPicPr>
            <a:picLocks noChangeAspect="1"/>
          </p:cNvPicPr>
          <p:nvPr/>
        </p:nvPicPr>
        <p:blipFill rotWithShape="1">
          <a:blip r:embed="rId3"/>
          <a:srcRect l="725" t="4756" r="65525" b="6355"/>
          <a:stretch>
            <a:fillRect/>
          </a:stretch>
        </p:blipFill>
        <p:spPr>
          <a:xfrm>
            <a:off x="0" y="1067930"/>
            <a:ext cx="4572000" cy="5790070"/>
          </a:xfrm>
          <a:prstGeom prst="rect">
            <a:avLst/>
          </a:prstGeom>
        </p:spPr>
      </p:pic>
    </p:spTree>
    <p:extLst>
      <p:ext uri="{BB962C8B-B14F-4D97-AF65-F5344CB8AC3E}">
        <p14:creationId xmlns:p14="http://schemas.microsoft.com/office/powerpoint/2010/main" val="39630834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a:extLst>
            <a:ext uri="{FF2B5EF4-FFF2-40B4-BE49-F238E27FC236}">
              <a16:creationId xmlns:a16="http://schemas.microsoft.com/office/drawing/2014/main" id="{BA2F18E1-6F5D-3FA1-7BB3-1471F3C81F4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DDB495-EEFB-8FA5-9933-3119C90C9BFC}"/>
              </a:ext>
            </a:extLst>
          </p:cNvPr>
          <p:cNvSpPr txBox="1"/>
          <p:nvPr/>
        </p:nvSpPr>
        <p:spPr>
          <a:xfrm>
            <a:off x="0" y="0"/>
            <a:ext cx="9144000" cy="861774"/>
          </a:xfrm>
          <a:prstGeom prst="rect">
            <a:avLst/>
          </a:prstGeom>
          <a:noFill/>
        </p:spPr>
        <p:txBody>
          <a:bodyPr wrap="square">
            <a:spAutoFit/>
          </a:bodyPr>
          <a:lstStyle/>
          <a:p>
            <a:pPr algn="ctr"/>
            <a:endParaRPr dirty="0"/>
          </a:p>
          <a:p>
            <a:pPr algn="ctr">
              <a:defRPr sz="3200" b="1">
                <a:solidFill>
                  <a:srgbClr val="00C8FF"/>
                </a:solidFill>
              </a:defRPr>
            </a:pPr>
            <a:r>
              <a:rPr lang="en-US" dirty="0"/>
              <a:t>Exploratory </a:t>
            </a:r>
            <a:r>
              <a:rPr dirty="0"/>
              <a:t>Data</a:t>
            </a:r>
            <a:r>
              <a:rPr lang="en-US" dirty="0"/>
              <a:t> Analysis(EDA)</a:t>
            </a:r>
            <a:endParaRPr dirty="0"/>
          </a:p>
        </p:txBody>
      </p:sp>
      <p:pic>
        <p:nvPicPr>
          <p:cNvPr id="8" name="Picture 7">
            <a:extLst>
              <a:ext uri="{FF2B5EF4-FFF2-40B4-BE49-F238E27FC236}">
                <a16:creationId xmlns:a16="http://schemas.microsoft.com/office/drawing/2014/main" id="{3CD49AF2-70A7-3F00-4684-ADD21A9F41CD}"/>
              </a:ext>
            </a:extLst>
          </p:cNvPr>
          <p:cNvPicPr>
            <a:picLocks noChangeAspect="1"/>
          </p:cNvPicPr>
          <p:nvPr/>
        </p:nvPicPr>
        <p:blipFill>
          <a:blip r:embed="rId3"/>
          <a:stretch>
            <a:fillRect/>
          </a:stretch>
        </p:blipFill>
        <p:spPr>
          <a:xfrm>
            <a:off x="0" y="861774"/>
            <a:ext cx="7125694" cy="3019846"/>
          </a:xfrm>
          <a:prstGeom prst="rect">
            <a:avLst/>
          </a:prstGeom>
        </p:spPr>
      </p:pic>
      <p:pic>
        <p:nvPicPr>
          <p:cNvPr id="10" name="Picture 9">
            <a:extLst>
              <a:ext uri="{FF2B5EF4-FFF2-40B4-BE49-F238E27FC236}">
                <a16:creationId xmlns:a16="http://schemas.microsoft.com/office/drawing/2014/main" id="{590EB719-C357-1862-59BF-64A2132CA95E}"/>
              </a:ext>
            </a:extLst>
          </p:cNvPr>
          <p:cNvPicPr>
            <a:picLocks noChangeAspect="1"/>
          </p:cNvPicPr>
          <p:nvPr/>
        </p:nvPicPr>
        <p:blipFill>
          <a:blip r:embed="rId4"/>
          <a:stretch>
            <a:fillRect/>
          </a:stretch>
        </p:blipFill>
        <p:spPr>
          <a:xfrm>
            <a:off x="0" y="3881620"/>
            <a:ext cx="7182255" cy="2976380"/>
          </a:xfrm>
          <a:prstGeom prst="rect">
            <a:avLst/>
          </a:prstGeom>
        </p:spPr>
      </p:pic>
      <p:sp>
        <p:nvSpPr>
          <p:cNvPr id="13" name="TextBox 12">
            <a:extLst>
              <a:ext uri="{FF2B5EF4-FFF2-40B4-BE49-F238E27FC236}">
                <a16:creationId xmlns:a16="http://schemas.microsoft.com/office/drawing/2014/main" id="{B51FDABB-EFAC-1A20-AAB9-7BAEC85DBDC5}"/>
              </a:ext>
            </a:extLst>
          </p:cNvPr>
          <p:cNvSpPr txBox="1"/>
          <p:nvPr/>
        </p:nvSpPr>
        <p:spPr>
          <a:xfrm>
            <a:off x="7182255" y="952173"/>
            <a:ext cx="1961745" cy="2031325"/>
          </a:xfrm>
          <a:prstGeom prst="rect">
            <a:avLst/>
          </a:prstGeom>
          <a:noFill/>
        </p:spPr>
        <p:txBody>
          <a:bodyPr wrap="square" rtlCol="0">
            <a:spAutoFit/>
          </a:bodyPr>
          <a:lstStyle/>
          <a:p>
            <a:r>
              <a:rPr lang="en-US" dirty="0">
                <a:solidFill>
                  <a:schemeClr val="bg1"/>
                </a:solidFill>
              </a:rPr>
              <a:t>Security and air-system contributes 82% of total flights Cancellations, followed by airline issue. Weather the affect least.</a:t>
            </a:r>
          </a:p>
        </p:txBody>
      </p:sp>
      <p:sp>
        <p:nvSpPr>
          <p:cNvPr id="14" name="TextBox 13">
            <a:extLst>
              <a:ext uri="{FF2B5EF4-FFF2-40B4-BE49-F238E27FC236}">
                <a16:creationId xmlns:a16="http://schemas.microsoft.com/office/drawing/2014/main" id="{0845EDBD-8B5D-F46B-C2A6-F9B6D334DD6D}"/>
              </a:ext>
            </a:extLst>
          </p:cNvPr>
          <p:cNvSpPr txBox="1"/>
          <p:nvPr/>
        </p:nvSpPr>
        <p:spPr>
          <a:xfrm>
            <a:off x="7182255" y="3892482"/>
            <a:ext cx="2018306" cy="1477328"/>
          </a:xfrm>
          <a:prstGeom prst="rect">
            <a:avLst/>
          </a:prstGeom>
          <a:noFill/>
        </p:spPr>
        <p:txBody>
          <a:bodyPr wrap="square" rtlCol="0">
            <a:spAutoFit/>
          </a:bodyPr>
          <a:lstStyle/>
          <a:p>
            <a:r>
              <a:rPr lang="en-US" dirty="0">
                <a:solidFill>
                  <a:schemeClr val="bg1"/>
                </a:solidFill>
              </a:rPr>
              <a:t>• airline, aircraft and air-system cause most of the delay in flights that are completed</a:t>
            </a:r>
          </a:p>
        </p:txBody>
      </p:sp>
    </p:spTree>
    <p:extLst>
      <p:ext uri="{BB962C8B-B14F-4D97-AF65-F5344CB8AC3E}">
        <p14:creationId xmlns:p14="http://schemas.microsoft.com/office/powerpoint/2010/main" val="404344333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1923"/>
        </a:solidFill>
        <a:effectLst/>
      </p:bgPr>
    </p:bg>
    <p:spTree>
      <p:nvGrpSpPr>
        <p:cNvPr id="1" name="">
          <a:extLst>
            <a:ext uri="{FF2B5EF4-FFF2-40B4-BE49-F238E27FC236}">
              <a16:creationId xmlns:a16="http://schemas.microsoft.com/office/drawing/2014/main" id="{AB5BE2EA-2557-F022-0576-3B2BD2A45A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D19C9E-7AD5-119C-D8D4-832EC177C93C}"/>
              </a:ext>
            </a:extLst>
          </p:cNvPr>
          <p:cNvSpPr txBox="1"/>
          <p:nvPr/>
        </p:nvSpPr>
        <p:spPr>
          <a:xfrm>
            <a:off x="0" y="0"/>
            <a:ext cx="9144000" cy="861774"/>
          </a:xfrm>
          <a:prstGeom prst="rect">
            <a:avLst/>
          </a:prstGeom>
          <a:noFill/>
        </p:spPr>
        <p:txBody>
          <a:bodyPr wrap="square">
            <a:spAutoFit/>
          </a:bodyPr>
          <a:lstStyle/>
          <a:p>
            <a:pPr algn="ctr"/>
            <a:endParaRPr dirty="0"/>
          </a:p>
          <a:p>
            <a:pPr algn="ctr">
              <a:defRPr sz="3200" b="1">
                <a:solidFill>
                  <a:srgbClr val="00C8FF"/>
                </a:solidFill>
              </a:defRPr>
            </a:pPr>
            <a:r>
              <a:rPr lang="en-US" dirty="0"/>
              <a:t>Exploratory </a:t>
            </a:r>
            <a:r>
              <a:rPr dirty="0"/>
              <a:t>Data</a:t>
            </a:r>
            <a:r>
              <a:rPr lang="en-US" dirty="0"/>
              <a:t> Analysis(EDA)</a:t>
            </a:r>
            <a:endParaRPr dirty="0"/>
          </a:p>
        </p:txBody>
      </p:sp>
      <p:pic>
        <p:nvPicPr>
          <p:cNvPr id="12" name="Picture 11">
            <a:extLst>
              <a:ext uri="{FF2B5EF4-FFF2-40B4-BE49-F238E27FC236}">
                <a16:creationId xmlns:a16="http://schemas.microsoft.com/office/drawing/2014/main" id="{EAF6B5F4-7BDC-07F7-5C67-0647F6EBD7EE}"/>
              </a:ext>
            </a:extLst>
          </p:cNvPr>
          <p:cNvPicPr>
            <a:picLocks noChangeAspect="1"/>
          </p:cNvPicPr>
          <p:nvPr/>
        </p:nvPicPr>
        <p:blipFill>
          <a:blip r:embed="rId3"/>
          <a:stretch>
            <a:fillRect/>
          </a:stretch>
        </p:blipFill>
        <p:spPr>
          <a:xfrm>
            <a:off x="0" y="1370483"/>
            <a:ext cx="6035034" cy="5487517"/>
          </a:xfrm>
          <a:prstGeom prst="rect">
            <a:avLst/>
          </a:prstGeom>
        </p:spPr>
      </p:pic>
      <p:sp>
        <p:nvSpPr>
          <p:cNvPr id="4" name="TextBox 3">
            <a:extLst>
              <a:ext uri="{FF2B5EF4-FFF2-40B4-BE49-F238E27FC236}">
                <a16:creationId xmlns:a16="http://schemas.microsoft.com/office/drawing/2014/main" id="{5EFA581B-D941-913F-C602-4EF046CC7662}"/>
              </a:ext>
            </a:extLst>
          </p:cNvPr>
          <p:cNvSpPr txBox="1"/>
          <p:nvPr/>
        </p:nvSpPr>
        <p:spPr>
          <a:xfrm>
            <a:off x="0" y="942799"/>
            <a:ext cx="4769832" cy="369332"/>
          </a:xfrm>
          <a:prstGeom prst="rect">
            <a:avLst/>
          </a:prstGeom>
          <a:noFill/>
        </p:spPr>
        <p:txBody>
          <a:bodyPr wrap="none" rtlCol="0">
            <a:spAutoFit/>
          </a:bodyPr>
          <a:lstStyle/>
          <a:p>
            <a:r>
              <a:rPr lang="en-US" dirty="0">
                <a:solidFill>
                  <a:schemeClr val="bg1"/>
                </a:solidFill>
              </a:rPr>
              <a:t>Delay Propagation Patterns: Departure vs. Arrival</a:t>
            </a:r>
          </a:p>
        </p:txBody>
      </p:sp>
      <p:sp>
        <p:nvSpPr>
          <p:cNvPr id="6" name="TextBox 5">
            <a:extLst>
              <a:ext uri="{FF2B5EF4-FFF2-40B4-BE49-F238E27FC236}">
                <a16:creationId xmlns:a16="http://schemas.microsoft.com/office/drawing/2014/main" id="{24FBBE9E-03AC-2453-FF03-23E70699AB3F}"/>
              </a:ext>
            </a:extLst>
          </p:cNvPr>
          <p:cNvSpPr txBox="1"/>
          <p:nvPr/>
        </p:nvSpPr>
        <p:spPr>
          <a:xfrm>
            <a:off x="6035035" y="1139362"/>
            <a:ext cx="3108965" cy="5493812"/>
          </a:xfrm>
          <a:prstGeom prst="rect">
            <a:avLst/>
          </a:prstGeom>
          <a:noFill/>
        </p:spPr>
        <p:txBody>
          <a:bodyPr wrap="square" rtlCol="0">
            <a:spAutoFit/>
          </a:bodyPr>
          <a:lstStyle/>
          <a:p>
            <a:pPr marL="285750" indent="-285750">
              <a:buFont typeface="Arial" panose="020B0604020202020204" pitchFamily="34" charset="0"/>
              <a:buChar char="•"/>
            </a:pPr>
            <a:r>
              <a:rPr lang="en-US" sz="1300" dirty="0">
                <a:solidFill>
                  <a:schemeClr val="bg1"/>
                </a:solidFill>
              </a:rPr>
              <a:t>52.86% flights have both departure and arrival delays categorized as "On-time", which indicates smooth operations without significant delays.</a:t>
            </a:r>
          </a:p>
          <a:p>
            <a:pPr marL="285750" indent="-285750">
              <a:buFont typeface="Arial" panose="020B0604020202020204" pitchFamily="34" charset="0"/>
              <a:buChar char="•"/>
            </a:pPr>
            <a:r>
              <a:rPr lang="en-US" sz="1300" dirty="0">
                <a:solidFill>
                  <a:schemeClr val="bg1"/>
                </a:solidFill>
              </a:rPr>
              <a:t>Flights that have long departure delays tend to also experience long arrival delays (1.78% of total flights), showing that initial delays usually propagate till arrival.</a:t>
            </a:r>
          </a:p>
          <a:p>
            <a:pPr marL="285750" indent="-285750">
              <a:buFont typeface="Arial" panose="020B0604020202020204" pitchFamily="34" charset="0"/>
              <a:buChar char="•"/>
            </a:pPr>
            <a:r>
              <a:rPr lang="en-US" sz="1300" dirty="0">
                <a:solidFill>
                  <a:schemeClr val="bg1"/>
                </a:solidFill>
              </a:rPr>
              <a:t>Medium departure delays correspond most frequently to medium arrival delays as well (7.02%), but a notable percentage (1.82%) also recover to arrive shortly or on-time.</a:t>
            </a:r>
          </a:p>
          <a:p>
            <a:pPr marL="285750" indent="-285750">
              <a:buFont typeface="Arial" panose="020B0604020202020204" pitchFamily="34" charset="0"/>
              <a:buChar char="•"/>
            </a:pPr>
            <a:r>
              <a:rPr lang="en-US" sz="1300" dirty="0">
                <a:solidFill>
                  <a:schemeClr val="bg1"/>
                </a:solidFill>
              </a:rPr>
              <a:t>Short departure delays yield a substantial number of arrivals that are still short delayed (13.97%) or on-time (10.59%), suggesting minor departure delays do not severely impact arrival times.</a:t>
            </a:r>
          </a:p>
          <a:p>
            <a:pPr marL="285750" indent="-285750">
              <a:buFont typeface="Arial" panose="020B0604020202020204" pitchFamily="34" charset="0"/>
              <a:buChar char="•"/>
            </a:pPr>
            <a:r>
              <a:rPr lang="en-US" sz="1300" dirty="0">
                <a:solidFill>
                  <a:schemeClr val="bg1"/>
                </a:solidFill>
              </a:rPr>
              <a:t>Very few flights show cases where the arrival delay is significantly different from the departure delay (e.g., long departure delay but on-time arrival or vice versa), indicating some recovery or unexpected delay causes during the flight.</a:t>
            </a:r>
          </a:p>
        </p:txBody>
      </p:sp>
    </p:spTree>
    <p:extLst>
      <p:ext uri="{BB962C8B-B14F-4D97-AF65-F5344CB8AC3E}">
        <p14:creationId xmlns:p14="http://schemas.microsoft.com/office/powerpoint/2010/main" val="197071764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1693</Words>
  <Application>Microsoft Office PowerPoint</Application>
  <PresentationFormat>On-screen Show (4:3)</PresentationFormat>
  <Paragraphs>151</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U.S. Flights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purushottam kukade</cp:lastModifiedBy>
  <cp:revision>3</cp:revision>
  <dcterms:created xsi:type="dcterms:W3CDTF">2013-01-27T09:14:16Z</dcterms:created>
  <dcterms:modified xsi:type="dcterms:W3CDTF">2025-10-06T11:15:47Z</dcterms:modified>
  <cp:category/>
</cp:coreProperties>
</file>