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8" r:id="rId16"/>
    <p:sldId id="270" r:id="rId17"/>
    <p:sldId id="271" r:id="rId18"/>
    <p:sldId id="272" r:id="rId19"/>
    <p:sldId id="273" r:id="rId20"/>
    <p:sldId id="285" r:id="rId21"/>
    <p:sldId id="286" r:id="rId22"/>
    <p:sldId id="287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 type="screen16x9"/>
  <p:notesSz cx="9144000" cy="51435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34CBF13D-57C2-4BE9-839B-E6D282C7674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8"/>
            <p14:sldId id="270"/>
            <p14:sldId id="271"/>
            <p14:sldId id="272"/>
            <p14:sldId id="273"/>
          </p14:sldIdLst>
        </p14:section>
        <p14:section name="Untitled Section" id="{B5ABA00B-2C88-4BAC-948B-23E4FC28AC7B}">
          <p14:sldIdLst>
            <p14:sldId id="285"/>
            <p14:sldId id="286"/>
            <p14:sldId id="28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37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025" y="168123"/>
            <a:ext cx="8489950" cy="74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79196"/>
            <a:ext cx="8371840" cy="290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916" rIns="0" bIns="0" rtlCol="0">
            <a:spAutoFit/>
          </a:bodyPr>
          <a:lstStyle/>
          <a:p>
            <a:pPr marL="1782445">
              <a:lnSpc>
                <a:spcPct val="100000"/>
              </a:lnSpc>
              <a:spcBef>
                <a:spcPts val="90"/>
              </a:spcBef>
            </a:pPr>
            <a:r>
              <a:rPr sz="1550" b="1" spc="-20" dirty="0">
                <a:latin typeface="Times New Roman"/>
                <a:cs typeface="Times New Roman"/>
              </a:rPr>
              <a:t>GOVERNMENT</a:t>
            </a:r>
            <a:r>
              <a:rPr sz="1550" b="1" spc="-5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ENGINEERING</a:t>
            </a:r>
            <a:r>
              <a:rPr sz="1550" b="1" spc="-20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COLLEGE</a:t>
            </a:r>
            <a:r>
              <a:rPr sz="1550" b="1" spc="-20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KUSHALNAGAR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1192" y="1657350"/>
            <a:ext cx="4101465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5080" indent="-902335">
              <a:lnSpc>
                <a:spcPct val="125499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D</a:t>
            </a:r>
            <a:r>
              <a:rPr sz="1100" b="1" spc="-25" dirty="0">
                <a:latin typeface="Times New Roman"/>
                <a:cs typeface="Times New Roman"/>
              </a:rPr>
              <a:t>EPARTMENT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SCIENCE</a:t>
            </a:r>
            <a:r>
              <a:rPr sz="1100" b="1" spc="-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ENGINEERING PROJECT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PRESENTATION</a:t>
            </a:r>
            <a:r>
              <a:rPr sz="1100" b="1" spc="-10" dirty="0">
                <a:latin typeface="Times New Roman"/>
                <a:cs typeface="Times New Roman"/>
              </a:rPr>
              <a:t> FROM: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7370" y="2326081"/>
            <a:ext cx="2154555" cy="89255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1100" b="1" dirty="0">
                <a:latin typeface="Times New Roman"/>
                <a:cs typeface="Times New Roman"/>
              </a:rPr>
              <a:t> DURGA S</a:t>
            </a:r>
            <a:endParaRPr sz="1100" b="1" dirty="0">
              <a:latin typeface="Times New Roman"/>
              <a:cs typeface="Times New Roman"/>
            </a:endParaRPr>
          </a:p>
          <a:p>
            <a:pPr marL="40640" marR="5080">
              <a:lnSpc>
                <a:spcPct val="125499"/>
              </a:lnSpc>
              <a:spcBef>
                <a:spcPts val="85"/>
              </a:spcBef>
            </a:pPr>
            <a:r>
              <a:rPr lang="en-US" sz="1100" b="1" spc="-30" dirty="0">
                <a:latin typeface="Times New Roman"/>
                <a:cs typeface="Times New Roman"/>
              </a:rPr>
              <a:t>PARAMESHA C M</a:t>
            </a:r>
          </a:p>
          <a:p>
            <a:pPr marL="40640" marR="5080">
              <a:lnSpc>
                <a:spcPct val="125499"/>
              </a:lnSpc>
              <a:spcBef>
                <a:spcPts val="85"/>
              </a:spcBef>
            </a:pPr>
            <a:r>
              <a:rPr lang="en-US" sz="1100" b="1" spc="-20" dirty="0">
                <a:latin typeface="Times New Roman"/>
                <a:cs typeface="Times New Roman"/>
              </a:rPr>
              <a:t>CHAITHRA M</a:t>
            </a:r>
            <a:endParaRPr sz="1100" dirty="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335"/>
              </a:spcBef>
            </a:pPr>
            <a:r>
              <a:rPr lang="en-US" sz="1100" b="1" spc="-30" dirty="0">
                <a:latin typeface="Times New Roman"/>
                <a:cs typeface="Times New Roman"/>
              </a:rPr>
              <a:t>VINMAY KUMAR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0" y="2330268"/>
            <a:ext cx="988694" cy="8883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155"/>
              </a:spcBef>
            </a:pPr>
            <a:r>
              <a:rPr sz="1100" b="1" dirty="0">
                <a:latin typeface="Times New Roman"/>
                <a:cs typeface="Times New Roman"/>
              </a:rPr>
              <a:t>(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4GL20CS00</a:t>
            </a:r>
            <a:r>
              <a:rPr lang="en-US" sz="1100" b="1" dirty="0">
                <a:latin typeface="Times New Roman"/>
                <a:cs typeface="Times New Roman"/>
              </a:rPr>
              <a:t>6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Times New Roman"/>
                <a:cs typeface="Times New Roman"/>
              </a:rPr>
              <a:t>) </a:t>
            </a:r>
            <a:r>
              <a:rPr sz="1100" b="1" spc="-10" dirty="0">
                <a:latin typeface="Times New Roman"/>
                <a:cs typeface="Times New Roman"/>
              </a:rPr>
              <a:t>(4GL20CS0</a:t>
            </a:r>
            <a:r>
              <a:rPr lang="en-US" sz="1100" b="1" spc="-10" dirty="0">
                <a:latin typeface="Times New Roman"/>
                <a:cs typeface="Times New Roman"/>
              </a:rPr>
              <a:t>18</a:t>
            </a:r>
            <a:r>
              <a:rPr sz="1100" b="1" spc="-10" dirty="0">
                <a:latin typeface="Times New Roman"/>
                <a:cs typeface="Times New Roman"/>
              </a:rPr>
              <a:t>) (4GL2</a:t>
            </a:r>
            <a:r>
              <a:rPr lang="en-US" sz="1100" b="1" spc="-10" dirty="0">
                <a:latin typeface="Times New Roman"/>
                <a:cs typeface="Times New Roman"/>
              </a:rPr>
              <a:t>1</a:t>
            </a:r>
            <a:r>
              <a:rPr sz="1100" b="1" spc="-10" dirty="0">
                <a:latin typeface="Times New Roman"/>
                <a:cs typeface="Times New Roman"/>
              </a:rPr>
              <a:t>CS</a:t>
            </a:r>
            <a:r>
              <a:rPr lang="en-US" sz="1100" b="1" spc="-10" dirty="0">
                <a:latin typeface="Times New Roman"/>
                <a:cs typeface="Times New Roman"/>
              </a:rPr>
              <a:t>402</a:t>
            </a:r>
            <a:r>
              <a:rPr sz="1100" b="1" spc="-10" dirty="0">
                <a:latin typeface="Times New Roman"/>
                <a:cs typeface="Times New Roman"/>
              </a:rPr>
              <a:t>) (4GL21CS4</a:t>
            </a:r>
            <a:r>
              <a:rPr lang="en-US" sz="1100" b="1" spc="-10" dirty="0">
                <a:latin typeface="Times New Roman"/>
                <a:cs typeface="Times New Roman"/>
              </a:rPr>
              <a:t>15</a:t>
            </a:r>
            <a:r>
              <a:rPr sz="1100" b="1" spc="-10" dirty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8010" y="4059275"/>
            <a:ext cx="1687830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9200"/>
              </a:lnSpc>
              <a:spcBef>
                <a:spcPts val="100"/>
              </a:spcBef>
            </a:pPr>
            <a:r>
              <a:rPr sz="1000" b="1" spc="-20" dirty="0">
                <a:latin typeface="Times New Roman"/>
                <a:cs typeface="Times New Roman"/>
              </a:rPr>
              <a:t>UNDER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THE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Times New Roman"/>
                <a:cs typeface="Times New Roman"/>
              </a:rPr>
              <a:t>GUIDANCE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OF </a:t>
            </a:r>
            <a:r>
              <a:rPr sz="1000" b="1" spc="-10" dirty="0">
                <a:latin typeface="Times New Roman"/>
                <a:cs typeface="Times New Roman"/>
              </a:rPr>
              <a:t>Prof.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RADHIKA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B.E, </a:t>
            </a:r>
            <a:r>
              <a:rPr sz="1000" b="1" spc="-20" dirty="0">
                <a:latin typeface="Times New Roman"/>
                <a:cs typeface="Times New Roman"/>
              </a:rPr>
              <a:t>MTech</a:t>
            </a:r>
            <a:endParaRPr sz="1000" dirty="0">
              <a:latin typeface="Times New Roman"/>
              <a:cs typeface="Times New Roman"/>
            </a:endParaRPr>
          </a:p>
          <a:p>
            <a:pPr marL="186690" marR="178435" algn="ctr">
              <a:lnSpc>
                <a:spcPct val="129200"/>
              </a:lnSpc>
            </a:pPr>
            <a:r>
              <a:rPr sz="1000" b="1" dirty="0">
                <a:latin typeface="Times New Roman"/>
                <a:cs typeface="Times New Roman"/>
              </a:rPr>
              <a:t>Assistant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Times New Roman"/>
                <a:cs typeface="Times New Roman"/>
              </a:rPr>
              <a:t>Professor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Times New Roman"/>
                <a:cs typeface="Times New Roman"/>
              </a:rPr>
              <a:t>Dept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CSE,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Times New Roman"/>
                <a:cs typeface="Times New Roman"/>
              </a:rPr>
              <a:t>GECK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0" name="image2.png" descr="GOVT ENGG COLLEGE KUSHALNAGAR ">
            <a:extLst>
              <a:ext uri="{FF2B5EF4-FFF2-40B4-BE49-F238E27FC236}">
                <a16:creationId xmlns:a16="http://schemas.microsoft.com/office/drawing/2014/main" id="{A7C63180-A3E0-7EA5-352C-04459DB8F1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7250" y="746396"/>
            <a:ext cx="1409347" cy="7644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EXISTING</a:t>
            </a:r>
            <a:r>
              <a:rPr spc="-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79196"/>
            <a:ext cx="8368665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existing</a:t>
            </a:r>
            <a:r>
              <a:rPr sz="18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8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800" spc="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systems</a:t>
            </a:r>
            <a:r>
              <a:rPr sz="18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often</a:t>
            </a:r>
            <a:r>
              <a:rPr sz="18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focus</a:t>
            </a:r>
            <a:r>
              <a:rPr sz="18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primarily</a:t>
            </a:r>
            <a:r>
              <a:rPr sz="1800" spc="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sz="18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symptom</a:t>
            </a:r>
            <a:r>
              <a:rPr sz="18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management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through</a:t>
            </a:r>
            <a:r>
              <a:rPr sz="1800" spc="3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traditional</a:t>
            </a:r>
            <a:r>
              <a:rPr sz="1800" spc="3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approaches</a:t>
            </a:r>
            <a:r>
              <a:rPr sz="1800" spc="3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such</a:t>
            </a:r>
            <a:r>
              <a:rPr sz="1800" spc="3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as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medication</a:t>
            </a:r>
            <a:r>
              <a:rPr sz="1800" spc="3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behavioral</a:t>
            </a:r>
            <a:r>
              <a:rPr sz="1800" spc="3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therapies.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However,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these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systems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often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lack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integration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neurobiological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psychological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principles,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leading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limited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effectiveness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addressing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underlying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causes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complexities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addiction.</a:t>
            </a:r>
            <a:r>
              <a:rPr sz="18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Moreover,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traditional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treatments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may</a:t>
            </a:r>
            <a:r>
              <a:rPr sz="18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not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adequately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address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individual</a:t>
            </a:r>
            <a:r>
              <a:rPr sz="18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differences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neurocognitive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functioning,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psychological</a:t>
            </a:r>
            <a:r>
              <a:rPr sz="18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factors,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treatment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response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profiles.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EXISTING</a:t>
            </a:r>
            <a:r>
              <a:rPr spc="-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79196"/>
            <a:ext cx="8369934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80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can</a:t>
            </a:r>
            <a:r>
              <a:rPr sz="180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result</a:t>
            </a:r>
            <a:r>
              <a:rPr sz="1800" spc="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80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suboptimal</a:t>
            </a:r>
            <a:r>
              <a:rPr sz="1800" spc="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outcomes,</a:t>
            </a:r>
            <a:r>
              <a:rPr sz="180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including</a:t>
            </a:r>
            <a:r>
              <a:rPr sz="1800" spc="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higher</a:t>
            </a:r>
            <a:r>
              <a:rPr sz="180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rates</a:t>
            </a:r>
            <a:r>
              <a:rPr sz="180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relapse</a:t>
            </a:r>
            <a:r>
              <a:rPr sz="180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ongoing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challenges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achieving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sustained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recovery.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Additionally,</a:t>
            </a:r>
            <a:r>
              <a:rPr sz="18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access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specialized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addiction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8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services</a:t>
            </a:r>
            <a:r>
              <a:rPr sz="18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may</a:t>
            </a:r>
            <a:r>
              <a:rPr sz="180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be</a:t>
            </a:r>
            <a:r>
              <a:rPr sz="18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limited,</a:t>
            </a:r>
            <a:r>
              <a:rPr sz="18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further</a:t>
            </a:r>
            <a:r>
              <a:rPr sz="180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exacerbating</a:t>
            </a:r>
            <a:r>
              <a:rPr sz="18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shortcomings</a:t>
            </a:r>
            <a:r>
              <a:rPr sz="180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existing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800" spc="3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highlighting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need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more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innovative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personalized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approaches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80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care.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PROPOSED</a:t>
            </a:r>
            <a:r>
              <a:rPr spc="9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90168"/>
            <a:ext cx="8374380" cy="2689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1400"/>
              </a:lnSpc>
              <a:spcBef>
                <a:spcPts val="95"/>
              </a:spcBef>
            </a:pP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proposed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aims</a:t>
            </a:r>
            <a:r>
              <a:rPr sz="165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analyze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drug-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dependent</a:t>
            </a:r>
            <a:r>
              <a:rPr sz="165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population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creating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65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sophisticated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digital</a:t>
            </a:r>
            <a:r>
              <a:rPr sz="165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platform</a:t>
            </a:r>
            <a:r>
              <a:rPr sz="165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sz="165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combines</a:t>
            </a:r>
            <a:r>
              <a:rPr sz="165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650" spc="4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user-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friendly</a:t>
            </a:r>
            <a:r>
              <a:rPr sz="165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Streamlit</a:t>
            </a:r>
            <a:r>
              <a:rPr sz="165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interface,</a:t>
            </a:r>
            <a:r>
              <a:rPr sz="1650" spc="4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advanced</a:t>
            </a:r>
            <a:r>
              <a:rPr sz="165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natural</a:t>
            </a:r>
            <a:r>
              <a:rPr sz="1650" spc="4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language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processing</a:t>
            </a:r>
            <a:r>
              <a:rPr sz="1650" spc="11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through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OpenAI's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spc="-45" dirty="0">
                <a:solidFill>
                  <a:srgbClr val="595959"/>
                </a:solidFill>
                <a:latin typeface="Times New Roman"/>
                <a:cs typeface="Times New Roman"/>
              </a:rPr>
              <a:t>GPT-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3</a:t>
            </a:r>
            <a:r>
              <a:rPr sz="1650" spc="11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integration,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robust</a:t>
            </a:r>
            <a:r>
              <a:rPr sz="1650" spc="11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backend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database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650" spc="11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spc="-20" dirty="0">
                <a:solidFill>
                  <a:srgbClr val="595959"/>
                </a:solidFill>
                <a:latin typeface="Times New Roman"/>
                <a:cs typeface="Times New Roman"/>
              </a:rPr>
              <a:t>data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management.</a:t>
            </a:r>
            <a:r>
              <a:rPr sz="1650" spc="2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65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65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will</a:t>
            </a:r>
            <a:r>
              <a:rPr sz="165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facilitate</a:t>
            </a:r>
            <a:r>
              <a:rPr sz="165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therapeutic</a:t>
            </a:r>
            <a:r>
              <a:rPr sz="165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interactions,</a:t>
            </a:r>
            <a:r>
              <a:rPr sz="165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offering</a:t>
            </a:r>
            <a:r>
              <a:rPr sz="165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personalized</a:t>
            </a:r>
            <a:r>
              <a:rPr sz="1650" spc="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therapy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sessions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medical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report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generation,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thus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enabling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dynamic,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empathetic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communication</a:t>
            </a:r>
            <a:r>
              <a:rPr sz="1650" spc="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595959"/>
                </a:solidFill>
                <a:latin typeface="Times New Roman"/>
                <a:cs typeface="Times New Roman"/>
              </a:rPr>
              <a:t>with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users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seeking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help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drug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addiction.</a:t>
            </a:r>
            <a:r>
              <a:rPr sz="1650" spc="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650" spc="2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architecture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also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includes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secure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user</a:t>
            </a:r>
            <a:r>
              <a:rPr sz="16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authentication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feedback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mechanism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refine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enhance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user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experience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continuously.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PROPOSED</a:t>
            </a:r>
            <a:r>
              <a:rPr spc="9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34059"/>
            <a:ext cx="8371205" cy="323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80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approach</a:t>
            </a:r>
            <a:r>
              <a:rPr sz="180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offers</a:t>
            </a:r>
            <a:r>
              <a:rPr sz="180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several</a:t>
            </a:r>
            <a:r>
              <a:rPr sz="180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advantages</a:t>
            </a:r>
            <a:r>
              <a:rPr sz="180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over</a:t>
            </a:r>
            <a:r>
              <a:rPr sz="180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traditional</a:t>
            </a:r>
            <a:r>
              <a:rPr sz="180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methods,</a:t>
            </a:r>
            <a:r>
              <a:rPr sz="180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including</a:t>
            </a:r>
            <a:r>
              <a:rPr sz="180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improved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efficacy,</a:t>
            </a:r>
            <a:r>
              <a:rPr sz="18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reduced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risk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relapse,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enhanced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overall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well-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being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addressing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27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complex</a:t>
            </a:r>
            <a:r>
              <a:rPr sz="1800" spc="2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interplay</a:t>
            </a:r>
            <a:r>
              <a:rPr sz="1800" spc="2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27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neurobiological,</a:t>
            </a:r>
            <a:r>
              <a:rPr sz="1800" spc="2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psychological,</a:t>
            </a:r>
            <a:r>
              <a:rPr sz="1800" spc="2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2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behavioral</a:t>
            </a:r>
            <a:r>
              <a:rPr sz="1800" spc="27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factors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contributing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addiction.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Additionally,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use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innovative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technologies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personalized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800" spc="9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plans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can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optimize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patient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engagement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adherence,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leading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better 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long-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term</a:t>
            </a:r>
            <a:r>
              <a:rPr sz="18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outcomes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increased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accessibility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effective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care.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Ultimately,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proposed</a:t>
            </a:r>
            <a:r>
              <a:rPr sz="18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8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represents</a:t>
            </a:r>
            <a:r>
              <a:rPr sz="18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promising</a:t>
            </a:r>
            <a:r>
              <a:rPr sz="18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advancement</a:t>
            </a:r>
            <a:r>
              <a:rPr sz="18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8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8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8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sz="18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offering</a:t>
            </a:r>
            <a:r>
              <a:rPr sz="18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more</a:t>
            </a:r>
            <a:r>
              <a:rPr sz="180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tailored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integrated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approach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addressing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multifaceted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nature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substance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use</a:t>
            </a:r>
            <a:r>
              <a:rPr sz="18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disorders.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01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837" y="677700"/>
            <a:ext cx="8468324" cy="43288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>
            <a:extLst>
              <a:ext uri="{FF2B5EF4-FFF2-40B4-BE49-F238E27FC236}">
                <a16:creationId xmlns:a16="http://schemas.microsoft.com/office/drawing/2014/main" id="{455D6D27-8727-43CD-3735-BFE8DEEFAF9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4000" y="361950"/>
            <a:ext cx="5943600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0105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FLOW</a:t>
            </a:r>
            <a:r>
              <a:rPr spc="-1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PROPOSED</a:t>
            </a:r>
            <a:r>
              <a:rPr spc="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50000"/>
              </a:lnSpc>
              <a:spcBef>
                <a:spcPts val="100"/>
              </a:spcBef>
            </a:pPr>
            <a:r>
              <a:rPr sz="1800" dirty="0"/>
              <a:t>User</a:t>
            </a:r>
            <a:r>
              <a:rPr sz="1800" spc="90" dirty="0"/>
              <a:t> </a:t>
            </a:r>
            <a:r>
              <a:rPr sz="1800" dirty="0"/>
              <a:t>Interaction:</a:t>
            </a:r>
            <a:r>
              <a:rPr sz="1800" spc="90" dirty="0"/>
              <a:t> </a:t>
            </a:r>
            <a:r>
              <a:rPr sz="1800" dirty="0"/>
              <a:t>Users</a:t>
            </a:r>
            <a:r>
              <a:rPr sz="1800" spc="95" dirty="0"/>
              <a:t> </a:t>
            </a:r>
            <a:r>
              <a:rPr sz="1800" dirty="0"/>
              <a:t>securely</a:t>
            </a:r>
            <a:r>
              <a:rPr sz="1800" spc="90" dirty="0"/>
              <a:t> </a:t>
            </a:r>
            <a:r>
              <a:rPr sz="1800" dirty="0"/>
              <a:t>log</a:t>
            </a:r>
            <a:r>
              <a:rPr sz="1800" spc="95" dirty="0"/>
              <a:t> </a:t>
            </a:r>
            <a:r>
              <a:rPr sz="1800" dirty="0"/>
              <a:t>in</a:t>
            </a:r>
            <a:r>
              <a:rPr sz="1800" spc="90" dirty="0"/>
              <a:t> </a:t>
            </a:r>
            <a:r>
              <a:rPr sz="1800" dirty="0"/>
              <a:t>to</a:t>
            </a:r>
            <a:r>
              <a:rPr sz="1800" spc="95" dirty="0"/>
              <a:t> </a:t>
            </a:r>
            <a:r>
              <a:rPr sz="1800" dirty="0"/>
              <a:t>access</a:t>
            </a:r>
            <a:r>
              <a:rPr sz="1800" spc="90" dirty="0"/>
              <a:t> </a:t>
            </a:r>
            <a:r>
              <a:rPr sz="1800" dirty="0"/>
              <a:t>therapy</a:t>
            </a:r>
            <a:r>
              <a:rPr sz="1800" spc="95" dirty="0"/>
              <a:t> </a:t>
            </a:r>
            <a:r>
              <a:rPr sz="1800" dirty="0"/>
              <a:t>sessions</a:t>
            </a:r>
            <a:r>
              <a:rPr sz="1800" spc="90" dirty="0"/>
              <a:t> </a:t>
            </a:r>
            <a:r>
              <a:rPr sz="1800" dirty="0"/>
              <a:t>and</a:t>
            </a:r>
            <a:r>
              <a:rPr sz="1800" spc="95" dirty="0"/>
              <a:t> </a:t>
            </a:r>
            <a:r>
              <a:rPr sz="1800" dirty="0"/>
              <a:t>engage</a:t>
            </a:r>
            <a:r>
              <a:rPr sz="1800" spc="90" dirty="0"/>
              <a:t> </a:t>
            </a:r>
            <a:r>
              <a:rPr sz="1800" dirty="0"/>
              <a:t>in</a:t>
            </a:r>
            <a:r>
              <a:rPr sz="1800" spc="95" dirty="0"/>
              <a:t> </a:t>
            </a:r>
            <a:r>
              <a:rPr sz="1800" spc="-10" dirty="0"/>
              <a:t>dynamic conversations</a:t>
            </a:r>
            <a:r>
              <a:rPr sz="1800" spc="-15" dirty="0"/>
              <a:t> </a:t>
            </a:r>
            <a:r>
              <a:rPr sz="1800" dirty="0"/>
              <a:t>with</a:t>
            </a:r>
            <a:r>
              <a:rPr sz="1800" spc="-5" dirty="0"/>
              <a:t> </a:t>
            </a:r>
            <a:r>
              <a:rPr sz="1800" spc="-20" dirty="0"/>
              <a:t>the</a:t>
            </a:r>
            <a:r>
              <a:rPr sz="1800" spc="-105" dirty="0"/>
              <a:t> </a:t>
            </a:r>
            <a:r>
              <a:rPr sz="1800" dirty="0"/>
              <a:t>AI</a:t>
            </a:r>
            <a:r>
              <a:rPr sz="1800" spc="-5" dirty="0"/>
              <a:t> </a:t>
            </a:r>
            <a:r>
              <a:rPr sz="1800" spc="-10" dirty="0"/>
              <a:t>therapist.</a:t>
            </a:r>
            <a:endParaRPr sz="1800"/>
          </a:p>
          <a:p>
            <a:pPr marL="12700" marR="5080">
              <a:lnSpc>
                <a:spcPct val="150000"/>
              </a:lnSpc>
              <a:spcBef>
                <a:spcPts val="1000"/>
              </a:spcBef>
            </a:pPr>
            <a:r>
              <a:rPr sz="1800" dirty="0"/>
              <a:t>Therapy</a:t>
            </a:r>
            <a:r>
              <a:rPr sz="1800" spc="285" dirty="0"/>
              <a:t> </a:t>
            </a:r>
            <a:r>
              <a:rPr sz="1800" dirty="0"/>
              <a:t>Sessions:AI-driven</a:t>
            </a:r>
            <a:r>
              <a:rPr sz="1800" spc="285" dirty="0"/>
              <a:t> </a:t>
            </a:r>
            <a:r>
              <a:rPr sz="1800" dirty="0"/>
              <a:t>therapy</a:t>
            </a:r>
            <a:r>
              <a:rPr sz="1800" spc="285" dirty="0"/>
              <a:t> </a:t>
            </a:r>
            <a:r>
              <a:rPr sz="1800" dirty="0"/>
              <a:t>sessions</a:t>
            </a:r>
            <a:r>
              <a:rPr sz="1800" spc="290" dirty="0"/>
              <a:t> </a:t>
            </a:r>
            <a:r>
              <a:rPr sz="1800" dirty="0"/>
              <a:t>use</a:t>
            </a:r>
            <a:r>
              <a:rPr sz="1800" spc="285" dirty="0"/>
              <a:t> </a:t>
            </a:r>
            <a:r>
              <a:rPr sz="1800" dirty="0"/>
              <a:t>empathetic</a:t>
            </a:r>
            <a:r>
              <a:rPr sz="1800" spc="285" dirty="0"/>
              <a:t> </a:t>
            </a:r>
            <a:r>
              <a:rPr sz="1800" dirty="0"/>
              <a:t>prompts</a:t>
            </a:r>
            <a:r>
              <a:rPr sz="1800" spc="290" dirty="0"/>
              <a:t> </a:t>
            </a:r>
            <a:r>
              <a:rPr sz="1800" dirty="0"/>
              <a:t>tailored</a:t>
            </a:r>
            <a:r>
              <a:rPr sz="1800" spc="285" dirty="0"/>
              <a:t> </a:t>
            </a:r>
            <a:r>
              <a:rPr sz="1800" dirty="0"/>
              <a:t>to</a:t>
            </a:r>
            <a:r>
              <a:rPr sz="1800" spc="285" dirty="0"/>
              <a:t> </a:t>
            </a:r>
            <a:r>
              <a:rPr sz="1800" spc="-10" dirty="0"/>
              <a:t>gather </a:t>
            </a:r>
            <a:r>
              <a:rPr sz="1800" dirty="0"/>
              <a:t>information</a:t>
            </a:r>
            <a:r>
              <a:rPr sz="1800" spc="-40" dirty="0"/>
              <a:t> </a:t>
            </a:r>
            <a:r>
              <a:rPr sz="1800" dirty="0"/>
              <a:t>on</a:t>
            </a:r>
            <a:r>
              <a:rPr sz="1800" spc="-35" dirty="0"/>
              <a:t> </a:t>
            </a:r>
            <a:r>
              <a:rPr sz="1800" dirty="0"/>
              <a:t>addiction</a:t>
            </a:r>
            <a:r>
              <a:rPr sz="1800" spc="-35" dirty="0"/>
              <a:t> </a:t>
            </a:r>
            <a:r>
              <a:rPr sz="1800" dirty="0"/>
              <a:t>history</a:t>
            </a:r>
            <a:r>
              <a:rPr sz="1800" spc="-35" dirty="0"/>
              <a:t> </a:t>
            </a:r>
            <a:r>
              <a:rPr sz="1800" dirty="0"/>
              <a:t>and</a:t>
            </a:r>
            <a:r>
              <a:rPr sz="1800" spc="-35" dirty="0"/>
              <a:t> </a:t>
            </a:r>
            <a:r>
              <a:rPr sz="1800" spc="-10" dirty="0"/>
              <a:t>symptoms.</a:t>
            </a:r>
            <a:endParaRPr sz="1800"/>
          </a:p>
          <a:p>
            <a:pPr marL="12700" marR="18415">
              <a:lnSpc>
                <a:spcPct val="150000"/>
              </a:lnSpc>
              <a:spcBef>
                <a:spcPts val="1000"/>
              </a:spcBef>
            </a:pPr>
            <a:r>
              <a:rPr sz="1800" dirty="0"/>
              <a:t>Data</a:t>
            </a:r>
            <a:r>
              <a:rPr sz="1800" spc="390" dirty="0"/>
              <a:t> </a:t>
            </a:r>
            <a:r>
              <a:rPr sz="1800" dirty="0"/>
              <a:t>Collection</a:t>
            </a:r>
            <a:r>
              <a:rPr sz="1800" spc="395" dirty="0"/>
              <a:t> </a:t>
            </a:r>
            <a:r>
              <a:rPr sz="1800" dirty="0"/>
              <a:t>and</a:t>
            </a:r>
            <a:r>
              <a:rPr sz="1800" spc="305" dirty="0"/>
              <a:t> </a:t>
            </a:r>
            <a:r>
              <a:rPr sz="1800" dirty="0"/>
              <a:t>Analysis:</a:t>
            </a:r>
            <a:r>
              <a:rPr sz="1800" spc="390" dirty="0"/>
              <a:t> </a:t>
            </a:r>
            <a:r>
              <a:rPr sz="1800" dirty="0"/>
              <a:t>User</a:t>
            </a:r>
            <a:r>
              <a:rPr sz="1800" spc="400" dirty="0"/>
              <a:t> </a:t>
            </a:r>
            <a:r>
              <a:rPr sz="1800" dirty="0"/>
              <a:t>responses</a:t>
            </a:r>
            <a:r>
              <a:rPr sz="1800" spc="395" dirty="0"/>
              <a:t> </a:t>
            </a:r>
            <a:r>
              <a:rPr sz="1800" dirty="0"/>
              <a:t>are</a:t>
            </a:r>
            <a:r>
              <a:rPr sz="1800" spc="395" dirty="0"/>
              <a:t> </a:t>
            </a:r>
            <a:r>
              <a:rPr sz="1800" dirty="0"/>
              <a:t>collected</a:t>
            </a:r>
            <a:r>
              <a:rPr sz="1800" spc="395" dirty="0"/>
              <a:t> </a:t>
            </a:r>
            <a:r>
              <a:rPr sz="1800" dirty="0"/>
              <a:t>and</a:t>
            </a:r>
            <a:r>
              <a:rPr sz="1800" spc="395" dirty="0"/>
              <a:t> </a:t>
            </a:r>
            <a:r>
              <a:rPr sz="1800" dirty="0"/>
              <a:t>analyzed</a:t>
            </a:r>
            <a:r>
              <a:rPr sz="1800" spc="400" dirty="0"/>
              <a:t> </a:t>
            </a:r>
            <a:r>
              <a:rPr sz="1800" dirty="0"/>
              <a:t>to</a:t>
            </a:r>
            <a:r>
              <a:rPr sz="1800" spc="395" dirty="0"/>
              <a:t> </a:t>
            </a:r>
            <a:r>
              <a:rPr sz="1800" spc="-10" dirty="0"/>
              <a:t>generate </a:t>
            </a:r>
            <a:r>
              <a:rPr sz="1800" dirty="0"/>
              <a:t>personalized</a:t>
            </a:r>
            <a:r>
              <a:rPr sz="1800" spc="-65" dirty="0"/>
              <a:t> </a:t>
            </a:r>
            <a:r>
              <a:rPr sz="1800" dirty="0"/>
              <a:t>medical</a:t>
            </a:r>
            <a:r>
              <a:rPr sz="1800" spc="-65" dirty="0"/>
              <a:t> </a:t>
            </a:r>
            <a:r>
              <a:rPr sz="1800" dirty="0"/>
              <a:t>reports</a:t>
            </a:r>
            <a:r>
              <a:rPr sz="1800" spc="-65" dirty="0"/>
              <a:t> </a:t>
            </a:r>
            <a:r>
              <a:rPr sz="1800" dirty="0"/>
              <a:t>and</a:t>
            </a:r>
            <a:r>
              <a:rPr sz="1800" spc="-60" dirty="0"/>
              <a:t> </a:t>
            </a:r>
            <a:r>
              <a:rPr sz="1800" spc="-10" dirty="0"/>
              <a:t>treatment</a:t>
            </a:r>
            <a:r>
              <a:rPr sz="1800" spc="-65" dirty="0"/>
              <a:t> </a:t>
            </a:r>
            <a:r>
              <a:rPr sz="1800" spc="-10" dirty="0"/>
              <a:t>recommendations.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FLOW</a:t>
            </a:r>
            <a:r>
              <a:rPr spc="-1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PROPOSED</a:t>
            </a:r>
            <a:r>
              <a:rPr spc="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17676"/>
            <a:ext cx="8367395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50000"/>
              </a:lnSpc>
              <a:spcBef>
                <a:spcPts val="100"/>
              </a:spcBef>
              <a:tabLst>
                <a:tab pos="892175" algn="l"/>
                <a:tab pos="1645285" algn="l"/>
                <a:tab pos="2854325" algn="l"/>
                <a:tab pos="4418965" algn="l"/>
                <a:tab pos="5273040" algn="l"/>
                <a:tab pos="6039485" algn="l"/>
                <a:tab pos="6450330" algn="l"/>
                <a:tab pos="7470775" algn="l"/>
                <a:tab pos="8123555" algn="l"/>
              </a:tabLst>
            </a:pP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Medical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Report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Generation: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medical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reports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are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generated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based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on user-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provided</a:t>
            </a:r>
            <a:r>
              <a:rPr sz="180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information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AI-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driven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insights.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000"/>
              </a:spcBef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Continuous</a:t>
            </a:r>
            <a:r>
              <a:rPr sz="1800" spc="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Improvement:</a:t>
            </a:r>
            <a:r>
              <a:rPr sz="1800" spc="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800" spc="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performance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is</a:t>
            </a:r>
            <a:r>
              <a:rPr sz="1800" spc="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continuously</a:t>
            </a:r>
            <a:r>
              <a:rPr sz="1800" spc="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evaluated</a:t>
            </a:r>
            <a:r>
              <a:rPr sz="1800" spc="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based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sz="1800" spc="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feedback,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leading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ongoing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enhancements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optimizations.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35" dirty="0"/>
              <a:t>RESULTS</a:t>
            </a:r>
            <a:r>
              <a:rPr spc="-95" dirty="0"/>
              <a:t> </a:t>
            </a:r>
            <a:r>
              <a:rPr dirty="0"/>
              <a:t>AND</a:t>
            </a:r>
            <a:r>
              <a:rPr spc="50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34059"/>
            <a:ext cx="8373109" cy="323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proposed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project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integrated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therapeutic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intersects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with</a:t>
            </a:r>
            <a:r>
              <a:rPr sz="18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several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key</a:t>
            </a:r>
            <a:r>
              <a:rPr sz="18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areas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healthcare</a:t>
            </a:r>
            <a:r>
              <a:rPr sz="18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research.</a:t>
            </a:r>
            <a:r>
              <a:rPr sz="1800" spc="6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project</a:t>
            </a:r>
            <a:r>
              <a:rPr sz="18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leverages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artificial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intelligence</a:t>
            </a:r>
            <a:r>
              <a:rPr sz="180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(AI)</a:t>
            </a:r>
            <a:r>
              <a:rPr sz="18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technologies,</a:t>
            </a:r>
            <a:r>
              <a:rPr sz="18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including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natural</a:t>
            </a:r>
            <a:r>
              <a:rPr sz="180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language</a:t>
            </a:r>
            <a:r>
              <a:rPr sz="180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processing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(NLP)</a:t>
            </a:r>
            <a:r>
              <a:rPr sz="18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machine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learning,</a:t>
            </a:r>
            <a:r>
              <a:rPr sz="1800" spc="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enhance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personalized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interventions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decision-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making</a:t>
            </a:r>
            <a:r>
              <a:rPr sz="18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processes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8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therapy.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It</a:t>
            </a:r>
            <a:r>
              <a:rPr sz="18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aligns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with</a:t>
            </a:r>
            <a:r>
              <a:rPr sz="18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digital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health</a:t>
            </a:r>
            <a:r>
              <a:rPr sz="18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telemedicine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sz="18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utilizing</a:t>
            </a:r>
            <a:r>
              <a:rPr sz="18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digital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platforms</a:t>
            </a:r>
            <a:r>
              <a:rPr sz="1800" spc="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telehealth</a:t>
            </a:r>
            <a:r>
              <a:rPr sz="1800" spc="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services</a:t>
            </a:r>
            <a:r>
              <a:rPr sz="1800" spc="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broaden</a:t>
            </a:r>
            <a:r>
              <a:rPr sz="1800" spc="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access</a:t>
            </a:r>
            <a:r>
              <a:rPr sz="1800" spc="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800" spc="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treatment,</a:t>
            </a:r>
            <a:r>
              <a:rPr sz="1800" spc="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especially</a:t>
            </a:r>
            <a:r>
              <a:rPr sz="1800" spc="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remote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or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underserved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areas.</a:t>
            </a:r>
            <a:r>
              <a:rPr sz="1800" spc="3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Additionally,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project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integrates</a:t>
            </a:r>
            <a:r>
              <a:rPr sz="18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mindfulness-based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therapies,</a:t>
            </a:r>
            <a:r>
              <a:rPr sz="1800" spc="42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neurostimulation</a:t>
            </a:r>
            <a:r>
              <a:rPr sz="1800" spc="42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techniques,</a:t>
            </a:r>
            <a:r>
              <a:rPr sz="1800" spc="42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42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cognitive</a:t>
            </a:r>
            <a:r>
              <a:rPr sz="1800" spc="42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remediation,</a:t>
            </a:r>
            <a:r>
              <a:rPr sz="1800" spc="42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emphasizing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individualized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holistic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approaches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address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substance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use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disorders.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35" dirty="0"/>
              <a:t>RESULTS</a:t>
            </a:r>
            <a:r>
              <a:rPr spc="-95" dirty="0"/>
              <a:t> </a:t>
            </a:r>
            <a:r>
              <a:rPr dirty="0"/>
              <a:t>AND</a:t>
            </a:r>
            <a:r>
              <a:rPr spc="50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/>
              <a:t>It</a:t>
            </a:r>
            <a:r>
              <a:rPr sz="1800" spc="65" dirty="0"/>
              <a:t> </a:t>
            </a:r>
            <a:r>
              <a:rPr sz="1800" dirty="0"/>
              <a:t>contributes</a:t>
            </a:r>
            <a:r>
              <a:rPr sz="1800" spc="75" dirty="0"/>
              <a:t> </a:t>
            </a:r>
            <a:r>
              <a:rPr sz="1800" dirty="0"/>
              <a:t>to</a:t>
            </a:r>
            <a:r>
              <a:rPr sz="1800" spc="75" dirty="0"/>
              <a:t> </a:t>
            </a:r>
            <a:r>
              <a:rPr sz="1800" dirty="0"/>
              <a:t>discussions</a:t>
            </a:r>
            <a:r>
              <a:rPr sz="1800" spc="70" dirty="0"/>
              <a:t> </a:t>
            </a:r>
            <a:r>
              <a:rPr sz="1800" dirty="0"/>
              <a:t>on</a:t>
            </a:r>
            <a:r>
              <a:rPr sz="1800" spc="75" dirty="0"/>
              <a:t> </a:t>
            </a:r>
            <a:r>
              <a:rPr sz="1800" spc="-10" dirty="0"/>
              <a:t>patient-</a:t>
            </a:r>
            <a:r>
              <a:rPr sz="1800" dirty="0"/>
              <a:t>centered</a:t>
            </a:r>
            <a:r>
              <a:rPr sz="1800" spc="75" dirty="0"/>
              <a:t> </a:t>
            </a:r>
            <a:r>
              <a:rPr sz="1800" dirty="0"/>
              <a:t>care</a:t>
            </a:r>
            <a:r>
              <a:rPr sz="1800" spc="70" dirty="0"/>
              <a:t> </a:t>
            </a:r>
            <a:r>
              <a:rPr sz="1800" dirty="0"/>
              <a:t>and</a:t>
            </a:r>
            <a:r>
              <a:rPr sz="1800" spc="70" dirty="0"/>
              <a:t> </a:t>
            </a:r>
            <a:r>
              <a:rPr sz="1800" dirty="0"/>
              <a:t>personalized</a:t>
            </a:r>
            <a:r>
              <a:rPr sz="1800" spc="75" dirty="0"/>
              <a:t> </a:t>
            </a:r>
            <a:r>
              <a:rPr sz="1800" dirty="0"/>
              <a:t>medicine,</a:t>
            </a:r>
            <a:r>
              <a:rPr sz="1800" spc="75" dirty="0"/>
              <a:t> </a:t>
            </a:r>
            <a:r>
              <a:rPr sz="1800" spc="-10" dirty="0"/>
              <a:t>focusing </a:t>
            </a:r>
            <a:r>
              <a:rPr sz="1800" dirty="0"/>
              <a:t>on</a:t>
            </a:r>
            <a:r>
              <a:rPr sz="1800" spc="80" dirty="0"/>
              <a:t> </a:t>
            </a:r>
            <a:r>
              <a:rPr sz="1800" dirty="0"/>
              <a:t>tailoring</a:t>
            </a:r>
            <a:r>
              <a:rPr sz="1800" spc="80" dirty="0"/>
              <a:t> </a:t>
            </a:r>
            <a:r>
              <a:rPr sz="1800" dirty="0"/>
              <a:t>interventions</a:t>
            </a:r>
            <a:r>
              <a:rPr sz="1800" spc="80" dirty="0"/>
              <a:t> </a:t>
            </a:r>
            <a:r>
              <a:rPr sz="1800" dirty="0"/>
              <a:t>based</a:t>
            </a:r>
            <a:r>
              <a:rPr sz="1800" spc="80" dirty="0"/>
              <a:t> </a:t>
            </a:r>
            <a:r>
              <a:rPr sz="1800" dirty="0"/>
              <a:t>on</a:t>
            </a:r>
            <a:r>
              <a:rPr sz="1800" spc="80" dirty="0"/>
              <a:t> </a:t>
            </a:r>
            <a:r>
              <a:rPr sz="1800" dirty="0"/>
              <a:t>unique</a:t>
            </a:r>
            <a:r>
              <a:rPr sz="1800" spc="75" dirty="0"/>
              <a:t> </a:t>
            </a:r>
            <a:r>
              <a:rPr sz="1800" dirty="0"/>
              <a:t>patient</a:t>
            </a:r>
            <a:r>
              <a:rPr sz="1800" spc="75" dirty="0"/>
              <a:t> </a:t>
            </a:r>
            <a:r>
              <a:rPr sz="1800" dirty="0"/>
              <a:t>characteristics</a:t>
            </a:r>
            <a:r>
              <a:rPr sz="1800" spc="80" dirty="0"/>
              <a:t> </a:t>
            </a:r>
            <a:r>
              <a:rPr sz="1800" dirty="0"/>
              <a:t>and</a:t>
            </a:r>
            <a:r>
              <a:rPr sz="1800" spc="80" dirty="0"/>
              <a:t> </a:t>
            </a:r>
            <a:r>
              <a:rPr sz="1800" dirty="0"/>
              <a:t>preferences.</a:t>
            </a:r>
            <a:r>
              <a:rPr sz="1800" spc="80" dirty="0"/>
              <a:t> </a:t>
            </a:r>
            <a:r>
              <a:rPr sz="1800" spc="-10" dirty="0"/>
              <a:t>Ethical </a:t>
            </a:r>
            <a:r>
              <a:rPr sz="1800" dirty="0"/>
              <a:t>considerations</a:t>
            </a:r>
            <a:r>
              <a:rPr sz="1800" spc="470" dirty="0"/>
              <a:t> </a:t>
            </a:r>
            <a:r>
              <a:rPr sz="1800" dirty="0"/>
              <a:t>around</a:t>
            </a:r>
            <a:r>
              <a:rPr sz="1800" spc="470" dirty="0"/>
              <a:t> </a:t>
            </a:r>
            <a:r>
              <a:rPr sz="1800" dirty="0"/>
              <a:t>healthcare</a:t>
            </a:r>
            <a:r>
              <a:rPr sz="1800" spc="465" dirty="0"/>
              <a:t> </a:t>
            </a:r>
            <a:r>
              <a:rPr sz="1800" dirty="0"/>
              <a:t>ethics</a:t>
            </a:r>
            <a:r>
              <a:rPr sz="1800" spc="475" dirty="0"/>
              <a:t> </a:t>
            </a:r>
            <a:r>
              <a:rPr sz="1800" dirty="0"/>
              <a:t>and</a:t>
            </a:r>
            <a:r>
              <a:rPr sz="1800" spc="375" dirty="0"/>
              <a:t> </a:t>
            </a:r>
            <a:r>
              <a:rPr sz="1800" dirty="0"/>
              <a:t>AI</a:t>
            </a:r>
            <a:r>
              <a:rPr sz="1800" spc="475" dirty="0"/>
              <a:t> </a:t>
            </a:r>
            <a:r>
              <a:rPr sz="1800" dirty="0"/>
              <a:t>governance</a:t>
            </a:r>
            <a:r>
              <a:rPr sz="1800" spc="465" dirty="0"/>
              <a:t> </a:t>
            </a:r>
            <a:r>
              <a:rPr sz="1800" dirty="0"/>
              <a:t>are</a:t>
            </a:r>
            <a:r>
              <a:rPr sz="1800" spc="465" dirty="0"/>
              <a:t> </a:t>
            </a:r>
            <a:r>
              <a:rPr sz="1800" dirty="0"/>
              <a:t>paramount</a:t>
            </a:r>
            <a:r>
              <a:rPr sz="1800" spc="470" dirty="0"/>
              <a:t> </a:t>
            </a:r>
            <a:r>
              <a:rPr sz="1800" dirty="0"/>
              <a:t>to</a:t>
            </a:r>
            <a:r>
              <a:rPr sz="1800" spc="470" dirty="0"/>
              <a:t> </a:t>
            </a:r>
            <a:r>
              <a:rPr sz="1800" spc="-10" dirty="0"/>
              <a:t>ensure </a:t>
            </a:r>
            <a:r>
              <a:rPr sz="1800" dirty="0"/>
              <a:t>responsible</a:t>
            </a:r>
            <a:r>
              <a:rPr sz="1800" spc="130" dirty="0"/>
              <a:t> </a:t>
            </a:r>
            <a:r>
              <a:rPr sz="1800" dirty="0"/>
              <a:t>use</a:t>
            </a:r>
            <a:r>
              <a:rPr sz="1800" spc="135" dirty="0"/>
              <a:t> </a:t>
            </a:r>
            <a:r>
              <a:rPr sz="1800" dirty="0"/>
              <a:t>of</a:t>
            </a:r>
            <a:r>
              <a:rPr sz="1800" spc="45" dirty="0"/>
              <a:t> </a:t>
            </a:r>
            <a:r>
              <a:rPr sz="1800" dirty="0"/>
              <a:t>AI</a:t>
            </a:r>
            <a:r>
              <a:rPr sz="1800" spc="135" dirty="0"/>
              <a:t> </a:t>
            </a:r>
            <a:r>
              <a:rPr sz="1800" dirty="0"/>
              <a:t>technologies</a:t>
            </a:r>
            <a:r>
              <a:rPr sz="1800" spc="130" dirty="0"/>
              <a:t> </a:t>
            </a:r>
            <a:r>
              <a:rPr sz="1800" dirty="0"/>
              <a:t>in</a:t>
            </a:r>
            <a:r>
              <a:rPr sz="1800" spc="135" dirty="0"/>
              <a:t> </a:t>
            </a:r>
            <a:r>
              <a:rPr sz="1800" dirty="0"/>
              <a:t>addiction</a:t>
            </a:r>
            <a:r>
              <a:rPr sz="1800" spc="130" dirty="0"/>
              <a:t> </a:t>
            </a:r>
            <a:r>
              <a:rPr sz="1800" dirty="0"/>
              <a:t>treatment,</a:t>
            </a:r>
            <a:r>
              <a:rPr sz="1800" spc="135" dirty="0"/>
              <a:t> </a:t>
            </a:r>
            <a:r>
              <a:rPr sz="1800" dirty="0"/>
              <a:t>upholding</a:t>
            </a:r>
            <a:r>
              <a:rPr sz="1800" spc="135" dirty="0"/>
              <a:t> </a:t>
            </a:r>
            <a:r>
              <a:rPr sz="1800" dirty="0"/>
              <a:t>patient</a:t>
            </a:r>
            <a:r>
              <a:rPr sz="1800" spc="130" dirty="0"/>
              <a:t> </a:t>
            </a:r>
            <a:r>
              <a:rPr sz="1800" dirty="0"/>
              <a:t>privacy</a:t>
            </a:r>
            <a:r>
              <a:rPr sz="1800" spc="135" dirty="0"/>
              <a:t> </a:t>
            </a:r>
            <a:r>
              <a:rPr sz="1800" spc="-25" dirty="0"/>
              <a:t>and </a:t>
            </a:r>
            <a:r>
              <a:rPr sz="1800" dirty="0"/>
              <a:t>data</a:t>
            </a:r>
            <a:r>
              <a:rPr sz="1800" spc="65" dirty="0"/>
              <a:t> </a:t>
            </a:r>
            <a:r>
              <a:rPr sz="1800" dirty="0"/>
              <a:t>security.</a:t>
            </a:r>
            <a:r>
              <a:rPr sz="1800" spc="70" dirty="0"/>
              <a:t> </a:t>
            </a:r>
            <a:r>
              <a:rPr sz="1800" dirty="0"/>
              <a:t>By</a:t>
            </a:r>
            <a:r>
              <a:rPr sz="1800" spc="70" dirty="0"/>
              <a:t> </a:t>
            </a:r>
            <a:r>
              <a:rPr sz="1800" dirty="0"/>
              <a:t>engaging</a:t>
            </a:r>
            <a:r>
              <a:rPr sz="1800" spc="70" dirty="0"/>
              <a:t> </a:t>
            </a:r>
            <a:r>
              <a:rPr sz="1800" dirty="0"/>
              <a:t>with</a:t>
            </a:r>
            <a:r>
              <a:rPr sz="1800" spc="70" dirty="0"/>
              <a:t> </a:t>
            </a:r>
            <a:r>
              <a:rPr sz="1800" dirty="0"/>
              <a:t>these</a:t>
            </a:r>
            <a:r>
              <a:rPr sz="1800" spc="70" dirty="0"/>
              <a:t> </a:t>
            </a:r>
            <a:r>
              <a:rPr sz="1800" dirty="0"/>
              <a:t>related</a:t>
            </a:r>
            <a:r>
              <a:rPr sz="1800" spc="70" dirty="0"/>
              <a:t> </a:t>
            </a:r>
            <a:r>
              <a:rPr sz="1800" dirty="0"/>
              <a:t>areas,</a:t>
            </a:r>
            <a:r>
              <a:rPr sz="1800" spc="70" dirty="0"/>
              <a:t> </a:t>
            </a:r>
            <a:r>
              <a:rPr sz="1800" dirty="0"/>
              <a:t>the</a:t>
            </a:r>
            <a:r>
              <a:rPr sz="1800" spc="70" dirty="0"/>
              <a:t> </a:t>
            </a:r>
            <a:r>
              <a:rPr sz="1800" dirty="0"/>
              <a:t>proposed</a:t>
            </a:r>
            <a:r>
              <a:rPr sz="1800" spc="70" dirty="0"/>
              <a:t> </a:t>
            </a:r>
            <a:r>
              <a:rPr sz="1800" dirty="0"/>
              <a:t>project</a:t>
            </a:r>
            <a:r>
              <a:rPr sz="1800" spc="70" dirty="0"/>
              <a:t> </a:t>
            </a:r>
            <a:r>
              <a:rPr sz="1800" dirty="0"/>
              <a:t>aims</a:t>
            </a:r>
            <a:r>
              <a:rPr sz="1800" spc="70" dirty="0"/>
              <a:t> </a:t>
            </a:r>
            <a:r>
              <a:rPr sz="1800" dirty="0"/>
              <a:t>to</a:t>
            </a:r>
            <a:r>
              <a:rPr sz="1800" spc="70" dirty="0"/>
              <a:t> </a:t>
            </a:r>
            <a:r>
              <a:rPr sz="1800" spc="-10" dirty="0"/>
              <a:t>advance </a:t>
            </a:r>
            <a:r>
              <a:rPr sz="1800" dirty="0"/>
              <a:t>addiction</a:t>
            </a:r>
            <a:r>
              <a:rPr sz="1800" spc="254" dirty="0"/>
              <a:t>  </a:t>
            </a:r>
            <a:r>
              <a:rPr sz="1800" dirty="0"/>
              <a:t>treatment</a:t>
            </a:r>
            <a:r>
              <a:rPr sz="1800" spc="254" dirty="0"/>
              <a:t>  </a:t>
            </a:r>
            <a:r>
              <a:rPr sz="1800" dirty="0"/>
              <a:t>by</a:t>
            </a:r>
            <a:r>
              <a:rPr sz="1800" spc="254" dirty="0"/>
              <a:t>  </a:t>
            </a:r>
            <a:r>
              <a:rPr sz="1800" dirty="0"/>
              <a:t>integrating</a:t>
            </a:r>
            <a:r>
              <a:rPr sz="1800" spc="254" dirty="0"/>
              <a:t>  </a:t>
            </a:r>
            <a:r>
              <a:rPr sz="1800" spc="-20" dirty="0"/>
              <a:t>cutting-</a:t>
            </a:r>
            <a:r>
              <a:rPr sz="1800" dirty="0"/>
              <a:t>edge</a:t>
            </a:r>
            <a:r>
              <a:rPr sz="1800" spc="254" dirty="0"/>
              <a:t>  </a:t>
            </a:r>
            <a:r>
              <a:rPr sz="1800" dirty="0"/>
              <a:t>technologies</a:t>
            </a:r>
            <a:r>
              <a:rPr sz="1800" spc="254" dirty="0"/>
              <a:t>  </a:t>
            </a:r>
            <a:r>
              <a:rPr sz="1800" dirty="0"/>
              <a:t>with</a:t>
            </a:r>
            <a:r>
              <a:rPr sz="1800" spc="254" dirty="0"/>
              <a:t>  </a:t>
            </a:r>
            <a:r>
              <a:rPr sz="1800" spc="-10" dirty="0"/>
              <a:t>evidence-based therapeutic</a:t>
            </a:r>
            <a:r>
              <a:rPr sz="1800" spc="-60" dirty="0"/>
              <a:t> </a:t>
            </a:r>
            <a:r>
              <a:rPr sz="1800" spc="-10" dirty="0"/>
              <a:t>approaches</a:t>
            </a:r>
            <a:r>
              <a:rPr sz="1800" spc="-60" dirty="0"/>
              <a:t> </a:t>
            </a:r>
            <a:r>
              <a:rPr sz="1800" dirty="0"/>
              <a:t>to</a:t>
            </a:r>
            <a:r>
              <a:rPr sz="1800" spc="-55" dirty="0"/>
              <a:t> </a:t>
            </a:r>
            <a:r>
              <a:rPr sz="1800" dirty="0"/>
              <a:t>improve</a:t>
            </a:r>
            <a:r>
              <a:rPr sz="1800" spc="-60" dirty="0"/>
              <a:t> </a:t>
            </a:r>
            <a:r>
              <a:rPr sz="1800" dirty="0"/>
              <a:t>patient</a:t>
            </a:r>
            <a:r>
              <a:rPr sz="1800" spc="-60" dirty="0"/>
              <a:t> </a:t>
            </a:r>
            <a:r>
              <a:rPr sz="1800" dirty="0"/>
              <a:t>outcomes</a:t>
            </a:r>
            <a:r>
              <a:rPr sz="1800" spc="-60" dirty="0"/>
              <a:t> </a:t>
            </a:r>
            <a:r>
              <a:rPr sz="1800" dirty="0"/>
              <a:t>and</a:t>
            </a:r>
            <a:r>
              <a:rPr sz="1800" spc="-55" dirty="0"/>
              <a:t> </a:t>
            </a:r>
            <a:r>
              <a:rPr sz="1800" dirty="0"/>
              <a:t>promote</a:t>
            </a:r>
            <a:r>
              <a:rPr sz="1800" spc="-55" dirty="0"/>
              <a:t> </a:t>
            </a:r>
            <a:r>
              <a:rPr sz="1800" spc="-10" dirty="0"/>
              <a:t>recovery.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048" y="1208400"/>
            <a:ext cx="2087880" cy="33970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INTRODUCTION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PROBLEM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STATEMENT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20" dirty="0">
                <a:latin typeface="Times New Roman"/>
                <a:cs typeface="Times New Roman"/>
              </a:rPr>
              <a:t>LITERATURE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SURVEY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OBJECTIVE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EXISTING SYSTEM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PROPOSED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SYSTEM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ARCHITECTU</a:t>
            </a:r>
            <a:r>
              <a:rPr lang="en-IN" sz="1000" b="1" spc="-10" dirty="0">
                <a:latin typeface="Times New Roman"/>
                <a:cs typeface="Times New Roman"/>
              </a:rPr>
              <a:t>RE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dirty="0">
                <a:latin typeface="Times New Roman"/>
                <a:cs typeface="Times New Roman"/>
              </a:rPr>
              <a:t>FLOW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-6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PROPOSED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SYSTEM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30" dirty="0">
                <a:latin typeface="Times New Roman"/>
                <a:cs typeface="Times New Roman"/>
              </a:rPr>
              <a:t>RESULTS</a:t>
            </a:r>
            <a:r>
              <a:rPr sz="1000" b="1" spc="-6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AND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DISCUSSION</a:t>
            </a:r>
            <a:endParaRPr lang="en-US" sz="1000" b="1" spc="-1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27965" algn="l"/>
              </a:tabLst>
            </a:pPr>
            <a:r>
              <a:rPr lang="en-IN" sz="1000" b="1" spc="-10" dirty="0">
                <a:latin typeface="Times New Roman"/>
                <a:cs typeface="Times New Roman"/>
              </a:rPr>
              <a:t>SNAPSHOTS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LIST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MODULES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CONCLUSION</a:t>
            </a:r>
            <a:endParaRPr sz="10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2796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REFERENCES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EE2AF-0EB3-A34A-EBA6-9DEC06C67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6832"/>
            <a:ext cx="7162800" cy="3821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000862-11DD-E211-6161-89F6AD893606}"/>
              </a:ext>
            </a:extLst>
          </p:cNvPr>
          <p:cNvSpPr txBox="1"/>
          <p:nvPr/>
        </p:nvSpPr>
        <p:spPr>
          <a:xfrm>
            <a:off x="1981200" y="2857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26355-223D-350B-03E2-77F46542AD31}"/>
              </a:ext>
            </a:extLst>
          </p:cNvPr>
          <p:cNvSpPr txBox="1"/>
          <p:nvPr/>
        </p:nvSpPr>
        <p:spPr>
          <a:xfrm>
            <a:off x="3048000" y="4666416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1: Home Page Snapshot 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67890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C87E0-4C2F-3B62-C8DA-7547BA4A6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66750"/>
            <a:ext cx="7162800" cy="3750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6A5647-E927-F562-FFEA-9A547D36F8F1}"/>
              </a:ext>
            </a:extLst>
          </p:cNvPr>
          <p:cNvSpPr txBox="1"/>
          <p:nvPr/>
        </p:nvSpPr>
        <p:spPr>
          <a:xfrm>
            <a:off x="3200400" y="4552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2: signup page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58581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A3D96-B692-03B8-69D0-FA643C8AD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1950"/>
            <a:ext cx="7010400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2888A-DD2F-552C-B4BC-2DB4073CFB3C}"/>
              </a:ext>
            </a:extLst>
          </p:cNvPr>
          <p:cNvSpPr txBox="1"/>
          <p:nvPr/>
        </p:nvSpPr>
        <p:spPr>
          <a:xfrm>
            <a:off x="3886200" y="401955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3: medical report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851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079196"/>
            <a:ext cx="3775075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8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80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Collection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Intervention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Selection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Personalized</a:t>
            </a:r>
            <a:r>
              <a:rPr sz="180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Therapy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Delivery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Outcome</a:t>
            </a:r>
            <a:r>
              <a:rPr sz="180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Monitoring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Adaptation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727"/>
            <a:ext cx="8372475" cy="276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5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Collection:</a:t>
            </a:r>
            <a:endParaRPr sz="1500">
              <a:latin typeface="Times New Roman"/>
              <a:cs typeface="Times New Roman"/>
            </a:endParaRPr>
          </a:p>
          <a:p>
            <a:pPr marL="12700" marR="19050" algn="just">
              <a:lnSpc>
                <a:spcPct val="132600"/>
              </a:lnSpc>
              <a:spcBef>
                <a:spcPts val="1000"/>
              </a:spcBef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module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is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responsible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500" spc="4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gathering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from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users,</a:t>
            </a:r>
            <a:r>
              <a:rPr sz="1500" spc="4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including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500" spc="3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history,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current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symptoms,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lifestyle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factors,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preferences.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600"/>
              </a:lnSpc>
              <a:spcBef>
                <a:spcPts val="1000"/>
              </a:spcBef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collection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methods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may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involve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structured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assessments,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user-provided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information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during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therapy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sessions,</a:t>
            </a:r>
            <a:r>
              <a:rPr sz="15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potentially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integration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from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external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sources</a:t>
            </a:r>
            <a:r>
              <a:rPr sz="15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(e.g.,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electronic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health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records)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5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enrich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user</a:t>
            </a:r>
            <a:r>
              <a:rPr sz="15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profiles.</a:t>
            </a:r>
            <a:endParaRPr sz="15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32600"/>
              </a:lnSpc>
              <a:spcBef>
                <a:spcPts val="1000"/>
              </a:spcBef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collected</a:t>
            </a:r>
            <a:r>
              <a:rPr sz="15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500" spc="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forms</a:t>
            </a:r>
            <a:r>
              <a:rPr sz="15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basis</a:t>
            </a:r>
            <a:r>
              <a:rPr sz="15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5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personalized</a:t>
            </a:r>
            <a:r>
              <a:rPr sz="15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500" spc="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planning</a:t>
            </a:r>
            <a:r>
              <a:rPr sz="15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analysis</a:t>
            </a:r>
            <a:r>
              <a:rPr sz="15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within</a:t>
            </a:r>
            <a:r>
              <a:rPr sz="15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therapeutic system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5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/>
              <a:t>Intervention</a:t>
            </a:r>
            <a:r>
              <a:rPr sz="1500" spc="150" dirty="0"/>
              <a:t> </a:t>
            </a:r>
            <a:r>
              <a:rPr sz="1500" spc="-10" dirty="0"/>
              <a:t>Selection:</a:t>
            </a:r>
            <a:endParaRPr sz="1500"/>
          </a:p>
          <a:p>
            <a:pPr marL="12700" marR="11430">
              <a:lnSpc>
                <a:spcPct val="153000"/>
              </a:lnSpc>
              <a:spcBef>
                <a:spcPts val="1000"/>
              </a:spcBef>
            </a:pPr>
            <a:r>
              <a:rPr sz="1500" dirty="0"/>
              <a:t>Once</a:t>
            </a:r>
            <a:r>
              <a:rPr sz="1500" spc="65" dirty="0"/>
              <a:t> </a:t>
            </a:r>
            <a:r>
              <a:rPr sz="1500" dirty="0"/>
              <a:t>data</a:t>
            </a:r>
            <a:r>
              <a:rPr sz="1500" spc="65" dirty="0"/>
              <a:t> </a:t>
            </a:r>
            <a:r>
              <a:rPr sz="1500" dirty="0"/>
              <a:t>is</a:t>
            </a:r>
            <a:r>
              <a:rPr sz="1500" spc="70" dirty="0"/>
              <a:t> </a:t>
            </a:r>
            <a:r>
              <a:rPr sz="1500" dirty="0"/>
              <a:t>collected,</a:t>
            </a:r>
            <a:r>
              <a:rPr sz="1500" spc="65" dirty="0"/>
              <a:t> </a:t>
            </a:r>
            <a:r>
              <a:rPr sz="1500" dirty="0"/>
              <a:t>this</a:t>
            </a:r>
            <a:r>
              <a:rPr sz="1500" spc="65" dirty="0"/>
              <a:t> </a:t>
            </a:r>
            <a:r>
              <a:rPr sz="1500" dirty="0"/>
              <a:t>module</a:t>
            </a:r>
            <a:r>
              <a:rPr sz="1500" spc="70" dirty="0"/>
              <a:t> </a:t>
            </a:r>
            <a:r>
              <a:rPr sz="1500" dirty="0"/>
              <a:t>utilizes</a:t>
            </a:r>
            <a:r>
              <a:rPr sz="1500" spc="-35" dirty="0"/>
              <a:t> </a:t>
            </a:r>
            <a:r>
              <a:rPr sz="1500" dirty="0"/>
              <a:t>AI-driven</a:t>
            </a:r>
            <a:r>
              <a:rPr sz="1500" spc="70" dirty="0"/>
              <a:t> </a:t>
            </a:r>
            <a:r>
              <a:rPr sz="1500" dirty="0"/>
              <a:t>algorithms</a:t>
            </a:r>
            <a:r>
              <a:rPr sz="1500" spc="65" dirty="0"/>
              <a:t> </a:t>
            </a:r>
            <a:r>
              <a:rPr sz="1500" dirty="0"/>
              <a:t>to</a:t>
            </a:r>
            <a:r>
              <a:rPr sz="1500" spc="65" dirty="0"/>
              <a:t> </a:t>
            </a:r>
            <a:r>
              <a:rPr sz="1500" dirty="0"/>
              <a:t>analyze</a:t>
            </a:r>
            <a:r>
              <a:rPr sz="1500" spc="70" dirty="0"/>
              <a:t> </a:t>
            </a:r>
            <a:r>
              <a:rPr sz="1500" dirty="0"/>
              <a:t>user</a:t>
            </a:r>
            <a:r>
              <a:rPr sz="1500" spc="65" dirty="0"/>
              <a:t> </a:t>
            </a:r>
            <a:r>
              <a:rPr sz="1500" dirty="0"/>
              <a:t>information</a:t>
            </a:r>
            <a:r>
              <a:rPr sz="1500" spc="70" dirty="0"/>
              <a:t> </a:t>
            </a:r>
            <a:r>
              <a:rPr sz="1500" dirty="0"/>
              <a:t>and</a:t>
            </a:r>
            <a:r>
              <a:rPr sz="1500" spc="70" dirty="0"/>
              <a:t> </a:t>
            </a:r>
            <a:r>
              <a:rPr sz="1500" spc="-10" dirty="0"/>
              <a:t>determine </a:t>
            </a:r>
            <a:r>
              <a:rPr sz="1500" dirty="0"/>
              <a:t>appropriate</a:t>
            </a:r>
            <a:r>
              <a:rPr sz="1500" spc="85" dirty="0"/>
              <a:t> </a:t>
            </a:r>
            <a:r>
              <a:rPr sz="1500" dirty="0"/>
              <a:t>interventions</a:t>
            </a:r>
            <a:r>
              <a:rPr sz="1500" spc="85" dirty="0"/>
              <a:t> </a:t>
            </a:r>
            <a:r>
              <a:rPr sz="1500" dirty="0"/>
              <a:t>based</a:t>
            </a:r>
            <a:r>
              <a:rPr sz="1500" spc="90" dirty="0"/>
              <a:t> </a:t>
            </a:r>
            <a:r>
              <a:rPr sz="1500" dirty="0"/>
              <a:t>on</a:t>
            </a:r>
            <a:r>
              <a:rPr sz="1500" spc="85" dirty="0"/>
              <a:t> </a:t>
            </a:r>
            <a:r>
              <a:rPr sz="1500" dirty="0"/>
              <a:t>evidence-based</a:t>
            </a:r>
            <a:r>
              <a:rPr sz="1500" spc="90" dirty="0"/>
              <a:t> </a:t>
            </a:r>
            <a:r>
              <a:rPr sz="1500" dirty="0"/>
              <a:t>guidelines</a:t>
            </a:r>
            <a:r>
              <a:rPr sz="1500" spc="85" dirty="0"/>
              <a:t> </a:t>
            </a:r>
            <a:r>
              <a:rPr sz="1500" dirty="0"/>
              <a:t>and</a:t>
            </a:r>
            <a:r>
              <a:rPr sz="1500" spc="90" dirty="0"/>
              <a:t> </a:t>
            </a:r>
            <a:r>
              <a:rPr sz="1500" dirty="0"/>
              <a:t>treatment</a:t>
            </a:r>
            <a:r>
              <a:rPr sz="1500" spc="85" dirty="0"/>
              <a:t> </a:t>
            </a:r>
            <a:r>
              <a:rPr sz="1500" spc="-10" dirty="0"/>
              <a:t>protocols.</a:t>
            </a:r>
            <a:endParaRPr sz="1500"/>
          </a:p>
          <a:p>
            <a:pPr marL="12700" marR="5080">
              <a:lnSpc>
                <a:spcPct val="153000"/>
              </a:lnSpc>
              <a:spcBef>
                <a:spcPts val="1000"/>
              </a:spcBef>
            </a:pPr>
            <a:r>
              <a:rPr sz="1500" dirty="0"/>
              <a:t>Intervention</a:t>
            </a:r>
            <a:r>
              <a:rPr sz="1500" spc="325" dirty="0"/>
              <a:t> </a:t>
            </a:r>
            <a:r>
              <a:rPr sz="1500" dirty="0"/>
              <a:t>selection</a:t>
            </a:r>
            <a:r>
              <a:rPr sz="1500" spc="330" dirty="0"/>
              <a:t> </a:t>
            </a:r>
            <a:r>
              <a:rPr sz="1500" dirty="0"/>
              <a:t>involves</a:t>
            </a:r>
            <a:r>
              <a:rPr sz="1500" spc="320" dirty="0"/>
              <a:t> </a:t>
            </a:r>
            <a:r>
              <a:rPr sz="1500" dirty="0"/>
              <a:t>matching</a:t>
            </a:r>
            <a:r>
              <a:rPr sz="1500" spc="330" dirty="0"/>
              <a:t> </a:t>
            </a:r>
            <a:r>
              <a:rPr sz="1500" dirty="0"/>
              <a:t>user</a:t>
            </a:r>
            <a:r>
              <a:rPr sz="1500" spc="330" dirty="0"/>
              <a:t> </a:t>
            </a:r>
            <a:r>
              <a:rPr sz="1500" dirty="0"/>
              <a:t>profiles</a:t>
            </a:r>
            <a:r>
              <a:rPr sz="1500" spc="320" dirty="0"/>
              <a:t> </a:t>
            </a:r>
            <a:r>
              <a:rPr sz="1500" dirty="0"/>
              <a:t>with</a:t>
            </a:r>
            <a:r>
              <a:rPr sz="1500" spc="330" dirty="0"/>
              <a:t> </a:t>
            </a:r>
            <a:r>
              <a:rPr sz="1500" dirty="0"/>
              <a:t>tailored</a:t>
            </a:r>
            <a:r>
              <a:rPr sz="1500" spc="330" dirty="0"/>
              <a:t> </a:t>
            </a:r>
            <a:r>
              <a:rPr sz="1500" dirty="0"/>
              <a:t>therapeutic</a:t>
            </a:r>
            <a:r>
              <a:rPr sz="1500" spc="320" dirty="0"/>
              <a:t> </a:t>
            </a:r>
            <a:r>
              <a:rPr sz="1500" dirty="0"/>
              <a:t>approaches,</a:t>
            </a:r>
            <a:r>
              <a:rPr sz="1500" spc="330" dirty="0"/>
              <a:t> </a:t>
            </a:r>
            <a:r>
              <a:rPr sz="1500" spc="-10" dirty="0"/>
              <a:t>considering </a:t>
            </a:r>
            <a:r>
              <a:rPr sz="1500" dirty="0"/>
              <a:t>factors</a:t>
            </a:r>
            <a:r>
              <a:rPr sz="1500" spc="70" dirty="0"/>
              <a:t> </a:t>
            </a:r>
            <a:r>
              <a:rPr sz="1500" dirty="0"/>
              <a:t>such</a:t>
            </a:r>
            <a:r>
              <a:rPr sz="1500" spc="70" dirty="0"/>
              <a:t> </a:t>
            </a:r>
            <a:r>
              <a:rPr sz="1500" dirty="0"/>
              <a:t>as</a:t>
            </a:r>
            <a:r>
              <a:rPr sz="1500" spc="75" dirty="0"/>
              <a:t> </a:t>
            </a:r>
            <a:r>
              <a:rPr sz="1500" dirty="0"/>
              <a:t>addiction</a:t>
            </a:r>
            <a:r>
              <a:rPr sz="1500" spc="70" dirty="0"/>
              <a:t> </a:t>
            </a:r>
            <a:r>
              <a:rPr sz="1500" dirty="0"/>
              <a:t>severity,</a:t>
            </a:r>
            <a:r>
              <a:rPr sz="1500" spc="75" dirty="0"/>
              <a:t> </a:t>
            </a:r>
            <a:r>
              <a:rPr sz="1500" dirty="0"/>
              <a:t>co-occurring</a:t>
            </a:r>
            <a:r>
              <a:rPr sz="1500" spc="70" dirty="0"/>
              <a:t> </a:t>
            </a:r>
            <a:r>
              <a:rPr sz="1500" dirty="0"/>
              <a:t>conditions,</a:t>
            </a:r>
            <a:r>
              <a:rPr sz="1500" spc="75" dirty="0"/>
              <a:t> </a:t>
            </a:r>
            <a:r>
              <a:rPr sz="1500" dirty="0"/>
              <a:t>and</a:t>
            </a:r>
            <a:r>
              <a:rPr sz="1500" spc="70" dirty="0"/>
              <a:t> </a:t>
            </a:r>
            <a:r>
              <a:rPr sz="1500" dirty="0"/>
              <a:t>individual</a:t>
            </a:r>
            <a:r>
              <a:rPr sz="1500" spc="70" dirty="0"/>
              <a:t> </a:t>
            </a:r>
            <a:r>
              <a:rPr sz="1500" spc="-10" dirty="0"/>
              <a:t>preferences.</a:t>
            </a:r>
            <a:endParaRPr sz="1500"/>
          </a:p>
          <a:p>
            <a:pPr marL="12700" marR="5080">
              <a:lnSpc>
                <a:spcPct val="153000"/>
              </a:lnSpc>
              <a:spcBef>
                <a:spcPts val="1000"/>
              </a:spcBef>
            </a:pPr>
            <a:r>
              <a:rPr sz="1500" dirty="0"/>
              <a:t>The</a:t>
            </a:r>
            <a:r>
              <a:rPr sz="1500" spc="475" dirty="0"/>
              <a:t> </a:t>
            </a:r>
            <a:r>
              <a:rPr sz="1500" dirty="0"/>
              <a:t>module</a:t>
            </a:r>
            <a:r>
              <a:rPr sz="1500" spc="475" dirty="0"/>
              <a:t> </a:t>
            </a:r>
            <a:r>
              <a:rPr sz="1500" dirty="0"/>
              <a:t>facilitates</a:t>
            </a:r>
            <a:r>
              <a:rPr sz="1500" spc="475" dirty="0"/>
              <a:t> </a:t>
            </a:r>
            <a:r>
              <a:rPr sz="1500" dirty="0"/>
              <a:t>decision-making</a:t>
            </a:r>
            <a:r>
              <a:rPr sz="1500" spc="475" dirty="0"/>
              <a:t> </a:t>
            </a:r>
            <a:r>
              <a:rPr sz="1500" dirty="0"/>
              <a:t>in</a:t>
            </a:r>
            <a:r>
              <a:rPr sz="1500" spc="475" dirty="0"/>
              <a:t> </a:t>
            </a:r>
            <a:r>
              <a:rPr sz="1500" dirty="0"/>
              <a:t>therapy</a:t>
            </a:r>
            <a:r>
              <a:rPr sz="1500" spc="475" dirty="0"/>
              <a:t> </a:t>
            </a:r>
            <a:r>
              <a:rPr sz="1500" dirty="0"/>
              <a:t>planning</a:t>
            </a:r>
            <a:r>
              <a:rPr sz="1500" spc="475" dirty="0"/>
              <a:t> </a:t>
            </a:r>
            <a:r>
              <a:rPr sz="1500" dirty="0"/>
              <a:t>by</a:t>
            </a:r>
            <a:r>
              <a:rPr sz="1500" spc="475" dirty="0"/>
              <a:t> </a:t>
            </a:r>
            <a:r>
              <a:rPr sz="1500" dirty="0"/>
              <a:t>recommending</a:t>
            </a:r>
            <a:r>
              <a:rPr sz="1500" spc="475" dirty="0"/>
              <a:t> </a:t>
            </a:r>
            <a:r>
              <a:rPr sz="1500" dirty="0"/>
              <a:t>specific</a:t>
            </a:r>
            <a:r>
              <a:rPr sz="1500" spc="475" dirty="0"/>
              <a:t> </a:t>
            </a:r>
            <a:r>
              <a:rPr sz="1500" spc="-10" dirty="0"/>
              <a:t>interventions, </a:t>
            </a:r>
            <a:r>
              <a:rPr sz="1500" dirty="0"/>
              <a:t>modalities,</a:t>
            </a:r>
            <a:r>
              <a:rPr sz="1500" spc="70" dirty="0"/>
              <a:t> </a:t>
            </a:r>
            <a:r>
              <a:rPr sz="1500" dirty="0"/>
              <a:t>and</a:t>
            </a:r>
            <a:r>
              <a:rPr sz="1500" spc="70" dirty="0"/>
              <a:t> </a:t>
            </a:r>
            <a:r>
              <a:rPr sz="1500" dirty="0"/>
              <a:t>strategies</a:t>
            </a:r>
            <a:r>
              <a:rPr sz="1500" spc="70" dirty="0"/>
              <a:t> </a:t>
            </a:r>
            <a:r>
              <a:rPr sz="1500" dirty="0"/>
              <a:t>customized</a:t>
            </a:r>
            <a:r>
              <a:rPr sz="1500" spc="75" dirty="0"/>
              <a:t> </a:t>
            </a:r>
            <a:r>
              <a:rPr sz="1500" dirty="0"/>
              <a:t>to</a:t>
            </a:r>
            <a:r>
              <a:rPr sz="1500" spc="70" dirty="0"/>
              <a:t> </a:t>
            </a:r>
            <a:r>
              <a:rPr sz="1500" dirty="0"/>
              <a:t>each</a:t>
            </a:r>
            <a:r>
              <a:rPr sz="1500" spc="70" dirty="0"/>
              <a:t> </a:t>
            </a:r>
            <a:r>
              <a:rPr sz="1500" dirty="0"/>
              <a:t>user's</a:t>
            </a:r>
            <a:r>
              <a:rPr sz="1500" spc="75" dirty="0"/>
              <a:t> </a:t>
            </a:r>
            <a:r>
              <a:rPr sz="1500" spc="-10" dirty="0"/>
              <a:t>needs.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5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/>
              <a:t>Personalized</a:t>
            </a:r>
            <a:r>
              <a:rPr sz="1500" spc="100" dirty="0"/>
              <a:t> </a:t>
            </a:r>
            <a:r>
              <a:rPr sz="1500" dirty="0"/>
              <a:t>Therapy</a:t>
            </a:r>
            <a:r>
              <a:rPr sz="1500" spc="135" dirty="0"/>
              <a:t> </a:t>
            </a:r>
            <a:r>
              <a:rPr sz="1500" spc="-10" dirty="0"/>
              <a:t>Delivery:</a:t>
            </a:r>
            <a:endParaRPr sz="1500"/>
          </a:p>
          <a:p>
            <a:pPr marL="12700" marR="12700">
              <a:lnSpc>
                <a:spcPct val="153000"/>
              </a:lnSpc>
              <a:spcBef>
                <a:spcPts val="1000"/>
              </a:spcBef>
            </a:pPr>
            <a:r>
              <a:rPr sz="1500" dirty="0"/>
              <a:t>With</a:t>
            </a:r>
            <a:r>
              <a:rPr sz="1500" spc="110" dirty="0"/>
              <a:t> </a:t>
            </a:r>
            <a:r>
              <a:rPr sz="1500" dirty="0"/>
              <a:t>intervention</a:t>
            </a:r>
            <a:r>
              <a:rPr sz="1500" spc="114" dirty="0"/>
              <a:t> </a:t>
            </a:r>
            <a:r>
              <a:rPr sz="1500" dirty="0"/>
              <a:t>selection</a:t>
            </a:r>
            <a:r>
              <a:rPr sz="1500" spc="110" dirty="0"/>
              <a:t> </a:t>
            </a:r>
            <a:r>
              <a:rPr sz="1500" dirty="0"/>
              <a:t>in</a:t>
            </a:r>
            <a:r>
              <a:rPr sz="1500" spc="114" dirty="0"/>
              <a:t> </a:t>
            </a:r>
            <a:r>
              <a:rPr sz="1500" dirty="0"/>
              <a:t>place,</a:t>
            </a:r>
            <a:r>
              <a:rPr sz="1500" spc="114" dirty="0"/>
              <a:t> </a:t>
            </a:r>
            <a:r>
              <a:rPr sz="1500" dirty="0"/>
              <a:t>this</a:t>
            </a:r>
            <a:r>
              <a:rPr sz="1500" spc="110" dirty="0"/>
              <a:t> </a:t>
            </a:r>
            <a:r>
              <a:rPr sz="1500" dirty="0"/>
              <a:t>module</a:t>
            </a:r>
            <a:r>
              <a:rPr sz="1500" spc="114" dirty="0"/>
              <a:t> </a:t>
            </a:r>
            <a:r>
              <a:rPr sz="1500" dirty="0"/>
              <a:t>enables</a:t>
            </a:r>
            <a:r>
              <a:rPr sz="1500" spc="114" dirty="0"/>
              <a:t> </a:t>
            </a:r>
            <a:r>
              <a:rPr sz="1500" dirty="0"/>
              <a:t>the</a:t>
            </a:r>
            <a:r>
              <a:rPr sz="1500" spc="110" dirty="0"/>
              <a:t> </a:t>
            </a:r>
            <a:r>
              <a:rPr sz="1500" dirty="0"/>
              <a:t>delivery</a:t>
            </a:r>
            <a:r>
              <a:rPr sz="1500" spc="114" dirty="0"/>
              <a:t> </a:t>
            </a:r>
            <a:r>
              <a:rPr sz="1500" dirty="0"/>
              <a:t>of</a:t>
            </a:r>
            <a:r>
              <a:rPr sz="1500" spc="110" dirty="0"/>
              <a:t> </a:t>
            </a:r>
            <a:r>
              <a:rPr sz="1500" dirty="0"/>
              <a:t>personalized</a:t>
            </a:r>
            <a:r>
              <a:rPr sz="1500" spc="114" dirty="0"/>
              <a:t> </a:t>
            </a:r>
            <a:r>
              <a:rPr sz="1500" dirty="0"/>
              <a:t>therapy</a:t>
            </a:r>
            <a:r>
              <a:rPr sz="1500" spc="114" dirty="0"/>
              <a:t> </a:t>
            </a:r>
            <a:r>
              <a:rPr sz="1500" dirty="0"/>
              <a:t>sessions</a:t>
            </a:r>
            <a:r>
              <a:rPr sz="1500" spc="110" dirty="0"/>
              <a:t> </a:t>
            </a:r>
            <a:r>
              <a:rPr sz="1500" spc="-25" dirty="0"/>
              <a:t>and </a:t>
            </a:r>
            <a:r>
              <a:rPr sz="1500" dirty="0"/>
              <a:t>interventions</a:t>
            </a:r>
            <a:r>
              <a:rPr sz="1500" spc="75" dirty="0"/>
              <a:t> </a:t>
            </a:r>
            <a:r>
              <a:rPr sz="1500" dirty="0"/>
              <a:t>through</a:t>
            </a:r>
            <a:r>
              <a:rPr sz="1500" spc="80" dirty="0"/>
              <a:t> </a:t>
            </a:r>
            <a:r>
              <a:rPr sz="1500" dirty="0"/>
              <a:t>the</a:t>
            </a:r>
            <a:r>
              <a:rPr sz="1500" spc="80" dirty="0"/>
              <a:t> </a:t>
            </a:r>
            <a:r>
              <a:rPr sz="1500" dirty="0"/>
              <a:t>therapeutic</a:t>
            </a:r>
            <a:r>
              <a:rPr sz="1500" spc="80" dirty="0"/>
              <a:t> </a:t>
            </a:r>
            <a:r>
              <a:rPr sz="1500" spc="-10" dirty="0"/>
              <a:t>system.</a:t>
            </a:r>
            <a:endParaRPr sz="1500"/>
          </a:p>
          <a:p>
            <a:pPr marL="12700" marR="14604">
              <a:lnSpc>
                <a:spcPct val="153000"/>
              </a:lnSpc>
              <a:spcBef>
                <a:spcPts val="1000"/>
              </a:spcBef>
            </a:pPr>
            <a:r>
              <a:rPr sz="1500" dirty="0"/>
              <a:t>Therapy</a:t>
            </a:r>
            <a:r>
              <a:rPr sz="1500" spc="310" dirty="0"/>
              <a:t> </a:t>
            </a:r>
            <a:r>
              <a:rPr sz="1500" dirty="0"/>
              <a:t>delivery</a:t>
            </a:r>
            <a:r>
              <a:rPr sz="1500" spc="310" dirty="0"/>
              <a:t> </a:t>
            </a:r>
            <a:r>
              <a:rPr sz="1500" dirty="0"/>
              <a:t>involves</a:t>
            </a:r>
            <a:r>
              <a:rPr sz="1500" spc="315" dirty="0"/>
              <a:t> </a:t>
            </a:r>
            <a:r>
              <a:rPr sz="1500" dirty="0"/>
              <a:t>dynamic</a:t>
            </a:r>
            <a:r>
              <a:rPr sz="1500" spc="310" dirty="0"/>
              <a:t> </a:t>
            </a:r>
            <a:r>
              <a:rPr sz="1500" dirty="0"/>
              <a:t>interactions</a:t>
            </a:r>
            <a:r>
              <a:rPr sz="1500" spc="310" dirty="0"/>
              <a:t> </a:t>
            </a:r>
            <a:r>
              <a:rPr sz="1500" dirty="0"/>
              <a:t>between</a:t>
            </a:r>
            <a:r>
              <a:rPr sz="1500" spc="315" dirty="0"/>
              <a:t> </a:t>
            </a:r>
            <a:r>
              <a:rPr sz="1500" dirty="0"/>
              <a:t>users</a:t>
            </a:r>
            <a:r>
              <a:rPr sz="1500" spc="310" dirty="0"/>
              <a:t> </a:t>
            </a:r>
            <a:r>
              <a:rPr sz="1500" dirty="0"/>
              <a:t>and</a:t>
            </a:r>
            <a:r>
              <a:rPr sz="1500" spc="315" dirty="0"/>
              <a:t> </a:t>
            </a:r>
            <a:r>
              <a:rPr sz="1500" dirty="0"/>
              <a:t>the</a:t>
            </a:r>
            <a:r>
              <a:rPr sz="1500" spc="215" dirty="0"/>
              <a:t> </a:t>
            </a:r>
            <a:r>
              <a:rPr sz="1500" dirty="0"/>
              <a:t>AI</a:t>
            </a:r>
            <a:r>
              <a:rPr sz="1500" spc="310" dirty="0"/>
              <a:t> </a:t>
            </a:r>
            <a:r>
              <a:rPr sz="1500" dirty="0"/>
              <a:t>therapist,</a:t>
            </a:r>
            <a:r>
              <a:rPr sz="1500" spc="315" dirty="0"/>
              <a:t> </a:t>
            </a:r>
            <a:r>
              <a:rPr sz="1500" dirty="0"/>
              <a:t>presenting</a:t>
            </a:r>
            <a:r>
              <a:rPr sz="1500" spc="310" dirty="0"/>
              <a:t> </a:t>
            </a:r>
            <a:r>
              <a:rPr sz="1500" spc="-10" dirty="0"/>
              <a:t>tailored </a:t>
            </a:r>
            <a:r>
              <a:rPr sz="1500" dirty="0"/>
              <a:t>prompts,</a:t>
            </a:r>
            <a:r>
              <a:rPr sz="1500" spc="85" dirty="0"/>
              <a:t> </a:t>
            </a:r>
            <a:r>
              <a:rPr sz="1500" dirty="0"/>
              <a:t>exercises,</a:t>
            </a:r>
            <a:r>
              <a:rPr sz="1500" spc="90" dirty="0"/>
              <a:t> </a:t>
            </a:r>
            <a:r>
              <a:rPr sz="1500" dirty="0"/>
              <a:t>and</a:t>
            </a:r>
            <a:r>
              <a:rPr sz="1500" spc="90" dirty="0"/>
              <a:t> </a:t>
            </a:r>
            <a:r>
              <a:rPr sz="1500" dirty="0"/>
              <a:t>psychoeducation</a:t>
            </a:r>
            <a:r>
              <a:rPr sz="1500" spc="90" dirty="0"/>
              <a:t> </a:t>
            </a:r>
            <a:r>
              <a:rPr sz="1500" dirty="0"/>
              <a:t>materials</a:t>
            </a:r>
            <a:r>
              <a:rPr sz="1500" spc="90" dirty="0"/>
              <a:t> </a:t>
            </a:r>
            <a:r>
              <a:rPr sz="1500" dirty="0"/>
              <a:t>based</a:t>
            </a:r>
            <a:r>
              <a:rPr sz="1500" spc="90" dirty="0"/>
              <a:t> </a:t>
            </a:r>
            <a:r>
              <a:rPr sz="1500" dirty="0"/>
              <a:t>on</a:t>
            </a:r>
            <a:r>
              <a:rPr sz="1500" spc="85" dirty="0"/>
              <a:t> </a:t>
            </a:r>
            <a:r>
              <a:rPr sz="1500" dirty="0"/>
              <a:t>the</a:t>
            </a:r>
            <a:r>
              <a:rPr sz="1500" spc="90" dirty="0"/>
              <a:t> </a:t>
            </a:r>
            <a:r>
              <a:rPr sz="1500" dirty="0"/>
              <a:t>selected</a:t>
            </a:r>
            <a:r>
              <a:rPr sz="1500" spc="90" dirty="0"/>
              <a:t> </a:t>
            </a:r>
            <a:r>
              <a:rPr sz="1500" spc="-10" dirty="0"/>
              <a:t>interventions.</a:t>
            </a:r>
            <a:endParaRPr sz="1500"/>
          </a:p>
          <a:p>
            <a:pPr marL="12700" marR="5080">
              <a:lnSpc>
                <a:spcPct val="153000"/>
              </a:lnSpc>
              <a:spcBef>
                <a:spcPts val="1000"/>
              </a:spcBef>
            </a:pPr>
            <a:r>
              <a:rPr sz="1500" dirty="0"/>
              <a:t>Personalized</a:t>
            </a:r>
            <a:r>
              <a:rPr sz="1500" spc="90" dirty="0"/>
              <a:t> </a:t>
            </a:r>
            <a:r>
              <a:rPr sz="1500" dirty="0"/>
              <a:t>therapy</a:t>
            </a:r>
            <a:r>
              <a:rPr sz="1500" spc="95" dirty="0"/>
              <a:t> </a:t>
            </a:r>
            <a:r>
              <a:rPr sz="1500" dirty="0"/>
              <a:t>delivery</a:t>
            </a:r>
            <a:r>
              <a:rPr sz="1500" spc="95" dirty="0"/>
              <a:t> </a:t>
            </a:r>
            <a:r>
              <a:rPr sz="1500" dirty="0"/>
              <a:t>aims</a:t>
            </a:r>
            <a:r>
              <a:rPr sz="1500" spc="90" dirty="0"/>
              <a:t> </a:t>
            </a:r>
            <a:r>
              <a:rPr sz="1500" dirty="0"/>
              <a:t>to</a:t>
            </a:r>
            <a:r>
              <a:rPr sz="1500" spc="95" dirty="0"/>
              <a:t> </a:t>
            </a:r>
            <a:r>
              <a:rPr sz="1500" dirty="0"/>
              <a:t>engage</a:t>
            </a:r>
            <a:r>
              <a:rPr sz="1500" spc="95" dirty="0"/>
              <a:t> </a:t>
            </a:r>
            <a:r>
              <a:rPr sz="1500" dirty="0"/>
              <a:t>users</a:t>
            </a:r>
            <a:r>
              <a:rPr sz="1500" spc="95" dirty="0"/>
              <a:t> </a:t>
            </a:r>
            <a:r>
              <a:rPr sz="1500" dirty="0"/>
              <a:t>actively</a:t>
            </a:r>
            <a:r>
              <a:rPr sz="1500" spc="90" dirty="0"/>
              <a:t> </a:t>
            </a:r>
            <a:r>
              <a:rPr sz="1500" dirty="0"/>
              <a:t>in</a:t>
            </a:r>
            <a:r>
              <a:rPr sz="1500" spc="95" dirty="0"/>
              <a:t> </a:t>
            </a:r>
            <a:r>
              <a:rPr sz="1500" dirty="0"/>
              <a:t>their</a:t>
            </a:r>
            <a:r>
              <a:rPr sz="1500" spc="95" dirty="0"/>
              <a:t> </a:t>
            </a:r>
            <a:r>
              <a:rPr sz="1500" dirty="0"/>
              <a:t>treatment,</a:t>
            </a:r>
            <a:r>
              <a:rPr sz="1500" spc="95" dirty="0"/>
              <a:t> </a:t>
            </a:r>
            <a:r>
              <a:rPr sz="1500" dirty="0"/>
              <a:t>promote</a:t>
            </a:r>
            <a:r>
              <a:rPr sz="1500" spc="90" dirty="0"/>
              <a:t> </a:t>
            </a:r>
            <a:r>
              <a:rPr sz="1500" dirty="0"/>
              <a:t>self-awareness,</a:t>
            </a:r>
            <a:r>
              <a:rPr sz="1500" spc="95" dirty="0"/>
              <a:t> </a:t>
            </a:r>
            <a:r>
              <a:rPr sz="1500" spc="-25" dirty="0"/>
              <a:t>and </a:t>
            </a:r>
            <a:r>
              <a:rPr sz="1500" dirty="0"/>
              <a:t>foster</a:t>
            </a:r>
            <a:r>
              <a:rPr sz="1500" spc="85" dirty="0"/>
              <a:t> </a:t>
            </a:r>
            <a:r>
              <a:rPr sz="1500" dirty="0"/>
              <a:t>therapeutic</a:t>
            </a:r>
            <a:r>
              <a:rPr sz="1500" spc="90" dirty="0"/>
              <a:t> </a:t>
            </a:r>
            <a:r>
              <a:rPr sz="1500" dirty="0"/>
              <a:t>alliance</a:t>
            </a:r>
            <a:r>
              <a:rPr sz="1500" spc="85" dirty="0"/>
              <a:t> </a:t>
            </a:r>
            <a:r>
              <a:rPr sz="1500" dirty="0"/>
              <a:t>through</a:t>
            </a:r>
            <a:r>
              <a:rPr sz="1500" spc="90" dirty="0"/>
              <a:t> </a:t>
            </a:r>
            <a:r>
              <a:rPr sz="1500" dirty="0"/>
              <a:t>empathetic</a:t>
            </a:r>
            <a:r>
              <a:rPr sz="1500" spc="85" dirty="0"/>
              <a:t> </a:t>
            </a:r>
            <a:r>
              <a:rPr sz="1500" dirty="0"/>
              <a:t>and</a:t>
            </a:r>
            <a:r>
              <a:rPr sz="1500" spc="90" dirty="0"/>
              <a:t> </a:t>
            </a:r>
            <a:r>
              <a:rPr sz="1500" dirty="0"/>
              <a:t>effective</a:t>
            </a:r>
            <a:r>
              <a:rPr sz="1500" spc="85" dirty="0"/>
              <a:t> </a:t>
            </a:r>
            <a:r>
              <a:rPr sz="1500" dirty="0"/>
              <a:t>communication</a:t>
            </a:r>
            <a:r>
              <a:rPr sz="1500" spc="90" dirty="0"/>
              <a:t> </a:t>
            </a:r>
            <a:r>
              <a:rPr sz="1500" spc="-10" dirty="0"/>
              <a:t>strategies.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727"/>
            <a:ext cx="8373109" cy="276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Outcome</a:t>
            </a:r>
            <a:r>
              <a:rPr sz="15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Monitoring</a:t>
            </a:r>
            <a:r>
              <a:rPr sz="1500" spc="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 Adaptation: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600"/>
              </a:lnSpc>
              <a:spcBef>
                <a:spcPts val="1000"/>
              </a:spcBef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Throughout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therapy</a:t>
            </a:r>
            <a:r>
              <a:rPr sz="1500" spc="3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process,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500" spc="3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module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continuously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monitors</a:t>
            </a:r>
            <a:r>
              <a:rPr sz="1500" spc="3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user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progress</a:t>
            </a:r>
            <a:r>
              <a:rPr sz="1500" spc="3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outcomes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using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outcome</a:t>
            </a:r>
            <a:r>
              <a:rPr sz="15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measures,</a:t>
            </a:r>
            <a:r>
              <a:rPr sz="15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self-reported</a:t>
            </a:r>
            <a:r>
              <a:rPr sz="1500" spc="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data,</a:t>
            </a:r>
            <a:r>
              <a:rPr sz="15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feedback</a:t>
            </a:r>
            <a:r>
              <a:rPr sz="1500" spc="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mechanisms.</a:t>
            </a:r>
            <a:endParaRPr sz="1500">
              <a:latin typeface="Times New Roman"/>
              <a:cs typeface="Times New Roman"/>
            </a:endParaRPr>
          </a:p>
          <a:p>
            <a:pPr marL="12700" marR="28575" algn="just">
              <a:lnSpc>
                <a:spcPct val="132600"/>
              </a:lnSpc>
              <a:spcBef>
                <a:spcPts val="1000"/>
              </a:spcBef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Outcome</a:t>
            </a:r>
            <a:r>
              <a:rPr sz="1500" spc="7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monitoring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involves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assessing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changes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500" spc="7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severity,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symptomatology,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overall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well-being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over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time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track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efficacy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identify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areas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adaptation.</a:t>
            </a:r>
            <a:endParaRPr sz="15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32600"/>
              </a:lnSpc>
              <a:spcBef>
                <a:spcPts val="1000"/>
              </a:spcBef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Based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outcome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500" spc="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user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feedback,</a:t>
            </a:r>
            <a:r>
              <a:rPr sz="1500" spc="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module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supports</a:t>
            </a:r>
            <a:r>
              <a:rPr sz="1500" spc="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adaptive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therapy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planning</a:t>
            </a:r>
            <a:r>
              <a:rPr sz="1500" spc="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sz="1500" spc="25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adjusting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interventions,</a:t>
            </a:r>
            <a:r>
              <a:rPr sz="1500" spc="4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modifying</a:t>
            </a:r>
            <a:r>
              <a:rPr sz="1500" spc="4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500" spc="4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goals,</a:t>
            </a:r>
            <a:r>
              <a:rPr sz="1500" spc="4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4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optimizing</a:t>
            </a:r>
            <a:r>
              <a:rPr sz="1500" spc="4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therapeutic</a:t>
            </a:r>
            <a:r>
              <a:rPr sz="1500" spc="4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approaches</a:t>
            </a:r>
            <a:r>
              <a:rPr sz="1500" spc="4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500" spc="4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enhance</a:t>
            </a:r>
            <a:r>
              <a:rPr sz="1500" spc="4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treatment outcomes.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IMPLEMENTATION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079196"/>
            <a:ext cx="8371840" cy="2149884"/>
          </a:xfrm>
          <a:prstGeom prst="rect">
            <a:avLst/>
          </a:prstGeom>
        </p:spPr>
        <p:txBody>
          <a:bodyPr vert="horz" wrap="square" lIns="0" tIns="88138" rIns="0" bIns="0" rtlCol="0">
            <a:spAutoFit/>
          </a:bodyPr>
          <a:lstStyle/>
          <a:p>
            <a:pPr marL="12700" marR="5715" algn="just">
              <a:lnSpc>
                <a:spcPct val="129500"/>
              </a:lnSpc>
              <a:spcBef>
                <a:spcPts val="100"/>
              </a:spcBef>
              <a:tabLst>
                <a:tab pos="926465" algn="l"/>
              </a:tabLst>
            </a:pPr>
            <a:r>
              <a:rPr lang="en-US" dirty="0"/>
              <a:t>1.</a:t>
            </a:r>
            <a:r>
              <a:rPr dirty="0"/>
              <a:t>Define</a:t>
            </a:r>
            <a:r>
              <a:rPr spc="35" dirty="0"/>
              <a:t> </a:t>
            </a:r>
            <a:r>
              <a:rPr dirty="0"/>
              <a:t>Objectives</a:t>
            </a:r>
            <a:r>
              <a:rPr spc="35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Scope:</a:t>
            </a:r>
            <a:r>
              <a:rPr spc="35" dirty="0"/>
              <a:t> </a:t>
            </a:r>
            <a:r>
              <a:rPr dirty="0"/>
              <a:t>Begin</a:t>
            </a:r>
            <a:r>
              <a:rPr spc="35" dirty="0"/>
              <a:t> </a:t>
            </a:r>
            <a:r>
              <a:rPr dirty="0"/>
              <a:t>by</a:t>
            </a:r>
            <a:r>
              <a:rPr spc="35" dirty="0"/>
              <a:t> </a:t>
            </a:r>
            <a:r>
              <a:rPr dirty="0"/>
              <a:t>clearly</a:t>
            </a:r>
            <a:r>
              <a:rPr spc="35" dirty="0"/>
              <a:t> </a:t>
            </a:r>
            <a:r>
              <a:rPr dirty="0"/>
              <a:t>defining</a:t>
            </a:r>
            <a:r>
              <a:rPr spc="3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objectives</a:t>
            </a:r>
            <a:r>
              <a:rPr spc="3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analysis.</a:t>
            </a:r>
            <a:r>
              <a:rPr spc="35" dirty="0"/>
              <a:t> </a:t>
            </a:r>
            <a:r>
              <a:rPr dirty="0"/>
              <a:t>Determine</a:t>
            </a:r>
            <a:r>
              <a:rPr spc="35" dirty="0"/>
              <a:t> </a:t>
            </a:r>
            <a:r>
              <a:rPr spc="-20" dirty="0"/>
              <a:t>what </a:t>
            </a:r>
            <a:r>
              <a:rPr dirty="0"/>
              <a:t>specific</a:t>
            </a:r>
            <a:r>
              <a:rPr spc="30" dirty="0"/>
              <a:t> </a:t>
            </a:r>
            <a:r>
              <a:rPr dirty="0"/>
              <a:t>aspects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-20" dirty="0"/>
              <a:t>drug-</a:t>
            </a:r>
            <a:r>
              <a:rPr dirty="0"/>
              <a:t>dependent</a:t>
            </a:r>
            <a:r>
              <a:rPr spc="35" dirty="0"/>
              <a:t> </a:t>
            </a:r>
            <a:r>
              <a:rPr dirty="0"/>
              <a:t>population</a:t>
            </a:r>
            <a:r>
              <a:rPr spc="30" dirty="0"/>
              <a:t> </a:t>
            </a:r>
            <a:r>
              <a:rPr dirty="0"/>
              <a:t>you</a:t>
            </a:r>
            <a:r>
              <a:rPr spc="35" dirty="0"/>
              <a:t> </a:t>
            </a:r>
            <a:r>
              <a:rPr dirty="0"/>
              <a:t>aim</a:t>
            </a:r>
            <a:r>
              <a:rPr spc="30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analyze.</a:t>
            </a:r>
            <a:r>
              <a:rPr spc="10" dirty="0"/>
              <a:t> </a:t>
            </a:r>
            <a:r>
              <a:rPr dirty="0"/>
              <a:t>This</a:t>
            </a:r>
            <a:r>
              <a:rPr spc="30" dirty="0"/>
              <a:t> </a:t>
            </a:r>
            <a:r>
              <a:rPr dirty="0"/>
              <a:t>could</a:t>
            </a:r>
            <a:r>
              <a:rPr spc="30" dirty="0"/>
              <a:t> </a:t>
            </a:r>
            <a:r>
              <a:rPr dirty="0"/>
              <a:t>include</a:t>
            </a:r>
            <a:r>
              <a:rPr spc="35" dirty="0"/>
              <a:t> </a:t>
            </a:r>
            <a:r>
              <a:rPr dirty="0"/>
              <a:t>demographics,</a:t>
            </a:r>
            <a:r>
              <a:rPr spc="30" dirty="0"/>
              <a:t> </a:t>
            </a:r>
            <a:r>
              <a:rPr dirty="0"/>
              <a:t>patterns</a:t>
            </a:r>
            <a:r>
              <a:rPr spc="35" dirty="0"/>
              <a:t> </a:t>
            </a:r>
            <a:r>
              <a:rPr spc="-25" dirty="0"/>
              <a:t>of </a:t>
            </a:r>
            <a:r>
              <a:rPr spc="-10" dirty="0"/>
              <a:t>substance</a:t>
            </a:r>
            <a:r>
              <a:rPr spc="-40" dirty="0"/>
              <a:t> </a:t>
            </a:r>
            <a:r>
              <a:rPr dirty="0"/>
              <a:t>abuse,</a:t>
            </a:r>
            <a:r>
              <a:rPr spc="-35" dirty="0"/>
              <a:t> </a:t>
            </a:r>
            <a:r>
              <a:rPr spc="-10" dirty="0"/>
              <a:t>co-</a:t>
            </a:r>
            <a:r>
              <a:rPr dirty="0"/>
              <a:t>occurring</a:t>
            </a:r>
            <a:r>
              <a:rPr spc="-35" dirty="0"/>
              <a:t> </a:t>
            </a:r>
            <a:r>
              <a:rPr dirty="0"/>
              <a:t>disorders,</a:t>
            </a:r>
            <a:r>
              <a:rPr spc="-35" dirty="0"/>
              <a:t> </a:t>
            </a:r>
            <a:r>
              <a:rPr spc="-10" dirty="0"/>
              <a:t>access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treatment,</a:t>
            </a:r>
            <a:r>
              <a:rPr spc="-35" dirty="0"/>
              <a:t> </a:t>
            </a:r>
            <a:r>
              <a:rPr dirty="0"/>
              <a:t>etc.</a:t>
            </a:r>
            <a:r>
              <a:rPr spc="-35" dirty="0"/>
              <a:t> </a:t>
            </a:r>
            <a:r>
              <a:rPr dirty="0"/>
              <a:t>Define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scope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analysis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ensure</a:t>
            </a:r>
            <a:r>
              <a:rPr spc="-35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spc="-10" dirty="0"/>
              <a:t>remains </a:t>
            </a:r>
            <a:r>
              <a:rPr dirty="0"/>
              <a:t>focused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manageable.</a:t>
            </a:r>
          </a:p>
          <a:p>
            <a:pPr marL="12700" marR="5080" algn="just">
              <a:lnSpc>
                <a:spcPct val="129500"/>
              </a:lnSpc>
              <a:spcBef>
                <a:spcPts val="1000"/>
              </a:spcBef>
              <a:tabLst>
                <a:tab pos="926465" algn="l"/>
              </a:tabLst>
            </a:pPr>
            <a:r>
              <a:rPr lang="en-US" dirty="0"/>
              <a:t>2.</a:t>
            </a:r>
            <a:r>
              <a:rPr dirty="0"/>
              <a:t>Data</a:t>
            </a:r>
            <a:r>
              <a:rPr spc="150" dirty="0"/>
              <a:t> </a:t>
            </a:r>
            <a:r>
              <a:rPr dirty="0"/>
              <a:t>Collection</a:t>
            </a:r>
            <a:r>
              <a:rPr spc="150" dirty="0"/>
              <a:t> </a:t>
            </a:r>
            <a:r>
              <a:rPr dirty="0"/>
              <a:t>and</a:t>
            </a:r>
            <a:r>
              <a:rPr spc="150" dirty="0"/>
              <a:t> </a:t>
            </a:r>
            <a:r>
              <a:rPr dirty="0"/>
              <a:t>Compilation:</a:t>
            </a:r>
            <a:r>
              <a:rPr spc="150" dirty="0"/>
              <a:t> </a:t>
            </a:r>
            <a:r>
              <a:rPr dirty="0"/>
              <a:t>Identify</a:t>
            </a:r>
            <a:r>
              <a:rPr spc="155" dirty="0"/>
              <a:t> </a:t>
            </a:r>
            <a:r>
              <a:rPr dirty="0"/>
              <a:t>sources</a:t>
            </a:r>
            <a:r>
              <a:rPr spc="150" dirty="0"/>
              <a:t> </a:t>
            </a:r>
            <a:r>
              <a:rPr dirty="0"/>
              <a:t>of</a:t>
            </a:r>
            <a:r>
              <a:rPr spc="150" dirty="0"/>
              <a:t> </a:t>
            </a:r>
            <a:r>
              <a:rPr dirty="0"/>
              <a:t>relevant</a:t>
            </a:r>
            <a:r>
              <a:rPr spc="150" dirty="0"/>
              <a:t> </a:t>
            </a:r>
            <a:r>
              <a:rPr dirty="0"/>
              <a:t>data,</a:t>
            </a:r>
            <a:r>
              <a:rPr spc="150" dirty="0"/>
              <a:t> </a:t>
            </a:r>
            <a:r>
              <a:rPr dirty="0"/>
              <a:t>including</a:t>
            </a:r>
            <a:r>
              <a:rPr spc="155" dirty="0"/>
              <a:t> </a:t>
            </a:r>
            <a:r>
              <a:rPr dirty="0"/>
              <a:t>government</a:t>
            </a:r>
            <a:r>
              <a:rPr spc="150" dirty="0"/>
              <a:t> </a:t>
            </a:r>
            <a:r>
              <a:rPr spc="-10" dirty="0"/>
              <a:t>databases, </a:t>
            </a:r>
            <a:r>
              <a:rPr dirty="0"/>
              <a:t>healthcare</a:t>
            </a:r>
            <a:r>
              <a:rPr spc="70" dirty="0"/>
              <a:t> </a:t>
            </a:r>
            <a:r>
              <a:rPr dirty="0"/>
              <a:t>records,</a:t>
            </a:r>
            <a:r>
              <a:rPr spc="75" dirty="0"/>
              <a:t> </a:t>
            </a:r>
            <a:r>
              <a:rPr dirty="0"/>
              <a:t>academic</a:t>
            </a:r>
            <a:r>
              <a:rPr spc="70" dirty="0"/>
              <a:t> </a:t>
            </a:r>
            <a:r>
              <a:rPr dirty="0"/>
              <a:t>studies,</a:t>
            </a:r>
            <a:r>
              <a:rPr spc="75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dirty="0"/>
              <a:t>community</a:t>
            </a:r>
            <a:r>
              <a:rPr spc="75" dirty="0"/>
              <a:t> </a:t>
            </a:r>
            <a:r>
              <a:rPr dirty="0"/>
              <a:t>surveys.</a:t>
            </a:r>
            <a:r>
              <a:rPr spc="70" dirty="0"/>
              <a:t> </a:t>
            </a:r>
            <a:r>
              <a:rPr dirty="0"/>
              <a:t>Compile</a:t>
            </a:r>
            <a:r>
              <a:rPr spc="75" dirty="0"/>
              <a:t> </a:t>
            </a:r>
            <a:r>
              <a:rPr dirty="0"/>
              <a:t>this</a:t>
            </a:r>
            <a:r>
              <a:rPr spc="70" dirty="0"/>
              <a:t> </a:t>
            </a:r>
            <a:r>
              <a:rPr dirty="0"/>
              <a:t>data</a:t>
            </a:r>
            <a:r>
              <a:rPr spc="75" dirty="0"/>
              <a:t> </a:t>
            </a:r>
            <a:r>
              <a:rPr dirty="0"/>
              <a:t>into</a:t>
            </a:r>
            <a:r>
              <a:rPr spc="70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dirty="0"/>
              <a:t>comprehensive</a:t>
            </a:r>
            <a:r>
              <a:rPr spc="75" dirty="0"/>
              <a:t> </a:t>
            </a:r>
            <a:r>
              <a:rPr dirty="0"/>
              <a:t>dataset</a:t>
            </a:r>
            <a:r>
              <a:rPr spc="70" dirty="0"/>
              <a:t> </a:t>
            </a:r>
            <a:r>
              <a:rPr spc="-20" dirty="0"/>
              <a:t>that </a:t>
            </a:r>
            <a:r>
              <a:rPr dirty="0"/>
              <a:t>covers</a:t>
            </a:r>
            <a:r>
              <a:rPr spc="265" dirty="0"/>
              <a:t> </a:t>
            </a:r>
            <a:r>
              <a:rPr dirty="0"/>
              <a:t>the</a:t>
            </a:r>
            <a:r>
              <a:rPr spc="265" dirty="0"/>
              <a:t> </a:t>
            </a:r>
            <a:r>
              <a:rPr dirty="0"/>
              <a:t>chosen</a:t>
            </a:r>
            <a:r>
              <a:rPr spc="270" dirty="0"/>
              <a:t> </a:t>
            </a:r>
            <a:r>
              <a:rPr dirty="0"/>
              <a:t>scope</a:t>
            </a:r>
            <a:r>
              <a:rPr spc="265" dirty="0"/>
              <a:t> </a:t>
            </a:r>
            <a:r>
              <a:rPr dirty="0"/>
              <a:t>of</a:t>
            </a:r>
            <a:r>
              <a:rPr spc="265" dirty="0"/>
              <a:t> </a:t>
            </a:r>
            <a:r>
              <a:rPr dirty="0"/>
              <a:t>analysis.</a:t>
            </a:r>
            <a:r>
              <a:rPr spc="270" dirty="0"/>
              <a:t> </a:t>
            </a:r>
            <a:r>
              <a:rPr dirty="0"/>
              <a:t>Ensure</a:t>
            </a:r>
            <a:r>
              <a:rPr spc="265" dirty="0"/>
              <a:t> </a:t>
            </a:r>
            <a:r>
              <a:rPr dirty="0"/>
              <a:t>data</a:t>
            </a:r>
            <a:r>
              <a:rPr spc="270" dirty="0"/>
              <a:t> </a:t>
            </a:r>
            <a:r>
              <a:rPr dirty="0"/>
              <a:t>integrity</a:t>
            </a:r>
            <a:r>
              <a:rPr spc="265" dirty="0"/>
              <a:t> </a:t>
            </a:r>
            <a:r>
              <a:rPr dirty="0"/>
              <a:t>by</a:t>
            </a:r>
            <a:r>
              <a:rPr spc="265" dirty="0"/>
              <a:t> </a:t>
            </a:r>
            <a:r>
              <a:rPr dirty="0"/>
              <a:t>verifying</a:t>
            </a:r>
            <a:r>
              <a:rPr spc="270" dirty="0"/>
              <a:t> </a:t>
            </a:r>
            <a:r>
              <a:rPr dirty="0"/>
              <a:t>sources</a:t>
            </a:r>
            <a:r>
              <a:rPr spc="265" dirty="0"/>
              <a:t> </a:t>
            </a:r>
            <a:r>
              <a:rPr dirty="0"/>
              <a:t>and</a:t>
            </a:r>
            <a:r>
              <a:rPr spc="270" dirty="0"/>
              <a:t> </a:t>
            </a:r>
            <a:r>
              <a:rPr dirty="0"/>
              <a:t>employing</a:t>
            </a:r>
            <a:r>
              <a:rPr spc="265" dirty="0"/>
              <a:t> </a:t>
            </a:r>
            <a:r>
              <a:rPr dirty="0"/>
              <a:t>quality</a:t>
            </a:r>
            <a:r>
              <a:rPr spc="265" dirty="0"/>
              <a:t> </a:t>
            </a:r>
            <a:r>
              <a:rPr spc="-10" dirty="0"/>
              <a:t>control measures.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47776"/>
            <a:ext cx="8374380" cy="288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715" indent="913765" algn="just">
              <a:lnSpc>
                <a:spcPct val="132600"/>
              </a:lnSpc>
              <a:spcBef>
                <a:spcPts val="90"/>
              </a:spcBef>
              <a:buAutoNum type="arabicPeriod" startAt="3"/>
              <a:tabLst>
                <a:tab pos="926465" algn="l"/>
              </a:tabLst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500" spc="3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Analysis</a:t>
            </a:r>
            <a:r>
              <a:rPr sz="150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Interpretation:</a:t>
            </a:r>
            <a:r>
              <a:rPr sz="1500" spc="4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Utilize</a:t>
            </a:r>
            <a:r>
              <a:rPr sz="1500" spc="4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appropriate</a:t>
            </a:r>
            <a:r>
              <a:rPr sz="1500" spc="4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statistical</a:t>
            </a:r>
            <a:r>
              <a:rPr sz="1500" spc="4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analytical</a:t>
            </a:r>
            <a:r>
              <a:rPr sz="1500" spc="4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methods</a:t>
            </a:r>
            <a:r>
              <a:rPr sz="150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imes New Roman"/>
                <a:cs typeface="Times New Roman"/>
              </a:rPr>
              <a:t>to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analyze</a:t>
            </a:r>
            <a:r>
              <a:rPr sz="150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collected</a:t>
            </a:r>
            <a:r>
              <a:rPr sz="15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data.</a:t>
            </a:r>
            <a:r>
              <a:rPr sz="15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Identify</a:t>
            </a:r>
            <a:r>
              <a:rPr sz="15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key</a:t>
            </a:r>
            <a:r>
              <a:rPr sz="15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trends,</a:t>
            </a:r>
            <a:r>
              <a:rPr sz="15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patterns,</a:t>
            </a:r>
            <a:r>
              <a:rPr sz="15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correlations</a:t>
            </a:r>
            <a:r>
              <a:rPr sz="1500" spc="4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within</a:t>
            </a:r>
            <a:r>
              <a:rPr sz="15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drug-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dependent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population.</a:t>
            </a:r>
            <a:r>
              <a:rPr sz="150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Consider</a:t>
            </a:r>
            <a:r>
              <a:rPr sz="150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factors</a:t>
            </a:r>
            <a:r>
              <a:rPr sz="15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such</a:t>
            </a:r>
            <a:r>
              <a:rPr sz="150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as</a:t>
            </a:r>
            <a:r>
              <a:rPr sz="15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age,</a:t>
            </a:r>
            <a:r>
              <a:rPr sz="150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gender,</a:t>
            </a:r>
            <a:r>
              <a:rPr sz="15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socioeconomic</a:t>
            </a:r>
            <a:r>
              <a:rPr sz="150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status,</a:t>
            </a:r>
            <a:r>
              <a:rPr sz="15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geographic</a:t>
            </a:r>
            <a:r>
              <a:rPr sz="150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location,</a:t>
            </a:r>
            <a:r>
              <a:rPr sz="15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types</a:t>
            </a:r>
            <a:r>
              <a:rPr sz="15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imes New Roman"/>
                <a:cs typeface="Times New Roman"/>
              </a:rPr>
              <a:t>of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substances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abused.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Interpret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findings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gain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insights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into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characteristics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needs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spc="-25" dirty="0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population.</a:t>
            </a:r>
            <a:endParaRPr sz="1500">
              <a:latin typeface="Times New Roman"/>
              <a:cs typeface="Times New Roman"/>
            </a:endParaRPr>
          </a:p>
          <a:p>
            <a:pPr marL="12700" marR="5080" indent="913765" algn="just">
              <a:lnSpc>
                <a:spcPct val="132600"/>
              </a:lnSpc>
              <a:spcBef>
                <a:spcPts val="1000"/>
              </a:spcBef>
              <a:buAutoNum type="arabicPeriod" startAt="3"/>
              <a:tabLst>
                <a:tab pos="926465" algn="l"/>
              </a:tabLst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Report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Generation: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Prepare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detailed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report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summarizing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analysis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findings.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Clearly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present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methodology</a:t>
            </a:r>
            <a:r>
              <a:rPr sz="15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used,</a:t>
            </a:r>
            <a:r>
              <a:rPr sz="1500" spc="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key</a:t>
            </a:r>
            <a:r>
              <a:rPr sz="15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findings,</a:t>
            </a:r>
            <a:r>
              <a:rPr sz="1500" spc="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relevant</a:t>
            </a:r>
            <a:r>
              <a:rPr sz="1500" spc="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conclusions</a:t>
            </a:r>
            <a:r>
              <a:rPr sz="1500" spc="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drawn</a:t>
            </a:r>
            <a:r>
              <a:rPr sz="15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from</a:t>
            </a:r>
            <a:r>
              <a:rPr sz="1500" spc="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500" spc="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analysis.</a:t>
            </a:r>
            <a:r>
              <a:rPr sz="1500" spc="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Include</a:t>
            </a:r>
            <a:r>
              <a:rPr sz="1500" spc="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visual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aids</a:t>
            </a:r>
            <a:r>
              <a:rPr sz="15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such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as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charts,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graphs,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maps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enhance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understanding.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Provide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recommendations</a:t>
            </a:r>
            <a:r>
              <a:rPr sz="150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addressing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identified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challenges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improving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services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drug-dependent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population.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/>
              <a:t>Drug</a:t>
            </a:r>
            <a:r>
              <a:rPr sz="1800" spc="475" dirty="0"/>
              <a:t> </a:t>
            </a:r>
            <a:r>
              <a:rPr sz="1800" dirty="0"/>
              <a:t>addiction</a:t>
            </a:r>
            <a:r>
              <a:rPr sz="1800" spc="475" dirty="0"/>
              <a:t> </a:t>
            </a:r>
            <a:r>
              <a:rPr sz="1800" dirty="0"/>
              <a:t>is</a:t>
            </a:r>
            <a:r>
              <a:rPr sz="1800" spc="475" dirty="0"/>
              <a:t> </a:t>
            </a:r>
            <a:r>
              <a:rPr sz="1800" dirty="0"/>
              <a:t>a</a:t>
            </a:r>
            <a:r>
              <a:rPr sz="1800" spc="475" dirty="0"/>
              <a:t> </a:t>
            </a:r>
            <a:r>
              <a:rPr sz="1800" dirty="0"/>
              <a:t>complex</a:t>
            </a:r>
            <a:r>
              <a:rPr sz="1800" spc="475" dirty="0"/>
              <a:t> </a:t>
            </a:r>
            <a:r>
              <a:rPr sz="1800" dirty="0"/>
              <a:t>and</a:t>
            </a:r>
            <a:r>
              <a:rPr sz="1800" spc="475" dirty="0"/>
              <a:t> </a:t>
            </a:r>
            <a:r>
              <a:rPr sz="1800" dirty="0"/>
              <a:t>pervasive</a:t>
            </a:r>
            <a:r>
              <a:rPr sz="1800" spc="475" dirty="0"/>
              <a:t> </a:t>
            </a:r>
            <a:r>
              <a:rPr sz="1800" dirty="0"/>
              <a:t>public</a:t>
            </a:r>
            <a:r>
              <a:rPr sz="1800" spc="475" dirty="0"/>
              <a:t> </a:t>
            </a:r>
            <a:r>
              <a:rPr sz="1800" dirty="0"/>
              <a:t>health</a:t>
            </a:r>
            <a:r>
              <a:rPr sz="1800" spc="475" dirty="0"/>
              <a:t> </a:t>
            </a:r>
            <a:r>
              <a:rPr sz="1800" dirty="0"/>
              <a:t>issue</a:t>
            </a:r>
            <a:r>
              <a:rPr sz="1800" spc="475" dirty="0"/>
              <a:t> </a:t>
            </a:r>
            <a:r>
              <a:rPr sz="1800" dirty="0"/>
              <a:t>affecting</a:t>
            </a:r>
            <a:r>
              <a:rPr sz="1800" spc="475" dirty="0"/>
              <a:t> </a:t>
            </a:r>
            <a:r>
              <a:rPr sz="1800" spc="-10" dirty="0"/>
              <a:t>individuals </a:t>
            </a:r>
            <a:r>
              <a:rPr sz="1800" dirty="0"/>
              <a:t>worldwide.</a:t>
            </a:r>
            <a:r>
              <a:rPr sz="1800" spc="245" dirty="0"/>
              <a:t> </a:t>
            </a:r>
            <a:r>
              <a:rPr sz="1800" dirty="0"/>
              <a:t>Despite</a:t>
            </a:r>
            <a:r>
              <a:rPr sz="1800" spc="250" dirty="0"/>
              <a:t> </a:t>
            </a:r>
            <a:r>
              <a:rPr sz="1800" dirty="0"/>
              <a:t>efforts</a:t>
            </a:r>
            <a:r>
              <a:rPr sz="1800" spc="245" dirty="0"/>
              <a:t> </a:t>
            </a:r>
            <a:r>
              <a:rPr sz="1800" dirty="0"/>
              <a:t>to</a:t>
            </a:r>
            <a:r>
              <a:rPr sz="1800" spc="250" dirty="0"/>
              <a:t> </a:t>
            </a:r>
            <a:r>
              <a:rPr sz="1800" dirty="0"/>
              <a:t>combat</a:t>
            </a:r>
            <a:r>
              <a:rPr sz="1800" spc="250" dirty="0"/>
              <a:t> </a:t>
            </a:r>
            <a:r>
              <a:rPr sz="1800" dirty="0"/>
              <a:t>addiction,</a:t>
            </a:r>
            <a:r>
              <a:rPr sz="1800" spc="245" dirty="0"/>
              <a:t> </a:t>
            </a:r>
            <a:r>
              <a:rPr sz="1800" dirty="0"/>
              <a:t>effective</a:t>
            </a:r>
            <a:r>
              <a:rPr sz="1800" spc="250" dirty="0"/>
              <a:t> </a:t>
            </a:r>
            <a:r>
              <a:rPr sz="1800" dirty="0"/>
              <a:t>treatment</a:t>
            </a:r>
            <a:r>
              <a:rPr sz="1800" spc="250" dirty="0"/>
              <a:t> </a:t>
            </a:r>
            <a:r>
              <a:rPr sz="1800" dirty="0"/>
              <a:t>strategies</a:t>
            </a:r>
            <a:r>
              <a:rPr sz="1800" spc="245" dirty="0"/>
              <a:t> </a:t>
            </a:r>
            <a:r>
              <a:rPr sz="1800" dirty="0"/>
              <a:t>remain</a:t>
            </a:r>
            <a:r>
              <a:rPr sz="1800" spc="250" dirty="0"/>
              <a:t> </a:t>
            </a:r>
            <a:r>
              <a:rPr sz="1800" spc="-50" dirty="0"/>
              <a:t>a </a:t>
            </a:r>
            <a:r>
              <a:rPr sz="1800" dirty="0"/>
              <a:t>challenge.</a:t>
            </a:r>
            <a:r>
              <a:rPr sz="1800" spc="270" dirty="0"/>
              <a:t>   </a:t>
            </a:r>
            <a:r>
              <a:rPr sz="1800" dirty="0"/>
              <a:t>The</a:t>
            </a:r>
            <a:r>
              <a:rPr sz="1800" spc="285" dirty="0"/>
              <a:t>   </a:t>
            </a:r>
            <a:r>
              <a:rPr sz="1800" dirty="0"/>
              <a:t>integration</a:t>
            </a:r>
            <a:r>
              <a:rPr sz="1800" spc="285" dirty="0"/>
              <a:t>   </a:t>
            </a:r>
            <a:r>
              <a:rPr sz="1800" dirty="0"/>
              <a:t>of</a:t>
            </a:r>
            <a:r>
              <a:rPr sz="1800" spc="280" dirty="0"/>
              <a:t>   </a:t>
            </a:r>
            <a:r>
              <a:rPr sz="1800" dirty="0"/>
              <a:t>advanced</a:t>
            </a:r>
            <a:r>
              <a:rPr sz="1800" spc="285" dirty="0"/>
              <a:t>   </a:t>
            </a:r>
            <a:r>
              <a:rPr sz="1800" dirty="0"/>
              <a:t>therapeutic</a:t>
            </a:r>
            <a:r>
              <a:rPr sz="1800" spc="280" dirty="0"/>
              <a:t>   </a:t>
            </a:r>
            <a:r>
              <a:rPr sz="1800" dirty="0"/>
              <a:t>approaches,</a:t>
            </a:r>
            <a:r>
              <a:rPr sz="1800" spc="285" dirty="0"/>
              <a:t>   </a:t>
            </a:r>
            <a:r>
              <a:rPr sz="1800" dirty="0"/>
              <a:t>such</a:t>
            </a:r>
            <a:r>
              <a:rPr sz="1800" spc="285" dirty="0"/>
              <a:t>   </a:t>
            </a:r>
            <a:r>
              <a:rPr sz="1800" spc="-25" dirty="0"/>
              <a:t>as </a:t>
            </a:r>
            <a:r>
              <a:rPr sz="1800" spc="-10" dirty="0"/>
              <a:t>mindfulness-</a:t>
            </a:r>
            <a:r>
              <a:rPr sz="1800" dirty="0"/>
              <a:t>oriented</a:t>
            </a:r>
            <a:r>
              <a:rPr sz="1800" spc="120" dirty="0"/>
              <a:t> </a:t>
            </a:r>
            <a:r>
              <a:rPr sz="1800" dirty="0"/>
              <a:t>interventions</a:t>
            </a:r>
            <a:r>
              <a:rPr sz="1800" spc="120" dirty="0"/>
              <a:t> </a:t>
            </a:r>
            <a:r>
              <a:rPr sz="1800" dirty="0"/>
              <a:t>and</a:t>
            </a:r>
            <a:r>
              <a:rPr sz="1800" spc="120" dirty="0"/>
              <a:t> </a:t>
            </a:r>
            <a:r>
              <a:rPr sz="1800" spc="-10" dirty="0"/>
              <a:t>neuroplasticity-</a:t>
            </a:r>
            <a:r>
              <a:rPr sz="1800" dirty="0"/>
              <a:t>based</a:t>
            </a:r>
            <a:r>
              <a:rPr sz="1800" spc="120" dirty="0"/>
              <a:t> </a:t>
            </a:r>
            <a:r>
              <a:rPr sz="1800" dirty="0"/>
              <a:t>therapies,</a:t>
            </a:r>
            <a:r>
              <a:rPr sz="1800" spc="120" dirty="0"/>
              <a:t> </a:t>
            </a:r>
            <a:r>
              <a:rPr sz="1800" dirty="0"/>
              <a:t>shows</a:t>
            </a:r>
            <a:r>
              <a:rPr sz="1800" spc="120" dirty="0"/>
              <a:t> </a:t>
            </a:r>
            <a:r>
              <a:rPr sz="1800" dirty="0"/>
              <a:t>promise</a:t>
            </a:r>
            <a:r>
              <a:rPr sz="1800" spc="120" dirty="0"/>
              <a:t> </a:t>
            </a:r>
            <a:r>
              <a:rPr sz="1800" spc="-25" dirty="0"/>
              <a:t>in </a:t>
            </a:r>
            <a:r>
              <a:rPr sz="1800" dirty="0"/>
              <a:t>addressing</a:t>
            </a:r>
            <a:r>
              <a:rPr sz="1800" spc="-60" dirty="0"/>
              <a:t> </a:t>
            </a:r>
            <a:r>
              <a:rPr sz="1800" dirty="0"/>
              <a:t>the</a:t>
            </a:r>
            <a:r>
              <a:rPr sz="1800" spc="-60" dirty="0"/>
              <a:t> </a:t>
            </a:r>
            <a:r>
              <a:rPr sz="1800" dirty="0"/>
              <a:t>multifaceted</a:t>
            </a:r>
            <a:r>
              <a:rPr sz="1800" spc="-60" dirty="0"/>
              <a:t> </a:t>
            </a:r>
            <a:r>
              <a:rPr sz="1800" dirty="0"/>
              <a:t>nature</a:t>
            </a:r>
            <a:r>
              <a:rPr sz="1800" spc="-60" dirty="0"/>
              <a:t> </a:t>
            </a:r>
            <a:r>
              <a:rPr sz="1800" dirty="0"/>
              <a:t>of</a:t>
            </a:r>
            <a:r>
              <a:rPr sz="1800" spc="-55" dirty="0"/>
              <a:t> </a:t>
            </a:r>
            <a:r>
              <a:rPr sz="1800" spc="-10" dirty="0"/>
              <a:t>addiction.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47776"/>
            <a:ext cx="8374380" cy="1541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7200" algn="just">
              <a:lnSpc>
                <a:spcPct val="132600"/>
              </a:lnSpc>
              <a:spcBef>
                <a:spcPts val="90"/>
              </a:spcBef>
            </a:pP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5.</a:t>
            </a:r>
            <a:r>
              <a:rPr sz="1500" spc="285" dirty="0">
                <a:solidFill>
                  <a:srgbClr val="595959"/>
                </a:solidFill>
                <a:latin typeface="Times New Roman"/>
                <a:cs typeface="Times New Roman"/>
              </a:rPr>
              <a:t>  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Action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Planning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Implementation: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Develop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action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plan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based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insights</a:t>
            </a:r>
            <a:r>
              <a:rPr sz="1500" spc="3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gained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from</a:t>
            </a:r>
            <a:r>
              <a:rPr sz="1500" spc="4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4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analysis.</a:t>
            </a:r>
            <a:r>
              <a:rPr sz="1500" spc="4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Identify</a:t>
            </a:r>
            <a:r>
              <a:rPr sz="1500" spc="4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specific</a:t>
            </a:r>
            <a:r>
              <a:rPr sz="1500" spc="4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interventions</a:t>
            </a:r>
            <a:r>
              <a:rPr sz="1500" spc="4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4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strategies</a:t>
            </a:r>
            <a:r>
              <a:rPr sz="1500" spc="4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aimed</a:t>
            </a:r>
            <a:r>
              <a:rPr sz="1500" spc="4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at</a:t>
            </a:r>
            <a:r>
              <a:rPr sz="1500" spc="4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addressing</a:t>
            </a:r>
            <a:r>
              <a:rPr sz="1500" spc="4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500" spc="4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needs</a:t>
            </a:r>
            <a:r>
              <a:rPr sz="1500" spc="4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500" spc="4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drug-dependent</a:t>
            </a:r>
            <a:r>
              <a:rPr sz="1500" spc="15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population.</a:t>
            </a:r>
            <a:r>
              <a:rPr sz="1500" spc="16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Collaborate</a:t>
            </a:r>
            <a:r>
              <a:rPr sz="1500" spc="15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with</a:t>
            </a:r>
            <a:r>
              <a:rPr sz="1500" spc="15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relevant</a:t>
            </a:r>
            <a:r>
              <a:rPr sz="1500" spc="15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stakeholders,</a:t>
            </a:r>
            <a:r>
              <a:rPr sz="1500" spc="15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including</a:t>
            </a:r>
            <a:r>
              <a:rPr sz="1500" spc="16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government</a:t>
            </a:r>
            <a:r>
              <a:rPr sz="1500" spc="15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agencies,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healthcare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providers,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community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organizations,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advocacy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groups,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implement</a:t>
            </a:r>
            <a:r>
              <a:rPr sz="150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these</a:t>
            </a:r>
            <a:r>
              <a:rPr sz="150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initiatives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effectively.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Monitor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progress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regularly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make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adjustments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as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needed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ensure</a:t>
            </a:r>
            <a:r>
              <a:rPr sz="15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95959"/>
                </a:solidFill>
                <a:latin typeface="Times New Roman"/>
                <a:cs typeface="Times New Roman"/>
              </a:rPr>
              <a:t>ongoing</a:t>
            </a:r>
            <a:r>
              <a:rPr sz="15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imes New Roman"/>
                <a:cs typeface="Times New Roman"/>
              </a:rPr>
              <a:t>improvement.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40918"/>
            <a:ext cx="8376284" cy="332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1200"/>
              </a:lnSpc>
              <a:spcBef>
                <a:spcPts val="95"/>
              </a:spcBef>
            </a:pP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650" spc="4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conclusion,</a:t>
            </a:r>
            <a:r>
              <a:rPr sz="1650" spc="4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650" spc="4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development</a:t>
            </a:r>
            <a:r>
              <a:rPr sz="1650" spc="4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650" spc="4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650" spc="4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integrated</a:t>
            </a:r>
            <a:r>
              <a:rPr sz="1650" spc="4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therapeutic</a:t>
            </a:r>
            <a:r>
              <a:rPr sz="1650" spc="4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650" spc="4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650" spc="4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650" spc="4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treatment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represents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significant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advancement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leveraging</a:t>
            </a:r>
            <a:r>
              <a:rPr sz="165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AI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technologies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enhance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personalized</a:t>
            </a:r>
            <a:r>
              <a:rPr sz="16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595959"/>
                </a:solidFill>
                <a:latin typeface="Times New Roman"/>
                <a:cs typeface="Times New Roman"/>
              </a:rPr>
              <a:t>care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improve</a:t>
            </a:r>
            <a:r>
              <a:rPr sz="165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65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outcomes.</a:t>
            </a:r>
            <a:r>
              <a:rPr sz="165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sz="165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integrating</a:t>
            </a:r>
            <a:r>
              <a:rPr sz="165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165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collection,</a:t>
            </a:r>
            <a:r>
              <a:rPr sz="16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AI-driven</a:t>
            </a:r>
            <a:r>
              <a:rPr sz="165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intervention</a:t>
            </a:r>
            <a:r>
              <a:rPr sz="165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selection,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personalized</a:t>
            </a:r>
            <a:r>
              <a:rPr sz="16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therapy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delivery,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outcome</a:t>
            </a:r>
            <a:r>
              <a:rPr sz="16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monitoring,</a:t>
            </a:r>
            <a:r>
              <a:rPr sz="16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6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offers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6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sz="16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Times New Roman"/>
                <a:cs typeface="Times New Roman"/>
              </a:rPr>
              <a:t>and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user-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centered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approach</a:t>
            </a:r>
            <a:r>
              <a:rPr sz="165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65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addressing</a:t>
            </a:r>
            <a:r>
              <a:rPr sz="165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substance</a:t>
            </a:r>
            <a:r>
              <a:rPr sz="165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use</a:t>
            </a:r>
            <a:r>
              <a:rPr sz="165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disorders.</a:t>
            </a:r>
            <a:r>
              <a:rPr sz="1650" spc="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65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successful</a:t>
            </a:r>
            <a:r>
              <a:rPr sz="165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implementation</a:t>
            </a:r>
            <a:r>
              <a:rPr sz="165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Times New Roman"/>
                <a:cs typeface="Times New Roman"/>
              </a:rPr>
              <a:t>of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65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65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has</a:t>
            </a:r>
            <a:r>
              <a:rPr sz="165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65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potential</a:t>
            </a:r>
            <a:r>
              <a:rPr sz="165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65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revolutionize</a:t>
            </a:r>
            <a:r>
              <a:rPr sz="165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65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therapy</a:t>
            </a:r>
            <a:r>
              <a:rPr sz="165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sz="165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optimizing</a:t>
            </a:r>
            <a:r>
              <a:rPr sz="165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65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planning,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fostering</a:t>
            </a:r>
            <a:r>
              <a:rPr sz="1650" spc="14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therapeutic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engagement,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14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facilitating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continuous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adaptation</a:t>
            </a:r>
            <a:r>
              <a:rPr sz="1650" spc="14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based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sz="1650" spc="14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patient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progress.</a:t>
            </a:r>
            <a:r>
              <a:rPr sz="16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Moving</a:t>
            </a:r>
            <a:r>
              <a:rPr sz="16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forward,</a:t>
            </a:r>
            <a:r>
              <a:rPr sz="16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further</a:t>
            </a:r>
            <a:r>
              <a:rPr sz="16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research</a:t>
            </a:r>
            <a:r>
              <a:rPr sz="16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development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6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6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area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will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be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critical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to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refining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65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system,</a:t>
            </a:r>
            <a:r>
              <a:rPr sz="165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addressing</a:t>
            </a:r>
            <a:r>
              <a:rPr sz="165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ethical</a:t>
            </a:r>
            <a:r>
              <a:rPr sz="165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considerations,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ensuring</a:t>
            </a:r>
            <a:r>
              <a:rPr sz="165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widespread</a:t>
            </a:r>
            <a:r>
              <a:rPr sz="165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adoption</a:t>
            </a:r>
            <a:r>
              <a:rPr sz="1650" spc="3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positively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impact</a:t>
            </a:r>
            <a:r>
              <a:rPr sz="16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care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patient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recovery.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332" y="1142289"/>
            <a:ext cx="8258809" cy="3251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680" marR="5080" indent="-348615" algn="just">
              <a:lnSpc>
                <a:spcPct val="141100"/>
              </a:lnSpc>
              <a:spcBef>
                <a:spcPts val="95"/>
              </a:spcBef>
              <a:buAutoNum type="arabicPeriod"/>
              <a:tabLst>
                <a:tab pos="360680" algn="l"/>
              </a:tabLst>
            </a:pP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Garland,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E.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L.,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Hanley,</a:t>
            </a:r>
            <a:r>
              <a:rPr sz="125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A.</a:t>
            </a:r>
            <a:r>
              <a:rPr sz="1250" spc="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W.,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Riquino,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M.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R.,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Reese,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S.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E.,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Baker,</a:t>
            </a:r>
            <a:r>
              <a:rPr sz="125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A.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K.,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Salas,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K.,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...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&amp;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Howard,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M.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O.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(2019).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Mindfulness-oriented</a:t>
            </a:r>
            <a:r>
              <a:rPr sz="125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recovery</a:t>
            </a:r>
            <a:r>
              <a:rPr sz="125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enhancement</a:t>
            </a:r>
            <a:r>
              <a:rPr sz="125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reduces</a:t>
            </a:r>
            <a:r>
              <a:rPr sz="125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opioid</a:t>
            </a:r>
            <a:r>
              <a:rPr sz="125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misuse</a:t>
            </a:r>
            <a:r>
              <a:rPr sz="125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risk</a:t>
            </a:r>
            <a:r>
              <a:rPr sz="125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via</a:t>
            </a:r>
            <a:r>
              <a:rPr sz="125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analgesic</a:t>
            </a:r>
            <a:r>
              <a:rPr sz="125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25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positive</a:t>
            </a:r>
            <a:r>
              <a:rPr sz="125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psychological mechanisms:</a:t>
            </a:r>
            <a:r>
              <a:rPr sz="125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25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randomized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controlled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trial.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Journal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Consulting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Clinical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Psychology,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87(10),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595959"/>
                </a:solidFill>
                <a:latin typeface="Times New Roman"/>
                <a:cs typeface="Times New Roman"/>
              </a:rPr>
              <a:t>927.</a:t>
            </a:r>
            <a:endParaRPr sz="1250">
              <a:latin typeface="Times New Roman"/>
              <a:cs typeface="Times New Roman"/>
            </a:endParaRPr>
          </a:p>
          <a:p>
            <a:pPr marL="360680" indent="-347980" algn="just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360680" algn="l"/>
              </a:tabLst>
            </a:pP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Valentino,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R.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J.,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&amp;</a:t>
            </a: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595959"/>
                </a:solidFill>
                <a:latin typeface="Times New Roman"/>
                <a:cs typeface="Times New Roman"/>
              </a:rPr>
              <a:t>Volkow,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N.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D.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(2020).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Drugs,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sleep,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addicted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brain.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Neuropsychopharmacology,</a:t>
            </a:r>
            <a:r>
              <a:rPr sz="12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45(1),</a:t>
            </a:r>
            <a:r>
              <a:rPr sz="12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3-</a:t>
            </a:r>
            <a:r>
              <a:rPr sz="1250" spc="-25" dirty="0">
                <a:solidFill>
                  <a:srgbClr val="595959"/>
                </a:solidFill>
                <a:latin typeface="Times New Roman"/>
                <a:cs typeface="Times New Roman"/>
              </a:rPr>
              <a:t>5.</a:t>
            </a:r>
            <a:endParaRPr sz="1250">
              <a:latin typeface="Times New Roman"/>
              <a:cs typeface="Times New Roman"/>
            </a:endParaRPr>
          </a:p>
          <a:p>
            <a:pPr marL="360680" marR="11430" indent="-348615" algn="just">
              <a:lnSpc>
                <a:spcPct val="141100"/>
              </a:lnSpc>
              <a:buAutoNum type="arabicPeriod"/>
              <a:tabLst>
                <a:tab pos="360680" algn="l"/>
              </a:tabLst>
            </a:pP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James,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M.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H.,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Bowrey,</a:t>
            </a:r>
            <a:r>
              <a:rPr sz="1250" spc="3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H.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E.,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Stopper,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C.</a:t>
            </a:r>
            <a:r>
              <a:rPr sz="1250" spc="3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M.,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&amp;</a:t>
            </a:r>
            <a:r>
              <a:rPr sz="1250" spc="3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595959"/>
                </a:solidFill>
                <a:latin typeface="Times New Roman"/>
                <a:cs typeface="Times New Roman"/>
              </a:rPr>
              <a:t>Aston</a:t>
            </a:r>
            <a:r>
              <a:rPr sz="1250" spc="-20" dirty="0">
                <a:solidFill>
                  <a:srgbClr val="595959"/>
                </a:solidFill>
                <a:latin typeface="SimSun-ExtB"/>
                <a:cs typeface="SimSun-ExtB"/>
              </a:rPr>
              <a:t>‐</a:t>
            </a:r>
            <a:r>
              <a:rPr sz="1250" spc="-20" dirty="0">
                <a:solidFill>
                  <a:srgbClr val="595959"/>
                </a:solidFill>
                <a:latin typeface="Times New Roman"/>
                <a:cs typeface="Times New Roman"/>
              </a:rPr>
              <a:t>Jones,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G.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(2019).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Demand</a:t>
            </a:r>
            <a:r>
              <a:rPr sz="1250" spc="3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elasticity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predicts</a:t>
            </a:r>
            <a:r>
              <a:rPr sz="1250" spc="3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addiction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endophenotypes</a:t>
            </a:r>
            <a:r>
              <a:rPr sz="1250" spc="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therapeutic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efficacy</a:t>
            </a:r>
            <a:r>
              <a:rPr sz="1250" spc="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solidFill>
                  <a:srgbClr val="595959"/>
                </a:solidFill>
                <a:latin typeface="Times New Roman"/>
                <a:cs typeface="Times New Roman"/>
              </a:rPr>
              <a:t>orexin/hypocretin</a:t>
            </a:r>
            <a:r>
              <a:rPr sz="1250" spc="-30" dirty="0">
                <a:solidFill>
                  <a:srgbClr val="595959"/>
                </a:solidFill>
                <a:latin typeface="SimSun-ExtB"/>
                <a:cs typeface="SimSun-ExtB"/>
              </a:rPr>
              <a:t>‐</a:t>
            </a:r>
            <a:r>
              <a:rPr sz="1250" spc="-3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receptor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antagonist</a:t>
            </a:r>
            <a:r>
              <a:rPr sz="1250" spc="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rats.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European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Journal</a:t>
            </a:r>
            <a:r>
              <a:rPr sz="1250" spc="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595959"/>
                </a:solidFill>
                <a:latin typeface="Times New Roman"/>
                <a:cs typeface="Times New Roman"/>
              </a:rPr>
              <a:t>of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Neuroscience,</a:t>
            </a:r>
            <a:r>
              <a:rPr sz="125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50(3),</a:t>
            </a:r>
            <a:r>
              <a:rPr sz="125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2602-</a:t>
            </a: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2612.</a:t>
            </a:r>
            <a:endParaRPr sz="1250">
              <a:latin typeface="Times New Roman"/>
              <a:cs typeface="Times New Roman"/>
            </a:endParaRPr>
          </a:p>
          <a:p>
            <a:pPr marL="360680" marR="41910" indent="-348615" algn="just">
              <a:lnSpc>
                <a:spcPct val="141100"/>
              </a:lnSpc>
              <a:buAutoNum type="arabicPeriod"/>
              <a:tabLst>
                <a:tab pos="360680" algn="l"/>
              </a:tabLst>
            </a:pP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Volkow,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N.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D.,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Michaelides,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M.,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&amp;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Baler,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R.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(2019).</a:t>
            </a:r>
            <a:r>
              <a:rPr sz="1250" spc="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neuroscience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drug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reward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addiction.</a:t>
            </a:r>
            <a:r>
              <a:rPr sz="12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Physiological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reviews,</a:t>
            </a:r>
            <a:r>
              <a:rPr sz="125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99(4),</a:t>
            </a:r>
            <a:r>
              <a:rPr sz="125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2115-</a:t>
            </a:r>
            <a:r>
              <a:rPr sz="1250" spc="-20" dirty="0">
                <a:solidFill>
                  <a:srgbClr val="595959"/>
                </a:solidFill>
                <a:latin typeface="Times New Roman"/>
                <a:cs typeface="Times New Roman"/>
              </a:rPr>
              <a:t>2140.</a:t>
            </a:r>
            <a:endParaRPr sz="1250">
              <a:latin typeface="Times New Roman"/>
              <a:cs typeface="Times New Roman"/>
            </a:endParaRPr>
          </a:p>
          <a:p>
            <a:pPr marL="360680" marR="19050" indent="-348615">
              <a:lnSpc>
                <a:spcPct val="141100"/>
              </a:lnSpc>
              <a:buAutoNum type="arabicPeriod"/>
              <a:tabLst>
                <a:tab pos="360680" algn="l"/>
              </a:tabLst>
            </a:pP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Argento,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E.,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Capler,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R.,</a:t>
            </a:r>
            <a:r>
              <a:rPr sz="1250" spc="2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Thomas,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G.,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Lucas,</a:t>
            </a:r>
            <a:r>
              <a:rPr sz="1250" spc="2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P.,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&amp;</a:t>
            </a:r>
            <a:r>
              <a:rPr sz="12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Tupper,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K.</a:t>
            </a:r>
            <a:r>
              <a:rPr sz="1250" spc="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W.</a:t>
            </a:r>
            <a:r>
              <a:rPr sz="1250" spc="2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(2019).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Exploring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solidFill>
                  <a:srgbClr val="595959"/>
                </a:solidFill>
                <a:latin typeface="Times New Roman"/>
                <a:cs typeface="Times New Roman"/>
              </a:rPr>
              <a:t>ayahuasca</a:t>
            </a:r>
            <a:r>
              <a:rPr sz="1250" spc="-30" dirty="0">
                <a:solidFill>
                  <a:srgbClr val="595959"/>
                </a:solidFill>
                <a:latin typeface="SimSun-ExtB"/>
                <a:cs typeface="SimSun-ExtB"/>
              </a:rPr>
              <a:t>‐</a:t>
            </a:r>
            <a:r>
              <a:rPr sz="1250" spc="-30" dirty="0">
                <a:solidFill>
                  <a:srgbClr val="595959"/>
                </a:solidFill>
                <a:latin typeface="Times New Roman"/>
                <a:cs typeface="Times New Roman"/>
              </a:rPr>
              <a:t>assisted</a:t>
            </a:r>
            <a:r>
              <a:rPr sz="125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therapy</a:t>
            </a:r>
            <a:r>
              <a:rPr sz="1250" spc="2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595959"/>
                </a:solidFill>
                <a:latin typeface="Times New Roman"/>
                <a:cs typeface="Times New Roman"/>
              </a:rPr>
              <a:t>for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addiction:</a:t>
            </a:r>
            <a:r>
              <a:rPr sz="125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25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qualitative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analysis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2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preliminary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findings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among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</a:t>
            </a:r>
            <a:r>
              <a:rPr sz="12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Indigenous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community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25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Canada.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Drug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250" spc="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imes New Roman"/>
                <a:cs typeface="Times New Roman"/>
              </a:rPr>
              <a:t>alcohol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review,</a:t>
            </a:r>
            <a:r>
              <a:rPr sz="12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38(7),</a:t>
            </a:r>
            <a:r>
              <a:rPr sz="12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95959"/>
                </a:solidFill>
                <a:latin typeface="Times New Roman"/>
                <a:cs typeface="Times New Roman"/>
              </a:rPr>
              <a:t>781-</a:t>
            </a:r>
            <a:r>
              <a:rPr sz="1250" spc="-20" dirty="0">
                <a:solidFill>
                  <a:srgbClr val="595959"/>
                </a:solidFill>
                <a:latin typeface="Times New Roman"/>
                <a:cs typeface="Times New Roman"/>
              </a:rPr>
              <a:t>789.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75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/>
              <a:t>PROBLEM</a:t>
            </a:r>
            <a:r>
              <a:rPr spc="-30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79196"/>
            <a:ext cx="83654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Traditional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treatments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often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focus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solely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sz="18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symptom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management,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overlooking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underlying</a:t>
            </a:r>
            <a:r>
              <a:rPr sz="1800" spc="9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psychological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neurobiological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factors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contributing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substance</a:t>
            </a:r>
            <a:r>
              <a:rPr sz="1800" spc="10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disorders.</a:t>
            </a:r>
            <a:r>
              <a:rPr sz="1800" spc="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gap</a:t>
            </a:r>
            <a:r>
              <a:rPr sz="18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highlights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need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innovative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interventions</a:t>
            </a:r>
            <a:r>
              <a:rPr sz="1800" spc="2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target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both</a:t>
            </a:r>
            <a:r>
              <a:rPr sz="180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physiological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psychological</a:t>
            </a:r>
            <a:r>
              <a:rPr sz="18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aspects</a:t>
            </a:r>
            <a:r>
              <a:rPr sz="18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addiction.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" y="249523"/>
            <a:ext cx="32956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LITERATURE</a:t>
            </a:r>
            <a:r>
              <a:rPr spc="-140" dirty="0"/>
              <a:t> </a:t>
            </a:r>
            <a:r>
              <a:rPr spc="-1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9237" y="757237"/>
          <a:ext cx="8229600" cy="4234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66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Inference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Merits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Limitations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Holland,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Keccak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Supports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Possible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UK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Stevens,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susceptibility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cryptographic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Government’s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Harris,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M.,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deletion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collision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hash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10-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Drugs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Lewer,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D.,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purging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attacks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known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its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Strategy—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Sumnall,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H.,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Stewart,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D.,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flexibility.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practitioners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Hickman,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M.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policymakers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onset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McGrath, J.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J.,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Piccolo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Protection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lightweight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cumulative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Al-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Hamzawi,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against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cloud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key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symmetric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risk of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mental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A.,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Alonso,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J.,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generation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encryption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disorders: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Altwaijri,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Y.,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provider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storage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cross-national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Andrade,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disclosure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suitable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H.,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Bromet,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resource-const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population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J., ...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rained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devices.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surveys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from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Zaslavsky,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29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countries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5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M.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" y="168123"/>
            <a:ext cx="32956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LITERATURE</a:t>
            </a:r>
            <a:r>
              <a:rPr spc="-140" dirty="0"/>
              <a:t> </a:t>
            </a:r>
            <a:r>
              <a:rPr spc="-1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2187" y="535712"/>
          <a:ext cx="8717276" cy="446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Inference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Merits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Limitations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Buprenorphine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Degenhardt,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AEGIS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Enables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Risk of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lightweight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versus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Clark,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B.,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integration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exposure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during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encryption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methadone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Macpherson,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federation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treatment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G.,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Leppan,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O.,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synchronization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designed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opioid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Nielsen,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S.,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efficient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dependence: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Zahra,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E.,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...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authenticated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systematic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Farrell,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M.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encryption.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meta-analysis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randomised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observational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studies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Agreement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Bharat,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C.,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Rectangling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Enables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lightweight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between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Webb,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P.,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masking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securing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cryptographic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self</a:t>
                      </a:r>
                      <a:r>
                        <a:rPr sz="1100" spc="-10" dirty="0">
                          <a:latin typeface="SimSun-ExtB"/>
                          <a:cs typeface="SimSun-ExtB"/>
                        </a:rPr>
                        <a:t>‐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reported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Wilkinson,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Z.,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during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storage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permutation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illicit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drug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use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McKetin,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R.,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tokenization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designed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biological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Grebely,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J.,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samples: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Farrell, M.,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performance.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systematic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Degenhardt,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meta</a:t>
                      </a:r>
                      <a:r>
                        <a:rPr sz="1100" spc="-10" dirty="0">
                          <a:latin typeface="SimSun-ExtB"/>
                          <a:cs typeface="SimSun-ExtB"/>
                        </a:rPr>
                        <a:t>‐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LITERATURE</a:t>
            </a:r>
            <a:r>
              <a:rPr spc="-140" dirty="0"/>
              <a:t> </a:t>
            </a:r>
            <a:r>
              <a:rPr spc="-1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2437" y="1123262"/>
          <a:ext cx="8229600" cy="3551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66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Inference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Merits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Limitations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Epidemiology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Degenhardt,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Shadow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Enables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Risk of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9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lightweight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injecting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L.,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Webb,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P.,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exposure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symmetric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drug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use,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Colledge-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Frisb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anonymization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during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encryption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prevalence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y,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S.,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Ireland,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validation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injecting-relate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J.,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Wheeler,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de-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identificatio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known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its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 harm,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A.,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Ottaviano,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exposure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S.,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...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low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behavioural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Grebely,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J.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overhead.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environmental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risks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among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who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inject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drugs: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systematic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review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40918"/>
            <a:ext cx="8376284" cy="324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31200"/>
              </a:lnSpc>
              <a:spcBef>
                <a:spcPts val="95"/>
              </a:spcBef>
            </a:pP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sz="1650" spc="5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Assessment:</a:t>
            </a:r>
            <a:r>
              <a:rPr sz="1650" spc="10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Develop</a:t>
            </a:r>
            <a:r>
              <a:rPr sz="1650" spc="10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650" spc="11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sz="1650" spc="10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sz="1650" spc="10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enables</a:t>
            </a:r>
            <a:r>
              <a:rPr sz="1650" spc="10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sz="1650" spc="10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assessment</a:t>
            </a:r>
            <a:r>
              <a:rPr sz="1650" spc="10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spc="-25" dirty="0">
                <a:solidFill>
                  <a:srgbClr val="595959"/>
                </a:solidFill>
                <a:latin typeface="Times New Roman"/>
                <a:cs typeface="Times New Roman"/>
              </a:rPr>
              <a:t>of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individuals</a:t>
            </a:r>
            <a:r>
              <a:rPr sz="1650" spc="2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with</a:t>
            </a:r>
            <a:r>
              <a:rPr sz="1650" spc="2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substance</a:t>
            </a:r>
            <a:r>
              <a:rPr sz="1650" spc="2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use</a:t>
            </a:r>
            <a:r>
              <a:rPr sz="1650" spc="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disorders,</a:t>
            </a:r>
            <a:r>
              <a:rPr sz="1650" spc="2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including</a:t>
            </a:r>
            <a:r>
              <a:rPr sz="1650" spc="3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their</a:t>
            </a:r>
            <a:r>
              <a:rPr sz="1650" spc="2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neurocognitive</a:t>
            </a:r>
            <a:r>
              <a:rPr sz="1650" spc="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functioning,</a:t>
            </a:r>
            <a:r>
              <a:rPr sz="1650" spc="3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addiction severity,</a:t>
            </a:r>
            <a:r>
              <a:rPr sz="165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psychological</a:t>
            </a:r>
            <a:r>
              <a:rPr sz="16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profiles.</a:t>
            </a:r>
            <a:endParaRPr sz="16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31200"/>
              </a:lnSpc>
              <a:spcBef>
                <a:spcPts val="1000"/>
              </a:spcBef>
            </a:pP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Personalized</a:t>
            </a:r>
            <a:r>
              <a:rPr sz="1650" spc="4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Intervention:</a:t>
            </a:r>
            <a:r>
              <a:rPr sz="1650" spc="4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Implement</a:t>
            </a:r>
            <a:r>
              <a:rPr sz="1650" spc="4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personalized</a:t>
            </a:r>
            <a:r>
              <a:rPr sz="1650" spc="4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interventions</a:t>
            </a:r>
            <a:r>
              <a:rPr sz="1650" spc="4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tailored</a:t>
            </a:r>
            <a:r>
              <a:rPr sz="1650" spc="4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650" spc="4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each</a:t>
            </a:r>
            <a:r>
              <a:rPr sz="1650" spc="4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individual's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specific</a:t>
            </a:r>
            <a:r>
              <a:rPr sz="165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needs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response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profiles,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leveraging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insights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from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mindfulness-oriented</a:t>
            </a:r>
            <a:r>
              <a:rPr sz="1650" spc="3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therapies,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cognitive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stimulation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techniques,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 neurostimulation.</a:t>
            </a: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1200"/>
              </a:lnSpc>
              <a:spcBef>
                <a:spcPts val="1000"/>
              </a:spcBef>
            </a:pP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Holistic</a:t>
            </a:r>
            <a:r>
              <a:rPr sz="1650" spc="5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650" spc="4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Approach:</a:t>
            </a:r>
            <a:r>
              <a:rPr sz="165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Offer</a:t>
            </a:r>
            <a:r>
              <a:rPr sz="165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65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holistic</a:t>
            </a:r>
            <a:r>
              <a:rPr sz="165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65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approach</a:t>
            </a:r>
            <a:r>
              <a:rPr sz="165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sz="165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addresses</a:t>
            </a:r>
            <a:r>
              <a:rPr sz="1650" spc="75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both</a:t>
            </a:r>
            <a:r>
              <a:rPr sz="1650" spc="80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650" spc="-25" dirty="0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symptoms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underlying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mechanisms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addiction,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aiming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promote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sustained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recovery</a:t>
            </a:r>
            <a:r>
              <a:rPr sz="1650" spc="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Times New Roman"/>
                <a:cs typeface="Times New Roman"/>
              </a:rPr>
              <a:t>and </a:t>
            </a:r>
            <a:r>
              <a:rPr sz="1650" dirty="0">
                <a:solidFill>
                  <a:srgbClr val="595959"/>
                </a:solidFill>
                <a:latin typeface="Times New Roman"/>
                <a:cs typeface="Times New Roman"/>
              </a:rPr>
              <a:t>reduced risk of </a:t>
            </a:r>
            <a:r>
              <a:rPr sz="1650" spc="-10" dirty="0">
                <a:solidFill>
                  <a:srgbClr val="595959"/>
                </a:solidFill>
                <a:latin typeface="Times New Roman"/>
                <a:cs typeface="Times New Roman"/>
              </a:rPr>
              <a:t>relapse.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17675"/>
            <a:ext cx="8370570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3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Outcome</a:t>
            </a:r>
            <a:r>
              <a:rPr sz="1800" spc="4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Monitoring</a:t>
            </a:r>
            <a:r>
              <a:rPr sz="1800" spc="4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3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Adaptation:</a:t>
            </a:r>
            <a:r>
              <a:rPr sz="1800" spc="4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Establish</a:t>
            </a:r>
            <a:r>
              <a:rPr sz="1800" spc="4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1800" spc="4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framework</a:t>
            </a:r>
            <a:r>
              <a:rPr sz="1800" spc="4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800" spc="4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continuous</a:t>
            </a:r>
            <a:r>
              <a:rPr sz="1800" spc="4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outcome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monitoring,</a:t>
            </a:r>
            <a:r>
              <a:rPr sz="1800" spc="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allowing</a:t>
            </a:r>
            <a:r>
              <a:rPr sz="180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80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real-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time</a:t>
            </a:r>
            <a:r>
              <a:rPr sz="180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adaptation</a:t>
            </a:r>
            <a:r>
              <a:rPr sz="180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interventions</a:t>
            </a:r>
            <a:r>
              <a:rPr sz="180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based</a:t>
            </a:r>
            <a:r>
              <a:rPr sz="1800" spc="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sz="180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patient</a:t>
            </a:r>
            <a:r>
              <a:rPr sz="180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progress,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preferences,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therapeutic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responses.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0000"/>
              </a:lnSpc>
              <a:spcBef>
                <a:spcPts val="1000"/>
              </a:spcBef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Efficacy</a:t>
            </a:r>
            <a:r>
              <a:rPr sz="180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Evaluation:</a:t>
            </a:r>
            <a:r>
              <a:rPr sz="18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Evaluate</a:t>
            </a:r>
            <a:r>
              <a:rPr sz="180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efficacy</a:t>
            </a:r>
            <a:r>
              <a:rPr sz="18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sz="180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integrated</a:t>
            </a:r>
            <a:r>
              <a:rPr sz="18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therapeutic</a:t>
            </a:r>
            <a:r>
              <a:rPr sz="1800" spc="48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approach</a:t>
            </a:r>
            <a:r>
              <a:rPr sz="1800" spc="4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improving</a:t>
            </a:r>
            <a:r>
              <a:rPr sz="1800" spc="25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addiction</a:t>
            </a:r>
            <a:r>
              <a:rPr sz="1800" spc="25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treatment</a:t>
            </a:r>
            <a:r>
              <a:rPr sz="1800" spc="25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outcomes,</a:t>
            </a:r>
            <a:r>
              <a:rPr sz="1800" spc="25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including</a:t>
            </a:r>
            <a:r>
              <a:rPr sz="1800" spc="25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reductions</a:t>
            </a:r>
            <a:r>
              <a:rPr sz="1800" spc="25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800" spc="25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substance</a:t>
            </a:r>
            <a:r>
              <a:rPr sz="1800" spc="254" dirty="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use,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improvements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sz="18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neurocognitive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functioning,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enhanced</a:t>
            </a:r>
            <a:r>
              <a:rPr sz="18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psychological</a:t>
            </a:r>
            <a:r>
              <a:rPr sz="18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well-being.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2466</Words>
  <Application>Microsoft Office PowerPoint</Application>
  <PresentationFormat>On-screen Show (16:9)</PresentationFormat>
  <Paragraphs>311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SimSun-ExtB</vt:lpstr>
      <vt:lpstr>Arial</vt:lpstr>
      <vt:lpstr>Microsoft Sans Serif</vt:lpstr>
      <vt:lpstr>Times New Roman</vt:lpstr>
      <vt:lpstr>Office Theme</vt:lpstr>
      <vt:lpstr>GOVERNMENT ENGINEERING COLLEGE KUSHALNAGAR</vt:lpstr>
      <vt:lpstr>CONTENTS</vt:lpstr>
      <vt:lpstr>INTRODUCTION</vt:lpstr>
      <vt:lpstr>PROBLEM STATEMENT</vt:lpstr>
      <vt:lpstr>LITERATURE SURVEY</vt:lpstr>
      <vt:lpstr>LITERATURE SURVEY</vt:lpstr>
      <vt:lpstr>LITERATURE SURVEY</vt:lpstr>
      <vt:lpstr>OBJECTIVES</vt:lpstr>
      <vt:lpstr>OBJECTIVES</vt:lpstr>
      <vt:lpstr>EXISTING SYSTEM</vt:lpstr>
      <vt:lpstr>EXISTING SYSTEM</vt:lpstr>
      <vt:lpstr>PROPOSED SYSTEM</vt:lpstr>
      <vt:lpstr>PROPOSED SYSTEM</vt:lpstr>
      <vt:lpstr>ARCHITECTURE</vt:lpstr>
      <vt:lpstr>PowerPoint Presentation</vt:lpstr>
      <vt:lpstr>FLOW OF PROPOSED SYSTEM</vt:lpstr>
      <vt:lpstr>FLOW OF PROPOSED SYSTEM</vt:lpstr>
      <vt:lpstr>RESULTS AND DISCUSSION</vt:lpstr>
      <vt:lpstr>RESULTS AND DISCUSSION</vt:lpstr>
      <vt:lpstr>PowerPoint Presentation</vt:lpstr>
      <vt:lpstr>PowerPoint Presentation</vt:lpstr>
      <vt:lpstr>PowerPoint Presentation</vt:lpstr>
      <vt:lpstr>LIST OF MODULES</vt:lpstr>
      <vt:lpstr>LIST OF MODULES</vt:lpstr>
      <vt:lpstr>LIST OF MODULES</vt:lpstr>
      <vt:lpstr>LIST OF MODULES</vt:lpstr>
      <vt:lpstr>LIST OF MODULES</vt:lpstr>
      <vt:lpstr>IMPLEMENTATION</vt:lpstr>
      <vt:lpstr>IMPLEMENTATION</vt:lpstr>
      <vt:lpstr>IMPLEMENTATION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Analysis of drug dependent population</dc:title>
  <cp:lastModifiedBy>paramesha c m</cp:lastModifiedBy>
  <cp:revision>4</cp:revision>
  <dcterms:created xsi:type="dcterms:W3CDTF">2024-05-21T16:54:42Z</dcterms:created>
  <dcterms:modified xsi:type="dcterms:W3CDTF">2024-05-23T13:49:57Z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