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821" y="7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6"/>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90B1-49EF-B39B-E00D0E2288BA}"/>
            </c:ext>
          </c:extLst>
        </c:ser>
        <c:ser>
          <c:idx val="1"/>
          <c:order val="1"/>
          <c:tx>
            <c:strRef>
              <c:f>'pivot Table'!$C$3:$C$4</c:f>
              <c:strCache>
                <c:ptCount val="1"/>
                <c:pt idx="0">
                  <c:v>Billing</c:v>
                </c:pt>
              </c:strCache>
            </c:strRef>
          </c:tx>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90B1-49EF-B39B-E00D0E2288BA}"/>
            </c:ext>
          </c:extLst>
        </c:ser>
        <c:ser>
          <c:idx val="2"/>
          <c:order val="2"/>
          <c:tx>
            <c:strRef>
              <c:f>'pivot Table'!$D$3:$D$4</c:f>
              <c:strCache>
                <c:ptCount val="1"/>
                <c:pt idx="0">
                  <c:v>Controller</c:v>
                </c:pt>
              </c:strCache>
            </c:strRef>
          </c:tx>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90B1-49EF-B39B-E00D0E2288BA}"/>
            </c:ext>
          </c:extLst>
        </c:ser>
        <c:ser>
          <c:idx val="3"/>
          <c:order val="3"/>
          <c:tx>
            <c:strRef>
              <c:f>'pivot Table'!$E$3:$E$4</c:f>
              <c:strCache>
                <c:ptCount val="1"/>
                <c:pt idx="0">
                  <c:v>Coordinator</c:v>
                </c:pt>
              </c:strCache>
            </c:strRef>
          </c:tx>
          <c:spPr>
            <a:gradFill rotWithShape="1">
              <a:gsLst>
                <a:gs pos="0">
                  <a:schemeClr val="accent4">
                    <a:tint val="98000"/>
                    <a:lumMod val="100000"/>
                  </a:schemeClr>
                </a:gs>
                <a:gs pos="100000">
                  <a:schemeClr val="accent4">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90B1-49EF-B39B-E00D0E2288BA}"/>
            </c:ext>
          </c:extLst>
        </c:ser>
        <c:ser>
          <c:idx val="4"/>
          <c:order val="4"/>
          <c:tx>
            <c:strRef>
              <c:f>'pivot Table'!$F$3:$F$4</c:f>
              <c:strCache>
                <c:ptCount val="1"/>
                <c:pt idx="0">
                  <c:v>Director</c:v>
                </c:pt>
              </c:strCache>
            </c:strRef>
          </c:tx>
          <c:spPr>
            <a:gradFill rotWithShape="1">
              <a:gsLst>
                <a:gs pos="0">
                  <a:schemeClr val="accent5">
                    <a:tint val="98000"/>
                    <a:lumMod val="100000"/>
                  </a:schemeClr>
                </a:gs>
                <a:gs pos="100000">
                  <a:schemeClr val="accent5">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90B1-49EF-B39B-E00D0E2288BA}"/>
            </c:ext>
          </c:extLst>
        </c:ser>
        <c:ser>
          <c:idx val="5"/>
          <c:order val="5"/>
          <c:tx>
            <c:strRef>
              <c:f>'pivot Table'!$G$3:$G$4</c:f>
              <c:strCache>
                <c:ptCount val="1"/>
                <c:pt idx="0">
                  <c:v>Driver</c:v>
                </c:pt>
              </c:strCache>
            </c:strRef>
          </c:tx>
          <c:spPr>
            <a:gradFill rotWithShape="1">
              <a:gsLst>
                <a:gs pos="0">
                  <a:schemeClr val="accent6">
                    <a:tint val="98000"/>
                    <a:lumMod val="100000"/>
                  </a:schemeClr>
                </a:gs>
                <a:gs pos="100000">
                  <a:schemeClr val="accent6">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90B1-49EF-B39B-E00D0E2288BA}"/>
            </c:ext>
          </c:extLst>
        </c:ser>
        <c:ser>
          <c:idx val="6"/>
          <c:order val="6"/>
          <c:tx>
            <c:strRef>
              <c:f>'pivot Table'!$H$3:$H$4</c:f>
              <c:strCache>
                <c:ptCount val="1"/>
                <c:pt idx="0">
                  <c:v>Engineer</c:v>
                </c:pt>
              </c:strCache>
            </c:strRef>
          </c:tx>
          <c:spPr>
            <a:gradFill rotWithShape="1">
              <a:gsLst>
                <a:gs pos="0">
                  <a:schemeClr val="accent1">
                    <a:lumMod val="60000"/>
                    <a:tint val="98000"/>
                    <a:lumMod val="100000"/>
                  </a:schemeClr>
                </a:gs>
                <a:gs pos="100000">
                  <a:schemeClr val="accent1">
                    <a:lumMod val="6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90B1-49EF-B39B-E00D0E2288BA}"/>
            </c:ext>
          </c:extLst>
        </c:ser>
        <c:ser>
          <c:idx val="7"/>
          <c:order val="7"/>
          <c:tx>
            <c:strRef>
              <c:f>'pivot Table'!$I$3:$I$4</c:f>
              <c:strCache>
                <c:ptCount val="1"/>
                <c:pt idx="0">
                  <c:v>Foreman</c:v>
                </c:pt>
              </c:strCache>
            </c:strRef>
          </c:tx>
          <c:spPr>
            <a:gradFill rotWithShape="1">
              <a:gsLst>
                <a:gs pos="0">
                  <a:schemeClr val="accent2">
                    <a:lumMod val="60000"/>
                    <a:tint val="98000"/>
                    <a:lumMod val="100000"/>
                  </a:schemeClr>
                </a:gs>
                <a:gs pos="100000">
                  <a:schemeClr val="accent2">
                    <a:lumMod val="6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90B1-49EF-B39B-E00D0E2288BA}"/>
            </c:ext>
          </c:extLst>
        </c:ser>
        <c:ser>
          <c:idx val="8"/>
          <c:order val="8"/>
          <c:tx>
            <c:strRef>
              <c:f>'pivot Table'!$J$3:$J$4</c:f>
              <c:strCache>
                <c:ptCount val="1"/>
                <c:pt idx="0">
                  <c:v>Groundman</c:v>
                </c:pt>
              </c:strCache>
            </c:strRef>
          </c:tx>
          <c:spPr>
            <a:gradFill rotWithShape="1">
              <a:gsLst>
                <a:gs pos="0">
                  <a:schemeClr val="accent3">
                    <a:lumMod val="60000"/>
                    <a:tint val="98000"/>
                    <a:lumMod val="100000"/>
                  </a:schemeClr>
                </a:gs>
                <a:gs pos="100000">
                  <a:schemeClr val="accent3">
                    <a:lumMod val="6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90B1-49EF-B39B-E00D0E2288BA}"/>
            </c:ext>
          </c:extLst>
        </c:ser>
        <c:ser>
          <c:idx val="9"/>
          <c:order val="9"/>
          <c:tx>
            <c:strRef>
              <c:f>'pivot Table'!$K$3:$K$4</c:f>
              <c:strCache>
                <c:ptCount val="1"/>
                <c:pt idx="0">
                  <c:v>Labor</c:v>
                </c:pt>
              </c:strCache>
            </c:strRef>
          </c:tx>
          <c:spPr>
            <a:gradFill rotWithShape="1">
              <a:gsLst>
                <a:gs pos="0">
                  <a:schemeClr val="accent4">
                    <a:lumMod val="60000"/>
                    <a:tint val="98000"/>
                    <a:lumMod val="100000"/>
                  </a:schemeClr>
                </a:gs>
                <a:gs pos="100000">
                  <a:schemeClr val="accent4">
                    <a:lumMod val="6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90B1-49EF-B39B-E00D0E2288BA}"/>
            </c:ext>
          </c:extLst>
        </c:ser>
        <c:ser>
          <c:idx val="10"/>
          <c:order val="10"/>
          <c:tx>
            <c:strRef>
              <c:f>'pivot Table'!$L$3:$L$4</c:f>
              <c:strCache>
                <c:ptCount val="1"/>
                <c:pt idx="0">
                  <c:v>Laborer</c:v>
                </c:pt>
              </c:strCache>
            </c:strRef>
          </c:tx>
          <c:spPr>
            <a:gradFill rotWithShape="1">
              <a:gsLst>
                <a:gs pos="0">
                  <a:schemeClr val="accent5">
                    <a:lumMod val="60000"/>
                    <a:tint val="98000"/>
                    <a:lumMod val="100000"/>
                  </a:schemeClr>
                </a:gs>
                <a:gs pos="100000">
                  <a:schemeClr val="accent5">
                    <a:lumMod val="6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90B1-49EF-B39B-E00D0E2288BA}"/>
            </c:ext>
          </c:extLst>
        </c:ser>
        <c:ser>
          <c:idx val="11"/>
          <c:order val="11"/>
          <c:tx>
            <c:strRef>
              <c:f>'pivot Table'!$M$3:$M$4</c:f>
              <c:strCache>
                <c:ptCount val="1"/>
                <c:pt idx="0">
                  <c:v>Lineman</c:v>
                </c:pt>
              </c:strCache>
            </c:strRef>
          </c:tx>
          <c:spPr>
            <a:gradFill rotWithShape="1">
              <a:gsLst>
                <a:gs pos="0">
                  <a:schemeClr val="accent6">
                    <a:lumMod val="60000"/>
                    <a:tint val="98000"/>
                    <a:lumMod val="100000"/>
                  </a:schemeClr>
                </a:gs>
                <a:gs pos="100000">
                  <a:schemeClr val="accent6">
                    <a:lumMod val="6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90B1-49EF-B39B-E00D0E2288BA}"/>
            </c:ext>
          </c:extLst>
        </c:ser>
        <c:ser>
          <c:idx val="12"/>
          <c:order val="12"/>
          <c:tx>
            <c:strRef>
              <c:f>'pivot Table'!$N$3:$N$4</c:f>
              <c:strCache>
                <c:ptCount val="1"/>
                <c:pt idx="0">
                  <c:v>Locator</c:v>
                </c:pt>
              </c:strCache>
            </c:strRef>
          </c:tx>
          <c:spPr>
            <a:gradFill rotWithShape="1">
              <a:gsLst>
                <a:gs pos="0">
                  <a:schemeClr val="accent1">
                    <a:lumMod val="80000"/>
                    <a:lumOff val="20000"/>
                    <a:tint val="98000"/>
                    <a:lumMod val="100000"/>
                  </a:schemeClr>
                </a:gs>
                <a:gs pos="100000">
                  <a:schemeClr val="accent1">
                    <a:lumMod val="80000"/>
                    <a:lumOff val="2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90B1-49EF-B39B-E00D0E2288BA}"/>
            </c:ext>
          </c:extLst>
        </c:ser>
        <c:ser>
          <c:idx val="13"/>
          <c:order val="13"/>
          <c:tx>
            <c:strRef>
              <c:f>'pivot Table'!$O$3:$O$4</c:f>
              <c:strCache>
                <c:ptCount val="1"/>
                <c:pt idx="0">
                  <c:v>Manager</c:v>
                </c:pt>
              </c:strCache>
            </c:strRef>
          </c:tx>
          <c:spPr>
            <a:gradFill rotWithShape="1">
              <a:gsLst>
                <a:gs pos="0">
                  <a:schemeClr val="accent2">
                    <a:lumMod val="80000"/>
                    <a:lumOff val="20000"/>
                    <a:tint val="98000"/>
                    <a:lumMod val="100000"/>
                  </a:schemeClr>
                </a:gs>
                <a:gs pos="100000">
                  <a:schemeClr val="accent2">
                    <a:lumMod val="80000"/>
                    <a:lumOff val="2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90B1-49EF-B39B-E00D0E2288BA}"/>
            </c:ext>
          </c:extLst>
        </c:ser>
        <c:ser>
          <c:idx val="14"/>
          <c:order val="14"/>
          <c:tx>
            <c:strRef>
              <c:f>'pivot Table'!$P$3:$P$4</c:f>
              <c:strCache>
                <c:ptCount val="1"/>
                <c:pt idx="0">
                  <c:v>Operator</c:v>
                </c:pt>
              </c:strCache>
            </c:strRef>
          </c:tx>
          <c:spPr>
            <a:gradFill rotWithShape="1">
              <a:gsLst>
                <a:gs pos="0">
                  <a:schemeClr val="accent3">
                    <a:lumMod val="80000"/>
                    <a:lumOff val="20000"/>
                    <a:tint val="98000"/>
                    <a:lumMod val="100000"/>
                  </a:schemeClr>
                </a:gs>
                <a:gs pos="100000">
                  <a:schemeClr val="accent3">
                    <a:lumMod val="80000"/>
                    <a:lumOff val="2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90B1-49EF-B39B-E00D0E2288BA}"/>
            </c:ext>
          </c:extLst>
        </c:ser>
        <c:ser>
          <c:idx val="15"/>
          <c:order val="15"/>
          <c:tx>
            <c:strRef>
              <c:f>'pivot Table'!$Q$3:$Q$4</c:f>
              <c:strCache>
                <c:ptCount val="1"/>
                <c:pt idx="0">
                  <c:v>Project Manager</c:v>
                </c:pt>
              </c:strCache>
            </c:strRef>
          </c:tx>
          <c:spPr>
            <a:gradFill rotWithShape="1">
              <a:gsLst>
                <a:gs pos="0">
                  <a:schemeClr val="accent4">
                    <a:lumMod val="80000"/>
                    <a:lumOff val="20000"/>
                    <a:tint val="98000"/>
                    <a:lumMod val="100000"/>
                  </a:schemeClr>
                </a:gs>
                <a:gs pos="100000">
                  <a:schemeClr val="accent4">
                    <a:lumMod val="80000"/>
                    <a:lumOff val="2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90B1-49EF-B39B-E00D0E2288BA}"/>
            </c:ext>
          </c:extLst>
        </c:ser>
        <c:ser>
          <c:idx val="16"/>
          <c:order val="16"/>
          <c:tx>
            <c:strRef>
              <c:f>'pivot Table'!$R$3:$R$4</c:f>
              <c:strCache>
                <c:ptCount val="1"/>
                <c:pt idx="0">
                  <c:v>Runner</c:v>
                </c:pt>
              </c:strCache>
            </c:strRef>
          </c:tx>
          <c:spPr>
            <a:gradFill rotWithShape="1">
              <a:gsLst>
                <a:gs pos="0">
                  <a:schemeClr val="accent5">
                    <a:lumMod val="80000"/>
                    <a:lumOff val="20000"/>
                    <a:tint val="98000"/>
                    <a:lumMod val="100000"/>
                  </a:schemeClr>
                </a:gs>
                <a:gs pos="100000">
                  <a:schemeClr val="accent5">
                    <a:lumMod val="80000"/>
                    <a:lumOff val="2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90B1-49EF-B39B-E00D0E2288BA}"/>
            </c:ext>
          </c:extLst>
        </c:ser>
        <c:ser>
          <c:idx val="17"/>
          <c:order val="17"/>
          <c:tx>
            <c:strRef>
              <c:f>'pivot Table'!$S$3:$S$4</c:f>
              <c:strCache>
                <c:ptCount val="1"/>
                <c:pt idx="0">
                  <c:v>Safety</c:v>
                </c:pt>
              </c:strCache>
            </c:strRef>
          </c:tx>
          <c:spPr>
            <a:gradFill rotWithShape="1">
              <a:gsLst>
                <a:gs pos="0">
                  <a:schemeClr val="accent6">
                    <a:lumMod val="80000"/>
                    <a:lumOff val="20000"/>
                    <a:tint val="98000"/>
                    <a:lumMod val="100000"/>
                  </a:schemeClr>
                </a:gs>
                <a:gs pos="100000">
                  <a:schemeClr val="accent6">
                    <a:lumMod val="80000"/>
                    <a:lumOff val="2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90B1-49EF-B39B-E00D0E2288BA}"/>
            </c:ext>
          </c:extLst>
        </c:ser>
        <c:ser>
          <c:idx val="18"/>
          <c:order val="18"/>
          <c:tx>
            <c:strRef>
              <c:f>'pivot Table'!$T$3:$T$4</c:f>
              <c:strCache>
                <c:ptCount val="1"/>
                <c:pt idx="0">
                  <c:v>Specialist</c:v>
                </c:pt>
              </c:strCache>
            </c:strRef>
          </c:tx>
          <c:spPr>
            <a:gradFill rotWithShape="1">
              <a:gsLst>
                <a:gs pos="0">
                  <a:schemeClr val="accent1">
                    <a:lumMod val="80000"/>
                    <a:tint val="98000"/>
                    <a:lumMod val="100000"/>
                  </a:schemeClr>
                </a:gs>
                <a:gs pos="100000">
                  <a:schemeClr val="accent1">
                    <a:lumMod val="8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90B1-49EF-B39B-E00D0E2288BA}"/>
            </c:ext>
          </c:extLst>
        </c:ser>
        <c:ser>
          <c:idx val="19"/>
          <c:order val="19"/>
          <c:tx>
            <c:strRef>
              <c:f>'pivot Table'!$U$3:$U$4</c:f>
              <c:strCache>
                <c:ptCount val="1"/>
                <c:pt idx="0">
                  <c:v>Splicer</c:v>
                </c:pt>
              </c:strCache>
            </c:strRef>
          </c:tx>
          <c:spPr>
            <a:gradFill rotWithShape="1">
              <a:gsLst>
                <a:gs pos="0">
                  <a:schemeClr val="accent2">
                    <a:lumMod val="80000"/>
                    <a:tint val="98000"/>
                    <a:lumMod val="100000"/>
                  </a:schemeClr>
                </a:gs>
                <a:gs pos="100000">
                  <a:schemeClr val="accent2">
                    <a:lumMod val="8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90B1-49EF-B39B-E00D0E2288BA}"/>
            </c:ext>
          </c:extLst>
        </c:ser>
        <c:ser>
          <c:idx val="20"/>
          <c:order val="20"/>
          <c:tx>
            <c:strRef>
              <c:f>'pivot Table'!$V$3:$V$4</c:f>
              <c:strCache>
                <c:ptCount val="1"/>
                <c:pt idx="0">
                  <c:v>Supervisor</c:v>
                </c:pt>
              </c:strCache>
            </c:strRef>
          </c:tx>
          <c:spPr>
            <a:gradFill rotWithShape="1">
              <a:gsLst>
                <a:gs pos="0">
                  <a:schemeClr val="accent3">
                    <a:lumMod val="80000"/>
                    <a:tint val="98000"/>
                    <a:lumMod val="100000"/>
                  </a:schemeClr>
                </a:gs>
                <a:gs pos="100000">
                  <a:schemeClr val="accent3">
                    <a:lumMod val="8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90B1-49EF-B39B-E00D0E2288BA}"/>
            </c:ext>
          </c:extLst>
        </c:ser>
        <c:ser>
          <c:idx val="21"/>
          <c:order val="21"/>
          <c:tx>
            <c:strRef>
              <c:f>'pivot Table'!$W$3:$W$4</c:f>
              <c:strCache>
                <c:ptCount val="1"/>
                <c:pt idx="0">
                  <c:v>Technician</c:v>
                </c:pt>
              </c:strCache>
            </c:strRef>
          </c:tx>
          <c:spPr>
            <a:gradFill rotWithShape="1">
              <a:gsLst>
                <a:gs pos="0">
                  <a:schemeClr val="accent4">
                    <a:lumMod val="80000"/>
                    <a:tint val="98000"/>
                    <a:lumMod val="100000"/>
                  </a:schemeClr>
                </a:gs>
                <a:gs pos="100000">
                  <a:schemeClr val="accent4">
                    <a:lumMod val="8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90B1-49EF-B39B-E00D0E2288BA}"/>
            </c:ext>
          </c:extLst>
        </c:ser>
        <c:ser>
          <c:idx val="22"/>
          <c:order val="22"/>
          <c:tx>
            <c:strRef>
              <c:f>'pivot Table'!$X$3:$X$4</c:f>
              <c:strCache>
                <c:ptCount val="1"/>
                <c:pt idx="0">
                  <c:v>Top Hand</c:v>
                </c:pt>
              </c:strCache>
            </c:strRef>
          </c:tx>
          <c:spPr>
            <a:gradFill rotWithShape="1">
              <a:gsLst>
                <a:gs pos="0">
                  <a:schemeClr val="accent5">
                    <a:lumMod val="80000"/>
                    <a:tint val="98000"/>
                    <a:lumMod val="100000"/>
                  </a:schemeClr>
                </a:gs>
                <a:gs pos="100000">
                  <a:schemeClr val="accent5">
                    <a:lumMod val="8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90B1-49EF-B39B-E00D0E2288BA}"/>
            </c:ext>
          </c:extLst>
        </c:ser>
        <c:ser>
          <c:idx val="23"/>
          <c:order val="23"/>
          <c:tx>
            <c:strRef>
              <c:f>'pivot Table'!$Y$3:$Y$4</c:f>
              <c:strCache>
                <c:ptCount val="1"/>
                <c:pt idx="0">
                  <c:v>Tower Hand</c:v>
                </c:pt>
              </c:strCache>
            </c:strRef>
          </c:tx>
          <c:spPr>
            <a:gradFill rotWithShape="1">
              <a:gsLst>
                <a:gs pos="0">
                  <a:schemeClr val="accent6">
                    <a:lumMod val="80000"/>
                    <a:tint val="98000"/>
                    <a:lumMod val="100000"/>
                  </a:schemeClr>
                </a:gs>
                <a:gs pos="100000">
                  <a:schemeClr val="accent6">
                    <a:lumMod val="8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90B1-49EF-B39B-E00D0E2288BA}"/>
            </c:ext>
          </c:extLst>
        </c:ser>
        <c:dLbls>
          <c:dLblPos val="inEnd"/>
          <c:showLegendKey val="0"/>
          <c:showVal val="1"/>
          <c:showCatName val="0"/>
          <c:showSerName val="0"/>
          <c:showPercent val="0"/>
          <c:showBubbleSize val="0"/>
        </c:dLbls>
        <c:gapWidth val="100"/>
        <c:overlap val="-24"/>
        <c:axId val="1515131280"/>
        <c:axId val="1515136080"/>
      </c:barChart>
      <c:catAx>
        <c:axId val="15151312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116417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510116" y="255188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71625" y="394785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90562" y="725928"/>
            <a:ext cx="10542555" cy="2260362"/>
          </a:xfrm>
          <a:prstGeom prst="rect">
            <a:avLst/>
          </a:prstGeom>
        </p:spPr>
        <p:txBody>
          <a:bodyPr vert="horz" wrap="square" lIns="0" tIns="16510" rIns="0" bIns="0" rtlCol="0">
            <a:spAutoFit/>
          </a:bodyPr>
          <a:lstStyle/>
          <a:p>
            <a:pPr marL="3213735">
              <a:spcBef>
                <a:spcPts val="130"/>
              </a:spcBef>
            </a:pPr>
            <a:r>
              <a:rPr lang="en-US"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Employee Data Analysis using Excel</a:t>
            </a:r>
            <a: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 </a:t>
            </a:r>
            <a:b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rPr>
            </a:br>
            <a:endParaRPr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3176991" y="3285552"/>
            <a:ext cx="8610600" cy="2739211"/>
          </a:xfrm>
          <a:prstGeom prst="rect">
            <a:avLst/>
          </a:prstGeom>
          <a:noFill/>
        </p:spPr>
        <p:txBody>
          <a:bodyPr wrap="square" rtlCol="0">
            <a:spAutoFit/>
          </a:bodyPr>
          <a:lstStyle/>
          <a:p>
            <a:r>
              <a:rPr lang="en-US" sz="2400" b="1" dirty="0">
                <a:ln w="9525">
                  <a:solidFill>
                    <a:schemeClr val="bg1"/>
                  </a:solidFill>
                  <a:prstDash val="solid"/>
                </a:ln>
                <a:effectLst>
                  <a:outerShdw blurRad="12700" dist="38100" dir="2700000" algn="tl" rotWithShape="0">
                    <a:schemeClr val="bg1">
                      <a:lumMod val="50000"/>
                    </a:schemeClr>
                  </a:outerShdw>
                </a:effectLst>
              </a:rPr>
              <a:t>STUDENT NAME : PARAMESWARI.S</a:t>
            </a:r>
            <a:r>
              <a:rPr lang="en-GB" sz="2400" b="1" dirty="0">
                <a:ln w="9525">
                  <a:solidFill>
                    <a:schemeClr val="bg1"/>
                  </a:solidFill>
                  <a:prstDash val="solid"/>
                </a:ln>
                <a:effectLst>
                  <a:outerShdw blurRad="12700" dist="38100" dir="2700000" algn="tl" rotWithShape="0">
                    <a:schemeClr val="bg1">
                      <a:lumMod val="50000"/>
                    </a:schemeClr>
                  </a:outerShdw>
                </a:effectLst>
              </a:rPr>
              <a:t> </a:t>
            </a:r>
            <a:r>
              <a:rPr lang="en-GB" altLang="en-US" sz="2400" b="1" dirty="0">
                <a:ln w="9525">
                  <a:solidFill>
                    <a:schemeClr val="bg1"/>
                  </a:solidFill>
                  <a:prstDash val="solid"/>
                </a:ln>
                <a:effectLst>
                  <a:outerShdw blurRad="12700" dist="38100" dir="2700000" algn="tl" rotWithShape="0">
                    <a:schemeClr val="bg1">
                      <a:lumMod val="50000"/>
                    </a:schemeClr>
                  </a:outerShdw>
                </a:effectLst>
              </a:rPr>
              <a:t>	</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REGISTER NO      :</a:t>
            </a:r>
            <a:r>
              <a:rPr lang="en-GB" sz="2400" b="1" dirty="0">
                <a:ln w="9525">
                  <a:solidFill>
                    <a:schemeClr val="bg1"/>
                  </a:solidFill>
                  <a:prstDash val="solid"/>
                </a:ln>
                <a:effectLst>
                  <a:outerShdw blurRad="12700" dist="38100" dir="2700000" algn="tl" rotWithShape="0">
                    <a:schemeClr val="bg1">
                      <a:lumMod val="50000"/>
                    </a:schemeClr>
                  </a:outerShdw>
                </a:effectLst>
              </a:rPr>
              <a:t> </a:t>
            </a:r>
            <a:r>
              <a:rPr lang="en-GB" sz="28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rPr>
              <a:t>2213371036033</a:t>
            </a:r>
          </a:p>
          <a:p>
            <a:r>
              <a:rPr lang="en-GB" sz="2400" b="1" dirty="0">
                <a:ln w="9525">
                  <a:solidFill>
                    <a:schemeClr val="bg1"/>
                  </a:solidFill>
                  <a:prstDash val="solid"/>
                </a:ln>
                <a:effectLst>
                  <a:outerShdw blurRad="12700" dist="38100" dir="2700000" algn="tl" rotWithShape="0">
                    <a:schemeClr val="bg1">
                      <a:lumMod val="50000"/>
                    </a:schemeClr>
                  </a:outerShdw>
                </a:effectLst>
              </a:rPr>
              <a:t>NM ID                   : </a:t>
            </a:r>
            <a:r>
              <a:rPr lang="en-GB" sz="24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rPr>
              <a:t>F8C485BE1AF0180B2BF4564A5E11C5A3</a:t>
            </a:r>
            <a:endParaRPr lang="en-US" sz="24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endParaRPr>
          </a:p>
          <a:p>
            <a:r>
              <a:rPr lang="en-US" sz="2400" b="1" dirty="0">
                <a:ln w="9525">
                  <a:solidFill>
                    <a:schemeClr val="bg1"/>
                  </a:solidFill>
                  <a:prstDash val="solid"/>
                </a:ln>
                <a:effectLst>
                  <a:outerShdw blurRad="12700" dist="38100" dir="2700000" algn="tl" rotWithShape="0">
                    <a:schemeClr val="bg1">
                      <a:lumMod val="50000"/>
                    </a:schemeClr>
                  </a:outerShdw>
                </a:effectLst>
              </a:rPr>
              <a:t>DEPARTMENT     :</a:t>
            </a:r>
            <a:r>
              <a:rPr lang="en-GB" altLang="en-US" sz="2400" b="1" dirty="0">
                <a:ln w="9525">
                  <a:solidFill>
                    <a:schemeClr val="bg1"/>
                  </a:solidFill>
                  <a:prstDash val="solid"/>
                </a:ln>
                <a:effectLst>
                  <a:outerShdw blurRad="12700" dist="38100" dir="2700000" algn="tl" rotWithShape="0">
                    <a:schemeClr val="bg1">
                      <a:lumMod val="50000"/>
                    </a:schemeClr>
                  </a:outerShdw>
                </a:effectLst>
              </a:rPr>
              <a:t> B COM COMMERCE</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COLLEGE               </a:t>
            </a:r>
            <a:r>
              <a:rPr lang="en-GB" altLang="en-US" sz="2400" b="1" dirty="0">
                <a:ln w="9525">
                  <a:solidFill>
                    <a:schemeClr val="bg1"/>
                  </a:solidFill>
                  <a:prstDash val="solid"/>
                </a:ln>
                <a:effectLst>
                  <a:outerShdw blurRad="12700" dist="38100" dir="2700000" algn="tl" rotWithShape="0">
                    <a:schemeClr val="bg1">
                      <a:lumMod val="50000"/>
                    </a:schemeClr>
                  </a:outerShdw>
                </a:effectLst>
              </a:rPr>
              <a:t>: QUAID-E-MILLATH GOVERNMENT COLLEGE FOR WOMEN</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           </a:t>
            </a:r>
            <a:endParaRPr lang="en-IN" sz="24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0" y="3886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4190999" y="102910"/>
            <a:ext cx="4635933" cy="844462"/>
          </a:xfrm>
          <a:prstGeom prst="rect">
            <a:avLst/>
          </a:prstGeom>
        </p:spPr>
        <p:txBody>
          <a:bodyPr vert="horz" wrap="square" lIns="0" tIns="13335" rIns="0" bIns="0" rtlCol="0">
            <a:spAutoFit/>
          </a:bodyPr>
          <a:lstStyle/>
          <a:p>
            <a:pPr marL="12700">
              <a:lnSpc>
                <a:spcPct val="100000"/>
              </a:lnSpc>
              <a:spcBef>
                <a:spcPts val="105"/>
              </a:spcBef>
            </a:pPr>
            <a:r>
              <a:rPr sz="5400" b="1" i="1" dirty="0">
                <a:ln w="22225">
                  <a:solidFill>
                    <a:schemeClr val="accent2"/>
                  </a:solidFill>
                  <a:prstDash val="solid"/>
                </a:ln>
                <a:solidFill>
                  <a:schemeClr val="accent2">
                    <a:lumMod val="40000"/>
                    <a:lumOff val="60000"/>
                  </a:schemeClr>
                </a:solidFill>
                <a:latin typeface="Arial Rounded MT Bold" panose="020F0704030504030204" pitchFamily="34" charset="0"/>
                <a:cs typeface="Trebuchet MS" panose="020B0603020202020204"/>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4" y="1841579"/>
            <a:ext cx="8904788" cy="474469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v"/>
              <a:tabLst>
                <a:tab pos="457200" algn="l"/>
              </a:tabLs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collection                                                                                                                                                                                                                                                                              1. Raw data </a:t>
            </a:r>
            <a:r>
              <a:rPr lang="en-GB" sz="2400" kern="10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from Kaggle</a:t>
            </a:r>
            <a:endPar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Analysing it through Excel </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Feature collection</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Looking it through Pivot table &amp; overview the results by applying Formulae</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Formulae enhances to get the result for their individual act</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Sort out the unnecessary data by filtering option</a:t>
            </a:r>
          </a:p>
          <a:p>
            <a:pPr>
              <a:lnSpc>
                <a:spcPct val="107000"/>
              </a:lnSpc>
              <a:spcAft>
                <a:spcPts val="800"/>
              </a:spcAf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Taking out considered data by  Pivot able.  </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62755" y="6435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304800" y="625412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61043" y="136666"/>
            <a:ext cx="7669914" cy="1490793"/>
          </a:xfrm>
          <a:prstGeom prst="rect">
            <a:avLst/>
          </a:prstGeom>
        </p:spPr>
        <p:txBody>
          <a:bodyPr vert="horz" wrap="square" lIns="0" tIns="13335" rIns="0" bIns="0" rtlCol="0">
            <a:spAutoFit/>
          </a:bodyPr>
          <a:lstStyle/>
          <a:p>
            <a:pPr marL="12700">
              <a:lnSpc>
                <a:spcPct val="100000"/>
              </a:lnSpc>
              <a:spcBef>
                <a:spcPts val="105"/>
              </a:spcBef>
            </a:pPr>
            <a:r>
              <a:rPr sz="4800" b="1" i="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Rounded MT Bold" panose="020F0704030504030204" pitchFamily="34" charset="0"/>
              </a:rPr>
              <a:t>RESULTS</a:t>
            </a:r>
            <a:r>
              <a:rPr lang="en-US"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of Employee Performance Analysis</a:t>
            </a:r>
            <a:endPar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hart 1">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2150010773"/>
              </p:ext>
            </p:extLst>
          </p:nvPr>
        </p:nvGraphicFramePr>
        <p:xfrm>
          <a:off x="1232583" y="206769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5" cy="1456267"/>
          </a:xfrm>
        </p:spPr>
        <p:txBody>
          <a:bodyPr>
            <a:normAutofit/>
          </a:bodyPr>
          <a:lstStyle/>
          <a:p>
            <a:r>
              <a:rPr lang="en-US"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rPr>
              <a:t>conclusion</a:t>
            </a:r>
            <a:endParaRPr lang="en-IN"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endParaRPr>
          </a:p>
        </p:txBody>
      </p:sp>
      <p:sp>
        <p:nvSpPr>
          <p:cNvPr id="3" name="Text Box 2"/>
          <p:cNvSpPr txBox="1"/>
          <p:nvPr/>
        </p:nvSpPr>
        <p:spPr>
          <a:xfrm>
            <a:off x="1409700" y="1905000"/>
            <a:ext cx="9372600" cy="4495800"/>
          </a:xfrm>
          <a:prstGeom prst="rect">
            <a:avLst/>
          </a:prstGeom>
          <a:noFill/>
        </p:spPr>
        <p:txBody>
          <a:bodyPr wrap="square" rtlCol="0">
            <a:noAutofit/>
          </a:bodyPr>
          <a:lstStyle/>
          <a:p>
            <a:r>
              <a:rPr lang="en-US" altLang="en-US" sz="2800" dirty="0">
                <a:ln w="0"/>
                <a:effectLst>
                  <a:outerShdw blurRad="38100" dist="19050" dir="2700000" algn="tl" rotWithShape="0">
                    <a:schemeClr val="dk1">
                      <a:alpha val="40000"/>
                    </a:schemeClr>
                  </a:outerShdw>
                </a:effectLst>
              </a:rPr>
              <a:t>*Role Distribution*: If this data is about employee distribution, it looks like certain roles have higher counts or more significant performance metrics. For instance, roles like "</a:t>
            </a:r>
            <a:r>
              <a:rPr lang="en-US" altLang="en-US" sz="2800" dirty="0" err="1">
                <a:ln w="0"/>
                <a:effectLst>
                  <a:outerShdw blurRad="38100" dist="19050" dir="2700000" algn="tl" rotWithShape="0">
                    <a:schemeClr val="dk1">
                      <a:alpha val="40000"/>
                    </a:schemeClr>
                  </a:outerShdw>
                </a:effectLst>
              </a:rPr>
              <a:t>Labour</a:t>
            </a:r>
            <a:r>
              <a:rPr lang="en-US" altLang="en-US" sz="2800" dirty="0">
                <a:ln w="0"/>
                <a:effectLst>
                  <a:outerShdw blurRad="38100" dist="19050" dir="2700000" algn="tl" rotWithShape="0">
                    <a:schemeClr val="dk1">
                      <a:alpha val="40000"/>
                    </a:schemeClr>
                  </a:outerShdw>
                </a:effectLst>
              </a:rPr>
              <a:t>" or "Foreman" might have more employees or higher performance metrics than roles like "Billing" or "Driver".   </a:t>
            </a:r>
          </a:p>
          <a:p>
            <a:endParaRPr lang="en-US" altLang="en-US" sz="2800" dirty="0">
              <a:ln w="0"/>
              <a:effectLst>
                <a:outerShdw blurRad="38100" dist="19050" dir="2700000" algn="tl" rotWithShape="0">
                  <a:schemeClr val="dk1">
                    <a:alpha val="40000"/>
                  </a:schemeClr>
                </a:outerShdw>
              </a:effectLst>
            </a:endParaRPr>
          </a:p>
          <a:p>
            <a:r>
              <a:rPr lang="en-US" altLang="en-US" sz="2800" dirty="0">
                <a:ln w="0"/>
                <a:effectLst>
                  <a:outerShdw blurRad="38100" dist="19050" dir="2700000" algn="tl" rotWithShape="0">
                    <a:schemeClr val="dk1">
                      <a:alpha val="40000"/>
                    </a:schemeClr>
                  </a:outerShdw>
                </a:effectLst>
              </a:rPr>
              <a:t> *Diversity Analysis*: If the data includes demographic breakdowns, there may be insights on diversity in different roles. For example, you might conclude if certain roles have more diversity compared to others.</a:t>
            </a:r>
            <a:endParaRPr lang="en-GB" altLang="en-US" sz="2800" dirty="0">
              <a:ln w="0"/>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3505200" y="1653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0" y="319988"/>
            <a:ext cx="6367463" cy="940001"/>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700">
              <a:lnSpc>
                <a:spcPct val="100000"/>
              </a:lnSpc>
              <a:spcBef>
                <a:spcPts val="130"/>
              </a:spcBef>
            </a:pP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PROJECT</a:t>
            </a:r>
            <a:r>
              <a:rPr lang="en-US"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a:t>
            </a: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276233" y="2764714"/>
            <a:ext cx="8553451" cy="1938992"/>
          </a:xfrm>
          <a:prstGeom prst="rect">
            <a:avLst/>
          </a:prstGeom>
          <a:noFill/>
        </p:spPr>
        <p:txBody>
          <a:bodyPr wrap="square" rtlCol="0">
            <a:spAutoFit/>
          </a:bodyPr>
          <a:lstStyle/>
          <a:p>
            <a:r>
              <a:rPr lang="en-US"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Employee Performance Analysis using Excel</a:t>
            </a:r>
            <a:endParaRPr lang="en-IN"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0" y="67918"/>
            <a:ext cx="381000" cy="389282"/>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704557" y="1245286"/>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838200" y="2133600"/>
            <a:ext cx="2133600" cy="3009898"/>
          </a:xfrm>
          <a:prstGeom prst="rect">
            <a:avLst/>
          </a:prstGeom>
        </p:spPr>
      </p:pic>
      <p:sp>
        <p:nvSpPr>
          <p:cNvPr id="21" name="object 21"/>
          <p:cNvSpPr txBox="1">
            <a:spLocks noGrp="1"/>
          </p:cNvSpPr>
          <p:nvPr>
            <p:ph type="title"/>
          </p:nvPr>
        </p:nvSpPr>
        <p:spPr>
          <a:xfrm>
            <a:off x="3990590" y="248893"/>
            <a:ext cx="4038600" cy="1121461"/>
          </a:xfrm>
          <a:prstGeom prst="rect">
            <a:avLst/>
          </a:prstGeom>
        </p:spPr>
        <p:txBody>
          <a:bodyPr vert="horz" wrap="square" lIns="0" tIns="13335" rIns="0" bIns="0" rtlCol="0">
            <a:spAutoFit/>
          </a:bodyPr>
          <a:lstStyle/>
          <a:p>
            <a:pPr marL="12700">
              <a:lnSpc>
                <a:spcPct val="100000"/>
              </a:lnSpc>
              <a:spcBef>
                <a:spcPts val="105"/>
              </a:spcBef>
            </a:pPr>
            <a:r>
              <a:rPr sz="72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4363222" y="1569136"/>
            <a:ext cx="5029200" cy="5509200"/>
          </a:xfrm>
          <a:prstGeom prst="rect">
            <a:avLst/>
          </a:prstGeom>
          <a:noFill/>
        </p:spPr>
        <p:txBody>
          <a:bodyPr wrap="square" rtlCol="0">
            <a:spAutoFit/>
          </a:bodyPr>
          <a:lstStyle/>
          <a:p>
            <a:pPr algn="l"/>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Dataset Description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 and </a:t>
            </a: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Discussion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228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696176" y="34050"/>
            <a:ext cx="6628448" cy="14939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502027" y="2299544"/>
            <a:ext cx="7315200" cy="5078313"/>
          </a:xfrm>
          <a:prstGeom prst="rect">
            <a:avLst/>
          </a:prstGeom>
          <a:noFill/>
        </p:spPr>
        <p:txBody>
          <a:bodyPr wrap="square" rtlCol="0">
            <a:spAutoFit/>
          </a:bodyPr>
          <a:lstStyle/>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 To overview the </a:t>
            </a:r>
            <a:r>
              <a:rPr lang="en-GB" altLang="en-US" sz="3600" dirty="0" err="1">
                <a:ln w="0"/>
                <a:effectLst>
                  <a:outerShdw blurRad="38100" dist="19050" dir="2700000" algn="tl" rotWithShape="0">
                    <a:schemeClr val="dk1">
                      <a:alpha val="40000"/>
                    </a:schemeClr>
                  </a:outerShdw>
                </a:effectLst>
              </a:rPr>
              <a:t>peformance</a:t>
            </a:r>
            <a:r>
              <a:rPr lang="en-GB" altLang="en-US" sz="3600" dirty="0">
                <a:ln w="0"/>
                <a:effectLst>
                  <a:outerShdw blurRad="38100" dist="19050" dir="2700000" algn="tl" rotWithShape="0">
                    <a:schemeClr val="dk1">
                      <a:alpha val="40000"/>
                    </a:schemeClr>
                  </a:outerShdw>
                </a:effectLst>
              </a:rPr>
              <a:t> of the employees for the organisational development.</a:t>
            </a:r>
          </a:p>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To select the employees who achieved more for the organisation.</a:t>
            </a:r>
          </a:p>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To recognise the employee by their performance.</a:t>
            </a:r>
          </a:p>
          <a:p>
            <a:endParaRPr lang="en-GB" altLang="en-US" sz="36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GB" altLang="en-US" sz="3600" dirty="0">
              <a:ln w="0"/>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9" y="1524000"/>
            <a:ext cx="3533775" cy="4852533"/>
            <a:chOff x="9050339" y="1224417"/>
            <a:chExt cx="3533775" cy="4852533"/>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050339" y="1224417"/>
              <a:ext cx="3533775" cy="3810000"/>
            </a:xfrm>
            <a:prstGeom prst="rect">
              <a:avLst/>
            </a:prstGeom>
          </p:spPr>
        </p:pic>
      </p:grpSp>
      <p:sp>
        <p:nvSpPr>
          <p:cNvPr id="6" name="object 6"/>
          <p:cNvSpPr/>
          <p:nvPr/>
        </p:nvSpPr>
        <p:spPr>
          <a:xfrm>
            <a:off x="344588"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917061" y="100467"/>
            <a:ext cx="6400800" cy="167866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66750" y="1925441"/>
            <a:ext cx="8915400" cy="4832092"/>
          </a:xfrm>
          <a:prstGeom prst="rect">
            <a:avLst/>
          </a:prstGeom>
          <a:noFill/>
        </p:spPr>
        <p:txBody>
          <a:bodyPr wrap="square" rtlCol="0">
            <a:spAutoFit/>
          </a:bodyPr>
          <a:lstStyle/>
          <a:p>
            <a:pPr algn="l">
              <a:buFont typeface="Arial" panose="020B0604020202020204" pitchFamily="34" charset="0"/>
              <a:buChar char="•"/>
            </a:pPr>
            <a:r>
              <a:rPr lang="en-GB" altLang="en-US" sz="28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28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Employee performance analytics is the act of analyzing HR data to measure how your employees are performing against KPIs. These KPIs are role-specific performance goals, metrics, or standards that are tied to your larger business goals.</a:t>
            </a:r>
          </a:p>
          <a:p>
            <a:pPr indent="0" algn="l">
              <a:buFont typeface="Arial" panose="020B0604020202020204" pitchFamily="34" charset="0"/>
              <a:buNone/>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5" y="1418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2327857" y="57086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77600" y="418230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27857" y="198892"/>
            <a:ext cx="8215948" cy="1678665"/>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3962400" y="2133600"/>
            <a:ext cx="4064000" cy="4401205"/>
          </a:xfrm>
          <a:prstGeom prst="rect">
            <a:avLst/>
          </a:prstGeom>
          <a:noFill/>
        </p:spPr>
        <p:txBody>
          <a:bodyPr wrap="square" rtlCol="0">
            <a:spAutoFit/>
          </a:bodyPr>
          <a:lstStyle/>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Employer</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Employee</a:t>
            </a:r>
          </a:p>
          <a:p>
            <a:pPr marL="285750" indent="-285750">
              <a:buFont typeface="Arial" panose="020B0604020202020204" pitchFamily="34" charset="0"/>
              <a:buChar char="•"/>
            </a:pPr>
            <a:r>
              <a:rPr lang="en-GB" altLang="en-US" sz="4000" dirty="0" err="1">
                <a:ln w="0"/>
                <a:effectLst>
                  <a:outerShdw blurRad="38100" dist="19050" dir="2700000" algn="tl" rotWithShape="0">
                    <a:schemeClr val="dk1">
                      <a:alpha val="40000"/>
                    </a:schemeClr>
                  </a:outerShdw>
                </a:effectLst>
              </a:rPr>
              <a:t>Organiszation</a:t>
            </a:r>
            <a:endParaRPr lang="en-GB" altLang="en-US" sz="40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IT sector</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Managers</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Management </a:t>
            </a:r>
            <a:r>
              <a:rPr lang="en-GB" altLang="en-US" sz="4000" dirty="0" err="1">
                <a:ln w="0"/>
                <a:effectLst>
                  <a:outerShdw blurRad="38100" dist="19050" dir="2700000" algn="tl" rotWithShape="0">
                    <a:schemeClr val="dk1">
                      <a:alpha val="40000"/>
                    </a:schemeClr>
                  </a:outerShdw>
                </a:effectLst>
              </a:rPr>
              <a:t>heirarchies</a:t>
            </a:r>
            <a:endParaRPr lang="en-GB" altLang="en-US" sz="4000" dirty="0">
              <a:ln w="0"/>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64" y="2438400"/>
            <a:ext cx="2695574" cy="3248025"/>
          </a:xfrm>
          <a:prstGeom prst="rect">
            <a:avLst/>
          </a:prstGeom>
        </p:spPr>
      </p:pic>
      <p:sp>
        <p:nvSpPr>
          <p:cNvPr id="3" name="object 3"/>
          <p:cNvSpPr/>
          <p:nvPr/>
        </p:nvSpPr>
        <p:spPr>
          <a:xfrm>
            <a:off x="11450536" y="388541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4839"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60048" y="26552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00200" y="130600"/>
            <a:ext cx="10591800" cy="1860125"/>
          </a:xfrm>
          <a:prstGeom prst="rect">
            <a:avLst/>
          </a:prstGeom>
        </p:spPr>
        <p:txBody>
          <a:bodyPr vert="horz" wrap="square" lIns="0" tIns="13335" rIns="0" bIns="0" rtlCol="0">
            <a:spAutoFit/>
          </a:bodyPr>
          <a:lstStyle/>
          <a:p>
            <a:pPr marL="12700">
              <a:lnSpc>
                <a:spcPct val="100000"/>
              </a:lnSpc>
              <a:spcBef>
                <a:spcPts val="105"/>
              </a:spcBef>
            </a:pPr>
            <a:r>
              <a:rPr sz="6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333105" y="2415251"/>
            <a:ext cx="7965755" cy="3970318"/>
          </a:xfrm>
          <a:prstGeom prst="rect">
            <a:avLst/>
          </a:prstGeom>
          <a:noFill/>
        </p:spPr>
        <p:txBody>
          <a:bodyPr wrap="square" rtlCol="0">
            <a:spAutoFit/>
          </a:bodyPr>
          <a:lstStyle/>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  Conditional Formatting - To remove   blank</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Formulae - To overview the performance level</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Auto Filter - To take the necessary data</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Graph - To visualize the data</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4724"/>
            <a:ext cx="10131425" cy="1456267"/>
          </a:xfrm>
        </p:spPr>
        <p:txBody>
          <a:bodyPr>
            <a:normAutofit/>
          </a:bodyPr>
          <a:lstStyle/>
          <a:p>
            <a:r>
              <a:rPr lang="en-IN" sz="6000" b="1" i="1" cap="none" dirty="0">
                <a:ln w="22225">
                  <a:solidFill>
                    <a:schemeClr val="accent2"/>
                  </a:solidFill>
                  <a:prstDash val="solid"/>
                </a:ln>
                <a:solidFill>
                  <a:schemeClr val="accent2">
                    <a:lumMod val="40000"/>
                    <a:lumOff val="60000"/>
                  </a:schemeClr>
                </a:solidFill>
              </a:rPr>
              <a:t>Dataset Description</a:t>
            </a:r>
          </a:p>
        </p:txBody>
      </p:sp>
      <p:sp>
        <p:nvSpPr>
          <p:cNvPr id="3" name="Text Box 2"/>
          <p:cNvSpPr txBox="1"/>
          <p:nvPr/>
        </p:nvSpPr>
        <p:spPr>
          <a:xfrm>
            <a:off x="3733800" y="1905000"/>
            <a:ext cx="5486400" cy="4524315"/>
          </a:xfrm>
          <a:prstGeom prst="rect">
            <a:avLst/>
          </a:prstGeom>
          <a:noFill/>
        </p:spPr>
        <p:txBody>
          <a:bodyPr wrap="square" rtlCol="0">
            <a:spAutoFit/>
          </a:bodyPr>
          <a:lstStyle/>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data set - Kaggle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Total features - 26</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Considered - 9 features</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ID</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name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type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Performance level</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Gender ID</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76225" y="24899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2557268"/>
            <a:ext cx="2466975" cy="3419475"/>
          </a:xfrm>
          <a:prstGeom prst="rect">
            <a:avLst/>
          </a:prstGeom>
        </p:spPr>
      </p:pic>
      <p:sp>
        <p:nvSpPr>
          <p:cNvPr id="7" name="object 7"/>
          <p:cNvSpPr txBox="1">
            <a:spLocks noGrp="1"/>
          </p:cNvSpPr>
          <p:nvPr>
            <p:ph type="title"/>
          </p:nvPr>
        </p:nvSpPr>
        <p:spPr>
          <a:xfrm>
            <a:off x="752475" y="271098"/>
            <a:ext cx="10973182" cy="847668"/>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THE </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WOW</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3048000" y="3202272"/>
            <a:ext cx="8534018" cy="1754326"/>
          </a:xfrm>
          <a:prstGeom prst="rect">
            <a:avLst/>
          </a:prstGeom>
          <a:noFill/>
        </p:spPr>
        <p:txBody>
          <a:bodyPr wrap="square" rtlCol="0">
            <a:spAutoFit/>
          </a:bodyPr>
          <a:lstStyle/>
          <a:p>
            <a:pPr algn="l">
              <a:buFont typeface="Arial" panose="020B0604020202020204" pitchFamily="34" charset="0"/>
              <a:buChar char="•"/>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Analysing Employee Performance by graph </a:t>
            </a:r>
          </a:p>
          <a:p>
            <a:pPr indent="0" algn="l">
              <a:buFont typeface="Arial" panose="020B0604020202020204" pitchFamily="34" charset="0"/>
              <a:buNone/>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visualization &amp; Summary table</a:t>
            </a:r>
            <a:endParaRPr 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103</TotalTime>
  <Words>466</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hemavardhiniprkash7042@gmail.com</cp:lastModifiedBy>
  <cp:revision>15</cp:revision>
  <dcterms:created xsi:type="dcterms:W3CDTF">2024-03-29T15:07:00Z</dcterms:created>
  <dcterms:modified xsi:type="dcterms:W3CDTF">2024-08-31T19:18:57Z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