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4A5B39A-1E0C-4369-AF2A-FD75C067AA5B}" type="datetimeFigureOut">
              <a:rPr lang="en-IN" smtClean="0"/>
              <a:t>18-06-2024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312211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5B39A-1E0C-4369-AF2A-FD75C067AA5B}"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200699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4A5B39A-1E0C-4369-AF2A-FD75C067AA5B}" type="datetimeFigureOut">
              <a:rPr lang="en-IN" smtClean="0"/>
              <a:t>18-06-2024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75774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4A5B39A-1E0C-4369-AF2A-FD75C067AA5B}" type="datetimeFigureOut">
              <a:rPr lang="en-IN" smtClean="0"/>
              <a:t>18-06-2024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D7CFDE-29F4-479F-A84C-CC8C35683A1B}"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3274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4A5B39A-1E0C-4369-AF2A-FD75C067AA5B}" type="datetimeFigureOut">
              <a:rPr lang="en-IN" smtClean="0"/>
              <a:t>18-06-2024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2217867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A5B39A-1E0C-4369-AF2A-FD75C067AA5B}"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1888416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A5B39A-1E0C-4369-AF2A-FD75C067AA5B}"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874954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5B39A-1E0C-4369-AF2A-FD75C067AA5B}"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3864152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4A5B39A-1E0C-4369-AF2A-FD75C067AA5B}" type="datetimeFigureOut">
              <a:rPr lang="en-IN" smtClean="0"/>
              <a:t>18-06-2024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402671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5B39A-1E0C-4369-AF2A-FD75C067AA5B}"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184794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4A5B39A-1E0C-4369-AF2A-FD75C067AA5B}" type="datetimeFigureOut">
              <a:rPr lang="en-IN" smtClean="0"/>
              <a:t>18-06-2024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17527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A5B39A-1E0C-4369-AF2A-FD75C067AA5B}"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26168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A5B39A-1E0C-4369-AF2A-FD75C067AA5B}"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173406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A5B39A-1E0C-4369-AF2A-FD75C067AA5B}"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339495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5B39A-1E0C-4369-AF2A-FD75C067AA5B}"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198052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5B39A-1E0C-4369-AF2A-FD75C067AA5B}"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32054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5B39A-1E0C-4369-AF2A-FD75C067AA5B}"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7CFDE-29F4-479F-A84C-CC8C35683A1B}" type="slidenum">
              <a:rPr lang="en-IN" smtClean="0"/>
              <a:t>‹#›</a:t>
            </a:fld>
            <a:endParaRPr lang="en-IN"/>
          </a:p>
        </p:txBody>
      </p:sp>
    </p:spTree>
    <p:extLst>
      <p:ext uri="{BB962C8B-B14F-4D97-AF65-F5344CB8AC3E}">
        <p14:creationId xmlns:p14="http://schemas.microsoft.com/office/powerpoint/2010/main" val="122254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A5B39A-1E0C-4369-AF2A-FD75C067AA5B}" type="datetimeFigureOut">
              <a:rPr lang="en-IN" smtClean="0"/>
              <a:t>18-06-2024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D7CFDE-29F4-479F-A84C-CC8C35683A1B}" type="slidenum">
              <a:rPr lang="en-IN" smtClean="0"/>
              <a:t>‹#›</a:t>
            </a:fld>
            <a:endParaRPr lang="en-IN"/>
          </a:p>
        </p:txBody>
      </p:sp>
    </p:spTree>
    <p:extLst>
      <p:ext uri="{BB962C8B-B14F-4D97-AF65-F5344CB8AC3E}">
        <p14:creationId xmlns:p14="http://schemas.microsoft.com/office/powerpoint/2010/main" val="14984753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EF2E-D13C-F4B2-F30D-6DC66E18ABD1}"/>
              </a:ext>
            </a:extLst>
          </p:cNvPr>
          <p:cNvSpPr>
            <a:spLocks noGrp="1"/>
          </p:cNvSpPr>
          <p:nvPr>
            <p:ph type="ctrTitle"/>
          </p:nvPr>
        </p:nvSpPr>
        <p:spPr>
          <a:xfrm>
            <a:off x="1371600" y="1300899"/>
            <a:ext cx="9448800" cy="1140643"/>
          </a:xfrm>
        </p:spPr>
        <p:txBody>
          <a:bodyPr>
            <a:normAutofit/>
          </a:bodyPr>
          <a:lstStyle/>
          <a:p>
            <a:r>
              <a:rPr lang="en-IN" sz="2800" dirty="0"/>
              <a:t>1. </a:t>
            </a:r>
            <a:r>
              <a:rPr lang="en-IN" sz="2800"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8AC47F6D-A018-AEC5-05F9-265483EEADCB}"/>
              </a:ext>
            </a:extLst>
          </p:cNvPr>
          <p:cNvSpPr>
            <a:spLocks noGrp="1"/>
          </p:cNvSpPr>
          <p:nvPr>
            <p:ph type="subTitle" idx="1"/>
          </p:nvPr>
        </p:nvSpPr>
        <p:spPr>
          <a:xfrm>
            <a:off x="1371600" y="4124960"/>
            <a:ext cx="9448800" cy="2733040"/>
          </a:xfrm>
        </p:spPr>
        <p:txBody>
          <a:bodyPr>
            <a:noAutofit/>
          </a:bodyPr>
          <a:lstStyle/>
          <a:p>
            <a:r>
              <a:rPr lang="en-US" sz="2400" dirty="0">
                <a:latin typeface="Times New Roman" panose="02020603050405020304" pitchFamily="18" charset="0"/>
                <a:cs typeface="Times New Roman" panose="02020603050405020304" pitchFamily="18" charset="0"/>
              </a:rPr>
              <a:t>Health is a fundamental aspect of life, and the COVID-19 pandemic has underscored its importance. This project involves analyzing health and medical data, specifically focusing on heart disease, to enhance future preparedness and understanding. The primary objective is to extract, analyze, and visualize data related to heart disease, exploring factors such as age, gender, and other attributes.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75BD29-EF5E-CCB8-C484-E053F6F6B9B1}"/>
              </a:ext>
            </a:extLst>
          </p:cNvPr>
          <p:cNvSpPr txBox="1"/>
          <p:nvPr/>
        </p:nvSpPr>
        <p:spPr>
          <a:xfrm>
            <a:off x="1473200" y="2722880"/>
            <a:ext cx="10220960" cy="923330"/>
          </a:xfrm>
          <a:prstGeom prst="rect">
            <a:avLst/>
          </a:prstGeom>
          <a:noFill/>
        </p:spPr>
        <p:txBody>
          <a:bodyPr wrap="square" rtlCol="0">
            <a:spAutoFit/>
          </a:bodyPr>
          <a:lstStyle/>
          <a:p>
            <a:r>
              <a:rPr lang="en-US" dirty="0" err="1"/>
              <a:t>Tabealue</a:t>
            </a:r>
            <a:r>
              <a:rPr lang="en-US"/>
              <a:t> Link </a:t>
            </a:r>
            <a:r>
              <a:rPr lang="en-US" dirty="0"/>
              <a:t>: https://public.tableau.com/views/HeartDiseaseDiagnosticAnalysis_17186960650420/Sheet2?:language=en-GB&amp;:sid=&amp;:display_count=n&amp;:origin=viz_share_link</a:t>
            </a:r>
            <a:endParaRPr lang="en-IN" dirty="0"/>
          </a:p>
        </p:txBody>
      </p:sp>
    </p:spTree>
    <p:extLst>
      <p:ext uri="{BB962C8B-B14F-4D97-AF65-F5344CB8AC3E}">
        <p14:creationId xmlns:p14="http://schemas.microsoft.com/office/powerpoint/2010/main" val="8896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87BC-0A77-8D4E-80DD-E31079B7D8C1}"/>
              </a:ext>
            </a:extLst>
          </p:cNvPr>
          <p:cNvSpPr>
            <a:spLocks noGrp="1"/>
          </p:cNvSpPr>
          <p:nvPr>
            <p:ph type="title"/>
          </p:nvPr>
        </p:nvSpPr>
        <p:spPr>
          <a:xfrm>
            <a:off x="685800" y="1348033"/>
            <a:ext cx="10820400" cy="1338606"/>
          </a:xfrm>
        </p:spPr>
        <p:txBody>
          <a:bodyPr>
            <a:normAutofit/>
          </a:bodyPr>
          <a:lstStyle/>
          <a:p>
            <a:pPr algn="l"/>
            <a:r>
              <a:rPr lang="en-IN" sz="2800" dirty="0">
                <a:latin typeface="Times New Roman" panose="02020603050405020304" pitchFamily="18" charset="0"/>
                <a:cs typeface="Times New Roman" panose="02020603050405020304" pitchFamily="18" charset="0"/>
              </a:rPr>
              <a:t>2. Methodology</a:t>
            </a:r>
          </a:p>
        </p:txBody>
      </p:sp>
      <p:sp>
        <p:nvSpPr>
          <p:cNvPr id="3" name="Content Placeholder 2">
            <a:extLst>
              <a:ext uri="{FF2B5EF4-FFF2-40B4-BE49-F238E27FC236}">
                <a16:creationId xmlns:a16="http://schemas.microsoft.com/office/drawing/2014/main" id="{2628C5E8-CE46-B0C9-6768-7908963978D2}"/>
              </a:ext>
            </a:extLst>
          </p:cNvPr>
          <p:cNvSpPr>
            <a:spLocks noGrp="1"/>
          </p:cNvSpPr>
          <p:nvPr>
            <p:ph idx="1"/>
          </p:nvPr>
        </p:nvSpPr>
        <p:spPr>
          <a:xfrm>
            <a:off x="685800" y="2771480"/>
            <a:ext cx="10820400" cy="3447205"/>
          </a:xfrm>
        </p:spPr>
        <p:txBody>
          <a:bodyPr>
            <a:normAutofit/>
          </a:bodyPr>
          <a:lstStyle/>
          <a:p>
            <a:r>
              <a:rPr lang="en-US" sz="2400" b="1" dirty="0">
                <a:latin typeface="Times New Roman" panose="02020603050405020304" pitchFamily="18" charset="0"/>
                <a:cs typeface="Times New Roman" panose="02020603050405020304" pitchFamily="18" charset="0"/>
              </a:rPr>
              <a:t>3.1 ETL Process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Extract:</a:t>
            </a:r>
            <a:r>
              <a:rPr lang="en-US" sz="2400" dirty="0">
                <a:latin typeface="Times New Roman" panose="02020603050405020304" pitchFamily="18" charset="0"/>
                <a:cs typeface="Times New Roman" panose="02020603050405020304" pitchFamily="18" charset="0"/>
              </a:rPr>
              <a:t> Data was extracted from the heart disease diagnostic database.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Transform:</a:t>
            </a:r>
            <a:r>
              <a:rPr lang="en-US" sz="2400" dirty="0">
                <a:latin typeface="Times New Roman" panose="02020603050405020304" pitchFamily="18" charset="0"/>
                <a:cs typeface="Times New Roman" panose="02020603050405020304" pitchFamily="18" charset="0"/>
              </a:rPr>
              <a:t> The data was cleaned and transformed to ensure it was suitable for analysis. This involved handling missing values, normalizing data, and categorizing certain attributes.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Load:</a:t>
            </a:r>
            <a:r>
              <a:rPr lang="en-US" sz="2400" dirty="0">
                <a:latin typeface="Times New Roman" panose="02020603050405020304" pitchFamily="18" charset="0"/>
                <a:cs typeface="Times New Roman" panose="02020603050405020304" pitchFamily="18" charset="0"/>
              </a:rPr>
              <a:t> The transformed data was loaded into Python for analysis and visualization tools like Tableau for creating dashboards.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30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08EC9-A2EA-E63C-30AD-44FFE7E3BF77}"/>
              </a:ext>
            </a:extLst>
          </p:cNvPr>
          <p:cNvSpPr>
            <a:spLocks noGrp="1"/>
          </p:cNvSpPr>
          <p:nvPr>
            <p:ph idx="1"/>
          </p:nvPr>
        </p:nvSpPr>
        <p:spPr/>
        <p:txBody>
          <a:bodyPr/>
          <a:lstStyle/>
          <a:p>
            <a:r>
              <a:rPr lang="en-US" b="1" dirty="0"/>
              <a:t>2.2 Exploratory Data Analysis (EDA)</a:t>
            </a:r>
          </a:p>
          <a:p>
            <a:r>
              <a:rPr lang="en-US" dirty="0"/>
              <a:t>EDA was performed using Python libraries such as Pandas, NumPy, Matplotlib, and Seaborn. This step involved:</a:t>
            </a:r>
          </a:p>
          <a:p>
            <a:pPr>
              <a:buFont typeface="Arial" panose="020B0604020202020204" pitchFamily="34" charset="0"/>
              <a:buChar char="•"/>
            </a:pPr>
            <a:r>
              <a:rPr lang="en-US" dirty="0"/>
              <a:t>Calculating summary statistics to understand the central tendencies and spread of the data.</a:t>
            </a:r>
          </a:p>
          <a:p>
            <a:pPr>
              <a:buFont typeface="Arial" panose="020B0604020202020204" pitchFamily="34" charset="0"/>
              <a:buChar char="•"/>
            </a:pPr>
            <a:r>
              <a:rPr lang="en-US" dirty="0"/>
              <a:t>Creating visualizations such as histograms, box plots, and scatter plots to identify patterns and outliers.</a:t>
            </a:r>
          </a:p>
          <a:p>
            <a:pPr>
              <a:buFont typeface="Arial" panose="020B0604020202020204" pitchFamily="34" charset="0"/>
              <a:buChar char="•"/>
            </a:pPr>
            <a:r>
              <a:rPr lang="en-US" dirty="0"/>
              <a:t>Examining the distribution of heart disease across different demographics (age, gender).</a:t>
            </a:r>
          </a:p>
          <a:p>
            <a:endParaRPr lang="en-IN" dirty="0"/>
          </a:p>
        </p:txBody>
      </p:sp>
    </p:spTree>
    <p:extLst>
      <p:ext uri="{BB962C8B-B14F-4D97-AF65-F5344CB8AC3E}">
        <p14:creationId xmlns:p14="http://schemas.microsoft.com/office/powerpoint/2010/main" val="414284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1CBA-1A45-EA68-D816-E2E251CC1BB7}"/>
              </a:ext>
            </a:extLst>
          </p:cNvPr>
          <p:cNvSpPr>
            <a:spLocks noGrp="1"/>
          </p:cNvSpPr>
          <p:nvPr>
            <p:ph type="title"/>
          </p:nvPr>
        </p:nvSpPr>
        <p:spPr>
          <a:xfrm>
            <a:off x="801278" y="961534"/>
            <a:ext cx="10704922" cy="1233025"/>
          </a:xfrm>
        </p:spPr>
        <p:txBody>
          <a:bodyPr>
            <a:normAutofit/>
          </a:bodyPr>
          <a:lstStyle/>
          <a:p>
            <a:pPr algn="l"/>
            <a:r>
              <a:rPr lang="en-IN" sz="2800" dirty="0">
                <a:latin typeface="Times New Roman" panose="02020603050405020304" pitchFamily="18" charset="0"/>
                <a:cs typeface="Times New Roman" panose="02020603050405020304" pitchFamily="18" charset="0"/>
              </a:rPr>
              <a:t>4. Analysis and Visualization</a:t>
            </a:r>
          </a:p>
        </p:txBody>
      </p:sp>
      <p:sp>
        <p:nvSpPr>
          <p:cNvPr id="3" name="Content Placeholder 2">
            <a:extLst>
              <a:ext uri="{FF2B5EF4-FFF2-40B4-BE49-F238E27FC236}">
                <a16:creationId xmlns:a16="http://schemas.microsoft.com/office/drawing/2014/main" id="{2B87C8F0-D862-72F7-121F-5E2A7945D84C}"/>
              </a:ext>
            </a:extLst>
          </p:cNvPr>
          <p:cNvSpPr>
            <a:spLocks noGrp="1"/>
          </p:cNvSpPr>
          <p:nvPr>
            <p:ph idx="1"/>
          </p:nvPr>
        </p:nvSpPr>
        <p:spPr/>
        <p:txBody>
          <a:bodyPr/>
          <a:lstStyle/>
          <a:p>
            <a:r>
              <a:rPr lang="en-US" dirty="0"/>
              <a:t>Visualizations were created using Tableau and Power BI to present the data effectively. Key insights include:</a:t>
            </a:r>
          </a:p>
          <a:p>
            <a:pPr>
              <a:buFont typeface="Arial" panose="020B0604020202020204" pitchFamily="34" charset="0"/>
              <a:buChar char="•"/>
            </a:pPr>
            <a:r>
              <a:rPr lang="en-US" b="1" dirty="0"/>
              <a:t>Heart Disease Rates by Gender:</a:t>
            </a:r>
            <a:r>
              <a:rPr lang="en-US" dirty="0"/>
              <a:t> Visualized the comparison between male and female heart disease rates.</a:t>
            </a:r>
          </a:p>
          <a:p>
            <a:pPr>
              <a:buFont typeface="Arial" panose="020B0604020202020204" pitchFamily="34" charset="0"/>
              <a:buChar char="•"/>
            </a:pPr>
            <a:r>
              <a:rPr lang="en-US" b="1" dirty="0"/>
              <a:t>Heart Disease Rates by Age:</a:t>
            </a:r>
            <a:r>
              <a:rPr lang="en-US" dirty="0"/>
              <a:t> Showed the distribution of heart disease occurrences across different age groups.</a:t>
            </a:r>
          </a:p>
          <a:p>
            <a:pPr>
              <a:buFont typeface="Arial" panose="020B0604020202020204" pitchFamily="34" charset="0"/>
              <a:buChar char="•"/>
            </a:pPr>
            <a:r>
              <a:rPr lang="en-US" b="1" dirty="0"/>
              <a:t>Correlation Heatmap:</a:t>
            </a:r>
            <a:r>
              <a:rPr lang="en-US" dirty="0"/>
              <a:t> Identified correlations between different attributes like cholesterol levels, blood pressure, and heart disease occurrences.</a:t>
            </a:r>
          </a:p>
        </p:txBody>
      </p:sp>
    </p:spTree>
    <p:extLst>
      <p:ext uri="{BB962C8B-B14F-4D97-AF65-F5344CB8AC3E}">
        <p14:creationId xmlns:p14="http://schemas.microsoft.com/office/powerpoint/2010/main" val="81207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78BF-F8CC-BB67-F5FB-937882581463}"/>
              </a:ext>
            </a:extLst>
          </p:cNvPr>
          <p:cNvSpPr>
            <a:spLocks noGrp="1"/>
          </p:cNvSpPr>
          <p:nvPr>
            <p:ph type="title"/>
          </p:nvPr>
        </p:nvSpPr>
        <p:spPr>
          <a:xfrm>
            <a:off x="685800" y="1074655"/>
            <a:ext cx="10820400" cy="982745"/>
          </a:xfrm>
        </p:spPr>
        <p:txBody>
          <a:bodyPr>
            <a:normAutofit/>
          </a:bodyPr>
          <a:lstStyle/>
          <a:p>
            <a:pPr algn="l"/>
            <a:r>
              <a:rPr lang="en-US" sz="2800" dirty="0">
                <a:latin typeface="Times New Roman" panose="02020603050405020304" pitchFamily="18" charset="0"/>
                <a:cs typeface="Times New Roman" panose="02020603050405020304" pitchFamily="18" charset="0"/>
              </a:rPr>
              <a:t>5. Key Metrics and Relationships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0D9136-DA21-4AD4-4438-9928BEFAE49A}"/>
              </a:ext>
            </a:extLst>
          </p:cNvPr>
          <p:cNvSpPr>
            <a:spLocks noGrp="1"/>
          </p:cNvSpPr>
          <p:nvPr>
            <p:ph idx="1"/>
          </p:nvPr>
        </p:nvSpPr>
        <p:spPr/>
        <p:txBody>
          <a:bodyPr/>
          <a:lstStyle/>
          <a:p>
            <a:r>
              <a:rPr lang="en-US" dirty="0"/>
              <a:t>The analysis identified several key metrics and relationships:</a:t>
            </a:r>
          </a:p>
          <a:p>
            <a:pPr>
              <a:buFont typeface="Arial" panose="020B0604020202020204" pitchFamily="34" charset="0"/>
              <a:buChar char="•"/>
            </a:pPr>
            <a:r>
              <a:rPr lang="en-US" b="1" dirty="0"/>
              <a:t>Age:</a:t>
            </a:r>
            <a:r>
              <a:rPr lang="en-US" dirty="0"/>
              <a:t> Older age groups showed higher rates of heart disease.</a:t>
            </a:r>
          </a:p>
          <a:p>
            <a:pPr>
              <a:buFont typeface="Arial" panose="020B0604020202020204" pitchFamily="34" charset="0"/>
              <a:buChar char="•"/>
            </a:pPr>
            <a:r>
              <a:rPr lang="en-US" b="1" dirty="0"/>
              <a:t>Gender:</a:t>
            </a:r>
            <a:r>
              <a:rPr lang="en-US" dirty="0"/>
              <a:t> Males had a higher incidence of heart disease compared to females.</a:t>
            </a:r>
          </a:p>
          <a:p>
            <a:pPr>
              <a:buFont typeface="Arial" panose="020B0604020202020204" pitchFamily="34" charset="0"/>
              <a:buChar char="•"/>
            </a:pPr>
            <a:r>
              <a:rPr lang="en-US" b="1" dirty="0"/>
              <a:t>Cholesterol Levels:</a:t>
            </a:r>
            <a:r>
              <a:rPr lang="en-US" dirty="0"/>
              <a:t> Higher cholesterol levels were positively correlated with heart disease occurrences.</a:t>
            </a:r>
          </a:p>
          <a:p>
            <a:pPr>
              <a:buFont typeface="Arial" panose="020B0604020202020204" pitchFamily="34" charset="0"/>
              <a:buChar char="•"/>
            </a:pPr>
            <a:r>
              <a:rPr lang="en-US" b="1" dirty="0"/>
              <a:t>Blood Pressure:</a:t>
            </a:r>
            <a:r>
              <a:rPr lang="en-US" dirty="0"/>
              <a:t> Elevated blood pressure was another significant factor associated with heart disease.</a:t>
            </a:r>
          </a:p>
          <a:p>
            <a:endParaRPr lang="en-IN" dirty="0"/>
          </a:p>
        </p:txBody>
      </p:sp>
    </p:spTree>
    <p:extLst>
      <p:ext uri="{BB962C8B-B14F-4D97-AF65-F5344CB8AC3E}">
        <p14:creationId xmlns:p14="http://schemas.microsoft.com/office/powerpoint/2010/main" val="206751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A5E8-9821-210A-AC96-DF087FCAD521}"/>
              </a:ext>
            </a:extLst>
          </p:cNvPr>
          <p:cNvSpPr>
            <a:spLocks noGrp="1"/>
          </p:cNvSpPr>
          <p:nvPr>
            <p:ph type="title"/>
          </p:nvPr>
        </p:nvSpPr>
        <p:spPr>
          <a:xfrm>
            <a:off x="685800" y="1206631"/>
            <a:ext cx="10820400" cy="850770"/>
          </a:xfrm>
        </p:spPr>
        <p:txBody>
          <a:bodyPr/>
          <a:lstStyle/>
          <a:p>
            <a:pPr algn="l"/>
            <a:r>
              <a:rPr lang="en-IN" dirty="0"/>
              <a:t>6. Results and Discussion</a:t>
            </a:r>
          </a:p>
        </p:txBody>
      </p:sp>
      <p:sp>
        <p:nvSpPr>
          <p:cNvPr id="3" name="Content Placeholder 2">
            <a:extLst>
              <a:ext uri="{FF2B5EF4-FFF2-40B4-BE49-F238E27FC236}">
                <a16:creationId xmlns:a16="http://schemas.microsoft.com/office/drawing/2014/main" id="{22993D2C-F591-9730-DBF1-5AA44DBF129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analysis revealed critical insights into the factors contributing to heart disease. The key findings include: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Age and gender are significant predictors of heart disease.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Lifestyle factors, reflected in cholesterol and blood pressure levels, play a crucial role in heart disease risk.</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visualizations provided a clear depiction of the trends and patterns in the dataset.</a:t>
            </a:r>
          </a:p>
          <a:p>
            <a:r>
              <a:rPr lang="en-US" sz="2400" dirty="0">
                <a:latin typeface="Times New Roman" panose="02020603050405020304" pitchFamily="18" charset="0"/>
                <a:cs typeface="Times New Roman" panose="02020603050405020304" pitchFamily="18" charset="0"/>
              </a:rPr>
              <a:t>These findings have important implications for healthcare providers and policymakers, highlighting the need for targeted interventions to manage heart disease risk.</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305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3B60-3635-F466-E580-D09A5320B832}"/>
              </a:ext>
            </a:extLst>
          </p:cNvPr>
          <p:cNvSpPr>
            <a:spLocks noGrp="1"/>
          </p:cNvSpPr>
          <p:nvPr>
            <p:ph type="title"/>
          </p:nvPr>
        </p:nvSpPr>
        <p:spPr>
          <a:xfrm>
            <a:off x="820131" y="1216860"/>
            <a:ext cx="10720633" cy="1293028"/>
          </a:xfrm>
        </p:spPr>
        <p:txBody>
          <a:bodyPr/>
          <a:lstStyle/>
          <a:p>
            <a:pPr algn="l"/>
            <a:r>
              <a:rPr lang="en-IN" dirty="0"/>
              <a:t>7. Conclusion</a:t>
            </a:r>
          </a:p>
        </p:txBody>
      </p:sp>
      <p:sp>
        <p:nvSpPr>
          <p:cNvPr id="3" name="Content Placeholder 2">
            <a:extLst>
              <a:ext uri="{FF2B5EF4-FFF2-40B4-BE49-F238E27FC236}">
                <a16:creationId xmlns:a16="http://schemas.microsoft.com/office/drawing/2014/main" id="{ED8890E9-525A-3F34-9B4C-B7FFD8A15276}"/>
              </a:ext>
            </a:extLst>
          </p:cNvPr>
          <p:cNvSpPr>
            <a:spLocks noGrp="1"/>
          </p:cNvSpPr>
          <p:nvPr>
            <p:ph idx="1"/>
          </p:nvPr>
        </p:nvSpPr>
        <p:spPr>
          <a:xfrm>
            <a:off x="685800" y="2799761"/>
            <a:ext cx="10820400" cy="3418924"/>
          </a:xfrm>
        </p:spPr>
        <p:txBody>
          <a:bodyPr>
            <a:normAutofit/>
          </a:bodyPr>
          <a:lstStyle/>
          <a:p>
            <a:r>
              <a:rPr lang="en-US" sz="2400" dirty="0">
                <a:latin typeface="Times New Roman" panose="02020603050405020304" pitchFamily="18" charset="0"/>
                <a:cs typeface="Times New Roman" panose="02020603050405020304" pitchFamily="18" charset="0"/>
              </a:rPr>
              <a:t>This project successfully analyzed heart disease diagnostic data to uncover significant trends and factors associated with the condition. The insights gained can help in developing better strategies for prevention and management of heart disease. Future work could involve more detailed analysis using machine learning techniques to predict heart disease risk more accurately.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41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2315-0507-D704-4C8C-9371EECE7CB4}"/>
              </a:ext>
            </a:extLst>
          </p:cNvPr>
          <p:cNvSpPr>
            <a:spLocks noGrp="1"/>
          </p:cNvSpPr>
          <p:nvPr>
            <p:ph type="title"/>
          </p:nvPr>
        </p:nvSpPr>
        <p:spPr>
          <a:xfrm>
            <a:off x="685800" y="1065229"/>
            <a:ext cx="10820400" cy="992172"/>
          </a:xfrm>
        </p:spPr>
        <p:txBody>
          <a:bodyPr>
            <a:normAutofit/>
          </a:bodyPr>
          <a:lstStyle/>
          <a:p>
            <a:pPr algn="l"/>
            <a:r>
              <a:rPr lang="en-US" sz="2800" dirty="0">
                <a:latin typeface="Times New Roman" panose="02020603050405020304" pitchFamily="18" charset="0"/>
                <a:cs typeface="Times New Roman" panose="02020603050405020304" pitchFamily="18" charset="0"/>
              </a:rPr>
              <a:t>Example demo code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FE495-FA24-4825-6BE9-9345344E49B5}"/>
              </a:ext>
            </a:extLst>
          </p:cNvPr>
          <p:cNvSpPr>
            <a:spLocks noGrp="1"/>
          </p:cNvSpPr>
          <p:nvPr>
            <p:ph idx="1"/>
          </p:nvPr>
        </p:nvSpPr>
        <p:spPr/>
        <p:txBody>
          <a:bodyPr/>
          <a:lstStyle/>
          <a:p>
            <a:r>
              <a:rPr lang="en-IN" dirty="0"/>
              <a:t>import pandas as pd </a:t>
            </a:r>
          </a:p>
          <a:p>
            <a:r>
              <a:rPr lang="en-IN" dirty="0"/>
              <a:t>import </a:t>
            </a:r>
            <a:r>
              <a:rPr lang="en-IN" dirty="0" err="1"/>
              <a:t>matplotlib.pyplot</a:t>
            </a:r>
            <a:r>
              <a:rPr lang="en-IN" dirty="0"/>
              <a:t> as </a:t>
            </a:r>
            <a:r>
              <a:rPr lang="en-IN" dirty="0" err="1"/>
              <a:t>plt</a:t>
            </a:r>
            <a:r>
              <a:rPr lang="en-IN" dirty="0"/>
              <a:t> </a:t>
            </a:r>
          </a:p>
          <a:p>
            <a:r>
              <a:rPr lang="en-IN" dirty="0"/>
              <a:t>import seaborn as </a:t>
            </a:r>
            <a:r>
              <a:rPr lang="en-IN" dirty="0" err="1"/>
              <a:t>sns</a:t>
            </a:r>
            <a:r>
              <a:rPr lang="en-IN" dirty="0"/>
              <a:t> </a:t>
            </a:r>
          </a:p>
          <a:p>
            <a:r>
              <a:rPr lang="en-IN" dirty="0"/>
              <a:t># Load Data</a:t>
            </a:r>
          </a:p>
          <a:p>
            <a:r>
              <a:rPr lang="en-IN" dirty="0"/>
              <a:t> data = </a:t>
            </a:r>
            <a:r>
              <a:rPr lang="en-IN" dirty="0" err="1"/>
              <a:t>pd.read_csv</a:t>
            </a:r>
            <a:r>
              <a:rPr lang="en-IN" dirty="0"/>
              <a:t>('heart_disease_data.csv’)</a:t>
            </a:r>
          </a:p>
          <a:p>
            <a:r>
              <a:rPr lang="en-IN" dirty="0"/>
              <a:t> # Summary Statistics</a:t>
            </a:r>
          </a:p>
          <a:p>
            <a:r>
              <a:rPr lang="en-IN" dirty="0"/>
              <a:t> print(</a:t>
            </a:r>
            <a:r>
              <a:rPr lang="en-IN" dirty="0" err="1"/>
              <a:t>data.describe</a:t>
            </a:r>
            <a:r>
              <a:rPr lang="en-IN" dirty="0"/>
              <a:t>())</a:t>
            </a:r>
          </a:p>
        </p:txBody>
      </p:sp>
    </p:spTree>
    <p:extLst>
      <p:ext uri="{BB962C8B-B14F-4D97-AF65-F5344CB8AC3E}">
        <p14:creationId xmlns:p14="http://schemas.microsoft.com/office/powerpoint/2010/main" val="217073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51208-4E92-F559-E9D3-A53BE6570C9B}"/>
              </a:ext>
            </a:extLst>
          </p:cNvPr>
          <p:cNvSpPr>
            <a:spLocks noGrp="1"/>
          </p:cNvSpPr>
          <p:nvPr>
            <p:ph idx="1"/>
          </p:nvPr>
        </p:nvSpPr>
        <p:spPr>
          <a:xfrm>
            <a:off x="685800" y="304800"/>
            <a:ext cx="10820400" cy="5913885"/>
          </a:xfrm>
        </p:spPr>
        <p:txBody>
          <a:bodyPr/>
          <a:lstStyle/>
          <a:p>
            <a:r>
              <a:rPr lang="en-IN" dirty="0"/>
              <a:t># Histogram of Age</a:t>
            </a:r>
          </a:p>
          <a:p>
            <a:r>
              <a:rPr lang="en-IN" dirty="0"/>
              <a:t> </a:t>
            </a:r>
            <a:r>
              <a:rPr lang="en-IN" dirty="0" err="1"/>
              <a:t>plt.figure</a:t>
            </a:r>
            <a:r>
              <a:rPr lang="en-IN" dirty="0"/>
              <a:t>(</a:t>
            </a:r>
            <a:r>
              <a:rPr lang="en-IN" dirty="0" err="1"/>
              <a:t>figsize</a:t>
            </a:r>
            <a:r>
              <a:rPr lang="en-IN" dirty="0"/>
              <a:t>=(10, 6)) </a:t>
            </a:r>
          </a:p>
          <a:p>
            <a:r>
              <a:rPr lang="en-IN" dirty="0" err="1"/>
              <a:t>sns.histplot</a:t>
            </a:r>
            <a:r>
              <a:rPr lang="en-IN" dirty="0"/>
              <a:t>(data['age'], </a:t>
            </a:r>
            <a:r>
              <a:rPr lang="en-IN" dirty="0" err="1"/>
              <a:t>kde</a:t>
            </a:r>
            <a:r>
              <a:rPr lang="en-IN" dirty="0"/>
              <a:t>=True, bins=30) </a:t>
            </a:r>
            <a:r>
              <a:rPr lang="en-IN" dirty="0" err="1"/>
              <a:t>plt.title</a:t>
            </a:r>
            <a:r>
              <a:rPr lang="en-IN" dirty="0"/>
              <a:t>('Age Distribution’)</a:t>
            </a:r>
          </a:p>
          <a:p>
            <a:r>
              <a:rPr lang="en-IN" dirty="0"/>
              <a:t> </a:t>
            </a:r>
            <a:r>
              <a:rPr lang="en-IN" dirty="0" err="1"/>
              <a:t>plt.xlabel</a:t>
            </a:r>
            <a:r>
              <a:rPr lang="en-IN" dirty="0"/>
              <a:t>('Age') </a:t>
            </a:r>
            <a:r>
              <a:rPr lang="en-IN" dirty="0" err="1"/>
              <a:t>plt.ylabel</a:t>
            </a:r>
            <a:r>
              <a:rPr lang="en-IN" dirty="0"/>
              <a:t>('Frequency') </a:t>
            </a:r>
            <a:r>
              <a:rPr lang="en-IN" dirty="0" err="1"/>
              <a:t>plt.show</a:t>
            </a:r>
            <a:r>
              <a:rPr lang="en-IN" dirty="0"/>
              <a:t>() </a:t>
            </a:r>
          </a:p>
          <a:p>
            <a:r>
              <a:rPr lang="en-IN" dirty="0"/>
              <a:t># Box Plot by Gender </a:t>
            </a:r>
            <a:r>
              <a:rPr lang="en-IN" dirty="0" err="1"/>
              <a:t>plt.figure</a:t>
            </a:r>
            <a:r>
              <a:rPr lang="en-IN" dirty="0"/>
              <a:t>(</a:t>
            </a:r>
            <a:r>
              <a:rPr lang="en-IN" dirty="0" err="1"/>
              <a:t>figsize</a:t>
            </a:r>
            <a:r>
              <a:rPr lang="en-IN" dirty="0"/>
              <a:t>=(10, 6)) </a:t>
            </a:r>
          </a:p>
          <a:p>
            <a:r>
              <a:rPr lang="en-IN" dirty="0" err="1"/>
              <a:t>sns.boxplot</a:t>
            </a:r>
            <a:r>
              <a:rPr lang="en-IN" dirty="0"/>
              <a:t>(x='gender', y='cholesterol', data=data) </a:t>
            </a:r>
          </a:p>
          <a:p>
            <a:r>
              <a:rPr lang="en-IN" dirty="0" err="1"/>
              <a:t>plt.title</a:t>
            </a:r>
            <a:r>
              <a:rPr lang="en-IN" dirty="0"/>
              <a:t>('Cholesterol Levels by Gender’)</a:t>
            </a:r>
          </a:p>
          <a:p>
            <a:r>
              <a:rPr lang="en-IN" dirty="0"/>
              <a:t> </a:t>
            </a:r>
            <a:r>
              <a:rPr lang="en-IN" dirty="0" err="1"/>
              <a:t>plt.xlabel</a:t>
            </a:r>
            <a:r>
              <a:rPr lang="en-IN" dirty="0"/>
              <a:t>('Gender') </a:t>
            </a:r>
            <a:r>
              <a:rPr lang="en-IN" dirty="0" err="1"/>
              <a:t>plt.ylabel</a:t>
            </a:r>
            <a:r>
              <a:rPr lang="en-IN" dirty="0"/>
              <a:t>('Cholesterol') </a:t>
            </a:r>
            <a:r>
              <a:rPr lang="en-IN" dirty="0" err="1"/>
              <a:t>plt.show</a:t>
            </a:r>
            <a:r>
              <a:rPr lang="en-IN" dirty="0"/>
              <a:t>()</a:t>
            </a:r>
          </a:p>
          <a:p>
            <a:r>
              <a:rPr lang="en-IN" dirty="0"/>
              <a:t> # Correlation Heatmap </a:t>
            </a:r>
            <a:r>
              <a:rPr lang="en-IN" dirty="0" err="1"/>
              <a:t>plt.figure</a:t>
            </a:r>
            <a:r>
              <a:rPr lang="en-IN" dirty="0"/>
              <a:t>(</a:t>
            </a:r>
            <a:r>
              <a:rPr lang="en-IN" dirty="0" err="1"/>
              <a:t>figsize</a:t>
            </a:r>
            <a:r>
              <a:rPr lang="en-IN" dirty="0"/>
              <a:t>=(12, 8)) </a:t>
            </a:r>
          </a:p>
          <a:p>
            <a:r>
              <a:rPr lang="en-IN" dirty="0" err="1"/>
              <a:t>sns.heatmap</a:t>
            </a:r>
            <a:r>
              <a:rPr lang="en-IN" dirty="0"/>
              <a:t>(</a:t>
            </a:r>
            <a:r>
              <a:rPr lang="en-IN" dirty="0" err="1"/>
              <a:t>data.corr</a:t>
            </a:r>
            <a:r>
              <a:rPr lang="en-IN" dirty="0"/>
              <a:t>(), </a:t>
            </a:r>
            <a:r>
              <a:rPr lang="en-IN" dirty="0" err="1"/>
              <a:t>annot</a:t>
            </a:r>
            <a:r>
              <a:rPr lang="en-IN" dirty="0"/>
              <a:t>=True,</a:t>
            </a:r>
          </a:p>
          <a:p>
            <a:r>
              <a:rPr lang="en-IN" dirty="0"/>
              <a:t> </a:t>
            </a:r>
            <a:r>
              <a:rPr lang="en-IN" dirty="0" err="1"/>
              <a:t>cmap</a:t>
            </a:r>
            <a:r>
              <a:rPr lang="en-IN" dirty="0"/>
              <a:t>='</a:t>
            </a:r>
            <a:r>
              <a:rPr lang="en-IN" dirty="0" err="1"/>
              <a:t>coolwarm</a:t>
            </a:r>
            <a:r>
              <a:rPr lang="en-IN" dirty="0"/>
              <a:t>') </a:t>
            </a:r>
            <a:r>
              <a:rPr lang="en-IN" dirty="0" err="1"/>
              <a:t>plt.title</a:t>
            </a:r>
            <a:r>
              <a:rPr lang="en-IN" dirty="0"/>
              <a:t>('Correlation Heatmap') </a:t>
            </a:r>
            <a:r>
              <a:rPr lang="en-IN" dirty="0" err="1"/>
              <a:t>plt.show</a:t>
            </a:r>
            <a:r>
              <a:rPr lang="en-IN" dirty="0"/>
              <a:t>()</a:t>
            </a:r>
          </a:p>
        </p:txBody>
      </p:sp>
    </p:spTree>
    <p:extLst>
      <p:ext uri="{BB962C8B-B14F-4D97-AF65-F5344CB8AC3E}">
        <p14:creationId xmlns:p14="http://schemas.microsoft.com/office/powerpoint/2010/main" val="160235740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17</TotalTime>
  <Words>750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Times New Roman</vt:lpstr>
      <vt:lpstr>Vapor Trail</vt:lpstr>
      <vt:lpstr>1. Introduction</vt:lpstr>
      <vt:lpstr>2. Methodology</vt:lpstr>
      <vt:lpstr>PowerPoint Presentation</vt:lpstr>
      <vt:lpstr>4. Analysis and Visualization</vt:lpstr>
      <vt:lpstr>5. Key Metrics and Relationships</vt:lpstr>
      <vt:lpstr>6. Results and Discussion</vt:lpstr>
      <vt:lpstr>7. Conclusion</vt:lpstr>
      <vt:lpstr>Example demo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 Soni</dc:creator>
  <cp:lastModifiedBy>Paras Soni</cp:lastModifiedBy>
  <cp:revision>2</cp:revision>
  <dcterms:created xsi:type="dcterms:W3CDTF">2024-06-18T08:28:03Z</dcterms:created>
  <dcterms:modified xsi:type="dcterms:W3CDTF">2024-06-18T08:45:07Z</dcterms:modified>
</cp:coreProperties>
</file>