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2EDB072-E52E-45A7-B6CF-E5401A586773}" type="datetimeFigureOut">
              <a:rPr lang="en-IN" smtClean="0"/>
              <a:t>08-06-2024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414723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EDB072-E52E-45A7-B6CF-E5401A586773}"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287804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2EDB072-E52E-45A7-B6CF-E5401A586773}" type="datetimeFigureOut">
              <a:rPr lang="en-IN" smtClean="0"/>
              <a:t>08-06-2024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3310827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2EDB072-E52E-45A7-B6CF-E5401A586773}" type="datetimeFigureOut">
              <a:rPr lang="en-IN" smtClean="0"/>
              <a:t>08-06-2024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AA7A3B5-F5AE-4687-86EC-20360764839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3319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2EDB072-E52E-45A7-B6CF-E5401A586773}" type="datetimeFigureOut">
              <a:rPr lang="en-IN" smtClean="0"/>
              <a:t>08-06-2024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757830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EDB072-E52E-45A7-B6CF-E5401A586773}" type="datetimeFigureOut">
              <a:rPr lang="en-IN" smtClean="0"/>
              <a:t>08-06-2024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334330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EDB072-E52E-45A7-B6CF-E5401A586773}" type="datetimeFigureOut">
              <a:rPr lang="en-IN" smtClean="0"/>
              <a:t>08-06-2024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3179272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DB072-E52E-45A7-B6CF-E5401A586773}"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380298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2EDB072-E52E-45A7-B6CF-E5401A586773}" type="datetimeFigureOut">
              <a:rPr lang="en-IN" smtClean="0"/>
              <a:t>08-06-2024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10338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DB072-E52E-45A7-B6CF-E5401A586773}"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102366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2EDB072-E52E-45A7-B6CF-E5401A586773}" type="datetimeFigureOut">
              <a:rPr lang="en-IN" smtClean="0"/>
              <a:t>08-06-2024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8713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EDB072-E52E-45A7-B6CF-E5401A586773}"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342223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EDB072-E52E-45A7-B6CF-E5401A586773}" type="datetimeFigureOut">
              <a:rPr lang="en-IN" smtClean="0"/>
              <a:t>08-06-2024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345798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EDB072-E52E-45A7-B6CF-E5401A586773}" type="datetimeFigureOut">
              <a:rPr lang="en-IN" smtClean="0"/>
              <a:t>08-06-2024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158373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DB072-E52E-45A7-B6CF-E5401A586773}" type="datetimeFigureOut">
              <a:rPr lang="en-IN" smtClean="0"/>
              <a:t>08-06-2024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311239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EDB072-E52E-45A7-B6CF-E5401A586773}"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464477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EDB072-E52E-45A7-B6CF-E5401A586773}"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7A3B5-F5AE-4687-86EC-20360764839E}" type="slidenum">
              <a:rPr lang="en-IN" smtClean="0"/>
              <a:t>‹#›</a:t>
            </a:fld>
            <a:endParaRPr lang="en-IN"/>
          </a:p>
        </p:txBody>
      </p:sp>
    </p:spTree>
    <p:extLst>
      <p:ext uri="{BB962C8B-B14F-4D97-AF65-F5344CB8AC3E}">
        <p14:creationId xmlns:p14="http://schemas.microsoft.com/office/powerpoint/2010/main" val="1737893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EDB072-E52E-45A7-B6CF-E5401A586773}" type="datetimeFigureOut">
              <a:rPr lang="en-IN" smtClean="0"/>
              <a:t>08-06-2024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A7A3B5-F5AE-4687-86EC-20360764839E}" type="slidenum">
              <a:rPr lang="en-IN" smtClean="0"/>
              <a:t>‹#›</a:t>
            </a:fld>
            <a:endParaRPr lang="en-IN"/>
          </a:p>
        </p:txBody>
      </p:sp>
    </p:spTree>
    <p:extLst>
      <p:ext uri="{BB962C8B-B14F-4D97-AF65-F5344CB8AC3E}">
        <p14:creationId xmlns:p14="http://schemas.microsoft.com/office/powerpoint/2010/main" val="23864958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7B7EB6-1E4D-3AC5-9429-356A28901A51}"/>
              </a:ext>
            </a:extLst>
          </p:cNvPr>
          <p:cNvSpPr/>
          <p:nvPr/>
        </p:nvSpPr>
        <p:spPr>
          <a:xfrm>
            <a:off x="0" y="1782147"/>
            <a:ext cx="12192000" cy="21367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effectLst>
                  <a:outerShdw blurRad="38100" dist="38100" dir="2700000" algn="tl">
                    <a:srgbClr val="000000">
                      <a:alpha val="43137"/>
                    </a:srgbClr>
                  </a:outerShdw>
                </a:effectLst>
              </a:rPr>
              <a:t>Analyzing Amazon Sales data </a:t>
            </a:r>
            <a:endParaRPr lang="en-IN" sz="6600"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D7AF6854-41A2-0B85-E297-1961644C1443}"/>
              </a:ext>
            </a:extLst>
          </p:cNvPr>
          <p:cNvSpPr txBox="1"/>
          <p:nvPr/>
        </p:nvSpPr>
        <p:spPr>
          <a:xfrm>
            <a:off x="91751" y="5649686"/>
            <a:ext cx="12008498" cy="646331"/>
          </a:xfrm>
          <a:prstGeom prst="rect">
            <a:avLst/>
          </a:prstGeom>
          <a:noFill/>
        </p:spPr>
        <p:txBody>
          <a:bodyPr wrap="square" rtlCol="0">
            <a:spAutoFit/>
          </a:bodyPr>
          <a:lstStyle/>
          <a:p>
            <a:r>
              <a:rPr lang="en-IN" dirty="0"/>
              <a:t>https://public.tableau.com/views/Project1_AnalyzingAmazonSalesdata1_pdfTableauPublic/Dashboard1?:language=en-US&amp;:sid=&amp;:display_count=n&amp;:origin=viz_share_link</a:t>
            </a:r>
          </a:p>
        </p:txBody>
      </p:sp>
      <p:sp>
        <p:nvSpPr>
          <p:cNvPr id="4" name="TextBox 3">
            <a:extLst>
              <a:ext uri="{FF2B5EF4-FFF2-40B4-BE49-F238E27FC236}">
                <a16:creationId xmlns:a16="http://schemas.microsoft.com/office/drawing/2014/main" id="{FE812BD6-8F70-5D34-925F-707AC2279E8D}"/>
              </a:ext>
            </a:extLst>
          </p:cNvPr>
          <p:cNvSpPr txBox="1"/>
          <p:nvPr/>
        </p:nvSpPr>
        <p:spPr>
          <a:xfrm>
            <a:off x="261257" y="4973216"/>
            <a:ext cx="1151397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For Tableau: You will have to share the Tableau Public Link of your work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16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3443-F514-2A29-76CE-886183C0F9C5}"/>
              </a:ext>
            </a:extLst>
          </p:cNvPr>
          <p:cNvSpPr>
            <a:spLocks noGrp="1"/>
          </p:cNvSpPr>
          <p:nvPr>
            <p:ph type="title"/>
          </p:nvPr>
        </p:nvSpPr>
        <p:spPr>
          <a:xfrm>
            <a:off x="685800" y="764373"/>
            <a:ext cx="10820400" cy="1293028"/>
          </a:xfrm>
        </p:spPr>
        <p:txBody>
          <a:bodyPr/>
          <a:lstStyle/>
          <a:p>
            <a:pPr algn="l"/>
            <a:r>
              <a:rPr lang="en-IN" dirty="0">
                <a:latin typeface="Times New Roman" panose="02020603050405020304" pitchFamily="18" charset="0"/>
                <a:cs typeface="Times New Roman" panose="02020603050405020304" pitchFamily="18" charset="0"/>
              </a:rPr>
              <a:t>5. Conclusion</a:t>
            </a:r>
          </a:p>
        </p:txBody>
      </p:sp>
      <p:sp>
        <p:nvSpPr>
          <p:cNvPr id="3" name="Content Placeholder 2">
            <a:extLst>
              <a:ext uri="{FF2B5EF4-FFF2-40B4-BE49-F238E27FC236}">
                <a16:creationId xmlns:a16="http://schemas.microsoft.com/office/drawing/2014/main" id="{501E712C-012D-3B72-F843-FAB06DE1D526}"/>
              </a:ext>
            </a:extLst>
          </p:cNvPr>
          <p:cNvSpPr>
            <a:spLocks noGrp="1"/>
          </p:cNvSpPr>
          <p:nvPr>
            <p:ph idx="1"/>
          </p:nvPr>
        </p:nvSpPr>
        <p:spPr>
          <a:xfrm>
            <a:off x="685800" y="2194560"/>
            <a:ext cx="10820400" cy="2172167"/>
          </a:xfrm>
        </p:spPr>
        <p:txBody>
          <a:bodyPr/>
          <a:lstStyle/>
          <a:p>
            <a:r>
              <a:rPr lang="en-US" dirty="0"/>
              <a:t>The analysis of Amazon sales data provided valuable insights into sales trends and key performance metrics. The findings revealed significant seasonal patterns, year-over-year growth, and the contribution of different products and regions to overall sales. These insights can help Amazon improve its sales strategies, optimize inventory management, and enhance customer targeting.</a:t>
            </a:r>
            <a:endParaRPr lang="en-IN" dirty="0"/>
          </a:p>
        </p:txBody>
      </p:sp>
    </p:spTree>
    <p:extLst>
      <p:ext uri="{BB962C8B-B14F-4D97-AF65-F5344CB8AC3E}">
        <p14:creationId xmlns:p14="http://schemas.microsoft.com/office/powerpoint/2010/main" val="1251003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2054-BAF9-23B4-15FC-B0E580CE52FB}"/>
              </a:ext>
            </a:extLst>
          </p:cNvPr>
          <p:cNvSpPr>
            <a:spLocks noGrp="1"/>
          </p:cNvSpPr>
          <p:nvPr>
            <p:ph type="title"/>
          </p:nvPr>
        </p:nvSpPr>
        <p:spPr>
          <a:xfrm>
            <a:off x="685800" y="764373"/>
            <a:ext cx="10820400" cy="1293028"/>
          </a:xfrm>
        </p:spPr>
        <p:txBody>
          <a:bodyPr/>
          <a:lstStyle/>
          <a:p>
            <a:pPr algn="l"/>
            <a:r>
              <a:rPr lang="en-IN" dirty="0">
                <a:latin typeface="Times New Roman" panose="02020603050405020304" pitchFamily="18" charset="0"/>
                <a:cs typeface="Times New Roman" panose="02020603050405020304" pitchFamily="18" charset="0"/>
              </a:rPr>
              <a:t>6. Future Work</a:t>
            </a:r>
          </a:p>
        </p:txBody>
      </p:sp>
      <p:sp>
        <p:nvSpPr>
          <p:cNvPr id="3" name="Content Placeholder 2">
            <a:extLst>
              <a:ext uri="{FF2B5EF4-FFF2-40B4-BE49-F238E27FC236}">
                <a16:creationId xmlns:a16="http://schemas.microsoft.com/office/drawing/2014/main" id="{9CAD1038-25D0-B850-3552-B3AE5FCFEE89}"/>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or future analysis, the following steps are recommended:</a:t>
            </a:r>
          </a:p>
          <a:p>
            <a:pPr>
              <a:buFont typeface="+mj-lt"/>
              <a:buAutoNum type="arabicPeriod"/>
            </a:pPr>
            <a:r>
              <a:rPr lang="en-US" b="1" dirty="0">
                <a:latin typeface="Times New Roman" panose="02020603050405020304" pitchFamily="18" charset="0"/>
                <a:cs typeface="Times New Roman" panose="02020603050405020304" pitchFamily="18" charset="0"/>
              </a:rPr>
              <a:t>Deeper Causal Analysis</a:t>
            </a:r>
            <a:r>
              <a:rPr lang="en-US" dirty="0">
                <a:latin typeface="Times New Roman" panose="02020603050405020304" pitchFamily="18" charset="0"/>
                <a:cs typeface="Times New Roman" panose="02020603050405020304" pitchFamily="18" charset="0"/>
              </a:rPr>
              <a:t>: Investigate the factors driving the observed sales trends, such as marketing campaigns, price changes, and external economic factors.</a:t>
            </a:r>
          </a:p>
          <a:p>
            <a:pPr>
              <a:buFont typeface="+mj-lt"/>
              <a:buAutoNum type="arabicPeriod"/>
            </a:pPr>
            <a:r>
              <a:rPr lang="en-US" b="1" dirty="0">
                <a:latin typeface="Times New Roman" panose="02020603050405020304" pitchFamily="18" charset="0"/>
                <a:cs typeface="Times New Roman" panose="02020603050405020304" pitchFamily="18" charset="0"/>
              </a:rPr>
              <a:t>Customer Segmentation</a:t>
            </a:r>
            <a:r>
              <a:rPr lang="en-US" dirty="0">
                <a:latin typeface="Times New Roman" panose="02020603050405020304" pitchFamily="18" charset="0"/>
                <a:cs typeface="Times New Roman" panose="02020603050405020304" pitchFamily="18" charset="0"/>
              </a:rPr>
              <a:t>: Analyze customer data to identify distinct segments and tailor marketing efforts accordingly.</a:t>
            </a:r>
          </a:p>
          <a:p>
            <a:pPr>
              <a:buFont typeface="+mj-lt"/>
              <a:buAutoNum type="arabicPeriod"/>
            </a:pPr>
            <a:r>
              <a:rPr lang="en-US" b="1" dirty="0">
                <a:latin typeface="Times New Roman" panose="02020603050405020304" pitchFamily="18" charset="0"/>
                <a:cs typeface="Times New Roman" panose="02020603050405020304" pitchFamily="18" charset="0"/>
              </a:rPr>
              <a:t>Predictive Modeling</a:t>
            </a:r>
            <a:r>
              <a:rPr lang="en-US" dirty="0">
                <a:latin typeface="Times New Roman" panose="02020603050405020304" pitchFamily="18" charset="0"/>
                <a:cs typeface="Times New Roman" panose="02020603050405020304" pitchFamily="18" charset="0"/>
              </a:rPr>
              <a:t>: Develop predictive models to forecast future sales trends and optimize stock levels and supply chain operations.</a:t>
            </a:r>
          </a:p>
          <a:p>
            <a:pPr>
              <a:buFont typeface="+mj-lt"/>
              <a:buAutoNum type="arabicPeriod"/>
            </a:pPr>
            <a:r>
              <a:rPr lang="en-US" b="1" dirty="0">
                <a:latin typeface="Times New Roman" panose="02020603050405020304" pitchFamily="18" charset="0"/>
                <a:cs typeface="Times New Roman" panose="02020603050405020304" pitchFamily="18" charset="0"/>
              </a:rPr>
              <a:t>Integration with Other Data Sources</a:t>
            </a:r>
            <a:r>
              <a:rPr lang="en-US" dirty="0">
                <a:latin typeface="Times New Roman" panose="02020603050405020304" pitchFamily="18" charset="0"/>
                <a:cs typeface="Times New Roman" panose="02020603050405020304" pitchFamily="18" charset="0"/>
              </a:rPr>
              <a:t>: Combine sales data with customer reviews, social media sentiment, and competitor analysis for a more comprehensive understanding of the market dynamics.</a:t>
            </a:r>
          </a:p>
          <a:p>
            <a:r>
              <a:rPr lang="en-US" dirty="0">
                <a:latin typeface="Times New Roman" panose="02020603050405020304" pitchFamily="18" charset="0"/>
                <a:cs typeface="Times New Roman" panose="02020603050405020304" pitchFamily="18" charset="0"/>
              </a:rPr>
              <a:t>By following these recommendations, Amazon can further enhance its data-driven decision-making capabilities and sustain its competitive edge in the e-commerce market.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17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2BE96-1284-BDFA-34AD-2FE9F7E2B776}"/>
              </a:ext>
            </a:extLst>
          </p:cNvPr>
          <p:cNvSpPr>
            <a:spLocks noGrp="1"/>
          </p:cNvSpPr>
          <p:nvPr>
            <p:ph idx="1"/>
          </p:nvPr>
        </p:nvSpPr>
        <p:spPr>
          <a:xfrm>
            <a:off x="298580" y="1632858"/>
            <a:ext cx="11551298" cy="3508309"/>
          </a:xfrm>
        </p:spPr>
        <p:txBody>
          <a:bodyPr/>
          <a:lstStyle/>
          <a:p>
            <a:r>
              <a:rPr lang="en-US" sz="4000" b="1" dirty="0">
                <a:latin typeface="Times New Roman" panose="02020603050405020304" pitchFamily="18" charset="0"/>
                <a:cs typeface="Times New Roman" panose="02020603050405020304" pitchFamily="18" charset="0"/>
              </a:rPr>
              <a:t>Table of Contents</a:t>
            </a:r>
          </a:p>
          <a:p>
            <a:pPr algn="just">
              <a:buFont typeface="+mj-lt"/>
              <a:buAutoNum type="arabicPeriod"/>
            </a:pPr>
            <a:r>
              <a:rPr lang="en-US" dirty="0">
                <a:latin typeface="Times New Roman" panose="02020603050405020304" pitchFamily="18" charset="0"/>
                <a:cs typeface="Times New Roman" panose="02020603050405020304" pitchFamily="18" charset="0"/>
              </a:rPr>
              <a:t>Introduction</a:t>
            </a:r>
          </a:p>
          <a:p>
            <a:pPr algn="just">
              <a:buFont typeface="+mj-lt"/>
              <a:buAutoNum type="arabicPeriod"/>
            </a:pPr>
            <a:r>
              <a:rPr lang="en-US" dirty="0">
                <a:latin typeface="Times New Roman" panose="02020603050405020304" pitchFamily="18" charset="0"/>
                <a:cs typeface="Times New Roman" panose="02020603050405020304" pitchFamily="18" charset="0"/>
              </a:rPr>
              <a:t>Data Description</a:t>
            </a:r>
          </a:p>
          <a:p>
            <a:pPr algn="just">
              <a:buFont typeface="+mj-lt"/>
              <a:buAutoNum type="arabicPeriod"/>
            </a:pPr>
            <a:r>
              <a:rPr lang="en-US" dirty="0">
                <a:latin typeface="Times New Roman" panose="02020603050405020304" pitchFamily="18" charset="0"/>
                <a:cs typeface="Times New Roman" panose="02020603050405020304" pitchFamily="18" charset="0"/>
              </a:rPr>
              <a:t>Methodology</a:t>
            </a:r>
          </a:p>
          <a:p>
            <a:pPr algn="just">
              <a:buFont typeface="+mj-lt"/>
              <a:buAutoNum type="arabicPeriod"/>
            </a:pPr>
            <a:r>
              <a:rPr lang="en-US" dirty="0">
                <a:latin typeface="Times New Roman" panose="02020603050405020304" pitchFamily="18" charset="0"/>
                <a:cs typeface="Times New Roman" panose="02020603050405020304" pitchFamily="18" charset="0"/>
              </a:rPr>
              <a:t>Analysis</a:t>
            </a:r>
          </a:p>
          <a:p>
            <a:pPr algn="just">
              <a:buFont typeface="+mj-lt"/>
              <a:buAutoNum type="arabicPeriod"/>
            </a:pPr>
            <a:r>
              <a:rPr lang="en-US" dirty="0">
                <a:latin typeface="Times New Roman" panose="02020603050405020304" pitchFamily="18" charset="0"/>
                <a:cs typeface="Times New Roman" panose="02020603050405020304" pitchFamily="18" charset="0"/>
              </a:rPr>
              <a:t>Conclusion</a:t>
            </a:r>
          </a:p>
          <a:p>
            <a:pPr algn="just">
              <a:buFont typeface="+mj-lt"/>
              <a:buAutoNum type="arabicPeriod"/>
            </a:pPr>
            <a:r>
              <a:rPr lang="en-US" dirty="0">
                <a:latin typeface="Times New Roman" panose="02020603050405020304" pitchFamily="18" charset="0"/>
                <a:cs typeface="Times New Roman" panose="02020603050405020304" pitchFamily="18" charset="0"/>
              </a:rPr>
              <a:t>Future Work</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518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455F-8F90-2E93-FE33-EBE903B55AB5}"/>
              </a:ext>
            </a:extLst>
          </p:cNvPr>
          <p:cNvSpPr>
            <a:spLocks noGrp="1"/>
          </p:cNvSpPr>
          <p:nvPr>
            <p:ph type="title"/>
          </p:nvPr>
        </p:nvSpPr>
        <p:spPr>
          <a:xfrm>
            <a:off x="685800" y="1240971"/>
            <a:ext cx="10820400" cy="1334278"/>
          </a:xfrm>
        </p:spPr>
        <p:txBody>
          <a:bodyPr/>
          <a:lstStyle/>
          <a:p>
            <a:pPr algn="l"/>
            <a:r>
              <a:rPr lang="en-IN" dirty="0"/>
              <a:t>1. </a:t>
            </a: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7433F93-DABA-079E-835F-EC14323F4A0A}"/>
              </a:ext>
            </a:extLst>
          </p:cNvPr>
          <p:cNvSpPr>
            <a:spLocks noGrp="1"/>
          </p:cNvSpPr>
          <p:nvPr>
            <p:ph idx="1"/>
          </p:nvPr>
        </p:nvSpPr>
        <p:spPr>
          <a:xfrm>
            <a:off x="685800" y="2575249"/>
            <a:ext cx="10820400" cy="3564294"/>
          </a:xfrm>
        </p:spPr>
        <p:txBody>
          <a:bodyPr>
            <a:normAutofit fontScale="92500"/>
          </a:bodyPr>
          <a:lstStyle/>
          <a:p>
            <a:pPr>
              <a:lnSpc>
                <a:spcPct val="200000"/>
              </a:lnSpc>
            </a:pPr>
            <a:r>
              <a:rPr lang="en-US" dirty="0">
                <a:latin typeface="Times New Roman" panose="02020603050405020304" pitchFamily="18" charset="0"/>
                <a:cs typeface="Times New Roman" panose="02020603050405020304" pitchFamily="18" charset="0"/>
              </a:rPr>
              <a:t>In the current competitive business environment, effective sales management is crucial for reducing costs and increasing profits. This project aims to analyze Amazon sales data to identify trends and key metrics that can inform better decision-making. By examining sales trends on a monthly, yearly, and yearly-monthly basis, as well as exploring the relationships between various attributes, this analysis seeks to provide actionable insights for improving sales strategies.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67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AA0EC-FA0E-E782-FB07-7A02FBDF0040}"/>
              </a:ext>
            </a:extLst>
          </p:cNvPr>
          <p:cNvSpPr>
            <a:spLocks noGrp="1"/>
          </p:cNvSpPr>
          <p:nvPr>
            <p:ph type="title"/>
          </p:nvPr>
        </p:nvSpPr>
        <p:spPr>
          <a:xfrm>
            <a:off x="685800" y="764373"/>
            <a:ext cx="10820400" cy="1293028"/>
          </a:xfrm>
        </p:spPr>
        <p:txBody>
          <a:bodyPr/>
          <a:lstStyle/>
          <a:p>
            <a:pPr algn="l"/>
            <a:r>
              <a:rPr lang="en-IN" dirty="0">
                <a:latin typeface="Times New Roman" panose="02020603050405020304" pitchFamily="18" charset="0"/>
                <a:cs typeface="Times New Roman" panose="02020603050405020304" pitchFamily="18" charset="0"/>
              </a:rPr>
              <a:t>2. Data Description</a:t>
            </a:r>
          </a:p>
        </p:txBody>
      </p:sp>
      <p:sp>
        <p:nvSpPr>
          <p:cNvPr id="3" name="Content Placeholder 2">
            <a:extLst>
              <a:ext uri="{FF2B5EF4-FFF2-40B4-BE49-F238E27FC236}">
                <a16:creationId xmlns:a16="http://schemas.microsoft.com/office/drawing/2014/main" id="{764F9459-D75E-8CAC-77D3-B1EEBCFFA4C8}"/>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dataset used for this analysis was sourced from a publicly available Amazon sales data repository. It includes various attributes related to sales transactions, such as: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Order Date</a:t>
            </a:r>
            <a:r>
              <a:rPr lang="en-US" sz="2000" dirty="0">
                <a:latin typeface="Times New Roman" panose="02020603050405020304" pitchFamily="18" charset="0"/>
                <a:cs typeface="Times New Roman" panose="02020603050405020304" pitchFamily="18" charset="0"/>
              </a:rPr>
              <a:t>: The date when the order was placed.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Ship Date</a:t>
            </a:r>
            <a:r>
              <a:rPr lang="en-US" sz="2000" dirty="0">
                <a:latin typeface="Times New Roman" panose="02020603050405020304" pitchFamily="18" charset="0"/>
                <a:cs typeface="Times New Roman" panose="02020603050405020304" pitchFamily="18" charset="0"/>
              </a:rPr>
              <a:t>: The date when the order was shipped.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Sales</a:t>
            </a:r>
            <a:r>
              <a:rPr lang="en-US" sz="2000" dirty="0">
                <a:latin typeface="Times New Roman" panose="02020603050405020304" pitchFamily="18" charset="0"/>
                <a:cs typeface="Times New Roman" panose="02020603050405020304" pitchFamily="18" charset="0"/>
              </a:rPr>
              <a:t>: The sales amount for each transaction.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Product Name</a:t>
            </a:r>
            <a:r>
              <a:rPr lang="en-US" sz="2000" dirty="0">
                <a:latin typeface="Times New Roman" panose="02020603050405020304" pitchFamily="18" charset="0"/>
                <a:cs typeface="Times New Roman" panose="02020603050405020304" pitchFamily="18" charset="0"/>
              </a:rPr>
              <a:t>: The name of the product sold.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Category</a:t>
            </a:r>
            <a:r>
              <a:rPr lang="en-US" sz="2000" dirty="0">
                <a:latin typeface="Times New Roman" panose="02020603050405020304" pitchFamily="18" charset="0"/>
                <a:cs typeface="Times New Roman" panose="02020603050405020304" pitchFamily="18" charset="0"/>
              </a:rPr>
              <a:t>: The category to which the product belongs.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Region</a:t>
            </a:r>
            <a:r>
              <a:rPr lang="en-US" sz="2000" dirty="0">
                <a:latin typeface="Times New Roman" panose="02020603050405020304" pitchFamily="18" charset="0"/>
                <a:cs typeface="Times New Roman" panose="02020603050405020304" pitchFamily="18" charset="0"/>
              </a:rPr>
              <a:t>: The region where the product was sold.</a:t>
            </a:r>
          </a:p>
          <a:p>
            <a:r>
              <a:rPr lang="en-US" sz="2000" dirty="0">
                <a:latin typeface="Times New Roman" panose="02020603050405020304" pitchFamily="18" charset="0"/>
                <a:cs typeface="Times New Roman" panose="02020603050405020304" pitchFamily="18" charset="0"/>
              </a:rPr>
              <a:t>The dataset is extensive, capturing detailed sales information over a significant period, allowing for a comprehensive analysis of sales trends and key metrics.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96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A761-3158-072C-3240-A5FE969FEF0F}"/>
              </a:ext>
            </a:extLst>
          </p:cNvPr>
          <p:cNvSpPr>
            <a:spLocks noGrp="1"/>
          </p:cNvSpPr>
          <p:nvPr>
            <p:ph type="title"/>
          </p:nvPr>
        </p:nvSpPr>
        <p:spPr>
          <a:xfrm>
            <a:off x="685800" y="764373"/>
            <a:ext cx="10820400" cy="1293028"/>
          </a:xfrm>
        </p:spPr>
        <p:txBody>
          <a:bodyPr/>
          <a:lstStyle/>
          <a:p>
            <a:pPr algn="l"/>
            <a:r>
              <a:rPr lang="en-IN" dirty="0">
                <a:latin typeface="Times New Roman" panose="02020603050405020304" pitchFamily="18" charset="0"/>
                <a:cs typeface="Times New Roman" panose="02020603050405020304" pitchFamily="18" charset="0"/>
              </a:rPr>
              <a:t>3. Methodology</a:t>
            </a:r>
          </a:p>
        </p:txBody>
      </p:sp>
      <p:sp>
        <p:nvSpPr>
          <p:cNvPr id="3" name="Content Placeholder 2">
            <a:extLst>
              <a:ext uri="{FF2B5EF4-FFF2-40B4-BE49-F238E27FC236}">
                <a16:creationId xmlns:a16="http://schemas.microsoft.com/office/drawing/2014/main" id="{ACFBE451-A22E-D604-CB10-8C10DA2C998A}"/>
              </a:ext>
            </a:extLst>
          </p:cNvPr>
          <p:cNvSpPr>
            <a:spLocks noGrp="1"/>
          </p:cNvSpPr>
          <p:nvPr>
            <p:ph idx="1"/>
          </p:nvPr>
        </p:nvSpPr>
        <p:spPr/>
        <p:txBody>
          <a:bodyPr>
            <a:normAutofit lnSpcReduction="10000"/>
          </a:bodyPr>
          <a:lstStyle/>
          <a:p>
            <a:r>
              <a:rPr lang="en-IN" sz="2000" dirty="0">
                <a:latin typeface="Times New Roman" panose="02020603050405020304" pitchFamily="18" charset="0"/>
                <a:cs typeface="Times New Roman" panose="02020603050405020304" pitchFamily="18" charset="0"/>
              </a:rPr>
              <a:t>Data Extraction and Transformation</a:t>
            </a:r>
          </a:p>
          <a:p>
            <a:pPr marL="342900" indent="-342900">
              <a:buFont typeface="+mj-lt"/>
              <a:buAutoNum type="arabicPeriod"/>
            </a:pPr>
            <a:r>
              <a:rPr lang="en-IN" sz="1600" dirty="0"/>
              <a:t> Data Extraction and Transformation</a:t>
            </a:r>
          </a:p>
          <a:p>
            <a:pPr marL="0" indent="0">
              <a:buNone/>
            </a:pPr>
            <a:r>
              <a:rPr lang="en-IN" sz="2000" dirty="0">
                <a:latin typeface="Times New Roman" panose="02020603050405020304" pitchFamily="18" charset="0"/>
                <a:cs typeface="Times New Roman" panose="02020603050405020304" pitchFamily="18" charset="0"/>
              </a:rPr>
              <a:t>     import pandas as pd</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pd.read_csv</a:t>
            </a:r>
            <a:r>
              <a:rPr lang="en-IN" sz="2000" dirty="0">
                <a:latin typeface="Times New Roman" panose="02020603050405020304" pitchFamily="18" charset="0"/>
                <a:cs typeface="Times New Roman" panose="02020603050405020304" pitchFamily="18" charset="0"/>
              </a:rPr>
              <a:t>('amazon_sales_data.csv’)</a:t>
            </a:r>
          </a:p>
          <a:p>
            <a:pPr marL="342900" indent="-342900">
              <a:buAutoNum type="arabicPeriod" startAt="2"/>
            </a:pPr>
            <a:r>
              <a:rPr lang="en-US" sz="1600" b="1" dirty="0"/>
              <a:t>Data Cleaning</a:t>
            </a:r>
            <a:r>
              <a:rPr lang="en-US" sz="1600" dirty="0"/>
              <a:t>: Missing values were identified and handled appropriately to ensure the dataset's integrity.</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df.dropna</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inplace</a:t>
            </a:r>
            <a:r>
              <a:rPr lang="en-IN" sz="2000" dirty="0">
                <a:latin typeface="Times New Roman" panose="02020603050405020304" pitchFamily="18" charset="0"/>
                <a:cs typeface="Times New Roman" panose="02020603050405020304" pitchFamily="18" charset="0"/>
              </a:rPr>
              <a:t>=True)</a:t>
            </a:r>
          </a:p>
          <a:p>
            <a:pPr marL="342900" indent="-342900">
              <a:buAutoNum type="arabicPeriod" startAt="3"/>
            </a:pPr>
            <a:r>
              <a:rPr lang="en-US" sz="1600" b="1" dirty="0"/>
              <a:t>Date Conversion</a:t>
            </a:r>
            <a:r>
              <a:rPr lang="en-US" sz="1600" dirty="0"/>
              <a:t>: The 'Order Date' and 'Ship Date' columns were converted to datetime objects for       accurate time-series analysis.</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['Order Month'] = </a:t>
            </a: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['Order Date'].</a:t>
            </a:r>
            <a:r>
              <a:rPr lang="en-IN" sz="2000" dirty="0" err="1">
                <a:latin typeface="Times New Roman" panose="02020603050405020304" pitchFamily="18" charset="0"/>
                <a:cs typeface="Times New Roman" panose="02020603050405020304" pitchFamily="18" charset="0"/>
              </a:rPr>
              <a:t>dt.month</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['Order Year'] = </a:t>
            </a: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['Order Date'].</a:t>
            </a:r>
            <a:r>
              <a:rPr lang="en-IN" sz="2000" dirty="0" err="1">
                <a:latin typeface="Times New Roman" panose="02020603050405020304" pitchFamily="18" charset="0"/>
                <a:cs typeface="Times New Roman" panose="02020603050405020304" pitchFamily="18" charset="0"/>
              </a:rPr>
              <a:t>dt.year</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['Order Year-Month'] = </a:t>
            </a: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['Order Date'].</a:t>
            </a:r>
            <a:r>
              <a:rPr lang="en-IN" sz="2000" dirty="0" err="1">
                <a:latin typeface="Times New Roman" panose="02020603050405020304" pitchFamily="18" charset="0"/>
                <a:cs typeface="Times New Roman" panose="02020603050405020304" pitchFamily="18" charset="0"/>
              </a:rPr>
              <a:t>dt.to_period</a:t>
            </a:r>
            <a:r>
              <a:rPr lang="en-IN" sz="2000" dirty="0">
                <a:latin typeface="Times New Roman" panose="02020603050405020304" pitchFamily="18" charset="0"/>
                <a:cs typeface="Times New Roman" panose="02020603050405020304" pitchFamily="18" charset="0"/>
              </a:rPr>
              <a:t>('M')</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457200" indent="-457200">
              <a:buAutoNum type="arabicPeriod" startAt="2"/>
            </a:pP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43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288A57-5D8B-2402-5827-B794E28A6B39}"/>
              </a:ext>
            </a:extLst>
          </p:cNvPr>
          <p:cNvSpPr>
            <a:spLocks noGrp="1"/>
          </p:cNvSpPr>
          <p:nvPr>
            <p:ph idx="1"/>
          </p:nvPr>
        </p:nvSpPr>
        <p:spPr>
          <a:xfrm>
            <a:off x="685800" y="1474238"/>
            <a:ext cx="10820400" cy="4973216"/>
          </a:xfrm>
        </p:spPr>
        <p:txBody>
          <a:bodyPr>
            <a:normAutofit fontScale="92500"/>
          </a:bodyPr>
          <a:lstStyle/>
          <a:p>
            <a:r>
              <a:rPr lang="en-US" b="1" dirty="0">
                <a:latin typeface="Times New Roman" panose="02020603050405020304" pitchFamily="18" charset="0"/>
                <a:cs typeface="Times New Roman" panose="02020603050405020304" pitchFamily="18" charset="0"/>
              </a:rPr>
              <a:t>Data Analysis</a:t>
            </a:r>
          </a:p>
          <a:p>
            <a:pPr>
              <a:buFont typeface="+mj-lt"/>
              <a:buAutoNum type="arabicPeriod"/>
            </a:pPr>
            <a:r>
              <a:rPr lang="en-US" b="1" dirty="0">
                <a:latin typeface="Times New Roman" panose="02020603050405020304" pitchFamily="18" charset="0"/>
                <a:cs typeface="Times New Roman" panose="02020603050405020304" pitchFamily="18" charset="0"/>
              </a:rPr>
              <a:t>Sales Trend Analysis</a:t>
            </a:r>
            <a:r>
              <a:rPr lang="en-US" dirty="0">
                <a:latin typeface="Times New Roman" panose="02020603050405020304" pitchFamily="18" charset="0"/>
                <a:cs typeface="Times New Roman" panose="02020603050405020304" pitchFamily="18" charset="0"/>
              </a:rPr>
              <a:t>: Sales trends were analyzed on a monthly, yearly, and yearly-monthly basis using visualizations created with the matplotlib and seaborn libraries.</a:t>
            </a:r>
          </a:p>
          <a:p>
            <a:pPr>
              <a:buFont typeface="+mj-lt"/>
              <a:buAutoNum type="arabicPeriod"/>
            </a:pPr>
            <a:r>
              <a:rPr lang="en-US" b="1" dirty="0">
                <a:latin typeface="Times New Roman" panose="02020603050405020304" pitchFamily="18" charset="0"/>
                <a:cs typeface="Times New Roman" panose="02020603050405020304" pitchFamily="18" charset="0"/>
              </a:rPr>
              <a:t>Key Metrics Analysis</a:t>
            </a:r>
            <a:r>
              <a:rPr lang="en-US" dirty="0">
                <a:latin typeface="Times New Roman" panose="02020603050405020304" pitchFamily="18" charset="0"/>
                <a:cs typeface="Times New Roman" panose="02020603050405020304" pitchFamily="18" charset="0"/>
              </a:rPr>
              <a:t>: Key metrics such as top-selling products, sales by category, and sales by region were calculated and visualized.</a:t>
            </a:r>
          </a:p>
          <a:p>
            <a:pPr marL="0" indent="0">
              <a:buNone/>
            </a:pPr>
            <a:r>
              <a:rPr lang="en-US" b="1" dirty="0"/>
              <a:t>4. Analysis</a:t>
            </a:r>
          </a:p>
          <a:p>
            <a:r>
              <a:rPr lang="en-US" b="1" dirty="0"/>
              <a:t> Sales Trend Analysis</a:t>
            </a:r>
          </a:p>
          <a:p>
            <a:pPr>
              <a:buFont typeface="+mj-lt"/>
              <a:buAutoNum type="arabicPeriod"/>
            </a:pPr>
            <a:r>
              <a:rPr lang="en-US" b="1" dirty="0"/>
              <a:t> Month-wise Sales Trend</a:t>
            </a:r>
            <a:r>
              <a:rPr lang="en-US" dirty="0"/>
              <a:t>: The analysis revealed seasonal patterns in sales, with certain months consistently showing higher sales.</a:t>
            </a:r>
          </a:p>
          <a:p>
            <a:pPr marL="0" indent="0">
              <a:buNone/>
            </a:pPr>
            <a:r>
              <a:rPr lang="en-IN" dirty="0"/>
              <a:t>   </a:t>
            </a:r>
            <a:r>
              <a:rPr lang="en-IN" dirty="0" err="1"/>
              <a:t>month_sales</a:t>
            </a:r>
            <a:r>
              <a:rPr lang="en-IN" dirty="0"/>
              <a:t> = </a:t>
            </a:r>
            <a:r>
              <a:rPr lang="en-IN" dirty="0" err="1"/>
              <a:t>df.groupby</a:t>
            </a:r>
            <a:r>
              <a:rPr lang="en-IN" dirty="0"/>
              <a:t>('Order Month')[Sales Channel '].sum().</a:t>
            </a:r>
            <a:r>
              <a:rPr lang="en-IN" dirty="0" err="1"/>
              <a:t>reset_index</a:t>
            </a:r>
            <a:r>
              <a:rPr lang="en-IN" dirty="0"/>
              <a:t>()</a:t>
            </a:r>
          </a:p>
          <a:p>
            <a:pPr marL="0" indent="0">
              <a:buNone/>
            </a:pPr>
            <a:r>
              <a:rPr lang="en-IN" dirty="0"/>
              <a:t>   </a:t>
            </a:r>
            <a:r>
              <a:rPr lang="en-IN" dirty="0" err="1"/>
              <a:t>sns.lineplot</a:t>
            </a:r>
            <a:r>
              <a:rPr lang="en-IN" dirty="0"/>
              <a:t>(data=</a:t>
            </a:r>
            <a:r>
              <a:rPr lang="en-IN" dirty="0" err="1"/>
              <a:t>month_sales</a:t>
            </a:r>
            <a:r>
              <a:rPr lang="en-IN" dirty="0"/>
              <a:t>, x='Order Month', y= Sales Channel’)</a:t>
            </a:r>
          </a:p>
          <a:p>
            <a:pPr marL="0" indent="0">
              <a:buNone/>
            </a:pPr>
            <a:r>
              <a:rPr lang="en-IN" dirty="0"/>
              <a:t>   </a:t>
            </a:r>
            <a:r>
              <a:rPr lang="en-IN" dirty="0" err="1"/>
              <a:t>plt.title</a:t>
            </a:r>
            <a:r>
              <a:rPr lang="en-IN" dirty="0"/>
              <a:t>('Month-wise Sales Trend’)</a:t>
            </a:r>
          </a:p>
          <a:p>
            <a:pPr marL="0" indent="0">
              <a:buNone/>
            </a:pPr>
            <a:r>
              <a:rPr lang="en-IN" dirty="0"/>
              <a:t>   </a:t>
            </a:r>
            <a:r>
              <a:rPr lang="en-IN" dirty="0" err="1"/>
              <a:t>plt.show</a:t>
            </a:r>
            <a:r>
              <a:rPr lang="en-IN" dirty="0"/>
              <a:t>()</a:t>
            </a:r>
          </a:p>
          <a:p>
            <a:endParaRPr lang="en-IN" dirty="0"/>
          </a:p>
        </p:txBody>
      </p:sp>
    </p:spTree>
    <p:extLst>
      <p:ext uri="{BB962C8B-B14F-4D97-AF65-F5344CB8AC3E}">
        <p14:creationId xmlns:p14="http://schemas.microsoft.com/office/powerpoint/2010/main" val="62090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D6F0D-31C1-5A3B-F5C9-152CA57EFC35}"/>
              </a:ext>
            </a:extLst>
          </p:cNvPr>
          <p:cNvSpPr>
            <a:spLocks noGrp="1"/>
          </p:cNvSpPr>
          <p:nvPr>
            <p:ph idx="1"/>
          </p:nvPr>
        </p:nvSpPr>
        <p:spPr>
          <a:xfrm>
            <a:off x="685800" y="1427584"/>
            <a:ext cx="10820400" cy="4945224"/>
          </a:xfrm>
        </p:spPr>
        <p:txBody>
          <a:bodyPr>
            <a:normAutofit fontScale="92500"/>
          </a:bodyPr>
          <a:lstStyle/>
          <a:p>
            <a:pPr marL="0" indent="0">
              <a:buNone/>
            </a:pPr>
            <a:r>
              <a:rPr lang="en-US" b="1" dirty="0">
                <a:latin typeface="Times New Roman" panose="02020603050405020304" pitchFamily="18" charset="0"/>
                <a:cs typeface="Times New Roman" panose="02020603050405020304" pitchFamily="18" charset="0"/>
              </a:rPr>
              <a:t>2.  Year-wise Sales Trend</a:t>
            </a:r>
            <a:r>
              <a:rPr lang="en-US" dirty="0">
                <a:latin typeface="Times New Roman" panose="02020603050405020304" pitchFamily="18" charset="0"/>
                <a:cs typeface="Times New Roman" panose="02020603050405020304" pitchFamily="18" charset="0"/>
              </a:rPr>
              <a:t>: Year-over-year sales growth was observed, indicating an upward trend in sales over the analyzed period.</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year_sales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df.groupby</a:t>
            </a:r>
            <a:r>
              <a:rPr lang="en-IN" dirty="0">
                <a:latin typeface="Times New Roman" panose="02020603050405020304" pitchFamily="18" charset="0"/>
                <a:cs typeface="Times New Roman" panose="02020603050405020304" pitchFamily="18" charset="0"/>
              </a:rPr>
              <a:t>('Order Year')[</a:t>
            </a:r>
            <a:r>
              <a:rPr lang="en-IN" dirty="0"/>
              <a:t>Sales Channel </a:t>
            </a:r>
            <a:r>
              <a:rPr lang="en-IN" dirty="0">
                <a:latin typeface="Times New Roman" panose="02020603050405020304" pitchFamily="18" charset="0"/>
                <a:cs typeface="Times New Roman" panose="02020603050405020304" pitchFamily="18" charset="0"/>
              </a:rPr>
              <a:t>'].sum().</a:t>
            </a:r>
            <a:r>
              <a:rPr lang="en-IN" dirty="0" err="1">
                <a:latin typeface="Times New Roman" panose="02020603050405020304" pitchFamily="18" charset="0"/>
                <a:cs typeface="Times New Roman" panose="02020603050405020304" pitchFamily="18" charset="0"/>
              </a:rPr>
              <a:t>reset_index</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sns.lineplot</a:t>
            </a:r>
            <a:r>
              <a:rPr lang="en-IN" dirty="0">
                <a:latin typeface="Times New Roman" panose="02020603050405020304" pitchFamily="18" charset="0"/>
                <a:cs typeface="Times New Roman" panose="02020603050405020304" pitchFamily="18" charset="0"/>
              </a:rPr>
              <a:t>(data=</a:t>
            </a:r>
            <a:r>
              <a:rPr lang="en-IN" dirty="0" err="1">
                <a:latin typeface="Times New Roman" panose="02020603050405020304" pitchFamily="18" charset="0"/>
                <a:cs typeface="Times New Roman" panose="02020603050405020304" pitchFamily="18" charset="0"/>
              </a:rPr>
              <a:t>year_sales</a:t>
            </a:r>
            <a:r>
              <a:rPr lang="en-IN" dirty="0">
                <a:latin typeface="Times New Roman" panose="02020603050405020304" pitchFamily="18" charset="0"/>
                <a:cs typeface="Times New Roman" panose="02020603050405020304" pitchFamily="18" charset="0"/>
              </a:rPr>
              <a:t>, x='Order Year', y=</a:t>
            </a:r>
            <a:r>
              <a:rPr lang="en-IN" dirty="0"/>
              <a:t> Sales Channel</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plt.title</a:t>
            </a:r>
            <a:r>
              <a:rPr lang="en-IN" dirty="0">
                <a:latin typeface="Times New Roman" panose="02020603050405020304" pitchFamily="18" charset="0"/>
                <a:cs typeface="Times New Roman" panose="02020603050405020304" pitchFamily="18" charset="0"/>
              </a:rPr>
              <a:t>('Year-wise Sales Trend’)</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a:t>
            </a:r>
          </a:p>
          <a:p>
            <a:pPr marL="0" indent="0">
              <a:buNone/>
            </a:pPr>
            <a:r>
              <a:rPr lang="en-US" b="1" dirty="0"/>
              <a:t>3 .Year-Month-wise Sales Trend</a:t>
            </a:r>
            <a:r>
              <a:rPr lang="en-US" dirty="0"/>
              <a:t>: This detailed analysis highlighted specific periods of high and low sales, providing insights into monthly performance across years.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year_month_sales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df.groupby</a:t>
            </a:r>
            <a:r>
              <a:rPr lang="en-US" dirty="0">
                <a:latin typeface="Times New Roman" panose="02020603050405020304" pitchFamily="18" charset="0"/>
                <a:cs typeface="Times New Roman" panose="02020603050405020304" pitchFamily="18" charset="0"/>
              </a:rPr>
              <a:t>('Order Year-Month')['Sales'].sum().</a:t>
            </a:r>
            <a:r>
              <a:rPr lang="en-US" dirty="0" err="1">
                <a:latin typeface="Times New Roman" panose="02020603050405020304" pitchFamily="18" charset="0"/>
                <a:cs typeface="Times New Roman" panose="02020603050405020304" pitchFamily="18" charset="0"/>
              </a:rPr>
              <a:t>reset_index</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sns.lineplot</a:t>
            </a:r>
            <a:r>
              <a:rPr lang="en-US" dirty="0">
                <a:latin typeface="Times New Roman" panose="02020603050405020304" pitchFamily="18" charset="0"/>
                <a:cs typeface="Times New Roman" panose="02020603050405020304" pitchFamily="18" charset="0"/>
              </a:rPr>
              <a:t>(data=</a:t>
            </a:r>
            <a:r>
              <a:rPr lang="en-US" dirty="0" err="1">
                <a:latin typeface="Times New Roman" panose="02020603050405020304" pitchFamily="18" charset="0"/>
                <a:cs typeface="Times New Roman" panose="02020603050405020304" pitchFamily="18" charset="0"/>
              </a:rPr>
              <a:t>year_month_sales</a:t>
            </a:r>
            <a:r>
              <a:rPr lang="en-US" dirty="0">
                <a:latin typeface="Times New Roman" panose="02020603050405020304" pitchFamily="18" charset="0"/>
                <a:cs typeface="Times New Roman" panose="02020603050405020304" pitchFamily="18" charset="0"/>
              </a:rPr>
              <a:t>, x='Order Year-Month', y='Sales’)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plt.xticks</a:t>
            </a:r>
            <a:r>
              <a:rPr lang="en-US" dirty="0">
                <a:latin typeface="Times New Roman" panose="02020603050405020304" pitchFamily="18" charset="0"/>
                <a:cs typeface="Times New Roman" panose="02020603050405020304" pitchFamily="18" charset="0"/>
              </a:rPr>
              <a:t>(rotation=90)</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plt.title</a:t>
            </a:r>
            <a:r>
              <a:rPr lang="en-US" dirty="0">
                <a:latin typeface="Times New Roman" panose="02020603050405020304" pitchFamily="18" charset="0"/>
                <a:cs typeface="Times New Roman" panose="02020603050405020304" pitchFamily="18" charset="0"/>
              </a:rPr>
              <a:t>('Year-Month-wise Sales Trend’)</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plt.show</a:t>
            </a:r>
            <a:r>
              <a:rPr lang="en-US"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05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FEE36-2C27-04F7-1FA0-3953D157004F}"/>
              </a:ext>
            </a:extLst>
          </p:cNvPr>
          <p:cNvSpPr>
            <a:spLocks noGrp="1"/>
          </p:cNvSpPr>
          <p:nvPr>
            <p:ph idx="1"/>
          </p:nvPr>
        </p:nvSpPr>
        <p:spPr>
          <a:xfrm>
            <a:off x="685800" y="1548882"/>
            <a:ext cx="10921482" cy="4669803"/>
          </a:xfrm>
        </p:spPr>
        <p:txBody>
          <a:bodyPr/>
          <a:lstStyle/>
          <a:p>
            <a:r>
              <a:rPr lang="en-US" b="1" dirty="0">
                <a:latin typeface="Times New Roman" panose="02020603050405020304" pitchFamily="18" charset="0"/>
                <a:cs typeface="Times New Roman" panose="02020603050405020304" pitchFamily="18" charset="0"/>
              </a:rPr>
              <a:t>Key Metrics Analysis</a:t>
            </a:r>
          </a:p>
          <a:p>
            <a:pPr>
              <a:buFont typeface="+mj-lt"/>
              <a:buAutoNum type="arabicPeriod"/>
            </a:pPr>
            <a:r>
              <a:rPr lang="en-US" b="1" dirty="0">
                <a:latin typeface="Times New Roman" panose="02020603050405020304" pitchFamily="18" charset="0"/>
                <a:cs typeface="Times New Roman" panose="02020603050405020304" pitchFamily="18" charset="0"/>
              </a:rPr>
              <a:t>Top Products by Sales</a:t>
            </a:r>
            <a:r>
              <a:rPr lang="en-US" dirty="0">
                <a:latin typeface="Times New Roman" panose="02020603050405020304" pitchFamily="18" charset="0"/>
                <a:cs typeface="Times New Roman" panose="02020603050405020304" pitchFamily="18" charset="0"/>
              </a:rPr>
              <a:t>: Identified the top 10 products contributing the most to sales.</a:t>
            </a:r>
          </a:p>
          <a:p>
            <a:pPr marL="0" indent="0">
              <a:buNone/>
            </a:pPr>
            <a:r>
              <a:rPr lang="en-US" dirty="0"/>
              <a:t>      </a:t>
            </a:r>
            <a:r>
              <a:rPr lang="en-US" dirty="0" err="1"/>
              <a:t>top_products</a:t>
            </a:r>
            <a:r>
              <a:rPr lang="en-US" dirty="0"/>
              <a:t> = </a:t>
            </a:r>
            <a:r>
              <a:rPr lang="en-US" dirty="0" err="1"/>
              <a:t>df.groupby</a:t>
            </a:r>
            <a:r>
              <a:rPr lang="en-US" dirty="0"/>
              <a:t>(</a:t>
            </a:r>
            <a:r>
              <a:rPr lang="en-IN" dirty="0"/>
              <a:t>Item Type</a:t>
            </a:r>
            <a:r>
              <a:rPr lang="en-US" dirty="0"/>
              <a:t>')[</a:t>
            </a:r>
            <a:r>
              <a:rPr lang="en-IN" dirty="0"/>
              <a:t>Sales Channel </a:t>
            </a:r>
            <a:r>
              <a:rPr lang="en-US" dirty="0"/>
              <a:t>'].sum().</a:t>
            </a:r>
            <a:r>
              <a:rPr lang="en-US" dirty="0" err="1"/>
              <a:t>sort_values</a:t>
            </a:r>
            <a:r>
              <a:rPr lang="en-US" dirty="0"/>
              <a:t>(ascending=False).head(10)</a:t>
            </a:r>
          </a:p>
          <a:p>
            <a:pPr marL="0" indent="0">
              <a:buNone/>
            </a:pPr>
            <a:r>
              <a:rPr lang="en-US" dirty="0"/>
              <a:t>     print(</a:t>
            </a:r>
            <a:r>
              <a:rPr lang="en-US" dirty="0" err="1"/>
              <a:t>top_products</a:t>
            </a:r>
            <a:r>
              <a:rPr lang="en-US" dirty="0"/>
              <a:t>)</a:t>
            </a:r>
          </a:p>
          <a:p>
            <a:pPr marL="0" indent="0">
              <a:buNone/>
            </a:pPr>
            <a:r>
              <a:rPr lang="en-US" b="1" dirty="0"/>
              <a:t>2 .Sales by Category</a:t>
            </a:r>
            <a:r>
              <a:rPr lang="en-US" dirty="0"/>
              <a:t>: Analyzed sales distribution across different product categories.</a:t>
            </a:r>
          </a:p>
          <a:p>
            <a:pPr marL="0" indent="0">
              <a:buNone/>
            </a:pPr>
            <a:r>
              <a:rPr lang="en-US" dirty="0"/>
              <a:t>     </a:t>
            </a:r>
            <a:r>
              <a:rPr lang="en-US" dirty="0" err="1"/>
              <a:t>category_sales</a:t>
            </a:r>
            <a:r>
              <a:rPr lang="en-US" dirty="0"/>
              <a:t> =      </a:t>
            </a:r>
            <a:r>
              <a:rPr lang="en-US" dirty="0" err="1"/>
              <a:t>df.groupby</a:t>
            </a:r>
            <a:r>
              <a:rPr lang="en-US" dirty="0"/>
              <a:t>(</a:t>
            </a:r>
            <a:r>
              <a:rPr lang="en-IN" dirty="0"/>
              <a:t>Item Type</a:t>
            </a:r>
          </a:p>
          <a:p>
            <a:pPr marL="0" indent="0">
              <a:buNone/>
            </a:pPr>
            <a:r>
              <a:rPr lang="en-US" dirty="0"/>
              <a:t>')['</a:t>
            </a:r>
            <a:r>
              <a:rPr lang="en-IN" dirty="0"/>
              <a:t> Sales Channel </a:t>
            </a:r>
            <a:r>
              <a:rPr lang="en-US" dirty="0"/>
              <a:t>'].sum().</a:t>
            </a:r>
            <a:r>
              <a:rPr lang="en-US" dirty="0" err="1"/>
              <a:t>sort_values</a:t>
            </a:r>
            <a:r>
              <a:rPr lang="en-US" dirty="0"/>
              <a:t>(ascending=False)</a:t>
            </a:r>
          </a:p>
          <a:p>
            <a:pPr marL="0" indent="0">
              <a:buNone/>
            </a:pPr>
            <a:r>
              <a:rPr lang="en-US" dirty="0"/>
              <a:t>print(</a:t>
            </a:r>
            <a:r>
              <a:rPr lang="en-US" dirty="0" err="1"/>
              <a:t>category_sales</a:t>
            </a:r>
            <a:r>
              <a:rPr lang="en-US" dirty="0"/>
              <a:t>)</a:t>
            </a:r>
          </a:p>
          <a:p>
            <a:pPr marL="0" indent="0">
              <a:buNone/>
            </a:pPr>
            <a:endParaRPr lang="en-IN" dirty="0"/>
          </a:p>
        </p:txBody>
      </p:sp>
    </p:spTree>
    <p:extLst>
      <p:ext uri="{BB962C8B-B14F-4D97-AF65-F5344CB8AC3E}">
        <p14:creationId xmlns:p14="http://schemas.microsoft.com/office/powerpoint/2010/main" val="378582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4A1A9-FCD2-ADEC-BEA3-9C8FAE92BC10}"/>
              </a:ext>
            </a:extLst>
          </p:cNvPr>
          <p:cNvSpPr>
            <a:spLocks noGrp="1"/>
          </p:cNvSpPr>
          <p:nvPr>
            <p:ph idx="1"/>
          </p:nvPr>
        </p:nvSpPr>
        <p:spPr>
          <a:xfrm>
            <a:off x="685800" y="2194561"/>
            <a:ext cx="10820400" cy="2470746"/>
          </a:xfrm>
        </p:spPr>
        <p:txBody>
          <a:bodyPr/>
          <a:lstStyle/>
          <a:p>
            <a:pPr marL="0" indent="0">
              <a:buNone/>
            </a:pPr>
            <a:r>
              <a:rPr lang="en-US" b="1" dirty="0">
                <a:latin typeface="Times New Roman" panose="02020603050405020304" pitchFamily="18" charset="0"/>
                <a:cs typeface="Times New Roman" panose="02020603050405020304" pitchFamily="18" charset="0"/>
              </a:rPr>
              <a:t>3 . Sales by Region</a:t>
            </a:r>
            <a:r>
              <a:rPr lang="en-US" dirty="0">
                <a:latin typeface="Times New Roman" panose="02020603050405020304" pitchFamily="18" charset="0"/>
                <a:cs typeface="Times New Roman" panose="02020603050405020304" pitchFamily="18" charset="0"/>
              </a:rPr>
              <a:t>: Identified regions with the highest sales, providing insights into geographical performance.</a:t>
            </a:r>
          </a:p>
          <a:p>
            <a:pPr marL="0" indent="0">
              <a:buNone/>
            </a:pPr>
            <a:r>
              <a:rPr lang="en-US" dirty="0"/>
              <a:t> </a:t>
            </a:r>
            <a:r>
              <a:rPr lang="en-US" dirty="0" err="1"/>
              <a:t>region_sales</a:t>
            </a:r>
            <a:r>
              <a:rPr lang="en-US" dirty="0"/>
              <a:t> = </a:t>
            </a:r>
            <a:r>
              <a:rPr lang="en-US" dirty="0" err="1"/>
              <a:t>df.groupby</a:t>
            </a:r>
            <a:r>
              <a:rPr lang="en-US" dirty="0"/>
              <a:t>('Region')[</a:t>
            </a:r>
            <a:r>
              <a:rPr lang="en-IN" dirty="0"/>
              <a:t>Sales Channel</a:t>
            </a:r>
            <a:r>
              <a:rPr lang="en-US" dirty="0"/>
              <a:t>].sum().</a:t>
            </a:r>
            <a:r>
              <a:rPr lang="en-US" dirty="0" err="1"/>
              <a:t>sort_values</a:t>
            </a:r>
            <a:r>
              <a:rPr lang="en-US" dirty="0"/>
              <a:t>(ascending=False)</a:t>
            </a:r>
          </a:p>
          <a:p>
            <a:pPr marL="0" indent="0">
              <a:buNone/>
            </a:pPr>
            <a:r>
              <a:rPr lang="en-US" dirty="0"/>
              <a:t>print(</a:t>
            </a:r>
            <a:r>
              <a:rPr lang="en-US" dirty="0" err="1"/>
              <a:t>region_sales</a:t>
            </a:r>
            <a:r>
              <a:rPr lang="en-US"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76210844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125</TotalTime>
  <Words>1044</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Times New Roman</vt:lpstr>
      <vt:lpstr>Vapor Trail</vt:lpstr>
      <vt:lpstr>PowerPoint Presentation</vt:lpstr>
      <vt:lpstr>PowerPoint Presentation</vt:lpstr>
      <vt:lpstr>1. Introduction</vt:lpstr>
      <vt:lpstr>2. Data Description</vt:lpstr>
      <vt:lpstr>3. Methodology</vt:lpstr>
      <vt:lpstr>PowerPoint Presentation</vt:lpstr>
      <vt:lpstr>PowerPoint Presentation</vt:lpstr>
      <vt:lpstr>PowerPoint Presentation</vt:lpstr>
      <vt:lpstr>PowerPoint Presentation</vt:lpstr>
      <vt:lpstr>5. Conclusion</vt:lpstr>
      <vt:lpstr>6.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Paras Soni</dc:creator>
  <cp:lastModifiedBy>Paras Soni</cp:lastModifiedBy>
  <cp:revision>8</cp:revision>
  <dcterms:created xsi:type="dcterms:W3CDTF">2024-06-07T13:06:05Z</dcterms:created>
  <dcterms:modified xsi:type="dcterms:W3CDTF">2024-06-08T07:39:09Z</dcterms:modified>
</cp:coreProperties>
</file>