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6" r:id="rId7"/>
    <p:sldId id="269" r:id="rId8"/>
    <p:sldId id="263" r:id="rId9"/>
    <p:sldId id="267" r:id="rId10"/>
    <p:sldId id="271" r:id="rId11"/>
    <p:sldId id="268" r:id="rId12"/>
    <p:sldId id="272" r:id="rId13"/>
    <p:sldId id="264" r:id="rId14"/>
    <p:sldId id="265"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2"/>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587473-3134-437A-9B34-3B39D09C3CF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64FF382C-0A6D-4FA8-B17F-C247118FBEAB}">
      <dgm:prSet custT="1"/>
      <dgm:spPr/>
      <dgm:t>
        <a:bodyPr/>
        <a:lstStyle/>
        <a:p>
          <a:pPr algn="l"/>
          <a:r>
            <a:rPr lang="en-US" sz="2500" dirty="0">
              <a:latin typeface="Times New Roman" panose="02020603050405020304" pitchFamily="18" charset="0"/>
              <a:cs typeface="Times New Roman" panose="02020603050405020304" pitchFamily="18" charset="0"/>
            </a:rPr>
            <a:t>1. Separation of religious institutions from state institutions and a public sphere where religion may participate, but not dominate.</a:t>
          </a:r>
        </a:p>
      </dgm:t>
    </dgm:pt>
    <dgm:pt modelId="{6B9D1DA1-C273-41B3-AA6E-09DDCDC2E8CF}" type="parTrans" cxnId="{4BB0AE72-8943-4F75-A8D4-C596C6153FCB}">
      <dgm:prSet/>
      <dgm:spPr/>
      <dgm:t>
        <a:bodyPr/>
        <a:lstStyle/>
        <a:p>
          <a:endParaRPr lang="en-US"/>
        </a:p>
      </dgm:t>
    </dgm:pt>
    <dgm:pt modelId="{94DBABD5-3C45-43B0-80C2-78378DD4C5A6}" type="sibTrans" cxnId="{4BB0AE72-8943-4F75-A8D4-C596C6153FCB}">
      <dgm:prSet/>
      <dgm:spPr/>
      <dgm:t>
        <a:bodyPr/>
        <a:lstStyle/>
        <a:p>
          <a:endParaRPr lang="en-US"/>
        </a:p>
      </dgm:t>
    </dgm:pt>
    <dgm:pt modelId="{02559943-DE33-4CB4-BA0A-65F5497A482B}">
      <dgm:prSet custT="1"/>
      <dgm:spPr/>
      <dgm:t>
        <a:bodyPr/>
        <a:lstStyle/>
        <a:p>
          <a:r>
            <a:rPr lang="en-US" sz="2500" dirty="0">
              <a:latin typeface="Times New Roman" panose="02020603050405020304" pitchFamily="18" charset="0"/>
              <a:cs typeface="Times New Roman" panose="02020603050405020304" pitchFamily="18" charset="0"/>
            </a:rPr>
            <a:t>2. Freedom to practice one's faith or belief without harming others.</a:t>
          </a:r>
        </a:p>
      </dgm:t>
    </dgm:pt>
    <dgm:pt modelId="{57C0FB55-A730-427A-A84A-AB0C87D8D392}" type="parTrans" cxnId="{5AA59785-4A01-4A25-8B12-8347567D46C7}">
      <dgm:prSet/>
      <dgm:spPr/>
      <dgm:t>
        <a:bodyPr/>
        <a:lstStyle/>
        <a:p>
          <a:endParaRPr lang="en-US"/>
        </a:p>
      </dgm:t>
    </dgm:pt>
    <dgm:pt modelId="{146A8083-C251-46A2-BA43-B373D755546B}" type="sibTrans" cxnId="{5AA59785-4A01-4A25-8B12-8347567D46C7}">
      <dgm:prSet/>
      <dgm:spPr/>
      <dgm:t>
        <a:bodyPr/>
        <a:lstStyle/>
        <a:p>
          <a:endParaRPr lang="en-US"/>
        </a:p>
      </dgm:t>
    </dgm:pt>
    <dgm:pt modelId="{07007FBD-192A-4D8E-A49F-2FB5F3A734FE}">
      <dgm:prSet custT="1"/>
      <dgm:spPr/>
      <dgm:t>
        <a:bodyPr/>
        <a:lstStyle/>
        <a:p>
          <a:r>
            <a:rPr lang="en-US" sz="2500" dirty="0">
              <a:latin typeface="Times New Roman" panose="02020603050405020304" pitchFamily="18" charset="0"/>
              <a:cs typeface="Times New Roman" panose="02020603050405020304" pitchFamily="18" charset="0"/>
            </a:rPr>
            <a:t>3. Equality so that our religious beliefs or lack of them doesn't put any of us at an advantage or a disadvantage.</a:t>
          </a:r>
        </a:p>
      </dgm:t>
    </dgm:pt>
    <dgm:pt modelId="{8777766B-8FB8-4FBC-B324-DB7962D28883}" type="parTrans" cxnId="{7DF0612C-6871-46FE-9EFC-1967BE09E83B}">
      <dgm:prSet/>
      <dgm:spPr/>
      <dgm:t>
        <a:bodyPr/>
        <a:lstStyle/>
        <a:p>
          <a:endParaRPr lang="en-US"/>
        </a:p>
      </dgm:t>
    </dgm:pt>
    <dgm:pt modelId="{7B9DFC35-AE49-4CA0-8FC2-210C6128FB0E}" type="sibTrans" cxnId="{7DF0612C-6871-46FE-9EFC-1967BE09E83B}">
      <dgm:prSet/>
      <dgm:spPr/>
      <dgm:t>
        <a:bodyPr/>
        <a:lstStyle/>
        <a:p>
          <a:endParaRPr lang="en-US"/>
        </a:p>
      </dgm:t>
    </dgm:pt>
    <dgm:pt modelId="{4E1CFC61-BBDA-774C-A05B-F969E6107C63}" type="pres">
      <dgm:prSet presAssocID="{8C587473-3134-437A-9B34-3B39D09C3CF0}" presName="linear" presStyleCnt="0">
        <dgm:presLayoutVars>
          <dgm:animLvl val="lvl"/>
          <dgm:resizeHandles val="exact"/>
        </dgm:presLayoutVars>
      </dgm:prSet>
      <dgm:spPr/>
    </dgm:pt>
    <dgm:pt modelId="{530C4772-82F0-2747-9821-9CBB1770C257}" type="pres">
      <dgm:prSet presAssocID="{64FF382C-0A6D-4FA8-B17F-C247118FBEAB}" presName="parentText" presStyleLbl="node1" presStyleIdx="0" presStyleCnt="3">
        <dgm:presLayoutVars>
          <dgm:chMax val="0"/>
          <dgm:bulletEnabled val="1"/>
        </dgm:presLayoutVars>
      </dgm:prSet>
      <dgm:spPr/>
    </dgm:pt>
    <dgm:pt modelId="{81B80024-9C33-C94F-9C76-2F602F929EBC}" type="pres">
      <dgm:prSet presAssocID="{94DBABD5-3C45-43B0-80C2-78378DD4C5A6}" presName="spacer" presStyleCnt="0"/>
      <dgm:spPr/>
    </dgm:pt>
    <dgm:pt modelId="{7574BE31-ABE8-DC4B-A0E0-85E5756AC213}" type="pres">
      <dgm:prSet presAssocID="{02559943-DE33-4CB4-BA0A-65F5497A482B}" presName="parentText" presStyleLbl="node1" presStyleIdx="1" presStyleCnt="3">
        <dgm:presLayoutVars>
          <dgm:chMax val="0"/>
          <dgm:bulletEnabled val="1"/>
        </dgm:presLayoutVars>
      </dgm:prSet>
      <dgm:spPr/>
    </dgm:pt>
    <dgm:pt modelId="{C272E163-B4CD-6140-B7ED-7AC60A1514E3}" type="pres">
      <dgm:prSet presAssocID="{146A8083-C251-46A2-BA43-B373D755546B}" presName="spacer" presStyleCnt="0"/>
      <dgm:spPr/>
    </dgm:pt>
    <dgm:pt modelId="{65BDF7B6-3E31-EE4C-BE6B-70D6C9A274FA}" type="pres">
      <dgm:prSet presAssocID="{07007FBD-192A-4D8E-A49F-2FB5F3A734FE}" presName="parentText" presStyleLbl="node1" presStyleIdx="2" presStyleCnt="3">
        <dgm:presLayoutVars>
          <dgm:chMax val="0"/>
          <dgm:bulletEnabled val="1"/>
        </dgm:presLayoutVars>
      </dgm:prSet>
      <dgm:spPr/>
    </dgm:pt>
  </dgm:ptLst>
  <dgm:cxnLst>
    <dgm:cxn modelId="{2A0BC61C-07F5-A94E-89C4-513E93A6B68C}" type="presOf" srcId="{07007FBD-192A-4D8E-A49F-2FB5F3A734FE}" destId="{65BDF7B6-3E31-EE4C-BE6B-70D6C9A274FA}" srcOrd="0" destOrd="0" presId="urn:microsoft.com/office/officeart/2005/8/layout/vList2"/>
    <dgm:cxn modelId="{7DF0612C-6871-46FE-9EFC-1967BE09E83B}" srcId="{8C587473-3134-437A-9B34-3B39D09C3CF0}" destId="{07007FBD-192A-4D8E-A49F-2FB5F3A734FE}" srcOrd="2" destOrd="0" parTransId="{8777766B-8FB8-4FBC-B324-DB7962D28883}" sibTransId="{7B9DFC35-AE49-4CA0-8FC2-210C6128FB0E}"/>
    <dgm:cxn modelId="{D250CA3F-114C-E74D-82AA-78A47C57E1DB}" type="presOf" srcId="{64FF382C-0A6D-4FA8-B17F-C247118FBEAB}" destId="{530C4772-82F0-2747-9821-9CBB1770C257}" srcOrd="0" destOrd="0" presId="urn:microsoft.com/office/officeart/2005/8/layout/vList2"/>
    <dgm:cxn modelId="{97FB1358-2EF5-1546-A095-07F6D6F00BE8}" type="presOf" srcId="{8C587473-3134-437A-9B34-3B39D09C3CF0}" destId="{4E1CFC61-BBDA-774C-A05B-F969E6107C63}" srcOrd="0" destOrd="0" presId="urn:microsoft.com/office/officeart/2005/8/layout/vList2"/>
    <dgm:cxn modelId="{4BB0AE72-8943-4F75-A8D4-C596C6153FCB}" srcId="{8C587473-3134-437A-9B34-3B39D09C3CF0}" destId="{64FF382C-0A6D-4FA8-B17F-C247118FBEAB}" srcOrd="0" destOrd="0" parTransId="{6B9D1DA1-C273-41B3-AA6E-09DDCDC2E8CF}" sibTransId="{94DBABD5-3C45-43B0-80C2-78378DD4C5A6}"/>
    <dgm:cxn modelId="{5AA59785-4A01-4A25-8B12-8347567D46C7}" srcId="{8C587473-3134-437A-9B34-3B39D09C3CF0}" destId="{02559943-DE33-4CB4-BA0A-65F5497A482B}" srcOrd="1" destOrd="0" parTransId="{57C0FB55-A730-427A-A84A-AB0C87D8D392}" sibTransId="{146A8083-C251-46A2-BA43-B373D755546B}"/>
    <dgm:cxn modelId="{4A7E7E9B-EF1D-DB49-B4DE-FDAF16603BF7}" type="presOf" srcId="{02559943-DE33-4CB4-BA0A-65F5497A482B}" destId="{7574BE31-ABE8-DC4B-A0E0-85E5756AC213}" srcOrd="0" destOrd="0" presId="urn:microsoft.com/office/officeart/2005/8/layout/vList2"/>
    <dgm:cxn modelId="{C662FE8F-DBDB-B240-AD1C-7DAECED13372}" type="presParOf" srcId="{4E1CFC61-BBDA-774C-A05B-F969E6107C63}" destId="{530C4772-82F0-2747-9821-9CBB1770C257}" srcOrd="0" destOrd="0" presId="urn:microsoft.com/office/officeart/2005/8/layout/vList2"/>
    <dgm:cxn modelId="{623BF0D6-A290-984A-B596-C2D2AB5DC112}" type="presParOf" srcId="{4E1CFC61-BBDA-774C-A05B-F969E6107C63}" destId="{81B80024-9C33-C94F-9C76-2F602F929EBC}" srcOrd="1" destOrd="0" presId="urn:microsoft.com/office/officeart/2005/8/layout/vList2"/>
    <dgm:cxn modelId="{13F160BF-D743-8A49-A769-594651386A2D}" type="presParOf" srcId="{4E1CFC61-BBDA-774C-A05B-F969E6107C63}" destId="{7574BE31-ABE8-DC4B-A0E0-85E5756AC213}" srcOrd="2" destOrd="0" presId="urn:microsoft.com/office/officeart/2005/8/layout/vList2"/>
    <dgm:cxn modelId="{0FEF3995-CA0F-4C42-B690-5C57B42CDEBB}" type="presParOf" srcId="{4E1CFC61-BBDA-774C-A05B-F969E6107C63}" destId="{C272E163-B4CD-6140-B7ED-7AC60A1514E3}" srcOrd="3" destOrd="0" presId="urn:microsoft.com/office/officeart/2005/8/layout/vList2"/>
    <dgm:cxn modelId="{07DF17D4-893E-F74C-BA8C-679BE9DDE1E5}" type="presParOf" srcId="{4E1CFC61-BBDA-774C-A05B-F969E6107C63}" destId="{65BDF7B6-3E31-EE4C-BE6B-70D6C9A274F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C4772-82F0-2747-9821-9CBB1770C257}">
      <dsp:nvSpPr>
        <dsp:cNvPr id="0" name=""/>
        <dsp:cNvSpPr/>
      </dsp:nvSpPr>
      <dsp:spPr>
        <a:xfrm>
          <a:off x="0" y="305220"/>
          <a:ext cx="10515600" cy="1216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1. Separation of religious institutions from state institutions and a public sphere where religion may participate, but not dominate.</a:t>
          </a:r>
        </a:p>
      </dsp:txBody>
      <dsp:txXfrm>
        <a:off x="59399" y="364619"/>
        <a:ext cx="10396802" cy="1098002"/>
      </dsp:txXfrm>
    </dsp:sp>
    <dsp:sp modelId="{7574BE31-ABE8-DC4B-A0E0-85E5756AC213}">
      <dsp:nvSpPr>
        <dsp:cNvPr id="0" name=""/>
        <dsp:cNvSpPr/>
      </dsp:nvSpPr>
      <dsp:spPr>
        <a:xfrm>
          <a:off x="0" y="1709220"/>
          <a:ext cx="10515600" cy="1216800"/>
        </a:xfrm>
        <a:prstGeom prst="roundRect">
          <a:avLst/>
        </a:prstGeom>
        <a:solidFill>
          <a:schemeClr val="accent5">
            <a:hueOff val="3005351"/>
            <a:satOff val="-13190"/>
            <a:lumOff val="39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2. Freedom to practice one's faith or belief without harming others.</a:t>
          </a:r>
        </a:p>
      </dsp:txBody>
      <dsp:txXfrm>
        <a:off x="59399" y="1768619"/>
        <a:ext cx="10396802" cy="1098002"/>
      </dsp:txXfrm>
    </dsp:sp>
    <dsp:sp modelId="{65BDF7B6-3E31-EE4C-BE6B-70D6C9A274FA}">
      <dsp:nvSpPr>
        <dsp:cNvPr id="0" name=""/>
        <dsp:cNvSpPr/>
      </dsp:nvSpPr>
      <dsp:spPr>
        <a:xfrm>
          <a:off x="0" y="3113221"/>
          <a:ext cx="10515600" cy="1216800"/>
        </a:xfrm>
        <a:prstGeom prst="roundRect">
          <a:avLst/>
        </a:prstGeom>
        <a:solidFill>
          <a:schemeClr val="accent5">
            <a:hueOff val="6010703"/>
            <a:satOff val="-26380"/>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3. Equality so that our religious beliefs or lack of them doesn't put any of us at an advantage or a disadvantage.</a:t>
          </a:r>
        </a:p>
      </dsp:txBody>
      <dsp:txXfrm>
        <a:off x="59399" y="3172620"/>
        <a:ext cx="10396802"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D9C41-27C6-0648-AA3D-FDB0964191D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83CE420-3D3C-A14D-B60A-70E33BF1C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5B20393-EB4E-E148-80FF-9E29A41C40EB}"/>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5" name="Footer Placeholder 4">
            <a:extLst>
              <a:ext uri="{FF2B5EF4-FFF2-40B4-BE49-F238E27FC236}">
                <a16:creationId xmlns:a16="http://schemas.microsoft.com/office/drawing/2014/main" id="{1543CF45-3203-E24B-8F34-1D14C20EF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50642-A6DA-DB4E-842E-EDE6CACEE764}"/>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237815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10CB-6CB6-9C41-B3E7-5B3B43EEC23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1A96A0-5249-EF4D-A7C6-3AB453C4B40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09AE2A-4224-CC4B-B9F3-F94D77CA14C2}"/>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5" name="Footer Placeholder 4">
            <a:extLst>
              <a:ext uri="{FF2B5EF4-FFF2-40B4-BE49-F238E27FC236}">
                <a16:creationId xmlns:a16="http://schemas.microsoft.com/office/drawing/2014/main" id="{E3A9DD19-0B7D-4B4C-9ECD-60DC3291A7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CDF5E-9887-544F-9369-D70848856C02}"/>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24763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4C4238-10F4-7440-A467-ED156A78341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DC5539-F157-7241-8654-62C2CEFA34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25CCE2-7875-EB42-8B7A-19984CDBAE76}"/>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5" name="Footer Placeholder 4">
            <a:extLst>
              <a:ext uri="{FF2B5EF4-FFF2-40B4-BE49-F238E27FC236}">
                <a16:creationId xmlns:a16="http://schemas.microsoft.com/office/drawing/2014/main" id="{EC1CB7CA-4716-AC4A-B498-707D26CF3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B098BE-F0B1-F747-8650-28284BB77829}"/>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787159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62CF-FB7B-ED44-ACD2-078A510E948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CE89F06-D239-254F-A16C-083C74DB5C4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AF1477-D2BA-9340-80CB-FCE1E7F5F939}"/>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5" name="Footer Placeholder 4">
            <a:extLst>
              <a:ext uri="{FF2B5EF4-FFF2-40B4-BE49-F238E27FC236}">
                <a16:creationId xmlns:a16="http://schemas.microsoft.com/office/drawing/2014/main" id="{7CA6AC70-E518-5E4D-B6E3-31ECCD5EB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F54433-4C4C-644C-BB54-251A3FF1F8B2}"/>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119008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5931-1E65-8A4A-B9C9-70EDD7008FE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749A27D-213B-FD45-8305-684765222B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F17631C-D6C2-C549-A9D8-B9FCD30969D7}"/>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5" name="Footer Placeholder 4">
            <a:extLst>
              <a:ext uri="{FF2B5EF4-FFF2-40B4-BE49-F238E27FC236}">
                <a16:creationId xmlns:a16="http://schemas.microsoft.com/office/drawing/2014/main" id="{B7EEF9A0-822B-A042-9B06-D0455085B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7C014-FEF0-7D40-A622-8E166CAE2ABC}"/>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313098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04B29-C1B8-2D45-B7D7-3B71BF4437C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992FE97-24CD-A645-A3F9-E7EF93D6224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D1FA1BB-D08B-1144-A71C-7A78313488A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E3B8406-9497-5A47-83D5-B8C80D138AC3}"/>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6" name="Footer Placeholder 5">
            <a:extLst>
              <a:ext uri="{FF2B5EF4-FFF2-40B4-BE49-F238E27FC236}">
                <a16:creationId xmlns:a16="http://schemas.microsoft.com/office/drawing/2014/main" id="{F1D725EF-BBD5-2F45-9980-C929BED8C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810228-5781-A142-96CD-898DDE9DCBAE}"/>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1713683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8064-8FC2-5046-8111-9F5085E4C4D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FA5DB9E-26FF-FB4B-8509-4C6801456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D7B2AA9-ABD0-0842-8556-049EF2967A3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BFA6912-DBE4-1841-B80A-8FFE806C77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CC14878-9F1A-9247-9244-7E6AA9EC6C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7279F5E-4025-E74C-A974-A79CA7495E86}"/>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8" name="Footer Placeholder 7">
            <a:extLst>
              <a:ext uri="{FF2B5EF4-FFF2-40B4-BE49-F238E27FC236}">
                <a16:creationId xmlns:a16="http://schemas.microsoft.com/office/drawing/2014/main" id="{2DB92749-DC03-2242-8977-119216A69A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5F8BBA-4C2A-C049-A5AF-44FFC1E59F87}"/>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2226213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5DE8-6C49-7242-AFA3-CC339193505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FE3D6EF-D1FE-0D4A-8B39-2063D095B6FE}"/>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4" name="Footer Placeholder 3">
            <a:extLst>
              <a:ext uri="{FF2B5EF4-FFF2-40B4-BE49-F238E27FC236}">
                <a16:creationId xmlns:a16="http://schemas.microsoft.com/office/drawing/2014/main" id="{C467D242-849A-1C4E-8966-340A00FB3A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838D02-DBB5-AC4E-99F1-ABA77D212501}"/>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333300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02BC13-D7E7-5043-9F29-2B9D35CA7F65}"/>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3" name="Footer Placeholder 2">
            <a:extLst>
              <a:ext uri="{FF2B5EF4-FFF2-40B4-BE49-F238E27FC236}">
                <a16:creationId xmlns:a16="http://schemas.microsoft.com/office/drawing/2014/main" id="{8D7E2754-2E99-6A4F-A8FE-1411C4559C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602D15-E773-6E48-9658-CCE287244613}"/>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362559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81BA-3251-D946-8D15-03E758EC12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01457C4-8065-9445-B0B3-BC95FC0FD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F8AEB38-6843-F743-B8B7-10564A70B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2B8F0B-6318-254C-88FA-75499EE10A91}"/>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6" name="Footer Placeholder 5">
            <a:extLst>
              <a:ext uri="{FF2B5EF4-FFF2-40B4-BE49-F238E27FC236}">
                <a16:creationId xmlns:a16="http://schemas.microsoft.com/office/drawing/2014/main" id="{C9E46B82-6901-7446-BC6A-9F7599D026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3F9222-1284-3C42-9F21-769ADBB97AA4}"/>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2646991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00B7-CF36-1F4B-8D09-A65BA640E2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DFAB791-3DD3-DB47-A2B0-384D68C31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161CA0-D93B-E24B-A4ED-2FEF919B2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3E5362-F501-8B4A-8E95-D3339219FE5A}"/>
              </a:ext>
            </a:extLst>
          </p:cNvPr>
          <p:cNvSpPr>
            <a:spLocks noGrp="1"/>
          </p:cNvSpPr>
          <p:nvPr>
            <p:ph type="dt" sz="half" idx="10"/>
          </p:nvPr>
        </p:nvSpPr>
        <p:spPr/>
        <p:txBody>
          <a:bodyPr/>
          <a:lstStyle/>
          <a:p>
            <a:fld id="{E6E3D200-6ABE-4649-90EA-90C9D088C123}" type="datetimeFigureOut">
              <a:rPr lang="en-US" smtClean="0"/>
              <a:t>4/26/21</a:t>
            </a:fld>
            <a:endParaRPr lang="en-US"/>
          </a:p>
        </p:txBody>
      </p:sp>
      <p:sp>
        <p:nvSpPr>
          <p:cNvPr id="6" name="Footer Placeholder 5">
            <a:extLst>
              <a:ext uri="{FF2B5EF4-FFF2-40B4-BE49-F238E27FC236}">
                <a16:creationId xmlns:a16="http://schemas.microsoft.com/office/drawing/2014/main" id="{98272983-7D70-1247-AF39-33B331F3F7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52009F-AE7F-DC4A-AEA9-1B49E64287A6}"/>
              </a:ext>
            </a:extLst>
          </p:cNvPr>
          <p:cNvSpPr>
            <a:spLocks noGrp="1"/>
          </p:cNvSpPr>
          <p:nvPr>
            <p:ph type="sldNum" sz="quarter" idx="12"/>
          </p:nvPr>
        </p:nvSpPr>
        <p:spPr/>
        <p:txBody>
          <a:bodyPr/>
          <a:lstStyle/>
          <a:p>
            <a:fld id="{A4DB5D88-56E8-8842-A8F9-2F07EF277DC7}" type="slidenum">
              <a:rPr lang="en-US" smtClean="0"/>
              <a:t>‹#›</a:t>
            </a:fld>
            <a:endParaRPr lang="en-US"/>
          </a:p>
        </p:txBody>
      </p:sp>
    </p:spTree>
    <p:extLst>
      <p:ext uri="{BB962C8B-B14F-4D97-AF65-F5344CB8AC3E}">
        <p14:creationId xmlns:p14="http://schemas.microsoft.com/office/powerpoint/2010/main" val="51677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6A381-A7DC-3443-A746-65FF7815D8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8649A8-B5B8-AB4C-A201-7053D3AAB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81DBC1-437D-C04F-9253-675871EBAE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3D200-6ABE-4649-90EA-90C9D088C123}" type="datetimeFigureOut">
              <a:rPr lang="en-US" smtClean="0"/>
              <a:t>4/26/21</a:t>
            </a:fld>
            <a:endParaRPr lang="en-US"/>
          </a:p>
        </p:txBody>
      </p:sp>
      <p:sp>
        <p:nvSpPr>
          <p:cNvPr id="5" name="Footer Placeholder 4">
            <a:extLst>
              <a:ext uri="{FF2B5EF4-FFF2-40B4-BE49-F238E27FC236}">
                <a16:creationId xmlns:a16="http://schemas.microsoft.com/office/drawing/2014/main" id="{21FB15DA-CA45-4D45-9638-3927BD4B29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D5B14E-50E1-AF46-8E44-75D5E6A3B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B5D88-56E8-8842-A8F9-2F07EF277DC7}" type="slidenum">
              <a:rPr lang="en-US" smtClean="0"/>
              <a:t>‹#›</a:t>
            </a:fld>
            <a:endParaRPr lang="en-US"/>
          </a:p>
        </p:txBody>
      </p:sp>
    </p:spTree>
    <p:extLst>
      <p:ext uri="{BB962C8B-B14F-4D97-AF65-F5344CB8AC3E}">
        <p14:creationId xmlns:p14="http://schemas.microsoft.com/office/powerpoint/2010/main" val="1708137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7920C-E246-C641-8DF6-7E2BE0980E75}"/>
              </a:ext>
            </a:extLst>
          </p:cNvPr>
          <p:cNvSpPr>
            <a:spLocks noGrp="1"/>
          </p:cNvSpPr>
          <p:nvPr>
            <p:ph type="ctrTitle"/>
          </p:nvPr>
        </p:nvSpPr>
        <p:spPr>
          <a:xfrm>
            <a:off x="1524000" y="1122363"/>
            <a:ext cx="9144000" cy="1368174"/>
          </a:xfrm>
        </p:spPr>
        <p:txBody>
          <a:bodyPr>
            <a:normAutofit/>
          </a:bodyPr>
          <a:lstStyle/>
          <a:p>
            <a:r>
              <a:rPr lang="en-US" sz="3500" u="sng" dirty="0">
                <a:latin typeface="Times New Roman" panose="02020603050405020304" pitchFamily="18" charset="0"/>
                <a:cs typeface="Times New Roman" panose="02020603050405020304" pitchFamily="18" charset="0"/>
              </a:rPr>
              <a:t>A SECULAR WORLD</a:t>
            </a:r>
          </a:p>
        </p:txBody>
      </p:sp>
      <p:sp>
        <p:nvSpPr>
          <p:cNvPr id="3" name="Subtitle 2">
            <a:extLst>
              <a:ext uri="{FF2B5EF4-FFF2-40B4-BE49-F238E27FC236}">
                <a16:creationId xmlns:a16="http://schemas.microsoft.com/office/drawing/2014/main" id="{6CB1A709-A5DF-9E4E-BEAB-138DF856D5F4}"/>
              </a:ext>
            </a:extLst>
          </p:cNvPr>
          <p:cNvSpPr>
            <a:spLocks noGrp="1"/>
          </p:cNvSpPr>
          <p:nvPr>
            <p:ph type="subTitle" idx="1"/>
          </p:nvPr>
        </p:nvSpPr>
        <p:spPr>
          <a:xfrm>
            <a:off x="0" y="2879023"/>
            <a:ext cx="12153014" cy="1655762"/>
          </a:xfrm>
        </p:spPr>
        <p:txBody>
          <a:bodyPr>
            <a:normAutofit/>
          </a:bodyPr>
          <a:lstStyle/>
          <a:p>
            <a:r>
              <a:rPr lang="en-IN" sz="3000" i="1" dirty="0">
                <a:latin typeface="Times New Roman" panose="02020603050405020304" pitchFamily="18" charset="0"/>
                <a:ea typeface="Calibri" panose="020F0502020204030204" pitchFamily="34" charset="0"/>
                <a:cs typeface="Times New Roman" panose="02020603050405020304" pitchFamily="18" charset="0"/>
              </a:rPr>
              <a:t>Submitted in partial fulfilment of the requirement for the award of degree of </a:t>
            </a:r>
            <a:endParaRPr lang="en-IN" sz="3000" dirty="0">
              <a:latin typeface="Calibri" panose="020F0502020204030204" pitchFamily="34" charset="0"/>
              <a:ea typeface="Calibri" panose="020F0502020204030204" pitchFamily="34" charset="0"/>
              <a:cs typeface="Times New Roman" panose="02020603050405020304" pitchFamily="18" charset="0"/>
            </a:endParaRPr>
          </a:p>
          <a:p>
            <a:r>
              <a:rPr lang="en-IN" sz="3000" b="1" dirty="0">
                <a:latin typeface="Times New Roman" panose="02020603050405020304" pitchFamily="18" charset="0"/>
                <a:ea typeface="Calibri" panose="020F0502020204030204" pitchFamily="34" charset="0"/>
                <a:cs typeface="Times New Roman" panose="02020603050405020304" pitchFamily="18" charset="0"/>
              </a:rPr>
              <a:t>Bachelor of Engineering </a:t>
            </a:r>
            <a:endParaRPr lang="en-IN" sz="3000" dirty="0">
              <a:latin typeface="Calibri" panose="020F0502020204030204" pitchFamily="34" charset="0"/>
              <a:ea typeface="Calibri" panose="020F0502020204030204" pitchFamily="34" charset="0"/>
              <a:cs typeface="Times New Roman" panose="02020603050405020304" pitchFamily="18" charset="0"/>
            </a:endParaRPr>
          </a:p>
          <a:p>
            <a:endParaRPr lang="en-US" sz="3000" dirty="0"/>
          </a:p>
        </p:txBody>
      </p:sp>
      <p:sp>
        <p:nvSpPr>
          <p:cNvPr id="4" name="TextBox 3">
            <a:extLst>
              <a:ext uri="{FF2B5EF4-FFF2-40B4-BE49-F238E27FC236}">
                <a16:creationId xmlns:a16="http://schemas.microsoft.com/office/drawing/2014/main" id="{2BE08DAD-06E1-7748-8A79-51CD3B613131}"/>
              </a:ext>
            </a:extLst>
          </p:cNvPr>
          <p:cNvSpPr txBox="1"/>
          <p:nvPr/>
        </p:nvSpPr>
        <p:spPr>
          <a:xfrm>
            <a:off x="1137684" y="5284381"/>
            <a:ext cx="2488018" cy="861774"/>
          </a:xfrm>
          <a:prstGeom prst="rect">
            <a:avLst/>
          </a:prstGeom>
          <a:noFill/>
        </p:spPr>
        <p:txBody>
          <a:bodyPr wrap="square" rtlCol="0">
            <a:spAutoFit/>
          </a:bodyPr>
          <a:lstStyle/>
          <a:p>
            <a:pPr algn="ctr"/>
            <a:r>
              <a:rPr lang="en-US" sz="2500" dirty="0">
                <a:latin typeface="Times New Roman" panose="02020603050405020304" pitchFamily="18" charset="0"/>
                <a:cs typeface="Times New Roman" panose="02020603050405020304" pitchFamily="18" charset="0"/>
              </a:rPr>
              <a:t>Submitted By:</a:t>
            </a:r>
          </a:p>
          <a:p>
            <a:pPr algn="ctr"/>
            <a:r>
              <a:rPr lang="en-US" sz="2500" dirty="0" err="1">
                <a:latin typeface="Times New Roman" panose="02020603050405020304" pitchFamily="18" charset="0"/>
                <a:cs typeface="Times New Roman" panose="02020603050405020304" pitchFamily="18" charset="0"/>
              </a:rPr>
              <a:t>Anannya</a:t>
            </a:r>
            <a:r>
              <a:rPr lang="en-US" sz="2500" dirty="0">
                <a:latin typeface="Times New Roman" panose="02020603050405020304" pitchFamily="18" charset="0"/>
                <a:cs typeface="Times New Roman" panose="02020603050405020304" pitchFamily="18" charset="0"/>
              </a:rPr>
              <a:t> Singh</a:t>
            </a:r>
          </a:p>
        </p:txBody>
      </p:sp>
      <p:sp>
        <p:nvSpPr>
          <p:cNvPr id="5" name="TextBox 4">
            <a:extLst>
              <a:ext uri="{FF2B5EF4-FFF2-40B4-BE49-F238E27FC236}">
                <a16:creationId xmlns:a16="http://schemas.microsoft.com/office/drawing/2014/main" id="{8DD49AE1-655A-3948-9E66-A04FCD4BE17E}"/>
              </a:ext>
            </a:extLst>
          </p:cNvPr>
          <p:cNvSpPr txBox="1"/>
          <p:nvPr/>
        </p:nvSpPr>
        <p:spPr>
          <a:xfrm>
            <a:off x="8729330" y="5284381"/>
            <a:ext cx="2778325" cy="861774"/>
          </a:xfrm>
          <a:prstGeom prst="rect">
            <a:avLst/>
          </a:prstGeom>
          <a:noFill/>
        </p:spPr>
        <p:txBody>
          <a:bodyPr wrap="none" rtlCol="0">
            <a:spAutoFit/>
          </a:bodyPr>
          <a:lstStyle/>
          <a:p>
            <a:pPr algn="ctr"/>
            <a:r>
              <a:rPr lang="en-US" sz="2500" dirty="0">
                <a:latin typeface="Times New Roman" panose="02020603050405020304" pitchFamily="18" charset="0"/>
                <a:cs typeface="Times New Roman" panose="02020603050405020304" pitchFamily="18" charset="0"/>
              </a:rPr>
              <a:t>Submitted To:</a:t>
            </a:r>
          </a:p>
          <a:p>
            <a:pPr algn="ctr"/>
            <a:r>
              <a:rPr lang="en-US" sz="2500" dirty="0">
                <a:latin typeface="Times New Roman" panose="02020603050405020304" pitchFamily="18" charset="0"/>
                <a:cs typeface="Times New Roman" panose="02020603050405020304" pitchFamily="18" charset="0"/>
              </a:rPr>
              <a:t>Ms. </a:t>
            </a:r>
            <a:r>
              <a:rPr lang="en-US" sz="2500" dirty="0" err="1">
                <a:latin typeface="Times New Roman" panose="02020603050405020304" pitchFamily="18" charset="0"/>
                <a:cs typeface="Times New Roman" panose="02020603050405020304" pitchFamily="18" charset="0"/>
              </a:rPr>
              <a:t>Sukhpreet</a:t>
            </a:r>
            <a:r>
              <a:rPr lang="en-US" sz="2500" dirty="0">
                <a:latin typeface="Times New Roman" panose="02020603050405020304" pitchFamily="18" charset="0"/>
                <a:cs typeface="Times New Roman" panose="02020603050405020304" pitchFamily="18" charset="0"/>
              </a:rPr>
              <a:t> Kaur</a:t>
            </a:r>
          </a:p>
        </p:txBody>
      </p:sp>
    </p:spTree>
    <p:extLst>
      <p:ext uri="{BB962C8B-B14F-4D97-AF65-F5344CB8AC3E}">
        <p14:creationId xmlns:p14="http://schemas.microsoft.com/office/powerpoint/2010/main" val="3286043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64D464-898B-4908-88FD-33A83D6ED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F85C99-B318-CB41-B77B-6D9F56CC25F0}"/>
              </a:ext>
            </a:extLst>
          </p:cNvPr>
          <p:cNvSpPr>
            <a:spLocks noGrp="1"/>
          </p:cNvSpPr>
          <p:nvPr>
            <p:ph type="title"/>
          </p:nvPr>
        </p:nvSpPr>
        <p:spPr>
          <a:xfrm>
            <a:off x="838200" y="544511"/>
            <a:ext cx="9808597" cy="1146176"/>
          </a:xfrm>
        </p:spPr>
        <p:txBody>
          <a:bodyPr>
            <a:normAutofit/>
          </a:bodyPr>
          <a:lstStyle/>
          <a:p>
            <a:pPr algn="ctr"/>
            <a:r>
              <a:rPr lang="en-US" sz="3000" u="sng" dirty="0">
                <a:solidFill>
                  <a:schemeClr val="bg1"/>
                </a:solidFill>
                <a:latin typeface="Times New Roman" panose="02020603050405020304" pitchFamily="18" charset="0"/>
                <a:cs typeface="Times New Roman" panose="02020603050405020304" pitchFamily="18" charset="0"/>
              </a:rPr>
              <a:t>WHY IS SECULARISM IMPORTANT?</a:t>
            </a:r>
          </a:p>
        </p:txBody>
      </p:sp>
      <p:sp>
        <p:nvSpPr>
          <p:cNvPr id="10" name="Freeform: Shape 9">
            <a:extLst>
              <a:ext uri="{FF2B5EF4-FFF2-40B4-BE49-F238E27FC236}">
                <a16:creationId xmlns:a16="http://schemas.microsoft.com/office/drawing/2014/main" id="{F0BC1D9E-4401-4EC0-88FD-ED103CB57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0670" y="2"/>
            <a:ext cx="1191330" cy="1511301"/>
          </a:xfrm>
          <a:custGeom>
            <a:avLst/>
            <a:gdLst>
              <a:gd name="connsiteX0" fmla="*/ 697617 w 1191330"/>
              <a:gd name="connsiteY0" fmla="*/ 0 h 1511301"/>
              <a:gd name="connsiteX1" fmla="*/ 1191330 w 1191330"/>
              <a:gd name="connsiteY1" fmla="*/ 0 h 1511301"/>
              <a:gd name="connsiteX2" fmla="*/ 1191330 w 1191330"/>
              <a:gd name="connsiteY2" fmla="*/ 1511301 h 1511301"/>
              <a:gd name="connsiteX3" fmla="*/ 0 w 1191330"/>
              <a:gd name="connsiteY3" fmla="*/ 1511301 h 1511301"/>
            </a:gdLst>
            <a:ahLst/>
            <a:cxnLst>
              <a:cxn ang="0">
                <a:pos x="connsiteX0" y="connsiteY0"/>
              </a:cxn>
              <a:cxn ang="0">
                <a:pos x="connsiteX1" y="connsiteY1"/>
              </a:cxn>
              <a:cxn ang="0">
                <a:pos x="connsiteX2" y="connsiteY2"/>
              </a:cxn>
              <a:cxn ang="0">
                <a:pos x="connsiteX3" y="connsiteY3"/>
              </a:cxn>
            </a:cxnLst>
            <a:rect l="l" t="t" r="r" b="b"/>
            <a:pathLst>
              <a:path w="1191330" h="1511301">
                <a:moveTo>
                  <a:pt x="697617" y="0"/>
                </a:moveTo>
                <a:lnTo>
                  <a:pt x="1191330" y="0"/>
                </a:lnTo>
                <a:lnTo>
                  <a:pt x="1191330" y="1511301"/>
                </a:lnTo>
                <a:lnTo>
                  <a:pt x="0" y="1511301"/>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Freeform: Shape 11">
            <a:extLst>
              <a:ext uri="{FF2B5EF4-FFF2-40B4-BE49-F238E27FC236}">
                <a16:creationId xmlns:a16="http://schemas.microsoft.com/office/drawing/2014/main" id="{B0AAF7C9-094E-400C-A428-F6C2262F6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0753320" cy="5167312"/>
          </a:xfrm>
          <a:custGeom>
            <a:avLst/>
            <a:gdLst>
              <a:gd name="connsiteX0" fmla="*/ 0 w 10753320"/>
              <a:gd name="connsiteY0" fmla="*/ 0 h 5167312"/>
              <a:gd name="connsiteX1" fmla="*/ 9680943 w 10753320"/>
              <a:gd name="connsiteY1" fmla="*/ 0 h 5167312"/>
              <a:gd name="connsiteX2" fmla="*/ 9680223 w 10753320"/>
              <a:gd name="connsiteY2" fmla="*/ 952 h 5167312"/>
              <a:gd name="connsiteX3" fmla="*/ 10753320 w 10753320"/>
              <a:gd name="connsiteY3" fmla="*/ 952 h 5167312"/>
              <a:gd name="connsiteX4" fmla="*/ 8359441 w 10753320"/>
              <a:gd name="connsiteY4" fmla="*/ 5167312 h 5167312"/>
              <a:gd name="connsiteX5" fmla="*/ 4821866 w 10753320"/>
              <a:gd name="connsiteY5" fmla="*/ 5167312 h 5167312"/>
              <a:gd name="connsiteX6" fmla="*/ 4821866 w 10753320"/>
              <a:gd name="connsiteY6" fmla="*/ 5166360 h 5167312"/>
              <a:gd name="connsiteX7" fmla="*/ 0 w 10753320"/>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53320" h="5167312">
                <a:moveTo>
                  <a:pt x="0" y="0"/>
                </a:moveTo>
                <a:lnTo>
                  <a:pt x="9680943" y="0"/>
                </a:lnTo>
                <a:lnTo>
                  <a:pt x="9680223" y="952"/>
                </a:lnTo>
                <a:lnTo>
                  <a:pt x="10753320" y="952"/>
                </a:lnTo>
                <a:lnTo>
                  <a:pt x="8359441" y="5167312"/>
                </a:lnTo>
                <a:lnTo>
                  <a:pt x="4821866" y="5167312"/>
                </a:lnTo>
                <a:lnTo>
                  <a:pt x="4821866" y="5166360"/>
                </a:lnTo>
                <a:lnTo>
                  <a:pt x="0" y="51663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0F21549-7074-B54C-9055-0833E0CD4288}"/>
              </a:ext>
            </a:extLst>
          </p:cNvPr>
          <p:cNvSpPr>
            <a:spLocks noGrp="1"/>
          </p:cNvSpPr>
          <p:nvPr>
            <p:ph idx="1"/>
          </p:nvPr>
        </p:nvSpPr>
        <p:spPr>
          <a:xfrm>
            <a:off x="838200" y="2406686"/>
            <a:ext cx="8805529" cy="2579984"/>
          </a:xfrm>
        </p:spPr>
        <p:txBody>
          <a:bodyPr>
            <a:normAutofit/>
          </a:bodyPr>
          <a:lstStyle/>
          <a:p>
            <a:r>
              <a:rPr lang="en-IN" sz="2500" dirty="0">
                <a:latin typeface="Times New Roman" panose="02020603050405020304" pitchFamily="18" charset="0"/>
                <a:cs typeface="Times New Roman" panose="02020603050405020304" pitchFamily="18" charset="0"/>
              </a:rPr>
              <a:t>There is an essential connection between secularism and democracy.</a:t>
            </a:r>
          </a:p>
          <a:p>
            <a:r>
              <a:rPr lang="en-IN" sz="2500" dirty="0">
                <a:latin typeface="Times New Roman" panose="02020603050405020304" pitchFamily="18" charset="0"/>
                <a:cs typeface="Times New Roman" panose="02020603050405020304" pitchFamily="18" charset="0"/>
              </a:rPr>
              <a:t> It is needed for the working and the realisation of social and economic needs that are essential for material, moral prosperity and political justice.</a:t>
            </a:r>
          </a:p>
          <a:p>
            <a:r>
              <a:rPr lang="en-IN" sz="2500" dirty="0">
                <a:latin typeface="Times New Roman" panose="02020603050405020304" pitchFamily="18" charset="0"/>
                <a:cs typeface="Times New Roman" panose="02020603050405020304" pitchFamily="18" charset="0"/>
              </a:rPr>
              <a:t> To secure equality of all religious denominations.</a:t>
            </a:r>
          </a:p>
          <a:p>
            <a:endParaRPr lang="en-IN"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6200B311-3585-4069-AAC6-CD443FA5B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986" y="1690688"/>
            <a:ext cx="3668014" cy="5167312"/>
          </a:xfrm>
          <a:custGeom>
            <a:avLst/>
            <a:gdLst>
              <a:gd name="connsiteX0" fmla="*/ 2391664 w 3668014"/>
              <a:gd name="connsiteY0" fmla="*/ 0 h 5167312"/>
              <a:gd name="connsiteX1" fmla="*/ 3668014 w 3668014"/>
              <a:gd name="connsiteY1" fmla="*/ 0 h 5167312"/>
              <a:gd name="connsiteX2" fmla="*/ 3668014 w 3668014"/>
              <a:gd name="connsiteY2" fmla="*/ 5167312 h 5167312"/>
              <a:gd name="connsiteX3" fmla="*/ 0 w 3668014"/>
              <a:gd name="connsiteY3" fmla="*/ 5167312 h 5167312"/>
              <a:gd name="connsiteX4" fmla="*/ 2393879 w 3668014"/>
              <a:gd name="connsiteY4" fmla="*/ 952 h 5167312"/>
              <a:gd name="connsiteX5" fmla="*/ 2391664 w 3668014"/>
              <a:gd name="connsiteY5"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8014" h="5167312">
                <a:moveTo>
                  <a:pt x="2391664" y="0"/>
                </a:moveTo>
                <a:lnTo>
                  <a:pt x="3668014" y="0"/>
                </a:lnTo>
                <a:lnTo>
                  <a:pt x="3668014" y="5167312"/>
                </a:lnTo>
                <a:lnTo>
                  <a:pt x="0" y="5167312"/>
                </a:lnTo>
                <a:lnTo>
                  <a:pt x="2393879" y="952"/>
                </a:lnTo>
                <a:lnTo>
                  <a:pt x="2391664"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90CB8BFB-6BC4-074C-AA99-DEB0FEFC80A5}"/>
              </a:ext>
            </a:extLst>
          </p:cNvPr>
          <p:cNvSpPr txBox="1"/>
          <p:nvPr/>
        </p:nvSpPr>
        <p:spPr>
          <a:xfrm>
            <a:off x="5317382" y="5702668"/>
            <a:ext cx="425116"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125890531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13F388-1A6D-F045-9A9B-58AF0CB611AA}"/>
              </a:ext>
            </a:extLst>
          </p:cNvPr>
          <p:cNvSpPr>
            <a:spLocks noGrp="1"/>
          </p:cNvSpPr>
          <p:nvPr>
            <p:ph type="title"/>
          </p:nvPr>
        </p:nvSpPr>
        <p:spPr>
          <a:xfrm>
            <a:off x="808638" y="386930"/>
            <a:ext cx="9236700" cy="1188950"/>
          </a:xfrm>
        </p:spPr>
        <p:txBody>
          <a:bodyPr anchor="b">
            <a:normAutofit/>
          </a:bodyPr>
          <a:lstStyle/>
          <a:p>
            <a:pPr algn="ctr"/>
            <a:r>
              <a:rPr lang="en-US" sz="3000" u="sng" dirty="0">
                <a:latin typeface="Times New Roman" panose="02020603050405020304" pitchFamily="18" charset="0"/>
                <a:cs typeface="Times New Roman" panose="02020603050405020304" pitchFamily="18" charset="0"/>
              </a:rPr>
              <a:t>POSITIVE EFFECTS OF SECULARISM</a:t>
            </a:r>
          </a:p>
        </p:txBody>
      </p:sp>
      <p:grpSp>
        <p:nvGrpSpPr>
          <p:cNvPr id="16"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CA34D9-4984-F749-BE09-C320CF44E15E}"/>
              </a:ext>
            </a:extLst>
          </p:cNvPr>
          <p:cNvSpPr>
            <a:spLocks noGrp="1"/>
          </p:cNvSpPr>
          <p:nvPr>
            <p:ph idx="1"/>
          </p:nvPr>
        </p:nvSpPr>
        <p:spPr>
          <a:xfrm>
            <a:off x="793660" y="2381693"/>
            <a:ext cx="10143668" cy="3653347"/>
          </a:xfrm>
        </p:spPr>
        <p:txBody>
          <a:bodyPr anchor="ctr">
            <a:normAutofit/>
          </a:bodyPr>
          <a:lstStyle/>
          <a:p>
            <a:r>
              <a:rPr lang="en-IN" sz="2500" dirty="0">
                <a:latin typeface="Times New Roman" panose="02020603050405020304" pitchFamily="18" charset="0"/>
                <a:cs typeface="Times New Roman" panose="02020603050405020304" pitchFamily="18" charset="0"/>
              </a:rPr>
              <a:t>People begin to believe and follow more scientific, fact-based principles and this leads to a disregard for religion. </a:t>
            </a:r>
          </a:p>
          <a:p>
            <a:r>
              <a:rPr lang="en-IN" sz="2500" dirty="0">
                <a:latin typeface="Times New Roman" panose="02020603050405020304" pitchFamily="18" charset="0"/>
                <a:cs typeface="Times New Roman" panose="02020603050405020304" pitchFamily="18" charset="0"/>
              </a:rPr>
              <a:t>Religion is no longer directly important to society's specialised institutions such as economy, law, etc.</a:t>
            </a:r>
          </a:p>
          <a:p>
            <a:r>
              <a:rPr lang="en-IN" sz="2500" dirty="0">
                <a:latin typeface="Times New Roman" panose="02020603050405020304" pitchFamily="18" charset="0"/>
                <a:cs typeface="Times New Roman" panose="02020603050405020304" pitchFamily="18" charset="0"/>
              </a:rPr>
              <a:t>The decline of the sense of community which could be linked with the rise of the internet and the nature of our modern lives, i.e., religion is no longer the heart of community life </a:t>
            </a:r>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E71157D-64D4-7446-85CC-57D1B2CD430F}"/>
              </a:ext>
            </a:extLst>
          </p:cNvPr>
          <p:cNvSpPr txBox="1"/>
          <p:nvPr/>
        </p:nvSpPr>
        <p:spPr>
          <a:xfrm>
            <a:off x="5514737" y="5888563"/>
            <a:ext cx="425116"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251621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57A70-F2B8-2145-B2FC-A3C4FA29BAD9}"/>
              </a:ext>
            </a:extLst>
          </p:cNvPr>
          <p:cNvSpPr>
            <a:spLocks noGrp="1"/>
          </p:cNvSpPr>
          <p:nvPr>
            <p:ph type="title"/>
          </p:nvPr>
        </p:nvSpPr>
        <p:spPr>
          <a:xfrm>
            <a:off x="1616054" y="991446"/>
            <a:ext cx="8959893" cy="888360"/>
          </a:xfrm>
        </p:spPr>
        <p:txBody>
          <a:bodyPr anchor="b">
            <a:normAutofit/>
          </a:bodyPr>
          <a:lstStyle/>
          <a:p>
            <a:pPr algn="ctr"/>
            <a:r>
              <a:rPr lang="en-US" sz="3000" u="sng" dirty="0">
                <a:latin typeface="Times New Roman" panose="02020603050405020304" pitchFamily="18" charset="0"/>
                <a:cs typeface="Times New Roman" panose="02020603050405020304" pitchFamily="18" charset="0"/>
              </a:rPr>
              <a:t>NEGATIVE IMPACTS OF SECULARISM</a:t>
            </a:r>
          </a:p>
        </p:txBody>
      </p:sp>
      <p:sp>
        <p:nvSpPr>
          <p:cNvPr id="3" name="Content Placeholder 2">
            <a:extLst>
              <a:ext uri="{FF2B5EF4-FFF2-40B4-BE49-F238E27FC236}">
                <a16:creationId xmlns:a16="http://schemas.microsoft.com/office/drawing/2014/main" id="{B00A08BE-B8FB-DA45-AF45-8E0F6EADA2F5}"/>
              </a:ext>
            </a:extLst>
          </p:cNvPr>
          <p:cNvSpPr>
            <a:spLocks noGrp="1"/>
          </p:cNvSpPr>
          <p:nvPr>
            <p:ph idx="1"/>
          </p:nvPr>
        </p:nvSpPr>
        <p:spPr>
          <a:xfrm>
            <a:off x="1616054" y="2270513"/>
            <a:ext cx="8959892" cy="3169482"/>
          </a:xfrm>
        </p:spPr>
        <p:txBody>
          <a:bodyPr anchor="t">
            <a:normAutofit/>
          </a:bodyPr>
          <a:lstStyle/>
          <a:p>
            <a:r>
              <a:rPr lang="en-IN" sz="2500" dirty="0">
                <a:latin typeface="Times New Roman" panose="02020603050405020304" pitchFamily="18" charset="0"/>
                <a:cs typeface="Times New Roman" panose="02020603050405020304" pitchFamily="18" charset="0"/>
              </a:rPr>
              <a:t>The Political Parties take undue advantage of secularism and do politics in the name of religion. They promote any one religion over another, this gives rise to communalism.</a:t>
            </a:r>
          </a:p>
          <a:p>
            <a:r>
              <a:rPr lang="en-IN" sz="2500" dirty="0">
                <a:latin typeface="Times New Roman" panose="02020603050405020304" pitchFamily="18" charset="0"/>
                <a:cs typeface="Times New Roman" panose="02020603050405020304" pitchFamily="18" charset="0"/>
              </a:rPr>
              <a:t>As the State does not interfere into the religious norms, different religion proposes their own law. Example: The Muslim Board follows their personal law. Hence there is no uniformity.</a:t>
            </a:r>
            <a:endParaRPr lang="en-US"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The religious minority remain in the fear of giant majority.</a:t>
            </a:r>
          </a:p>
        </p:txBody>
      </p:sp>
      <p:sp>
        <p:nvSpPr>
          <p:cNvPr id="4" name="TextBox 3">
            <a:extLst>
              <a:ext uri="{FF2B5EF4-FFF2-40B4-BE49-F238E27FC236}">
                <a16:creationId xmlns:a16="http://schemas.microsoft.com/office/drawing/2014/main" id="{C8B6A00B-9621-8C4F-B1FD-EFEDB4ED4F48}"/>
              </a:ext>
            </a:extLst>
          </p:cNvPr>
          <p:cNvSpPr txBox="1"/>
          <p:nvPr/>
        </p:nvSpPr>
        <p:spPr>
          <a:xfrm>
            <a:off x="5803291" y="5695146"/>
            <a:ext cx="585417"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4374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3759F-E2EB-254A-B886-BD5EDA7CF7C0}"/>
              </a:ext>
            </a:extLst>
          </p:cNvPr>
          <p:cNvSpPr>
            <a:spLocks noGrp="1"/>
          </p:cNvSpPr>
          <p:nvPr>
            <p:ph type="title"/>
          </p:nvPr>
        </p:nvSpPr>
        <p:spPr>
          <a:xfrm>
            <a:off x="838200" y="365125"/>
            <a:ext cx="10515600" cy="1325563"/>
          </a:xfrm>
        </p:spPr>
        <p:txBody>
          <a:bodyPr>
            <a:normAutofit/>
          </a:bodyPr>
          <a:lstStyle/>
          <a:p>
            <a:pPr algn="ctr"/>
            <a:r>
              <a:rPr lang="en-US" sz="3000" u="sng" dirty="0">
                <a:latin typeface="Times New Roman" panose="02020603050405020304" pitchFamily="18" charset="0"/>
                <a:cs typeface="Times New Roman" panose="02020603050405020304" pitchFamily="18" charset="0"/>
              </a:rPr>
              <a:t>STEPS TO PROMOTE SECULARISM IN THE WORLD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C46344CF-FDB1-AC4A-A5E3-74E3AB9FFC06}"/>
              </a:ext>
            </a:extLst>
          </p:cNvPr>
          <p:cNvSpPr>
            <a:spLocks noGrp="1"/>
          </p:cNvSpPr>
          <p:nvPr>
            <p:ph idx="1"/>
          </p:nvPr>
        </p:nvSpPr>
        <p:spPr>
          <a:xfrm>
            <a:off x="838200" y="1929384"/>
            <a:ext cx="10515600" cy="4251960"/>
          </a:xfrm>
        </p:spPr>
        <p:txBody>
          <a:bodyPr>
            <a:normAutofit/>
          </a:bodyPr>
          <a:lstStyle/>
          <a:p>
            <a:r>
              <a:rPr lang="en-IN" sz="2500" dirty="0">
                <a:latin typeface="Times New Roman" panose="02020603050405020304" pitchFamily="18" charset="0"/>
                <a:cs typeface="Times New Roman" panose="02020603050405020304" pitchFamily="18" charset="0"/>
              </a:rPr>
              <a:t>Ensure that both education and the civil laws are made available.</a:t>
            </a:r>
          </a:p>
          <a:p>
            <a:r>
              <a:rPr lang="en-IN" sz="2500" dirty="0">
                <a:latin typeface="Times New Roman" panose="02020603050405020304" pitchFamily="18" charset="0"/>
                <a:cs typeface="Times New Roman" panose="02020603050405020304" pitchFamily="18" charset="0"/>
              </a:rPr>
              <a:t> No discrimination in any field or activity. </a:t>
            </a:r>
          </a:p>
          <a:p>
            <a:r>
              <a:rPr lang="en-IN" sz="2500" dirty="0">
                <a:latin typeface="Times New Roman" panose="02020603050405020304" pitchFamily="18" charset="0"/>
                <a:cs typeface="Times New Roman" panose="02020603050405020304" pitchFamily="18" charset="0"/>
              </a:rPr>
              <a:t>Remove all religious categorization of jobs in the public sector.</a:t>
            </a:r>
          </a:p>
          <a:p>
            <a:r>
              <a:rPr lang="en-IN" sz="2500" dirty="0">
                <a:latin typeface="Times New Roman" panose="02020603050405020304" pitchFamily="18" charset="0"/>
                <a:cs typeface="Times New Roman" panose="02020603050405020304" pitchFamily="18" charset="0"/>
              </a:rPr>
              <a:t>Criminalize discrimination based on religion, sex, race, disability, age and </a:t>
            </a:r>
            <a:r>
              <a:rPr lang="en-IN" sz="2500" dirty="0" err="1">
                <a:latin typeface="Times New Roman" panose="02020603050405020304" pitchFamily="18" charset="0"/>
                <a:cs typeface="Times New Roman" panose="02020603050405020304" pitchFamily="18" charset="0"/>
              </a:rPr>
              <a:t>color</a:t>
            </a:r>
            <a:r>
              <a:rPr lang="en-IN" sz="2500" dirty="0">
                <a:latin typeface="Times New Roman" panose="02020603050405020304" pitchFamily="18" charset="0"/>
                <a:cs typeface="Times New Roman" panose="02020603050405020304" pitchFamily="18" charset="0"/>
              </a:rPr>
              <a:t>.</a:t>
            </a:r>
          </a:p>
          <a:p>
            <a:r>
              <a:rPr lang="en-IN" sz="2500" dirty="0">
                <a:latin typeface="Times New Roman" panose="02020603050405020304" pitchFamily="18" charset="0"/>
                <a:cs typeface="Times New Roman" panose="02020603050405020304" pitchFamily="18" charset="0"/>
              </a:rPr>
              <a:t>Dissolve the existing and outlaw any political party with a doctrine that conflicts with the standard principles.</a:t>
            </a:r>
          </a:p>
          <a:p>
            <a:pPr marL="0" indent="0">
              <a:buNone/>
            </a:pPr>
            <a:br>
              <a:rPr lang="en-IN" sz="2500" dirty="0">
                <a:latin typeface="Times New Roman" panose="02020603050405020304" pitchFamily="18" charset="0"/>
                <a:cs typeface="Times New Roman" panose="02020603050405020304" pitchFamily="18" charset="0"/>
              </a:rPr>
            </a:br>
            <a:endParaRPr lang="en-US" sz="25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979702-B9D9-CA4E-B8DC-843F33C442F3}"/>
              </a:ext>
            </a:extLst>
          </p:cNvPr>
          <p:cNvSpPr txBox="1"/>
          <p:nvPr/>
        </p:nvSpPr>
        <p:spPr>
          <a:xfrm>
            <a:off x="5443870" y="5942817"/>
            <a:ext cx="573490"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197499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C0E98-750F-4444-9944-894E69699970}"/>
              </a:ext>
            </a:extLst>
          </p:cNvPr>
          <p:cNvSpPr>
            <a:spLocks noGrp="1"/>
          </p:cNvSpPr>
          <p:nvPr>
            <p:ph type="title"/>
          </p:nvPr>
        </p:nvSpPr>
        <p:spPr>
          <a:xfrm>
            <a:off x="838200" y="631825"/>
            <a:ext cx="10515600" cy="1325563"/>
          </a:xfrm>
        </p:spPr>
        <p:txBody>
          <a:bodyPr>
            <a:normAutofit/>
          </a:bodyPr>
          <a:lstStyle/>
          <a:p>
            <a:pPr algn="ctr"/>
            <a:r>
              <a:rPr lang="en-US" sz="3000"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0AF0FBF-9C9C-514D-BB8D-62ECA7F55D1E}"/>
              </a:ext>
            </a:extLst>
          </p:cNvPr>
          <p:cNvSpPr>
            <a:spLocks noGrp="1"/>
          </p:cNvSpPr>
          <p:nvPr>
            <p:ph idx="1"/>
          </p:nvPr>
        </p:nvSpPr>
        <p:spPr>
          <a:xfrm>
            <a:off x="838200" y="2057400"/>
            <a:ext cx="10515600" cy="3871762"/>
          </a:xfrm>
        </p:spPr>
        <p:txBody>
          <a:bodyPr>
            <a:normAutofit/>
          </a:bodyPr>
          <a:lstStyle/>
          <a:p>
            <a:pPr marL="0" indent="0">
              <a:buNone/>
            </a:pPr>
            <a:r>
              <a:rPr lang="en-IN" sz="2500" dirty="0">
                <a:latin typeface="Times New Roman" panose="02020603050405020304" pitchFamily="18" charset="0"/>
                <a:cs typeface="Times New Roman" panose="02020603050405020304" pitchFamily="18" charset="0"/>
              </a:rPr>
              <a:t>Secularism is simply a framework for ensuring equality throughout society – in politics, education, the law and elsewhere – for believers and non-believers alike. Although, there still are communities that aren’t very accepting to the principles of secularism, the world is slowly progressing everyday, bit by </a:t>
            </a:r>
            <a:r>
              <a:rPr lang="en-IN" sz="2500" dirty="0" err="1">
                <a:latin typeface="Times New Roman" panose="02020603050405020304" pitchFamily="18" charset="0"/>
                <a:cs typeface="Times New Roman" panose="02020603050405020304" pitchFamily="18" charset="0"/>
              </a:rPr>
              <a:t>bxit</a:t>
            </a:r>
            <a:r>
              <a:rPr lang="en-IN" sz="2500" dirty="0">
                <a:latin typeface="Times New Roman" panose="02020603050405020304" pitchFamily="18" charset="0"/>
                <a:cs typeface="Times New Roman" panose="02020603050405020304" pitchFamily="18" charset="0"/>
              </a:rPr>
              <a:t>. The influence of secularization can also be seen in the spheres of literature and art whose themes now depict secular, scientific, rational and democratic ideas, around the world.</a:t>
            </a:r>
            <a:endParaRPr lang="en-US" sz="2500" dirty="0">
              <a:latin typeface="Times New Roman" panose="02020603050405020304" pitchFamily="18" charset="0"/>
              <a:cs typeface="Times New Roman" panose="02020603050405020304" pitchFamily="18" charset="0"/>
            </a:endParaRPr>
          </a:p>
          <a:p>
            <a:pPr marL="0" indent="0">
              <a:buNone/>
            </a:pPr>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391944-3A91-7944-8612-143CCDF6A0FA}"/>
              </a:ext>
            </a:extLst>
          </p:cNvPr>
          <p:cNvSpPr txBox="1"/>
          <p:nvPr/>
        </p:nvSpPr>
        <p:spPr>
          <a:xfrm>
            <a:off x="5801767" y="5790647"/>
            <a:ext cx="585417"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1054536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DDA986-B6EE-4642-AC60-0490373E6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B62878-12EF-4E97-A284-47BAFC30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79188D-1ED5-4705-B8C7-5D6FB7670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514" y="685800"/>
            <a:ext cx="1080097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28FF67-0460-8049-B968-011E58471864}"/>
              </a:ext>
            </a:extLst>
          </p:cNvPr>
          <p:cNvSpPr>
            <a:spLocks noGrp="1"/>
          </p:cNvSpPr>
          <p:nvPr>
            <p:ph idx="1"/>
          </p:nvPr>
        </p:nvSpPr>
        <p:spPr>
          <a:xfrm>
            <a:off x="1616054" y="2797551"/>
            <a:ext cx="8959892" cy="3169482"/>
          </a:xfrm>
        </p:spPr>
        <p:txBody>
          <a:bodyPr anchor="t">
            <a:normAutofit/>
          </a:bodyPr>
          <a:lstStyle/>
          <a:p>
            <a:pPr marL="0" indent="0" algn="ctr">
              <a:buNone/>
            </a:pPr>
            <a:r>
              <a:rPr lang="en-US" sz="3000" u="sng"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175525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667B-8A69-CF4F-B308-098610CD984E}"/>
              </a:ext>
            </a:extLst>
          </p:cNvPr>
          <p:cNvSpPr>
            <a:spLocks noGrp="1"/>
          </p:cNvSpPr>
          <p:nvPr>
            <p:ph type="title"/>
          </p:nvPr>
        </p:nvSpPr>
        <p:spPr>
          <a:xfrm>
            <a:off x="412898" y="274158"/>
            <a:ext cx="10515600" cy="1325563"/>
          </a:xfrm>
        </p:spPr>
        <p:txBody>
          <a:bodyPr>
            <a:normAutofit/>
          </a:bodyPr>
          <a:lstStyle/>
          <a:p>
            <a:pPr algn="ctr"/>
            <a:r>
              <a:rPr lang="en-US" sz="3000" u="sng" dirty="0">
                <a:latin typeface="Times New Roman" panose="02020603050405020304" pitchFamily="18" charset="0"/>
                <a:cs typeface="Times New Roman" panose="02020603050405020304" pitchFamily="18" charset="0"/>
              </a:rPr>
              <a:t>INDEX</a:t>
            </a:r>
          </a:p>
        </p:txBody>
      </p:sp>
      <p:graphicFrame>
        <p:nvGraphicFramePr>
          <p:cNvPr id="4" name="Table 4">
            <a:extLst>
              <a:ext uri="{FF2B5EF4-FFF2-40B4-BE49-F238E27FC236}">
                <a16:creationId xmlns:a16="http://schemas.microsoft.com/office/drawing/2014/main" id="{155DBEF7-0DF0-EA4E-BE41-8E1316AC208A}"/>
              </a:ext>
            </a:extLst>
          </p:cNvPr>
          <p:cNvGraphicFramePr>
            <a:graphicFrameLocks noGrp="1"/>
          </p:cNvGraphicFramePr>
          <p:nvPr>
            <p:ph idx="1"/>
            <p:extLst>
              <p:ext uri="{D42A27DB-BD31-4B8C-83A1-F6EECF244321}">
                <p14:modId xmlns:p14="http://schemas.microsoft.com/office/powerpoint/2010/main" val="2318664510"/>
              </p:ext>
            </p:extLst>
          </p:nvPr>
        </p:nvGraphicFramePr>
        <p:xfrm>
          <a:off x="744279" y="1295562"/>
          <a:ext cx="10503193" cy="4180840"/>
        </p:xfrm>
        <a:graphic>
          <a:graphicData uri="http://schemas.openxmlformats.org/drawingml/2006/table">
            <a:tbl>
              <a:tblPr firstRow="1" bandRow="1">
                <a:tableStyleId>{2A488322-F2BA-4B5B-9748-0D474271808F}</a:tableStyleId>
              </a:tblPr>
              <a:tblGrid>
                <a:gridCol w="2434857">
                  <a:extLst>
                    <a:ext uri="{9D8B030D-6E8A-4147-A177-3AD203B41FA5}">
                      <a16:colId xmlns:a16="http://schemas.microsoft.com/office/drawing/2014/main" val="3406725237"/>
                    </a:ext>
                  </a:extLst>
                </a:gridCol>
                <a:gridCol w="4563137">
                  <a:extLst>
                    <a:ext uri="{9D8B030D-6E8A-4147-A177-3AD203B41FA5}">
                      <a16:colId xmlns:a16="http://schemas.microsoft.com/office/drawing/2014/main" val="2518878286"/>
                    </a:ext>
                  </a:extLst>
                </a:gridCol>
                <a:gridCol w="3505199">
                  <a:extLst>
                    <a:ext uri="{9D8B030D-6E8A-4147-A177-3AD203B41FA5}">
                      <a16:colId xmlns:a16="http://schemas.microsoft.com/office/drawing/2014/main" val="3078701152"/>
                    </a:ext>
                  </a:extLst>
                </a:gridCol>
              </a:tblGrid>
              <a:tr h="370840">
                <a:tc>
                  <a:txBody>
                    <a:bodyPr/>
                    <a:lstStyle/>
                    <a:p>
                      <a:pPr algn="ctr"/>
                      <a:r>
                        <a:rPr lang="en-US" sz="2500" b="0" dirty="0" err="1">
                          <a:solidFill>
                            <a:schemeClr val="tx1"/>
                          </a:solidFill>
                          <a:latin typeface="Times New Roman" panose="02020603050405020304" pitchFamily="18" charset="0"/>
                          <a:cs typeface="Times New Roman" panose="02020603050405020304" pitchFamily="18" charset="0"/>
                        </a:rPr>
                        <a:t>S.No</a:t>
                      </a:r>
                      <a:r>
                        <a:rPr lang="en-US" sz="2500" b="0" dirty="0">
                          <a:solidFill>
                            <a:schemeClr val="tx1"/>
                          </a:solidFill>
                          <a:latin typeface="Times New Roman" panose="02020603050405020304" pitchFamily="18" charset="0"/>
                          <a:cs typeface="Times New Roman" panose="02020603050405020304" pitchFamily="18" charset="0"/>
                        </a:rPr>
                        <a:t>.</a:t>
                      </a:r>
                    </a:p>
                  </a:txBody>
                  <a:tcPr/>
                </a:tc>
                <a:tc>
                  <a:txBody>
                    <a:bodyPr/>
                    <a:lstStyle/>
                    <a:p>
                      <a:pPr algn="ctr"/>
                      <a:r>
                        <a:rPr lang="en-US" sz="2500" b="0" dirty="0">
                          <a:solidFill>
                            <a:schemeClr val="tx1"/>
                          </a:solidFill>
                          <a:latin typeface="Times New Roman" panose="02020603050405020304" pitchFamily="18" charset="0"/>
                          <a:cs typeface="Times New Roman" panose="02020603050405020304" pitchFamily="18" charset="0"/>
                        </a:rPr>
                        <a:t>Topic</a:t>
                      </a:r>
                    </a:p>
                  </a:txBody>
                  <a:tcPr/>
                </a:tc>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Page Number</a:t>
                      </a:r>
                    </a:p>
                  </a:txBody>
                  <a:tcPr/>
                </a:tc>
                <a:extLst>
                  <a:ext uri="{0D108BD9-81ED-4DB2-BD59-A6C34878D82A}">
                    <a16:rowId xmlns:a16="http://schemas.microsoft.com/office/drawing/2014/main" val="800846704"/>
                  </a:ext>
                </a:extLst>
              </a:tr>
              <a:tr h="370840">
                <a:tc>
                  <a:txBody>
                    <a:bodyPr/>
                    <a:lstStyle/>
                    <a:p>
                      <a:pPr algn="ctr"/>
                      <a:r>
                        <a:rPr lang="en-US" dirty="0"/>
                        <a:t>1.</a:t>
                      </a:r>
                    </a:p>
                  </a:txBody>
                  <a:tcPr/>
                </a:tc>
                <a:tc>
                  <a:txBody>
                    <a:bodyPr/>
                    <a:lstStyle/>
                    <a:p>
                      <a:pPr algn="ctr"/>
                      <a:r>
                        <a:rPr lang="en-US" dirty="0"/>
                        <a:t>What is secularism?</a:t>
                      </a:r>
                    </a:p>
                  </a:txBody>
                  <a:tcPr/>
                </a:tc>
                <a:tc>
                  <a:txBody>
                    <a:bodyPr/>
                    <a:lstStyle/>
                    <a:p>
                      <a:pPr algn="ctr"/>
                      <a:r>
                        <a:rPr lang="en-US"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96975533"/>
                  </a:ext>
                </a:extLst>
              </a:tr>
              <a:tr h="370840">
                <a:tc>
                  <a:txBody>
                    <a:bodyPr/>
                    <a:lstStyle/>
                    <a:p>
                      <a:pPr algn="ctr"/>
                      <a:r>
                        <a:rPr lang="en-US" dirty="0"/>
                        <a:t>2.</a:t>
                      </a:r>
                    </a:p>
                  </a:txBody>
                  <a:tcPr/>
                </a:tc>
                <a:tc>
                  <a:txBody>
                    <a:bodyPr/>
                    <a:lstStyle/>
                    <a:p>
                      <a:pPr algn="ctr"/>
                      <a:r>
                        <a:rPr lang="en-US" dirty="0"/>
                        <a:t>Principles of Secularism</a:t>
                      </a:r>
                    </a:p>
                  </a:txBody>
                  <a:tcPr/>
                </a:tc>
                <a:tc>
                  <a:txBody>
                    <a:bodyPr/>
                    <a:lstStyle/>
                    <a:p>
                      <a:pPr algn="ctr"/>
                      <a:r>
                        <a:rPr lang="en-US" dirty="0">
                          <a:latin typeface="Times New Roman" panose="02020603050405020304" pitchFamily="18" charset="0"/>
                          <a:cs typeface="Times New Roman" panose="02020603050405020304" pitchFamily="18" charset="0"/>
                        </a:rPr>
                        <a:t>2</a:t>
                      </a:r>
                    </a:p>
                  </a:txBody>
                  <a:tcPr/>
                </a:tc>
                <a:extLst>
                  <a:ext uri="{0D108BD9-81ED-4DB2-BD59-A6C34878D82A}">
                    <a16:rowId xmlns:a16="http://schemas.microsoft.com/office/drawing/2014/main" val="2561179438"/>
                  </a:ext>
                </a:extLst>
              </a:tr>
              <a:tr h="370840">
                <a:tc>
                  <a:txBody>
                    <a:bodyPr/>
                    <a:lstStyle/>
                    <a:p>
                      <a:pPr algn="ctr"/>
                      <a:r>
                        <a:rPr lang="en-US" dirty="0"/>
                        <a:t>3.</a:t>
                      </a:r>
                    </a:p>
                  </a:txBody>
                  <a:tcPr/>
                </a:tc>
                <a:tc>
                  <a:txBody>
                    <a:bodyPr/>
                    <a:lstStyle/>
                    <a:p>
                      <a:pPr algn="ctr"/>
                      <a:r>
                        <a:rPr lang="en-US" dirty="0"/>
                        <a:t>Secularism through the Ages</a:t>
                      </a:r>
                    </a:p>
                  </a:txBody>
                  <a:tcPr/>
                </a:tc>
                <a:tc>
                  <a:txBody>
                    <a:bodyPr/>
                    <a:lstStyle/>
                    <a:p>
                      <a:pPr algn="ctr"/>
                      <a:r>
                        <a:rPr lang="en-US"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2735334466"/>
                  </a:ext>
                </a:extLst>
              </a:tr>
              <a:tr h="370840">
                <a:tc>
                  <a:txBody>
                    <a:bodyPr/>
                    <a:lstStyle/>
                    <a:p>
                      <a:pPr algn="ctr"/>
                      <a:r>
                        <a:rPr lang="en-US" dirty="0"/>
                        <a:t>4.</a:t>
                      </a:r>
                    </a:p>
                  </a:txBody>
                  <a:tcPr/>
                </a:tc>
                <a:tc>
                  <a:txBody>
                    <a:bodyPr/>
                    <a:lstStyle/>
                    <a:p>
                      <a:pPr algn="ctr"/>
                      <a:r>
                        <a:rPr lang="en-US" dirty="0"/>
                        <a:t>Secularism in today’s age</a:t>
                      </a:r>
                    </a:p>
                  </a:txBody>
                  <a:tcPr/>
                </a:tc>
                <a:tc>
                  <a:txBody>
                    <a:bodyPr/>
                    <a:lstStyle/>
                    <a:p>
                      <a:pPr algn="ctr"/>
                      <a:r>
                        <a:rPr lang="en-US" dirty="0">
                          <a:latin typeface="Times New Roman" panose="02020603050405020304" pitchFamily="18" charset="0"/>
                          <a:cs typeface="Times New Roman" panose="02020603050405020304" pitchFamily="18" charset="0"/>
                        </a:rPr>
                        <a:t>4-5</a:t>
                      </a:r>
                    </a:p>
                  </a:txBody>
                  <a:tcPr/>
                </a:tc>
                <a:extLst>
                  <a:ext uri="{0D108BD9-81ED-4DB2-BD59-A6C34878D82A}">
                    <a16:rowId xmlns:a16="http://schemas.microsoft.com/office/drawing/2014/main" val="1164500230"/>
                  </a:ext>
                </a:extLst>
              </a:tr>
              <a:tr h="370840">
                <a:tc>
                  <a:txBody>
                    <a:bodyPr/>
                    <a:lstStyle/>
                    <a:p>
                      <a:pPr algn="ctr"/>
                      <a:r>
                        <a:rPr lang="en-US" dirty="0"/>
                        <a:t>5.</a:t>
                      </a:r>
                    </a:p>
                  </a:txBody>
                  <a:tcPr/>
                </a:tc>
                <a:tc>
                  <a:txBody>
                    <a:bodyPr/>
                    <a:lstStyle/>
                    <a:p>
                      <a:pPr algn="ctr"/>
                      <a:r>
                        <a:rPr lang="en-US" dirty="0"/>
                        <a:t>Secularism in India</a:t>
                      </a:r>
                    </a:p>
                  </a:txBody>
                  <a:tcPr/>
                </a:tc>
                <a:tc>
                  <a:txBody>
                    <a:bodyPr/>
                    <a:lstStyle/>
                    <a:p>
                      <a:pPr algn="ctr"/>
                      <a:r>
                        <a:rPr lang="en-US" dirty="0">
                          <a:latin typeface="Times New Roman" panose="02020603050405020304" pitchFamily="18" charset="0"/>
                          <a:cs typeface="Times New Roman" panose="02020603050405020304" pitchFamily="18" charset="0"/>
                        </a:rPr>
                        <a:t>6-7</a:t>
                      </a:r>
                    </a:p>
                  </a:txBody>
                  <a:tcPr/>
                </a:tc>
                <a:extLst>
                  <a:ext uri="{0D108BD9-81ED-4DB2-BD59-A6C34878D82A}">
                    <a16:rowId xmlns:a16="http://schemas.microsoft.com/office/drawing/2014/main" val="1093882895"/>
                  </a:ext>
                </a:extLst>
              </a:tr>
              <a:tr h="370840">
                <a:tc>
                  <a:txBody>
                    <a:bodyPr/>
                    <a:lstStyle/>
                    <a:p>
                      <a:pPr algn="ctr"/>
                      <a:r>
                        <a:rPr lang="en-US" dirty="0"/>
                        <a:t>6.</a:t>
                      </a:r>
                    </a:p>
                  </a:txBody>
                  <a:tcPr/>
                </a:tc>
                <a:tc>
                  <a:txBody>
                    <a:bodyPr/>
                    <a:lstStyle/>
                    <a:p>
                      <a:pPr algn="ctr"/>
                      <a:r>
                        <a:rPr lang="en-US" dirty="0"/>
                        <a:t>Why is secularism important?</a:t>
                      </a:r>
                    </a:p>
                  </a:txBody>
                  <a:tcPr/>
                </a:tc>
                <a:tc>
                  <a:txBody>
                    <a:bodyPr/>
                    <a:lstStyle/>
                    <a:p>
                      <a:pPr algn="ctr"/>
                      <a:r>
                        <a:rPr lang="en-US"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1867242387"/>
                  </a:ext>
                </a:extLst>
              </a:tr>
              <a:tr h="370840">
                <a:tc>
                  <a:txBody>
                    <a:bodyPr/>
                    <a:lstStyle/>
                    <a:p>
                      <a:pPr algn="ctr"/>
                      <a:r>
                        <a:rPr lang="en-US" dirty="0"/>
                        <a:t>7.</a:t>
                      </a:r>
                    </a:p>
                  </a:txBody>
                  <a:tcPr/>
                </a:tc>
                <a:tc>
                  <a:txBody>
                    <a:bodyPr/>
                    <a:lstStyle/>
                    <a:p>
                      <a:pPr algn="ctr"/>
                      <a:r>
                        <a:rPr lang="en-US" dirty="0"/>
                        <a:t>Positive effects of Secularism</a:t>
                      </a:r>
                    </a:p>
                  </a:txBody>
                  <a:tcPr/>
                </a:tc>
                <a:tc>
                  <a:txBody>
                    <a:bodyPr/>
                    <a:lstStyle/>
                    <a:p>
                      <a:pPr algn="ctr"/>
                      <a:r>
                        <a:rPr lang="en-US" dirty="0">
                          <a:latin typeface="Times New Roman" panose="02020603050405020304" pitchFamily="18" charset="0"/>
                          <a:cs typeface="Times New Roman" panose="02020603050405020304" pitchFamily="18" charset="0"/>
                        </a:rPr>
                        <a:t>9</a:t>
                      </a:r>
                    </a:p>
                  </a:txBody>
                  <a:tcPr/>
                </a:tc>
                <a:extLst>
                  <a:ext uri="{0D108BD9-81ED-4DB2-BD59-A6C34878D82A}">
                    <a16:rowId xmlns:a16="http://schemas.microsoft.com/office/drawing/2014/main" val="1996261748"/>
                  </a:ext>
                </a:extLst>
              </a:tr>
              <a:tr h="370840">
                <a:tc>
                  <a:txBody>
                    <a:bodyPr/>
                    <a:lstStyle/>
                    <a:p>
                      <a:pPr algn="ctr"/>
                      <a:r>
                        <a:rPr lang="en-US" dirty="0"/>
                        <a:t>8.</a:t>
                      </a:r>
                    </a:p>
                  </a:txBody>
                  <a:tcPr/>
                </a:tc>
                <a:tc>
                  <a:txBody>
                    <a:bodyPr/>
                    <a:lstStyle/>
                    <a:p>
                      <a:pPr algn="ctr"/>
                      <a:r>
                        <a:rPr lang="en-US" dirty="0"/>
                        <a:t> Negative impacts of Secularism</a:t>
                      </a:r>
                    </a:p>
                  </a:txBody>
                  <a:tcPr/>
                </a:tc>
                <a:tc>
                  <a:txBody>
                    <a:bodyPr/>
                    <a:lstStyle/>
                    <a:p>
                      <a:pPr algn="ctr"/>
                      <a:r>
                        <a:rPr lang="en-US"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440731012"/>
                  </a:ext>
                </a:extLst>
              </a:tr>
              <a:tr h="370840">
                <a:tc>
                  <a:txBody>
                    <a:bodyPr/>
                    <a:lstStyle/>
                    <a:p>
                      <a:pPr algn="ctr"/>
                      <a:r>
                        <a:rPr lang="en-US" dirty="0"/>
                        <a:t>9.</a:t>
                      </a:r>
                    </a:p>
                  </a:txBody>
                  <a:tcPr/>
                </a:tc>
                <a:tc>
                  <a:txBody>
                    <a:bodyPr/>
                    <a:lstStyle/>
                    <a:p>
                      <a:pPr algn="ctr"/>
                      <a:r>
                        <a:rPr lang="en-US" dirty="0"/>
                        <a:t>Steps to promote Secularism in the world</a:t>
                      </a:r>
                    </a:p>
                  </a:txBody>
                  <a:tcPr/>
                </a:tc>
                <a:tc>
                  <a:txBody>
                    <a:bodyPr/>
                    <a:lstStyle/>
                    <a:p>
                      <a:pPr algn="ctr"/>
                      <a:r>
                        <a:rPr lang="en-US"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955861297"/>
                  </a:ext>
                </a:extLst>
              </a:tr>
              <a:tr h="370840">
                <a:tc>
                  <a:txBody>
                    <a:bodyPr/>
                    <a:lstStyle/>
                    <a:p>
                      <a:pPr algn="ctr"/>
                      <a:r>
                        <a:rPr lang="en-US" dirty="0"/>
                        <a:t>10.</a:t>
                      </a:r>
                    </a:p>
                  </a:txBody>
                  <a:tcPr/>
                </a:tc>
                <a:tc>
                  <a:txBody>
                    <a:bodyPr/>
                    <a:lstStyle/>
                    <a:p>
                      <a:pPr algn="ctr"/>
                      <a:r>
                        <a:rPr lang="en-US" dirty="0"/>
                        <a:t>Conclusion</a:t>
                      </a:r>
                    </a:p>
                  </a:txBody>
                  <a:tcPr/>
                </a:tc>
                <a:tc>
                  <a:txBody>
                    <a:bodyPr/>
                    <a:lstStyle/>
                    <a:p>
                      <a:pPr algn="ctr"/>
                      <a:r>
                        <a:rPr lang="en-US"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815945801"/>
                  </a:ext>
                </a:extLst>
              </a:tr>
            </a:tbl>
          </a:graphicData>
        </a:graphic>
      </p:graphicFrame>
    </p:spTree>
    <p:extLst>
      <p:ext uri="{BB962C8B-B14F-4D97-AF65-F5344CB8AC3E}">
        <p14:creationId xmlns:p14="http://schemas.microsoft.com/office/powerpoint/2010/main" val="406131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EFD0B-FCA6-9E4D-BA57-647C38E09F4D}"/>
              </a:ext>
            </a:extLst>
          </p:cNvPr>
          <p:cNvSpPr>
            <a:spLocks noGrp="1"/>
          </p:cNvSpPr>
          <p:nvPr>
            <p:ph type="title"/>
          </p:nvPr>
        </p:nvSpPr>
        <p:spPr>
          <a:xfrm>
            <a:off x="838200" y="365125"/>
            <a:ext cx="10515600" cy="1325563"/>
          </a:xfrm>
        </p:spPr>
        <p:txBody>
          <a:bodyPr>
            <a:normAutofit/>
          </a:bodyPr>
          <a:lstStyle/>
          <a:p>
            <a:pPr algn="ctr"/>
            <a:r>
              <a:rPr lang="en-US" sz="3000" u="sng" dirty="0">
                <a:latin typeface="Times New Roman" panose="02020603050405020304" pitchFamily="18" charset="0"/>
                <a:cs typeface="Times New Roman" panose="02020603050405020304" pitchFamily="18" charset="0"/>
              </a:rPr>
              <a:t>WHAT IS SECULARISM?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3A3B9FEE-3A6B-F443-B252-7A4E814F21C1}"/>
              </a:ext>
            </a:extLst>
          </p:cNvPr>
          <p:cNvSpPr>
            <a:spLocks noGrp="1"/>
          </p:cNvSpPr>
          <p:nvPr>
            <p:ph idx="1"/>
          </p:nvPr>
        </p:nvSpPr>
        <p:spPr>
          <a:xfrm>
            <a:off x="838200" y="2240915"/>
            <a:ext cx="10515600" cy="4251960"/>
          </a:xfrm>
        </p:spPr>
        <p:txBody>
          <a:bodyPr>
            <a:normAutofit/>
          </a:bodyPr>
          <a:lstStyle/>
          <a:p>
            <a:r>
              <a:rPr lang="en-IN" sz="2500" dirty="0">
                <a:latin typeface="Times New Roman" panose="02020603050405020304" pitchFamily="18" charset="0"/>
                <a:cs typeface="Times New Roman" panose="02020603050405020304" pitchFamily="18" charset="0"/>
              </a:rPr>
              <a:t>Any movement in society directed away from otherworldliness to life on earth.</a:t>
            </a:r>
          </a:p>
          <a:p>
            <a:r>
              <a:rPr lang="en-IN" sz="2500" dirty="0">
                <a:latin typeface="Times New Roman" panose="02020603050405020304" pitchFamily="18" charset="0"/>
                <a:cs typeface="Times New Roman" panose="02020603050405020304" pitchFamily="18" charset="0"/>
              </a:rPr>
              <a:t>Defined as the separation of religion from civic affairs and the state.</a:t>
            </a:r>
          </a:p>
          <a:p>
            <a:r>
              <a:rPr lang="en-IN" sz="2500" dirty="0">
                <a:latin typeface="Times New Roman" panose="02020603050405020304" pitchFamily="18" charset="0"/>
                <a:cs typeface="Times New Roman" panose="02020603050405020304" pitchFamily="18" charset="0"/>
              </a:rPr>
              <a:t>It seeks to interpret life based on principles derived solely from the material world, without recourse to religion. </a:t>
            </a:r>
          </a:p>
          <a:p>
            <a:r>
              <a:rPr lang="en-IN" sz="2500" dirty="0">
                <a:latin typeface="Times New Roman" panose="02020603050405020304" pitchFamily="18" charset="0"/>
                <a:cs typeface="Times New Roman" panose="02020603050405020304" pitchFamily="18" charset="0"/>
              </a:rPr>
              <a:t>Emphasises more on tolerance for all religions rather than separation.</a:t>
            </a:r>
          </a:p>
          <a:p>
            <a:r>
              <a:rPr lang="en-IN" sz="2500" dirty="0">
                <a:latin typeface="Times New Roman" panose="02020603050405020304" pitchFamily="18" charset="0"/>
                <a:cs typeface="Times New Roman" panose="02020603050405020304" pitchFamily="18" charset="0"/>
              </a:rPr>
              <a:t>It is the only guarantor of free religious exercise. </a:t>
            </a:r>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4D5CE-17B2-3F4B-8150-5274A1413BDA}"/>
              </a:ext>
            </a:extLst>
          </p:cNvPr>
          <p:cNvSpPr txBox="1"/>
          <p:nvPr/>
        </p:nvSpPr>
        <p:spPr>
          <a:xfrm>
            <a:off x="5922334" y="5890990"/>
            <a:ext cx="669851" cy="861774"/>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1.</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47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777DD19-1BCD-42C6-9DDA-A0FD138EE60A}"/>
              </a:ext>
            </a:extLst>
          </p:cNvPr>
          <p:cNvPicPr>
            <a:picLocks noChangeAspect="1"/>
          </p:cNvPicPr>
          <p:nvPr/>
        </p:nvPicPr>
        <p:blipFill rotWithShape="1">
          <a:blip r:embed="rId2"/>
          <a:srcRect t="13234" b="11766"/>
          <a:stretch/>
        </p:blipFill>
        <p:spPr>
          <a:xfrm>
            <a:off x="20" y="287089"/>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18B26D-FF75-4B4C-92A1-88D1F97E9D59}"/>
              </a:ext>
            </a:extLst>
          </p:cNvPr>
          <p:cNvSpPr>
            <a:spLocks noGrp="1"/>
          </p:cNvSpPr>
          <p:nvPr>
            <p:ph type="title"/>
          </p:nvPr>
        </p:nvSpPr>
        <p:spPr>
          <a:xfrm>
            <a:off x="838200" y="365125"/>
            <a:ext cx="10515600" cy="1325563"/>
          </a:xfrm>
        </p:spPr>
        <p:txBody>
          <a:bodyPr>
            <a:normAutofit/>
          </a:bodyPr>
          <a:lstStyle/>
          <a:p>
            <a:pPr algn="ctr"/>
            <a:r>
              <a:rPr lang="en-US" sz="3000" u="sng" dirty="0">
                <a:latin typeface="Times New Roman" panose="02020603050405020304" pitchFamily="18" charset="0"/>
                <a:cs typeface="Times New Roman" panose="02020603050405020304" pitchFamily="18" charset="0"/>
              </a:rPr>
              <a:t>PRINCIPLES OF SECULARISM</a:t>
            </a:r>
            <a:endParaRPr lang="en-US" sz="3000" dirty="0"/>
          </a:p>
        </p:txBody>
      </p:sp>
      <p:graphicFrame>
        <p:nvGraphicFramePr>
          <p:cNvPr id="5" name="Content Placeholder 2">
            <a:extLst>
              <a:ext uri="{FF2B5EF4-FFF2-40B4-BE49-F238E27FC236}">
                <a16:creationId xmlns:a16="http://schemas.microsoft.com/office/drawing/2014/main" id="{C1129D0F-9FE0-48D8-8B26-06C060747899}"/>
              </a:ext>
            </a:extLst>
          </p:cNvPr>
          <p:cNvGraphicFramePr>
            <a:graphicFrameLocks noGrp="1"/>
          </p:cNvGraphicFramePr>
          <p:nvPr>
            <p:ph idx="1"/>
            <p:extLst>
              <p:ext uri="{D42A27DB-BD31-4B8C-83A1-F6EECF244321}">
                <p14:modId xmlns:p14="http://schemas.microsoft.com/office/powerpoint/2010/main" val="2909945518"/>
              </p:ext>
            </p:extLst>
          </p:nvPr>
        </p:nvGraphicFramePr>
        <p:xfrm>
          <a:off x="838200" y="1541721"/>
          <a:ext cx="10515600" cy="4635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D110011A-5509-2A47-9F28-1C9D8AD63D67}"/>
              </a:ext>
            </a:extLst>
          </p:cNvPr>
          <p:cNvSpPr txBox="1"/>
          <p:nvPr/>
        </p:nvSpPr>
        <p:spPr>
          <a:xfrm>
            <a:off x="6096000" y="6176963"/>
            <a:ext cx="426720"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265767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A6EDAB-A585-B04E-B8D5-655269CA3D6D}"/>
              </a:ext>
            </a:extLst>
          </p:cNvPr>
          <p:cNvSpPr>
            <a:spLocks noGrp="1"/>
          </p:cNvSpPr>
          <p:nvPr>
            <p:ph type="title"/>
          </p:nvPr>
        </p:nvSpPr>
        <p:spPr>
          <a:xfrm>
            <a:off x="643467" y="321734"/>
            <a:ext cx="10905066" cy="1135737"/>
          </a:xfrm>
        </p:spPr>
        <p:txBody>
          <a:bodyPr>
            <a:normAutofit/>
          </a:bodyPr>
          <a:lstStyle/>
          <a:p>
            <a:pPr algn="ctr"/>
            <a:r>
              <a:rPr lang="en-US" sz="3000" u="sng" dirty="0">
                <a:latin typeface="Times New Roman" panose="02020603050405020304" pitchFamily="18" charset="0"/>
                <a:cs typeface="Times New Roman" panose="02020603050405020304" pitchFamily="18" charset="0"/>
              </a:rPr>
              <a:t>SECULARISM THROUGH THE AGES</a:t>
            </a:r>
          </a:p>
        </p:txBody>
      </p:sp>
      <p:sp>
        <p:nvSpPr>
          <p:cNvPr id="3" name="Content Placeholder 2">
            <a:extLst>
              <a:ext uri="{FF2B5EF4-FFF2-40B4-BE49-F238E27FC236}">
                <a16:creationId xmlns:a16="http://schemas.microsoft.com/office/drawing/2014/main" id="{49BCA93D-00B9-AE44-BA72-5BA681468528}"/>
              </a:ext>
            </a:extLst>
          </p:cNvPr>
          <p:cNvSpPr>
            <a:spLocks noGrp="1"/>
          </p:cNvSpPr>
          <p:nvPr>
            <p:ph idx="1"/>
          </p:nvPr>
        </p:nvSpPr>
        <p:spPr>
          <a:xfrm>
            <a:off x="643467" y="1782981"/>
            <a:ext cx="10905066" cy="4393982"/>
          </a:xfrm>
        </p:spPr>
        <p:txBody>
          <a:bodyPr>
            <a:normAutofit/>
          </a:bodyPr>
          <a:lstStyle/>
          <a:p>
            <a:r>
              <a:rPr lang="en-US" sz="2500" dirty="0">
                <a:latin typeface="Times New Roman" panose="02020603050405020304" pitchFamily="18" charset="0"/>
                <a:cs typeface="Times New Roman" panose="02020603050405020304" pitchFamily="18" charset="0"/>
              </a:rPr>
              <a:t>At the time of the Renaissance it exhibited itself in the development of humanism. </a:t>
            </a:r>
          </a:p>
          <a:p>
            <a:r>
              <a:rPr lang="en-US" sz="2500" dirty="0">
                <a:latin typeface="Times New Roman" panose="02020603050405020304" pitchFamily="18" charset="0"/>
                <a:cs typeface="Times New Roman" panose="02020603050405020304" pitchFamily="18" charset="0"/>
              </a:rPr>
              <a:t>Interest in human cultural achievements and the possibilities of their fulfillment in this world increased.</a:t>
            </a:r>
          </a:p>
          <a:p>
            <a:r>
              <a:rPr lang="en-US" sz="2500" dirty="0">
                <a:latin typeface="Times New Roman" panose="02020603050405020304" pitchFamily="18" charset="0"/>
                <a:cs typeface="Times New Roman" panose="02020603050405020304" pitchFamily="18" charset="0"/>
              </a:rPr>
              <a:t>The movement has been in progress during the entire course of modern history.</a:t>
            </a:r>
          </a:p>
          <a:p>
            <a:r>
              <a:rPr lang="en-US" sz="2500" dirty="0">
                <a:latin typeface="Times New Roman" panose="02020603050405020304" pitchFamily="18" charset="0"/>
                <a:cs typeface="Times New Roman" panose="02020603050405020304" pitchFamily="18" charset="0"/>
              </a:rPr>
              <a:t>It has often been viewed as being anti-Christian and antireligious.</a:t>
            </a:r>
          </a:p>
          <a:p>
            <a:r>
              <a:rPr lang="en-US" sz="2500" dirty="0">
                <a:latin typeface="Times New Roman" panose="02020603050405020304" pitchFamily="18" charset="0"/>
                <a:cs typeface="Times New Roman" panose="02020603050405020304" pitchFamily="18" charset="0"/>
              </a:rPr>
              <a:t>In the latter half of the 20th century, however, some theologians began advocating secular Christianity.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73FAEDD5-872D-C149-A267-CD01F6B4B636}"/>
              </a:ext>
            </a:extLst>
          </p:cNvPr>
          <p:cNvSpPr txBox="1"/>
          <p:nvPr/>
        </p:nvSpPr>
        <p:spPr>
          <a:xfrm>
            <a:off x="5443870" y="5628141"/>
            <a:ext cx="426720"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07419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93A529F-EC40-AC4B-833F-892D3A2CAA56}"/>
              </a:ext>
            </a:extLst>
          </p:cNvPr>
          <p:cNvSpPr>
            <a:spLocks noGrp="1"/>
          </p:cNvSpPr>
          <p:nvPr>
            <p:ph type="title"/>
          </p:nvPr>
        </p:nvSpPr>
        <p:spPr>
          <a:xfrm>
            <a:off x="1179226" y="826680"/>
            <a:ext cx="9833548" cy="1325563"/>
          </a:xfrm>
        </p:spPr>
        <p:txBody>
          <a:bodyPr>
            <a:normAutofit/>
          </a:bodyPr>
          <a:lstStyle/>
          <a:p>
            <a:pPr algn="ctr"/>
            <a:r>
              <a:rPr lang="en-US" sz="3000" u="sng" dirty="0">
                <a:solidFill>
                  <a:srgbClr val="FFFFFF"/>
                </a:solidFill>
                <a:latin typeface="Times New Roman" panose="02020603050405020304" pitchFamily="18" charset="0"/>
                <a:cs typeface="Times New Roman" panose="02020603050405020304" pitchFamily="18" charset="0"/>
              </a:rPr>
              <a:t>SECULARISM IN TODAY’S ERA</a:t>
            </a:r>
          </a:p>
        </p:txBody>
      </p:sp>
      <p:sp>
        <p:nvSpPr>
          <p:cNvPr id="3" name="Content Placeholder 2">
            <a:extLst>
              <a:ext uri="{FF2B5EF4-FFF2-40B4-BE49-F238E27FC236}">
                <a16:creationId xmlns:a16="http://schemas.microsoft.com/office/drawing/2014/main" id="{271B4B8B-F6C1-494D-8C7C-E84573B7CD6A}"/>
              </a:ext>
            </a:extLst>
          </p:cNvPr>
          <p:cNvSpPr>
            <a:spLocks noGrp="1"/>
          </p:cNvSpPr>
          <p:nvPr>
            <p:ph idx="1"/>
          </p:nvPr>
        </p:nvSpPr>
        <p:spPr>
          <a:xfrm>
            <a:off x="1179226" y="2753936"/>
            <a:ext cx="9833548" cy="3277384"/>
          </a:xfrm>
        </p:spPr>
        <p:txBody>
          <a:bodyPr>
            <a:noAutofit/>
          </a:bodyPr>
          <a:lstStyle/>
          <a:p>
            <a:r>
              <a:rPr lang="en-IN" sz="2500" dirty="0">
                <a:solidFill>
                  <a:srgbClr val="000000"/>
                </a:solidFill>
                <a:latin typeface="Times New Roman" panose="02020603050405020304" pitchFamily="18" charset="0"/>
                <a:cs typeface="Times New Roman" panose="02020603050405020304" pitchFamily="18" charset="0"/>
              </a:rPr>
              <a:t>Countries like Turkey and Iran follow a top down approach to secularism.</a:t>
            </a:r>
          </a:p>
          <a:p>
            <a:r>
              <a:rPr lang="en-IN" sz="2500" dirty="0">
                <a:solidFill>
                  <a:srgbClr val="000000"/>
                </a:solidFill>
                <a:latin typeface="Times New Roman" panose="02020603050405020304" pitchFamily="18" charset="0"/>
                <a:cs typeface="Times New Roman" panose="02020603050405020304" pitchFamily="18" charset="0"/>
              </a:rPr>
              <a:t>African countries like Nigeria cannot function well under secular rule because of the various religious groups in the country.</a:t>
            </a:r>
          </a:p>
          <a:p>
            <a:r>
              <a:rPr lang="en-IN" sz="2500" dirty="0">
                <a:solidFill>
                  <a:srgbClr val="000000"/>
                </a:solidFill>
                <a:latin typeface="Times New Roman" panose="02020603050405020304" pitchFamily="18" charset="0"/>
                <a:cs typeface="Times New Roman" panose="02020603050405020304" pitchFamily="18" charset="0"/>
              </a:rPr>
              <a:t>Other places that witness Islam as the dominant religion can never use secularism to govern a state. Islam itself brings an entire system of the way a state under Islamic rule is supposed to function. </a:t>
            </a:r>
          </a:p>
          <a:p>
            <a:r>
              <a:rPr lang="en-IN" sz="2500" dirty="0">
                <a:solidFill>
                  <a:srgbClr val="000000"/>
                </a:solidFill>
                <a:latin typeface="Times New Roman" panose="02020603050405020304" pitchFamily="18" charset="0"/>
                <a:cs typeface="Times New Roman" panose="02020603050405020304" pitchFamily="18" charset="0"/>
              </a:rPr>
              <a:t>The Pope as the head of Vatican and the people under him are living in a peaceful and non-hectic environment.</a:t>
            </a:r>
          </a:p>
          <a:p>
            <a:endParaRPr lang="en-US" sz="2500" dirty="0">
              <a:solidFill>
                <a:srgbClr val="0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2A878C-A72F-1A43-A126-9DD76EE267A6}"/>
              </a:ext>
            </a:extLst>
          </p:cNvPr>
          <p:cNvSpPr txBox="1"/>
          <p:nvPr/>
        </p:nvSpPr>
        <p:spPr>
          <a:xfrm>
            <a:off x="5847907" y="6230679"/>
            <a:ext cx="426720"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138145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5">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767F460-A4FB-514A-A8C8-826C7C080C57}"/>
              </a:ext>
            </a:extLst>
          </p:cNvPr>
          <p:cNvSpPr>
            <a:spLocks noGrp="1"/>
          </p:cNvSpPr>
          <p:nvPr>
            <p:ph idx="1"/>
          </p:nvPr>
        </p:nvSpPr>
        <p:spPr>
          <a:xfrm>
            <a:off x="971654" y="2176272"/>
            <a:ext cx="10048913" cy="4041648"/>
          </a:xfrm>
        </p:spPr>
        <p:txBody>
          <a:bodyPr anchor="t">
            <a:normAutofit/>
          </a:bodyPr>
          <a:lstStyle/>
          <a:p>
            <a:r>
              <a:rPr lang="en-IN" sz="2500" dirty="0">
                <a:latin typeface="Times New Roman" panose="02020603050405020304" pitchFamily="18" charset="0"/>
                <a:cs typeface="Times New Roman" panose="02020603050405020304" pitchFamily="18" charset="0"/>
              </a:rPr>
              <a:t>In the West, the State is separate from the functioning of all religious institution and groups.</a:t>
            </a:r>
          </a:p>
          <a:p>
            <a:r>
              <a:rPr lang="en-IN" sz="2500" dirty="0">
                <a:latin typeface="Times New Roman" panose="02020603050405020304" pitchFamily="18" charset="0"/>
                <a:cs typeface="Times New Roman" panose="02020603050405020304" pitchFamily="18" charset="0"/>
              </a:rPr>
              <a:t> The state believes in total non-interference of religion. The state is allowed to curtail the rights of citizens if the religion is causing hindrance in the functioning of the state.</a:t>
            </a:r>
          </a:p>
          <a:p>
            <a:r>
              <a:rPr lang="en-IN" sz="2500" dirty="0">
                <a:latin typeface="Times New Roman" panose="02020603050405020304" pitchFamily="18" charset="0"/>
                <a:cs typeface="Times New Roman" panose="02020603050405020304" pitchFamily="18" charset="0"/>
              </a:rPr>
              <a:t>The state treats all religions with equal indifference. It does not aid any religious institutions through financial means or taxes them.</a:t>
            </a:r>
            <a:endParaRPr lang="en-US" sz="25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3BC7129-2FE0-884E-BBBE-0C8D614C7749}"/>
              </a:ext>
            </a:extLst>
          </p:cNvPr>
          <p:cNvSpPr txBox="1"/>
          <p:nvPr/>
        </p:nvSpPr>
        <p:spPr>
          <a:xfrm>
            <a:off x="5645888" y="5613991"/>
            <a:ext cx="425116"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413942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B59BB22-2B2B-7347-AA3B-24F85A02180C}"/>
              </a:ext>
            </a:extLst>
          </p:cNvPr>
          <p:cNvSpPr>
            <a:spLocks noGrp="1"/>
          </p:cNvSpPr>
          <p:nvPr>
            <p:ph type="title"/>
          </p:nvPr>
        </p:nvSpPr>
        <p:spPr>
          <a:xfrm>
            <a:off x="838200" y="365125"/>
            <a:ext cx="10515600" cy="1325563"/>
          </a:xfrm>
        </p:spPr>
        <p:txBody>
          <a:bodyPr>
            <a:normAutofit/>
          </a:bodyPr>
          <a:lstStyle/>
          <a:p>
            <a:pPr algn="ctr"/>
            <a:r>
              <a:rPr lang="en-US" sz="3000" u="sng" dirty="0">
                <a:latin typeface="Times New Roman" panose="02020603050405020304" pitchFamily="18" charset="0"/>
                <a:cs typeface="Times New Roman" panose="02020603050405020304" pitchFamily="18" charset="0"/>
              </a:rPr>
              <a:t>SECULARISM IN INDIA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859B04-F74F-B141-A697-545E56E45542}"/>
              </a:ext>
            </a:extLst>
          </p:cNvPr>
          <p:cNvSpPr>
            <a:spLocks noGrp="1"/>
          </p:cNvSpPr>
          <p:nvPr>
            <p:ph idx="1"/>
          </p:nvPr>
        </p:nvSpPr>
        <p:spPr>
          <a:xfrm>
            <a:off x="838200" y="1825625"/>
            <a:ext cx="10515600" cy="4351338"/>
          </a:xfrm>
        </p:spPr>
        <p:txBody>
          <a:bodyPr>
            <a:normAutofit/>
          </a:bodyPr>
          <a:lstStyle/>
          <a:p>
            <a:r>
              <a:rPr lang="en-US" sz="2500" dirty="0">
                <a:latin typeface="Times New Roman" panose="02020603050405020304" pitchFamily="18" charset="0"/>
                <a:cs typeface="Times New Roman" panose="02020603050405020304" pitchFamily="18" charset="0"/>
              </a:rPr>
              <a:t>It respects not one but all religions, accompanied by critique.</a:t>
            </a:r>
          </a:p>
          <a:p>
            <a:r>
              <a:rPr lang="en-IN" sz="2500" dirty="0">
                <a:latin typeface="Times New Roman" panose="02020603050405020304" pitchFamily="18" charset="0"/>
                <a:cs typeface="Times New Roman" panose="02020603050405020304" pitchFamily="18" charset="0"/>
              </a:rPr>
              <a:t>It follows that our state must respectfully leave religion alone. </a:t>
            </a:r>
          </a:p>
          <a:p>
            <a:r>
              <a:rPr lang="en-IN" sz="2500" dirty="0">
                <a:latin typeface="Times New Roman" panose="02020603050405020304" pitchFamily="18" charset="0"/>
                <a:cs typeface="Times New Roman" panose="02020603050405020304" pitchFamily="18" charset="0"/>
              </a:rPr>
              <a:t>Only intervene in case of communal disharmony and discrimination on grounds of religion.</a:t>
            </a:r>
          </a:p>
          <a:p>
            <a:r>
              <a:rPr lang="en-IN" sz="2500" dirty="0">
                <a:latin typeface="Times New Roman" panose="02020603050405020304" pitchFamily="18" charset="0"/>
                <a:cs typeface="Times New Roman" panose="02020603050405020304" pitchFamily="18" charset="0"/>
              </a:rPr>
              <a:t>Constitutional secularism has to constantly decide when to engage or disengage, help or hinder religion.</a:t>
            </a:r>
          </a:p>
          <a:p>
            <a:r>
              <a:rPr lang="en-IN" sz="2500" dirty="0">
                <a:latin typeface="Times New Roman" panose="02020603050405020304" pitchFamily="18" charset="0"/>
                <a:cs typeface="Times New Roman" panose="02020603050405020304" pitchFamily="18" charset="0"/>
              </a:rPr>
              <a:t>Cannot be sustained by governments alone but requires collective commitment from an impartial judiciary, a scrupulous media, civil society activists, and an alert citizenry.</a:t>
            </a:r>
            <a:endParaRPr lang="en-US"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F6F3AD-3CF3-F74C-83B6-2C21B90BBE4D}"/>
              </a:ext>
            </a:extLst>
          </p:cNvPr>
          <p:cNvSpPr txBox="1"/>
          <p:nvPr/>
        </p:nvSpPr>
        <p:spPr>
          <a:xfrm>
            <a:off x="5911702" y="6176963"/>
            <a:ext cx="426720"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165403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B6C291-6CAF-46DF-ACFF-AADF0FD03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0"/>
            <a:ext cx="10910292" cy="6858000"/>
          </a:xfrm>
          <a:prstGeom prst="rect">
            <a:avLst/>
          </a:prstGeom>
          <a:gradFill>
            <a:gsLst>
              <a:gs pos="0">
                <a:schemeClr val="accent6"/>
              </a:gs>
              <a:gs pos="25000">
                <a:schemeClr val="accent6"/>
              </a:gs>
              <a:gs pos="94000">
                <a:schemeClr val="accent1"/>
              </a:gs>
              <a:gs pos="100000">
                <a:schemeClr val="accent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a:extLst>
              <a:ext uri="{FF2B5EF4-FFF2-40B4-BE49-F238E27FC236}">
                <a16:creationId xmlns:a16="http://schemas.microsoft.com/office/drawing/2014/main" id="{63C11A00-A2A3-417C-B33D-DC753ED7C3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964" t="3964" r="3964" b="3964"/>
          <a:stretch>
            <a:fillRect/>
          </a:stretch>
        </p:blipFill>
        <p:spPr>
          <a:xfrm>
            <a:off x="0" y="1"/>
            <a:ext cx="12192000" cy="6857998"/>
          </a:xfrm>
          <a:custGeom>
            <a:avLst/>
            <a:gdLst>
              <a:gd name="connsiteX0" fmla="*/ 0 w 12192000"/>
              <a:gd name="connsiteY0" fmla="*/ 0 h 6857998"/>
              <a:gd name="connsiteX1" fmla="*/ 12192000 w 12192000"/>
              <a:gd name="connsiteY1" fmla="*/ 0 h 6857998"/>
              <a:gd name="connsiteX2" fmla="*/ 12192000 w 12192000"/>
              <a:gd name="connsiteY2" fmla="*/ 6857998 h 6857998"/>
              <a:gd name="connsiteX3" fmla="*/ 0 w 12192000"/>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12192000" h="6857998">
                <a:moveTo>
                  <a:pt x="0" y="0"/>
                </a:moveTo>
                <a:lnTo>
                  <a:pt x="12192000" y="0"/>
                </a:lnTo>
                <a:lnTo>
                  <a:pt x="12192000" y="6857998"/>
                </a:lnTo>
                <a:lnTo>
                  <a:pt x="0" y="6857998"/>
                </a:lnTo>
                <a:close/>
              </a:path>
            </a:pathLst>
          </a:custGeom>
        </p:spPr>
      </p:pic>
      <p:sp>
        <p:nvSpPr>
          <p:cNvPr id="3" name="Content Placeholder 2">
            <a:extLst>
              <a:ext uri="{FF2B5EF4-FFF2-40B4-BE49-F238E27FC236}">
                <a16:creationId xmlns:a16="http://schemas.microsoft.com/office/drawing/2014/main" id="{D93B8993-96D9-EE44-B1E6-3CB1EBB8138C}"/>
              </a:ext>
            </a:extLst>
          </p:cNvPr>
          <p:cNvSpPr>
            <a:spLocks noGrp="1"/>
          </p:cNvSpPr>
          <p:nvPr>
            <p:ph idx="1"/>
          </p:nvPr>
        </p:nvSpPr>
        <p:spPr>
          <a:xfrm>
            <a:off x="2228850" y="2083981"/>
            <a:ext cx="8015288" cy="2838893"/>
          </a:xfrm>
        </p:spPr>
        <p:txBody>
          <a:bodyPr anchor="t">
            <a:normAutofit/>
          </a:bodyPr>
          <a:lstStyle/>
          <a:p>
            <a:r>
              <a:rPr lang="en-IN" sz="2500" dirty="0">
                <a:latin typeface="Times New Roman" panose="02020603050405020304" pitchFamily="18" charset="0"/>
                <a:cs typeface="Times New Roman" panose="02020603050405020304" pitchFamily="18" charset="0"/>
              </a:rPr>
              <a:t>There are still people, constrained by their class, who are engaged in manual scavenging.</a:t>
            </a:r>
          </a:p>
          <a:p>
            <a:r>
              <a:rPr lang="en-IN" sz="2500" dirty="0">
                <a:latin typeface="Times New Roman" panose="02020603050405020304" pitchFamily="18" charset="0"/>
                <a:cs typeface="Times New Roman" panose="02020603050405020304" pitchFamily="18" charset="0"/>
              </a:rPr>
              <a:t>People are still not allowed anywhere near places of worship even after the clear Supreme Court mandate on this issue</a:t>
            </a:r>
            <a:r>
              <a:rPr lang="en-IN" sz="2500">
                <a:latin typeface="Times New Roman" panose="02020603050405020304" pitchFamily="18" charset="0"/>
                <a:cs typeface="Times New Roman" panose="02020603050405020304" pitchFamily="18" charset="0"/>
              </a:rPr>
              <a:t>. </a:t>
            </a:r>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Some have even gone to the extent of opposing secularism by arguing that it is a western concept, not suited to India.</a:t>
            </a:r>
          </a:p>
          <a:p>
            <a:pPr marL="0" indent="0">
              <a:buNone/>
            </a:pPr>
            <a:endParaRPr lang="en-IN" sz="25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28172B4-1115-D64B-814D-0CD6FA565DEB}"/>
              </a:ext>
            </a:extLst>
          </p:cNvPr>
          <p:cNvSpPr txBox="1"/>
          <p:nvPr/>
        </p:nvSpPr>
        <p:spPr>
          <a:xfrm>
            <a:off x="6080788" y="5826642"/>
            <a:ext cx="425116" cy="47705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143785324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1033</Words>
  <Application>Microsoft Macintosh PowerPoint</Application>
  <PresentationFormat>Widescreen</PresentationFormat>
  <Paragraphs>108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A SECULAR WORLD</vt:lpstr>
      <vt:lpstr>INDEX</vt:lpstr>
      <vt:lpstr>WHAT IS SECULARISM?</vt:lpstr>
      <vt:lpstr>PRINCIPLES OF SECULARISM</vt:lpstr>
      <vt:lpstr>SECULARISM THROUGH THE AGES</vt:lpstr>
      <vt:lpstr>SECULARISM IN TODAY’S ERA</vt:lpstr>
      <vt:lpstr>PowerPoint Presentation</vt:lpstr>
      <vt:lpstr>SECULARISM IN INDIA</vt:lpstr>
      <vt:lpstr>PowerPoint Presentation</vt:lpstr>
      <vt:lpstr>WHY IS SECULARISM IMPORTANT?</vt:lpstr>
      <vt:lpstr>POSITIVE EFFECTS OF SECULARISM</vt:lpstr>
      <vt:lpstr>NEGATIVE IMPACTS OF SECULARISM</vt:lpstr>
      <vt:lpstr>STEPS TO PROMOTE SECULARISM IN THE WORLD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Secular World</dc:title>
  <dc:creator>Anannya Singh</dc:creator>
  <cp:lastModifiedBy>Singh,Akanksha</cp:lastModifiedBy>
  <cp:revision>45</cp:revision>
  <dcterms:created xsi:type="dcterms:W3CDTF">2021-04-19T15:44:52Z</dcterms:created>
  <dcterms:modified xsi:type="dcterms:W3CDTF">2021-04-26T03:09:56Z</dcterms:modified>
</cp:coreProperties>
</file>