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1" r:id="rId5"/>
    <p:sldId id="290" r:id="rId6"/>
    <p:sldId id="275" r:id="rId7"/>
    <p:sldId id="291" r:id="rId8"/>
    <p:sldId id="292" r:id="rId9"/>
    <p:sldId id="293" r:id="rId10"/>
    <p:sldId id="294" r:id="rId11"/>
    <p:sldId id="295" r:id="rId12"/>
    <p:sldId id="276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k Vinkhuyzen" initials="" lastIdx="7" clrIdx="0"/>
  <p:cmAuthor id="1" name="Marc Mosk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6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80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C9D3-3747-6647-8CAE-B8A2D0E5AC6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C325D-9403-AA42-A6D3-42DBFCF9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2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3E07-28A9-D845-A5E2-5A2896E6E25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CB26-EF63-AF44-AD24-AF82956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54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PARC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PARC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62B5-80C9-1941-BDD5-616CB91C51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arcxerox_rg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349843"/>
            <a:ext cx="839167" cy="37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ame 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0"/>
            </a:avLst>
          </a:prstGeom>
          <a:solidFill>
            <a:srgbClr val="264A59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1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4640" y="1849348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Bar()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4640" y="2763919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Configuation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64640" y="3678490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4640" y="4593061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DoDispose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64640" y="5507632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Destructor ~Bar()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4742220" y="2416482"/>
            <a:ext cx="0" cy="347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4742220" y="3331053"/>
            <a:ext cx="0" cy="347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742220" y="4245624"/>
            <a:ext cx="0" cy="347437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742220" y="5160195"/>
            <a:ext cx="0" cy="347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5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CCNxDelayQueue</a:t>
            </a:r>
            <a:r>
              <a:rPr lang="en-US" dirty="0" smtClean="0"/>
              <a:t>&lt;T&gt;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38008" y="3752545"/>
            <a:ext cx="2073428" cy="1113965"/>
            <a:chOff x="1798001" y="1721931"/>
            <a:chExt cx="1498334" cy="8230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rocess 18"/>
          <p:cNvSpPr/>
          <p:nvPr/>
        </p:nvSpPr>
        <p:spPr>
          <a:xfrm>
            <a:off x="4009574" y="2345138"/>
            <a:ext cx="2397424" cy="406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GetServiceTime</a:t>
            </a:r>
            <a:r>
              <a:rPr lang="en-US" dirty="0" smtClean="0"/>
              <a:t>(T item)</a:t>
            </a:r>
            <a:endParaRPr lang="en-US" dirty="0"/>
          </a:p>
        </p:txBody>
      </p:sp>
      <p:sp>
        <p:nvSpPr>
          <p:cNvPr id="20" name="U-Turn Arrow 19"/>
          <p:cNvSpPr/>
          <p:nvPr/>
        </p:nvSpPr>
        <p:spPr>
          <a:xfrm>
            <a:off x="4998586" y="2879939"/>
            <a:ext cx="525244" cy="872606"/>
          </a:xfrm>
          <a:prstGeom prst="uturnArrow">
            <a:avLst>
              <a:gd name="adj1" fmla="val 12012"/>
              <a:gd name="adj2" fmla="val 14668"/>
              <a:gd name="adj3" fmla="val 19095"/>
              <a:gd name="adj4" fmla="val 43750"/>
              <a:gd name="adj5" fmla="val 94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6099228" y="4072926"/>
            <a:ext cx="2587571" cy="406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DequeueCallback</a:t>
            </a:r>
            <a:r>
              <a:rPr lang="en-US" dirty="0" smtClean="0"/>
              <a:t>(T item)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647618" y="4266199"/>
            <a:ext cx="372671" cy="120657"/>
          </a:xfrm>
          <a:prstGeom prst="rightArrow">
            <a:avLst>
              <a:gd name="adj1" fmla="val 50000"/>
              <a:gd name="adj2" fmla="val 769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/>
          <p:cNvSpPr/>
          <p:nvPr/>
        </p:nvSpPr>
        <p:spPr>
          <a:xfrm>
            <a:off x="1090764" y="4077608"/>
            <a:ext cx="1980600" cy="406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push_back</a:t>
            </a:r>
            <a:r>
              <a:rPr lang="en-US" dirty="0" smtClean="0"/>
              <a:t>(T item)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165337" y="4222026"/>
            <a:ext cx="372671" cy="120657"/>
          </a:xfrm>
          <a:prstGeom prst="rightArrow">
            <a:avLst>
              <a:gd name="adj1" fmla="val 50000"/>
              <a:gd name="adj2" fmla="val 769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92324" y="5178737"/>
            <a:ext cx="11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s3 Timer</a:t>
            </a:r>
          </a:p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5508892" y="4674129"/>
            <a:ext cx="271663" cy="7511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CCNxDelayQueue</a:t>
            </a:r>
            <a:r>
              <a:rPr lang="en-US" sz="4000" dirty="0" smtClean="0"/>
              <a:t>&lt;T&gt;</a:t>
            </a:r>
            <a:br>
              <a:rPr lang="en-US" sz="4000" dirty="0" smtClean="0"/>
            </a:br>
            <a:r>
              <a:rPr lang="en-US" sz="4000" dirty="0" err="1" smtClean="0"/>
              <a:t>InputDelay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64580" y="4180427"/>
            <a:ext cx="2073428" cy="1113965"/>
            <a:chOff x="1798001" y="1721931"/>
            <a:chExt cx="1498334" cy="8230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rocess 18"/>
          <p:cNvSpPr/>
          <p:nvPr/>
        </p:nvSpPr>
        <p:spPr>
          <a:xfrm>
            <a:off x="1677518" y="2098660"/>
            <a:ext cx="4258314" cy="1080760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onaco"/>
                <a:cs typeface="Monaco"/>
              </a:rPr>
              <a:t>GetServiceTime</a:t>
            </a:r>
            <a:r>
              <a:rPr lang="en-US" sz="1600" dirty="0" smtClean="0">
                <a:latin typeface="Monaco"/>
                <a:cs typeface="Monaco"/>
              </a:rPr>
              <a:t>(T item)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return </a:t>
            </a:r>
            <a:r>
              <a:rPr lang="en-US" sz="1600" dirty="0" err="1" smtClean="0">
                <a:latin typeface="Monaco"/>
                <a:cs typeface="Monaco"/>
              </a:rPr>
              <a:t>MicroSeconds</a:t>
            </a:r>
            <a:r>
              <a:rPr lang="en-US" sz="1600" dirty="0" smtClean="0">
                <a:latin typeface="Monaco"/>
                <a:cs typeface="Monaco"/>
              </a:rPr>
              <a:t>(2);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20" name="U-Turn Arrow 19"/>
          <p:cNvSpPr/>
          <p:nvPr/>
        </p:nvSpPr>
        <p:spPr>
          <a:xfrm>
            <a:off x="2925158" y="3307821"/>
            <a:ext cx="525244" cy="872606"/>
          </a:xfrm>
          <a:prstGeom prst="uturnArrow">
            <a:avLst>
              <a:gd name="adj1" fmla="val 12012"/>
              <a:gd name="adj2" fmla="val 14668"/>
              <a:gd name="adj3" fmla="val 19095"/>
              <a:gd name="adj4" fmla="val 43750"/>
              <a:gd name="adj5" fmla="val 94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74190" y="4694081"/>
            <a:ext cx="372671" cy="120657"/>
          </a:xfrm>
          <a:prstGeom prst="rightArrow">
            <a:avLst>
              <a:gd name="adj1" fmla="val 50000"/>
              <a:gd name="adj2" fmla="val 769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cess 24"/>
          <p:cNvSpPr/>
          <p:nvPr/>
        </p:nvSpPr>
        <p:spPr>
          <a:xfrm>
            <a:off x="4043970" y="3912065"/>
            <a:ext cx="4642830" cy="148060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onaco"/>
                <a:cs typeface="Monaco"/>
              </a:rPr>
              <a:t>DequeueCallback</a:t>
            </a:r>
            <a:r>
              <a:rPr lang="en-US" sz="1600" dirty="0" smtClean="0">
                <a:latin typeface="Monaco"/>
                <a:cs typeface="Monaco"/>
              </a:rPr>
              <a:t>(T item)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result = lookup(item)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callNextStage</a:t>
            </a:r>
            <a:r>
              <a:rPr lang="en-US" sz="1600" dirty="0" smtClean="0">
                <a:latin typeface="Monaco"/>
                <a:cs typeface="Monaco"/>
              </a:rPr>
              <a:t>(item, result);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00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CCNxDelayQueue</a:t>
            </a:r>
            <a:r>
              <a:rPr lang="en-US" dirty="0" smtClean="0"/>
              <a:t>&lt;T&gt;</a:t>
            </a:r>
            <a:br>
              <a:rPr lang="en-US" dirty="0" smtClean="0"/>
            </a:br>
            <a:r>
              <a:rPr lang="en-US" dirty="0" err="1" smtClean="0"/>
              <a:t>ProcessingDelay</a:t>
            </a:r>
            <a:r>
              <a:rPr lang="en-US" dirty="0" smtClean="0"/>
              <a:t> Model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64580" y="4173636"/>
            <a:ext cx="2073428" cy="1113965"/>
            <a:chOff x="1798001" y="1721931"/>
            <a:chExt cx="1498334" cy="8230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rocess 18"/>
          <p:cNvSpPr/>
          <p:nvPr/>
        </p:nvSpPr>
        <p:spPr>
          <a:xfrm>
            <a:off x="1677518" y="2091869"/>
            <a:ext cx="4645434" cy="1080760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onaco"/>
                <a:cs typeface="Monaco"/>
              </a:rPr>
              <a:t>GetServiceTime</a:t>
            </a:r>
            <a:r>
              <a:rPr lang="en-US" sz="1600" dirty="0" smtClean="0">
                <a:latin typeface="Monaco"/>
                <a:cs typeface="Monaco"/>
              </a:rPr>
              <a:t>(T item)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result = lookup(item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item-&gt;</a:t>
            </a:r>
            <a:r>
              <a:rPr lang="en-US" sz="1600" dirty="0" err="1" smtClean="0">
                <a:latin typeface="Monaco"/>
                <a:cs typeface="Monaco"/>
              </a:rPr>
              <a:t>SetResult</a:t>
            </a:r>
            <a:r>
              <a:rPr lang="en-US" sz="1600" dirty="0" smtClean="0">
                <a:latin typeface="Monaco"/>
                <a:cs typeface="Monaco"/>
              </a:rPr>
              <a:t>(result);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return result-&gt;</a:t>
            </a:r>
            <a:r>
              <a:rPr lang="en-US" sz="1600" dirty="0" err="1" smtClean="0">
                <a:latin typeface="Monaco"/>
                <a:cs typeface="Monaco"/>
              </a:rPr>
              <a:t>GetServiceTime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20" name="U-Turn Arrow 19"/>
          <p:cNvSpPr/>
          <p:nvPr/>
        </p:nvSpPr>
        <p:spPr>
          <a:xfrm>
            <a:off x="2925158" y="3301030"/>
            <a:ext cx="525244" cy="872606"/>
          </a:xfrm>
          <a:prstGeom prst="uturnArrow">
            <a:avLst>
              <a:gd name="adj1" fmla="val 12012"/>
              <a:gd name="adj2" fmla="val 14668"/>
              <a:gd name="adj3" fmla="val 19095"/>
              <a:gd name="adj4" fmla="val 43750"/>
              <a:gd name="adj5" fmla="val 94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74190" y="4687290"/>
            <a:ext cx="372671" cy="120657"/>
          </a:xfrm>
          <a:prstGeom prst="rightArrow">
            <a:avLst>
              <a:gd name="adj1" fmla="val 50000"/>
              <a:gd name="adj2" fmla="val 769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cess 24"/>
          <p:cNvSpPr/>
          <p:nvPr/>
        </p:nvSpPr>
        <p:spPr>
          <a:xfrm>
            <a:off x="4043970" y="3905274"/>
            <a:ext cx="4642830" cy="148060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Monaco"/>
                <a:cs typeface="Monaco"/>
              </a:rPr>
              <a:t>DequeueCallback</a:t>
            </a:r>
            <a:r>
              <a:rPr lang="en-US" sz="1600" dirty="0" smtClean="0">
                <a:latin typeface="Monaco"/>
                <a:cs typeface="Monaco"/>
              </a:rPr>
              <a:t>(T item)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callNextStage</a:t>
            </a:r>
            <a:r>
              <a:rPr lang="en-US" sz="1600" dirty="0" smtClean="0">
                <a:latin typeface="Monaco"/>
                <a:cs typeface="Monaco"/>
              </a:rPr>
              <a:t>(item);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7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pipeline delays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6420" y="2433743"/>
            <a:ext cx="5253691" cy="29136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26421" y="2064411"/>
            <a:ext cx="165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StandardLayer3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25898" y="3907441"/>
            <a:ext cx="640828" cy="373741"/>
            <a:chOff x="1798001" y="1721931"/>
            <a:chExt cx="1498334" cy="82309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612251" y="2923834"/>
            <a:ext cx="1366995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NetDevice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1673375" y="2990929"/>
            <a:ext cx="1366995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NetDevice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737484" y="3046396"/>
            <a:ext cx="1366995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NetDevice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680702" y="3139674"/>
            <a:ext cx="3885598" cy="20583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671408" y="2759740"/>
            <a:ext cx="201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StandardForwarder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50998" y="3257655"/>
            <a:ext cx="2150910" cy="622150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4882323" y="3997046"/>
            <a:ext cx="640828" cy="373741"/>
            <a:chOff x="1798001" y="1721931"/>
            <a:chExt cx="1498334" cy="82309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750998" y="3874831"/>
            <a:ext cx="2150910" cy="622150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5750998" y="4496981"/>
            <a:ext cx="2150910" cy="622150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608445" y="3615458"/>
            <a:ext cx="840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InputDelay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64871" y="3766431"/>
            <a:ext cx="840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InputDelay</a:t>
            </a:r>
            <a:endParaRPr lang="en-US" sz="1100" i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6072610" y="3405587"/>
            <a:ext cx="640828" cy="373741"/>
            <a:chOff x="1798001" y="1721931"/>
            <a:chExt cx="1498334" cy="82309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664326" y="3444322"/>
            <a:ext cx="1040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ProcessDelay</a:t>
            </a:r>
            <a:endParaRPr lang="en-US" sz="1200" i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72610" y="4011138"/>
            <a:ext cx="640828" cy="373741"/>
            <a:chOff x="1798001" y="1721931"/>
            <a:chExt cx="1498334" cy="823097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64326" y="4049873"/>
            <a:ext cx="1040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ProcessDelay</a:t>
            </a:r>
            <a:endParaRPr lang="en-US" sz="1200" i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6072610" y="4590338"/>
            <a:ext cx="640828" cy="373741"/>
            <a:chOff x="1798001" y="1721931"/>
            <a:chExt cx="1498334" cy="82309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664326" y="4629073"/>
            <a:ext cx="1040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ProcessDelay</a:t>
            </a:r>
            <a:endParaRPr lang="en-US" sz="12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7901908" y="3373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01908" y="402530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FIB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01908" y="4603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889884" y="4251095"/>
            <a:ext cx="1366995" cy="10963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737484" y="3874816"/>
            <a:ext cx="157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MessagePortal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 flipH="1">
            <a:off x="2470788" y="4555549"/>
            <a:ext cx="640828" cy="373741"/>
            <a:chOff x="1798001" y="1721931"/>
            <a:chExt cx="1498334" cy="82309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122449" y="4258010"/>
            <a:ext cx="95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InputDelays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913294" y="4524688"/>
            <a:ext cx="1100031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061258" y="4906762"/>
            <a:ext cx="640828" cy="373741"/>
            <a:chOff x="1798001" y="1721931"/>
            <a:chExt cx="1498334" cy="82309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798001" y="2341063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2755532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06060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56588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07116" y="1916498"/>
              <a:ext cx="249472" cy="424565"/>
            </a:xfrm>
            <a:prstGeom prst="rect">
              <a:avLst/>
            </a:prstGeom>
            <a:noFill/>
            <a:ln w="15875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1798001" y="1917440"/>
              <a:ext cx="209115" cy="0"/>
            </a:xfrm>
            <a:prstGeom prst="line">
              <a:avLst/>
            </a:prstGeom>
            <a:ln w="158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048991" y="1721931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048991" y="2297679"/>
              <a:ext cx="247344" cy="247349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147569" y="2011170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47569" y="211225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147569" y="2213349"/>
              <a:ext cx="62356" cy="45719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Left Arrow 121"/>
          <p:cNvSpPr/>
          <p:nvPr/>
        </p:nvSpPr>
        <p:spPr>
          <a:xfrm>
            <a:off x="3178455" y="4664763"/>
            <a:ext cx="377545" cy="134682"/>
          </a:xfrm>
          <a:prstGeom prst="leftArrow">
            <a:avLst>
              <a:gd name="adj1" fmla="val 50000"/>
              <a:gd name="adj2" fmla="val 61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Arrow 122"/>
          <p:cNvSpPr/>
          <p:nvPr/>
        </p:nvSpPr>
        <p:spPr>
          <a:xfrm rot="10800000">
            <a:off x="1657500" y="5033508"/>
            <a:ext cx="377545" cy="134682"/>
          </a:xfrm>
          <a:prstGeom prst="leftArrow">
            <a:avLst>
              <a:gd name="adj1" fmla="val 50000"/>
              <a:gd name="adj2" fmla="val 61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01851" y="2301264"/>
            <a:ext cx="71187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No Delay</a:t>
            </a:r>
            <a:endParaRPr lang="en-US" sz="1050" i="1" dirty="0"/>
          </a:p>
        </p:txBody>
      </p:sp>
      <p:sp>
        <p:nvSpPr>
          <p:cNvPr id="130" name="Left Arrow 129"/>
          <p:cNvSpPr/>
          <p:nvPr/>
        </p:nvSpPr>
        <p:spPr>
          <a:xfrm flipH="1">
            <a:off x="1471655" y="2328628"/>
            <a:ext cx="550444" cy="210229"/>
          </a:xfrm>
          <a:prstGeom prst="leftArrow">
            <a:avLst>
              <a:gd name="adj1" fmla="val 50000"/>
              <a:gd name="adj2" fmla="val 6111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Arrow 130"/>
          <p:cNvSpPr/>
          <p:nvPr/>
        </p:nvSpPr>
        <p:spPr>
          <a:xfrm rot="10800000">
            <a:off x="1484600" y="1998886"/>
            <a:ext cx="537497" cy="200207"/>
          </a:xfrm>
          <a:prstGeom prst="leftArrow">
            <a:avLst>
              <a:gd name="adj1" fmla="val 50000"/>
              <a:gd name="adj2" fmla="val 61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101851" y="1954740"/>
            <a:ext cx="65908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Delayed</a:t>
            </a:r>
            <a:endParaRPr lang="en-US" sz="1050" i="1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5615629" y="3517801"/>
            <a:ext cx="270738" cy="192353"/>
            <a:chOff x="4560155" y="5696647"/>
            <a:chExt cx="408155" cy="270920"/>
          </a:xfrm>
        </p:grpSpPr>
        <p:sp>
          <p:nvSpPr>
            <p:cNvPr id="137" name="Left Arrow 136"/>
            <p:cNvSpPr/>
            <p:nvPr/>
          </p:nvSpPr>
          <p:spPr>
            <a:xfrm rot="10800000">
              <a:off x="4590765" y="5696647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Left Arrow 137"/>
            <p:cNvSpPr/>
            <p:nvPr/>
          </p:nvSpPr>
          <p:spPr>
            <a:xfrm>
              <a:off x="4560155" y="5832885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15629" y="4109608"/>
            <a:ext cx="270738" cy="192353"/>
            <a:chOff x="4560155" y="5696647"/>
            <a:chExt cx="408155" cy="270920"/>
          </a:xfrm>
        </p:grpSpPr>
        <p:sp>
          <p:nvSpPr>
            <p:cNvPr id="140" name="Left Arrow 139"/>
            <p:cNvSpPr/>
            <p:nvPr/>
          </p:nvSpPr>
          <p:spPr>
            <a:xfrm rot="10800000">
              <a:off x="4590765" y="5696647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Arrow 140"/>
            <p:cNvSpPr/>
            <p:nvPr/>
          </p:nvSpPr>
          <p:spPr>
            <a:xfrm>
              <a:off x="4560155" y="5832885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615629" y="4681443"/>
            <a:ext cx="270738" cy="192353"/>
            <a:chOff x="4560155" y="5696647"/>
            <a:chExt cx="408155" cy="270920"/>
          </a:xfrm>
        </p:grpSpPr>
        <p:sp>
          <p:nvSpPr>
            <p:cNvPr id="143" name="Left Arrow 142"/>
            <p:cNvSpPr/>
            <p:nvPr/>
          </p:nvSpPr>
          <p:spPr>
            <a:xfrm rot="10800000">
              <a:off x="4590765" y="5696647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Arrow 143"/>
            <p:cNvSpPr/>
            <p:nvPr/>
          </p:nvSpPr>
          <p:spPr>
            <a:xfrm>
              <a:off x="4560155" y="5832885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460489" y="4063706"/>
            <a:ext cx="408155" cy="270920"/>
            <a:chOff x="4560155" y="5696647"/>
            <a:chExt cx="408155" cy="270920"/>
          </a:xfrm>
        </p:grpSpPr>
        <p:sp>
          <p:nvSpPr>
            <p:cNvPr id="146" name="Left Arrow 145"/>
            <p:cNvSpPr/>
            <p:nvPr/>
          </p:nvSpPr>
          <p:spPr>
            <a:xfrm rot="10800000">
              <a:off x="4590765" y="5696647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Left Arrow 146"/>
            <p:cNvSpPr/>
            <p:nvPr/>
          </p:nvSpPr>
          <p:spPr>
            <a:xfrm>
              <a:off x="4560155" y="5832885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36651" y="3189416"/>
            <a:ext cx="408155" cy="270920"/>
            <a:chOff x="4560155" y="5696647"/>
            <a:chExt cx="408155" cy="270920"/>
          </a:xfrm>
        </p:grpSpPr>
        <p:sp>
          <p:nvSpPr>
            <p:cNvPr id="149" name="Left Arrow 148"/>
            <p:cNvSpPr/>
            <p:nvPr/>
          </p:nvSpPr>
          <p:spPr>
            <a:xfrm rot="10800000">
              <a:off x="4590765" y="5696647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Left Arrow 149"/>
            <p:cNvSpPr/>
            <p:nvPr/>
          </p:nvSpPr>
          <p:spPr>
            <a:xfrm>
              <a:off x="4560155" y="5832885"/>
              <a:ext cx="377545" cy="134682"/>
            </a:xfrm>
            <a:prstGeom prst="leftArrow">
              <a:avLst>
                <a:gd name="adj1" fmla="val 50000"/>
                <a:gd name="adj2" fmla="val 6111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Left Arrow 156"/>
          <p:cNvSpPr/>
          <p:nvPr/>
        </p:nvSpPr>
        <p:spPr>
          <a:xfrm>
            <a:off x="1632315" y="4641065"/>
            <a:ext cx="377545" cy="134682"/>
          </a:xfrm>
          <a:prstGeom prst="leftArrow">
            <a:avLst>
              <a:gd name="adj1" fmla="val 50000"/>
              <a:gd name="adj2" fmla="val 6111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ft Arrow 157"/>
          <p:cNvSpPr/>
          <p:nvPr/>
        </p:nvSpPr>
        <p:spPr>
          <a:xfrm rot="10800000">
            <a:off x="3163149" y="5009303"/>
            <a:ext cx="377545" cy="134682"/>
          </a:xfrm>
          <a:prstGeom prst="leftArrow">
            <a:avLst>
              <a:gd name="adj1" fmla="val 50000"/>
              <a:gd name="adj2" fmla="val 61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Elbow Connector 159"/>
          <p:cNvCxnSpPr>
            <a:stCxn id="158" idx="1"/>
            <a:endCxn id="11" idx="1"/>
          </p:cNvCxnSpPr>
          <p:nvPr/>
        </p:nvCxnSpPr>
        <p:spPr>
          <a:xfrm flipV="1">
            <a:off x="3540694" y="4092178"/>
            <a:ext cx="274641" cy="984466"/>
          </a:xfrm>
          <a:prstGeom prst="bentConnector3">
            <a:avLst>
              <a:gd name="adj1" fmla="val 354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9" idx="1"/>
            <a:endCxn id="11" idx="1"/>
          </p:cNvCxnSpPr>
          <p:nvPr/>
        </p:nvCxnSpPr>
        <p:spPr>
          <a:xfrm>
            <a:off x="3544806" y="3256757"/>
            <a:ext cx="270529" cy="835421"/>
          </a:xfrm>
          <a:prstGeom prst="bentConnector3">
            <a:avLst>
              <a:gd name="adj1" fmla="val 373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Model (like ns3::Socket)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460" y="1713729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CCNxPortal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57127" y="1713729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CCNxPortalFactory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7127" y="3012725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 smtClean="0"/>
          </a:p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4460" y="3012725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>
            <a:off x="2582040" y="2280863"/>
            <a:ext cx="0" cy="7318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628" y="25437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6334707" y="2280863"/>
            <a:ext cx="0" cy="7318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583" y="25437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3"/>
            <a:endCxn id="7" idx="1"/>
          </p:cNvCxnSpPr>
          <p:nvPr/>
        </p:nvCxnSpPr>
        <p:spPr>
          <a:xfrm>
            <a:off x="3859620" y="3296292"/>
            <a:ext cx="1197507" cy="0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1952" y="4001435"/>
            <a:ext cx="620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In script (or </a:t>
            </a:r>
            <a:r>
              <a:rPr lang="en-US" sz="2000" i="1" dirty="0" err="1" smtClean="0">
                <a:solidFill>
                  <a:srgbClr val="FF0000"/>
                </a:solidFill>
              </a:rPr>
              <a:t>CCNxStackHelper</a:t>
            </a:r>
            <a:r>
              <a:rPr lang="en-US" sz="2000" i="1" dirty="0" smtClean="0">
                <a:solidFill>
                  <a:srgbClr val="FF0000"/>
                </a:solidFill>
              </a:rPr>
              <a:t>), each type of portal factory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is aggregated to each 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014" y="4721297"/>
            <a:ext cx="877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ObjectFactory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factory(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"ns3::</a:t>
            </a:r>
            <a:r>
              <a:rPr lang="en-US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ccnx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::</a:t>
            </a:r>
            <a:r>
              <a:rPr lang="en-US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CCNxMessagePortalFactory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”)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dirty="0" smtClean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Ptr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dirty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protocol =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factory.Create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dirty="0">
                <a:solidFill>
                  <a:srgbClr val="006141"/>
                </a:solidFill>
                <a:latin typeface="Monaco"/>
                <a:ea typeface="Monaco"/>
                <a:cs typeface="Monaco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AggregateObject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(protocol);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349785" y="1701205"/>
            <a:ext cx="813759" cy="383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CCNxPit</a:t>
            </a:r>
            <a:r>
              <a:rPr lang="en-US" sz="1200" i="1" dirty="0" smtClean="0"/>
              <a:t> API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63544" y="1701205"/>
            <a:ext cx="813759" cy="383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CCNxFib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API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77303" y="1701205"/>
            <a:ext cx="813759" cy="383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CCNxCs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32" y="2589088"/>
            <a:ext cx="218235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32" y="3789451"/>
            <a:ext cx="7854007" cy="833920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CCNxStandardLayer3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2396" y="4906938"/>
            <a:ext cx="194809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NetDevice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5188" y="4339804"/>
            <a:ext cx="1245298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CCNxL3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3271634"/>
            <a:ext cx="5300761" cy="2465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32" y="3296292"/>
            <a:ext cx="2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CCNxL4Protocol API</a:t>
            </a:r>
            <a:endParaRPr lang="en-US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437715"/>
            <a:ext cx="530076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32" y="2068383"/>
            <a:ext cx="2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CCNxPortal</a:t>
            </a:r>
            <a:r>
              <a:rPr lang="en-US" i="1" dirty="0" smtClean="0"/>
              <a:t> API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678132" y="1518031"/>
            <a:ext cx="218235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19765" y="1518031"/>
            <a:ext cx="2182354" cy="56713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NfpRoutingProtocol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19765" y="2556554"/>
            <a:ext cx="218235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49785" y="2556554"/>
            <a:ext cx="2182354" cy="56713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CCNxStandard</a:t>
            </a:r>
            <a:endParaRPr lang="en-US" dirty="0" smtClean="0"/>
          </a:p>
          <a:p>
            <a:pPr algn="ctr"/>
            <a:r>
              <a:rPr lang="en-US" dirty="0" smtClean="0"/>
              <a:t>Forwarder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145626" y="3296292"/>
            <a:ext cx="2667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9785" y="3296292"/>
            <a:ext cx="2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CCNxForwarder</a:t>
            </a:r>
            <a:r>
              <a:rPr lang="en-US" i="1" dirty="0" smtClean="0"/>
              <a:t> API</a:t>
            </a:r>
            <a:endParaRPr lang="en-US" i="1" dirty="0"/>
          </a:p>
        </p:txBody>
      </p:sp>
      <p:cxnSp>
        <p:nvCxnSpPr>
          <p:cNvPr id="26" name="Elbow Connector 25"/>
          <p:cNvCxnSpPr>
            <a:stCxn id="19" idx="3"/>
            <a:endCxn id="24" idx="1"/>
          </p:cNvCxnSpPr>
          <p:nvPr/>
        </p:nvCxnSpPr>
        <p:spPr>
          <a:xfrm>
            <a:off x="5602119" y="1801598"/>
            <a:ext cx="747666" cy="1679360"/>
          </a:xfrm>
          <a:prstGeom prst="bent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49785" y="1134071"/>
            <a:ext cx="813759" cy="56713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CCNxStd</a:t>
            </a:r>
            <a:endParaRPr lang="en-US" sz="1200" dirty="0" smtClean="0"/>
          </a:p>
          <a:p>
            <a:pPr algn="ctr"/>
            <a:r>
              <a:rPr lang="en-US" sz="1200" dirty="0" smtClean="0"/>
              <a:t>Pit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163544" y="1134071"/>
            <a:ext cx="813759" cy="56713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CCNxStd</a:t>
            </a:r>
            <a:endParaRPr lang="en-US" sz="1200" dirty="0" smtClean="0"/>
          </a:p>
          <a:p>
            <a:pPr algn="ctr"/>
            <a:r>
              <a:rPr lang="en-US" sz="1200" dirty="0" smtClean="0"/>
              <a:t>Fib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977303" y="1138328"/>
            <a:ext cx="813759" cy="56713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CCNxStd</a:t>
            </a:r>
            <a:endParaRPr lang="en-US" sz="1200" dirty="0" smtClean="0"/>
          </a:p>
          <a:p>
            <a:pPr algn="ctr"/>
            <a:r>
              <a:rPr lang="en-US" sz="1200" dirty="0" smtClean="0"/>
              <a:t>Cs</a:t>
            </a:r>
            <a:endParaRPr lang="en-US" sz="1200" dirty="0"/>
          </a:p>
        </p:txBody>
      </p:sp>
      <p:cxnSp>
        <p:nvCxnSpPr>
          <p:cNvPr id="37" name="Elbow Connector 36"/>
          <p:cNvCxnSpPr>
            <a:stCxn id="33" idx="2"/>
            <a:endCxn id="21" idx="0"/>
          </p:cNvCxnSpPr>
          <p:nvPr/>
        </p:nvCxnSpPr>
        <p:spPr>
          <a:xfrm rot="16200000" flipH="1">
            <a:off x="6863119" y="1978710"/>
            <a:ext cx="471389" cy="6842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2"/>
            <a:endCxn id="21" idx="0"/>
          </p:cNvCxnSpPr>
          <p:nvPr/>
        </p:nvCxnSpPr>
        <p:spPr>
          <a:xfrm rot="5400000">
            <a:off x="7269999" y="2256128"/>
            <a:ext cx="471389" cy="1294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2"/>
            <a:endCxn id="21" idx="0"/>
          </p:cNvCxnSpPr>
          <p:nvPr/>
        </p:nvCxnSpPr>
        <p:spPr>
          <a:xfrm rot="5400000">
            <a:off x="7676879" y="1849249"/>
            <a:ext cx="471389" cy="9432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83982" y="4957283"/>
            <a:ext cx="2790951" cy="1059264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Configurable at runtime</a:t>
            </a:r>
          </a:p>
          <a:p>
            <a:pPr algn="ctr"/>
            <a:r>
              <a:rPr lang="en-US" i="1" dirty="0" smtClean="0"/>
              <a:t>via script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347014" y="830551"/>
            <a:ext cx="24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(abbreviated names)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4760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Layer3 Delay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3068" y="1961186"/>
            <a:ext cx="218235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3068" y="3074369"/>
            <a:ext cx="2996113" cy="101242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CCNxStandardLayer3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6827" y="4581673"/>
            <a:ext cx="194809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NetDevice</a:t>
            </a:r>
            <a:endParaRPr lang="en-US" dirty="0"/>
          </a:p>
        </p:txBody>
      </p:sp>
      <p:cxnSp>
        <p:nvCxnSpPr>
          <p:cNvPr id="4" name="Straight Connector 3"/>
          <p:cNvCxnSpPr>
            <a:stCxn id="7" idx="0"/>
            <a:endCxn id="40" idx="2"/>
          </p:cNvCxnSpPr>
          <p:nvPr/>
        </p:nvCxnSpPr>
        <p:spPr>
          <a:xfrm flipV="1">
            <a:off x="4370872" y="4006920"/>
            <a:ext cx="0" cy="5747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3341" y="4191587"/>
            <a:ext cx="216646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ReceiveFromLayer2()</a:t>
            </a:r>
            <a:endParaRPr lang="en-US" dirty="0"/>
          </a:p>
        </p:txBody>
      </p:sp>
      <p:cxnSp>
        <p:nvCxnSpPr>
          <p:cNvPr id="36" name="Straight Connector 35"/>
          <p:cNvCxnSpPr>
            <a:stCxn id="5" idx="2"/>
            <a:endCxn id="42" idx="0"/>
          </p:cNvCxnSpPr>
          <p:nvPr/>
        </p:nvCxnSpPr>
        <p:spPr>
          <a:xfrm>
            <a:off x="3674245" y="2528320"/>
            <a:ext cx="0" cy="61397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05486" y="2607702"/>
            <a:ext cx="216646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ReceiveFromLayer4()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10730" y="3723353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14103" y="3142298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9526" y="3425865"/>
            <a:ext cx="13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Layer3Delay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MessagePortal</a:t>
            </a:r>
            <a:r>
              <a:rPr lang="en-US" dirty="0" smtClean="0"/>
              <a:t> Delay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0268" y="3217194"/>
            <a:ext cx="2182354" cy="1158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CCNxMessagePortal</a:t>
            </a:r>
            <a:endParaRPr lang="en-US" dirty="0"/>
          </a:p>
        </p:txBody>
      </p:sp>
      <p:cxnSp>
        <p:nvCxnSpPr>
          <p:cNvPr id="36" name="Straight Connector 35"/>
          <p:cNvCxnSpPr>
            <a:endCxn id="42" idx="0"/>
          </p:cNvCxnSpPr>
          <p:nvPr/>
        </p:nvCxnSpPr>
        <p:spPr>
          <a:xfrm>
            <a:off x="3802545" y="2913023"/>
            <a:ext cx="0" cy="3790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60013" y="2696881"/>
            <a:ext cx="10438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Send() or</a:t>
            </a:r>
          </a:p>
          <a:p>
            <a:r>
              <a:rPr lang="en-US" dirty="0" err="1" smtClean="0"/>
              <a:t>SendTo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342403" y="3292061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659" y="4305539"/>
            <a:ext cx="216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ReceiveFromLayer3()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0268" y="2405046"/>
            <a:ext cx="218235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45635" y="3955556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4705777" y="4239123"/>
            <a:ext cx="0" cy="47809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9059" y="3538641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CCNxMessagePortalDelay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25052" y="5088317"/>
            <a:ext cx="7403486" cy="88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CCNxLayer3Protocol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MessagePortal</a:t>
            </a:r>
            <a:r>
              <a:rPr lang="en-US" dirty="0" smtClean="0"/>
              <a:t> Delay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865" y="3293499"/>
            <a:ext cx="7400673" cy="132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CCNxForwarder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80967" y="3334422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7865" y="2032447"/>
            <a:ext cx="2182354" cy="101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CCNxPit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3389" y="4227014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3974" y="4707928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RouteOut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1334477" y="2945588"/>
            <a:ext cx="292979" cy="490406"/>
          </a:xfrm>
          <a:prstGeom prst="uturnArrow">
            <a:avLst>
              <a:gd name="adj1" fmla="val 7572"/>
              <a:gd name="adj2" fmla="val 25000"/>
              <a:gd name="adj3" fmla="val 26089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55785" y="3334422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233" y="1467923"/>
            <a:ext cx="1783924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ReceiveInterest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SatisfyInterest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27945" y="2032447"/>
            <a:ext cx="2182354" cy="101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CCNxFib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46569" y="3331379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>
            <a:off x="4000079" y="2942545"/>
            <a:ext cx="292979" cy="490406"/>
          </a:xfrm>
          <a:prstGeom prst="uturnArrow">
            <a:avLst>
              <a:gd name="adj1" fmla="val 7572"/>
              <a:gd name="adj2" fmla="val 25000"/>
              <a:gd name="adj3" fmla="val 26089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1286" y="1744922"/>
            <a:ext cx="101264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Lookup()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46464" y="2032447"/>
            <a:ext cx="2182354" cy="1016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CCNxContentStore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04067" y="3334422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U-Turn Arrow 29"/>
          <p:cNvSpPr/>
          <p:nvPr/>
        </p:nvSpPr>
        <p:spPr>
          <a:xfrm>
            <a:off x="6057577" y="2945588"/>
            <a:ext cx="292979" cy="490406"/>
          </a:xfrm>
          <a:prstGeom prst="uturnArrow">
            <a:avLst>
              <a:gd name="adj1" fmla="val 7572"/>
              <a:gd name="adj2" fmla="val 25000"/>
              <a:gd name="adj3" fmla="val 26089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5199" y="3334422"/>
            <a:ext cx="920283" cy="28356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U-Turn Arrow 31"/>
          <p:cNvSpPr/>
          <p:nvPr/>
        </p:nvSpPr>
        <p:spPr>
          <a:xfrm>
            <a:off x="7278709" y="2945588"/>
            <a:ext cx="292979" cy="490406"/>
          </a:xfrm>
          <a:prstGeom prst="uturnArrow">
            <a:avLst>
              <a:gd name="adj1" fmla="val 7572"/>
              <a:gd name="adj2" fmla="val 25000"/>
              <a:gd name="adj3" fmla="val 26089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7764" y="1593890"/>
            <a:ext cx="207674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AddContentObject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MatchInterest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U-Turn Arrow 33"/>
          <p:cNvSpPr/>
          <p:nvPr/>
        </p:nvSpPr>
        <p:spPr>
          <a:xfrm>
            <a:off x="2549178" y="2945588"/>
            <a:ext cx="292979" cy="490406"/>
          </a:xfrm>
          <a:prstGeom prst="uturnArrow">
            <a:avLst>
              <a:gd name="adj1" fmla="val 7572"/>
              <a:gd name="adj2" fmla="val 25000"/>
              <a:gd name="adj3" fmla="val 26089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00888" y="4457212"/>
            <a:ext cx="0" cy="87756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176" y="4707928"/>
            <a:ext cx="106460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RouteIn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51286" y="4457211"/>
            <a:ext cx="0" cy="87756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10299" y="4510582"/>
            <a:ext cx="0" cy="82419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87764" y="467566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RouteResult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04067" y="4141250"/>
            <a:ext cx="2185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CCNxForwarderDelay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-105438" y="3041234"/>
            <a:ext cx="1657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Delay return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dirty="0" smtClean="0">
                <a:solidFill>
                  <a:srgbClr val="FF0000"/>
                </a:solidFill>
              </a:rPr>
              <a:t>y function call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Delay 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1632" y="1428776"/>
            <a:ext cx="518993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from Application To Network:</a:t>
            </a:r>
          </a:p>
          <a:p>
            <a:r>
              <a:rPr lang="en-US" dirty="0"/>
              <a:t>	</a:t>
            </a:r>
            <a:r>
              <a:rPr lang="en-US" dirty="0" err="1" smtClean="0"/>
              <a:t>CCNxMessagePortalDelay</a:t>
            </a:r>
            <a:r>
              <a:rPr lang="en-US" dirty="0" smtClean="0"/>
              <a:t> + </a:t>
            </a:r>
          </a:p>
          <a:p>
            <a:r>
              <a:rPr lang="en-US" dirty="0"/>
              <a:t>	</a:t>
            </a:r>
            <a:r>
              <a:rPr lang="en-US" dirty="0" smtClean="0"/>
              <a:t>CCNxLayer3Delay +</a:t>
            </a:r>
          </a:p>
          <a:p>
            <a:r>
              <a:rPr lang="en-US" dirty="0"/>
              <a:t>	</a:t>
            </a:r>
            <a:r>
              <a:rPr lang="en-US" dirty="0" err="1" smtClean="0"/>
              <a:t>CCNxPit</a:t>
            </a:r>
            <a:r>
              <a:rPr lang="en-US" dirty="0" smtClean="0"/>
              <a:t>::</a:t>
            </a:r>
            <a:r>
              <a:rPr lang="en-US" dirty="0" err="1" smtClean="0"/>
              <a:t>ReceiveInterest</a:t>
            </a:r>
            <a:r>
              <a:rPr lang="en-US" dirty="0" smtClean="0"/>
              <a:t>() delay +   </a:t>
            </a:r>
          </a:p>
          <a:p>
            <a:r>
              <a:rPr lang="en-US" dirty="0"/>
              <a:t>	</a:t>
            </a:r>
            <a:r>
              <a:rPr lang="en-US" dirty="0" err="1" smtClean="0"/>
              <a:t>CCNxContentStore</a:t>
            </a:r>
            <a:r>
              <a:rPr lang="en-US" dirty="0" smtClean="0"/>
              <a:t>::</a:t>
            </a:r>
            <a:r>
              <a:rPr lang="en-US" dirty="0" err="1" smtClean="0"/>
              <a:t>MatchInterest</a:t>
            </a:r>
            <a:r>
              <a:rPr lang="en-US" dirty="0" smtClean="0"/>
              <a:t>() delay +</a:t>
            </a:r>
          </a:p>
          <a:p>
            <a:r>
              <a:rPr lang="en-US" dirty="0"/>
              <a:t>	</a:t>
            </a:r>
            <a:r>
              <a:rPr lang="en-US" dirty="0" err="1" smtClean="0"/>
              <a:t>CCNxFib</a:t>
            </a:r>
            <a:r>
              <a:rPr lang="en-US" dirty="0" smtClean="0"/>
              <a:t>::Lookup() delay +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CCNxForwarderDelay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netdevice</a:t>
            </a:r>
            <a:r>
              <a:rPr lang="en-US" dirty="0" smtClean="0">
                <a:solidFill>
                  <a:srgbClr val="000000"/>
                </a:solidFill>
              </a:rPr>
              <a:t> delay)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Interest from </a:t>
            </a:r>
            <a:r>
              <a:rPr lang="en-US" dirty="0"/>
              <a:t>Application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/>
              <a:t>Application: </a:t>
            </a:r>
          </a:p>
          <a:p>
            <a:r>
              <a:rPr lang="en-US" dirty="0"/>
              <a:t>	</a:t>
            </a:r>
            <a:r>
              <a:rPr lang="en-US" dirty="0" err="1"/>
              <a:t>CCNxMessagePortalDelay</a:t>
            </a:r>
            <a:r>
              <a:rPr lang="en-US" dirty="0"/>
              <a:t> </a:t>
            </a:r>
            <a:r>
              <a:rPr lang="en-US" dirty="0" smtClean="0"/>
              <a:t>+</a:t>
            </a:r>
          </a:p>
          <a:p>
            <a:r>
              <a:rPr lang="en-US" dirty="0"/>
              <a:t>	</a:t>
            </a:r>
            <a:r>
              <a:rPr lang="en-US" dirty="0" smtClean="0"/>
              <a:t>CCNxLayer3Delay </a:t>
            </a:r>
            <a:r>
              <a:rPr lang="en-US" dirty="0"/>
              <a:t>+</a:t>
            </a:r>
          </a:p>
          <a:p>
            <a:r>
              <a:rPr lang="en-US" dirty="0"/>
              <a:t>	</a:t>
            </a:r>
            <a:r>
              <a:rPr lang="en-US" dirty="0" err="1"/>
              <a:t>CCNxPit</a:t>
            </a:r>
            <a:r>
              <a:rPr lang="en-US" dirty="0"/>
              <a:t>::</a:t>
            </a:r>
            <a:r>
              <a:rPr lang="en-US" dirty="0" err="1"/>
              <a:t>ReceiveInterest</a:t>
            </a:r>
            <a:r>
              <a:rPr lang="en-US" dirty="0"/>
              <a:t>() delay +   </a:t>
            </a:r>
          </a:p>
          <a:p>
            <a:r>
              <a:rPr lang="en-US" dirty="0"/>
              <a:t>	</a:t>
            </a:r>
            <a:r>
              <a:rPr lang="en-US" dirty="0" err="1"/>
              <a:t>CCNxContentStore</a:t>
            </a:r>
            <a:r>
              <a:rPr lang="en-US" dirty="0"/>
              <a:t>::</a:t>
            </a:r>
            <a:r>
              <a:rPr lang="en-US" dirty="0" err="1"/>
              <a:t>MatchInterest</a:t>
            </a:r>
            <a:r>
              <a:rPr lang="en-US" dirty="0"/>
              <a:t>() delay +</a:t>
            </a:r>
          </a:p>
          <a:p>
            <a:r>
              <a:rPr lang="en-US" dirty="0"/>
              <a:t>	</a:t>
            </a:r>
            <a:r>
              <a:rPr lang="en-US" dirty="0" err="1"/>
              <a:t>CCNxFib</a:t>
            </a:r>
            <a:r>
              <a:rPr lang="en-US" dirty="0"/>
              <a:t>::Lookup() delay +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CCNxForwarderDelay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</a:p>
          <a:p>
            <a:r>
              <a:rPr lang="en-US" dirty="0"/>
              <a:t>	</a:t>
            </a:r>
            <a:r>
              <a:rPr lang="en-US" dirty="0" err="1" smtClean="0"/>
              <a:t>CCNxMessagePortalDelay</a:t>
            </a:r>
            <a:r>
              <a:rPr lang="en-US" dirty="0"/>
              <a:t>	</a:t>
            </a:r>
          </a:p>
        </p:txBody>
      </p:sp>
      <p:grpSp>
        <p:nvGrpSpPr>
          <p:cNvPr id="6" name="Group 5"/>
          <p:cNvGrpSpPr/>
          <p:nvPr/>
        </p:nvGrpSpPr>
        <p:grpSpPr>
          <a:xfrm flipH="1">
            <a:off x="734333" y="2308502"/>
            <a:ext cx="1932564" cy="861288"/>
            <a:chOff x="5409007" y="2313406"/>
            <a:chExt cx="1932564" cy="771135"/>
          </a:xfrm>
        </p:grpSpPr>
        <p:sp>
          <p:nvSpPr>
            <p:cNvPr id="4" name="Right Brace 3"/>
            <p:cNvSpPr/>
            <p:nvPr/>
          </p:nvSpPr>
          <p:spPr>
            <a:xfrm>
              <a:off x="5409007" y="2313406"/>
              <a:ext cx="238132" cy="7711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47139" y="2488364"/>
              <a:ext cx="169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per call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734333" y="4526091"/>
            <a:ext cx="1932564" cy="861288"/>
            <a:chOff x="5409007" y="2313406"/>
            <a:chExt cx="1932564" cy="771135"/>
          </a:xfrm>
        </p:grpSpPr>
        <p:sp>
          <p:nvSpPr>
            <p:cNvPr id="11" name="Right Brace 10"/>
            <p:cNvSpPr/>
            <p:nvPr/>
          </p:nvSpPr>
          <p:spPr>
            <a:xfrm>
              <a:off x="5409007" y="2313406"/>
              <a:ext cx="238132" cy="7711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7139" y="2488364"/>
              <a:ext cx="169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per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Delay 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1632" y="1428776"/>
            <a:ext cx="518993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 from Network To Application:</a:t>
            </a:r>
          </a:p>
          <a:p>
            <a:r>
              <a:rPr lang="en-US" dirty="0"/>
              <a:t>	</a:t>
            </a:r>
            <a:r>
              <a:rPr lang="en-US" dirty="0" err="1" smtClean="0"/>
              <a:t>CCNxMessagePortalDelay</a:t>
            </a:r>
            <a:r>
              <a:rPr lang="en-US" dirty="0" smtClean="0"/>
              <a:t> + </a:t>
            </a:r>
          </a:p>
          <a:p>
            <a:r>
              <a:rPr lang="en-US" dirty="0"/>
              <a:t>	</a:t>
            </a:r>
            <a:r>
              <a:rPr lang="en-US" dirty="0" smtClean="0"/>
              <a:t>CCNxLayer3Delay +</a:t>
            </a:r>
          </a:p>
          <a:p>
            <a:r>
              <a:rPr lang="en-US" dirty="0"/>
              <a:t>	</a:t>
            </a:r>
            <a:r>
              <a:rPr lang="en-US" dirty="0" err="1" smtClean="0"/>
              <a:t>CCNxPit</a:t>
            </a:r>
            <a:r>
              <a:rPr lang="en-US" dirty="0" smtClean="0"/>
              <a:t>::</a:t>
            </a:r>
            <a:r>
              <a:rPr lang="en-US" dirty="0" err="1" smtClean="0"/>
              <a:t>ReceiveInterest</a:t>
            </a:r>
            <a:r>
              <a:rPr lang="en-US" dirty="0" smtClean="0"/>
              <a:t>() delay +   </a:t>
            </a:r>
          </a:p>
          <a:p>
            <a:r>
              <a:rPr lang="en-US" dirty="0"/>
              <a:t>	</a:t>
            </a:r>
            <a:r>
              <a:rPr lang="en-US" dirty="0" err="1" smtClean="0"/>
              <a:t>CCNxContentStore</a:t>
            </a:r>
            <a:r>
              <a:rPr lang="en-US" dirty="0" smtClean="0"/>
              <a:t>::</a:t>
            </a:r>
            <a:r>
              <a:rPr lang="en-US" dirty="0" err="1" smtClean="0"/>
              <a:t>MatchInterest</a:t>
            </a:r>
            <a:r>
              <a:rPr lang="en-US" dirty="0" smtClean="0"/>
              <a:t>() delay +</a:t>
            </a:r>
          </a:p>
          <a:p>
            <a:r>
              <a:rPr lang="en-US" dirty="0"/>
              <a:t>	</a:t>
            </a:r>
            <a:r>
              <a:rPr lang="en-US" dirty="0" err="1" smtClean="0"/>
              <a:t>CCNxFib</a:t>
            </a:r>
            <a:r>
              <a:rPr lang="en-US" dirty="0" smtClean="0"/>
              <a:t>::Lookup() delay +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CCNxForwarderDelay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netdevice</a:t>
            </a:r>
            <a:r>
              <a:rPr lang="en-US" dirty="0" smtClean="0">
                <a:solidFill>
                  <a:srgbClr val="000000"/>
                </a:solidFill>
              </a:rPr>
              <a:t> delay)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Interest from </a:t>
            </a:r>
            <a:r>
              <a:rPr lang="en-US" dirty="0"/>
              <a:t>Application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/>
              <a:t>Application: </a:t>
            </a:r>
          </a:p>
          <a:p>
            <a:r>
              <a:rPr lang="en-US" dirty="0"/>
              <a:t>	</a:t>
            </a:r>
            <a:r>
              <a:rPr lang="en-US" dirty="0" err="1"/>
              <a:t>CCNxMessagePortalDelay</a:t>
            </a:r>
            <a:r>
              <a:rPr lang="en-US" dirty="0"/>
              <a:t> </a:t>
            </a:r>
            <a:r>
              <a:rPr lang="en-US" dirty="0" smtClean="0"/>
              <a:t>+</a:t>
            </a:r>
          </a:p>
          <a:p>
            <a:r>
              <a:rPr lang="en-US" dirty="0"/>
              <a:t>	</a:t>
            </a:r>
            <a:r>
              <a:rPr lang="en-US" dirty="0" smtClean="0"/>
              <a:t>CCNxLayer3Delay </a:t>
            </a:r>
            <a:r>
              <a:rPr lang="en-US" dirty="0"/>
              <a:t>+</a:t>
            </a:r>
          </a:p>
          <a:p>
            <a:r>
              <a:rPr lang="en-US" dirty="0"/>
              <a:t>	</a:t>
            </a:r>
            <a:r>
              <a:rPr lang="en-US" dirty="0" err="1"/>
              <a:t>CCNxPit</a:t>
            </a:r>
            <a:r>
              <a:rPr lang="en-US" dirty="0"/>
              <a:t>::</a:t>
            </a:r>
            <a:r>
              <a:rPr lang="en-US" dirty="0" err="1"/>
              <a:t>ReceiveInterest</a:t>
            </a:r>
            <a:r>
              <a:rPr lang="en-US" dirty="0"/>
              <a:t>() delay +   </a:t>
            </a:r>
          </a:p>
          <a:p>
            <a:r>
              <a:rPr lang="en-US" dirty="0"/>
              <a:t>	</a:t>
            </a:r>
            <a:r>
              <a:rPr lang="en-US" dirty="0" err="1"/>
              <a:t>CCNxContentStore</a:t>
            </a:r>
            <a:r>
              <a:rPr lang="en-US" dirty="0"/>
              <a:t>::</a:t>
            </a:r>
            <a:r>
              <a:rPr lang="en-US" dirty="0" err="1"/>
              <a:t>MatchInterest</a:t>
            </a:r>
            <a:r>
              <a:rPr lang="en-US" dirty="0"/>
              <a:t>() delay +</a:t>
            </a:r>
          </a:p>
          <a:p>
            <a:r>
              <a:rPr lang="en-US" dirty="0"/>
              <a:t>	</a:t>
            </a:r>
            <a:r>
              <a:rPr lang="en-US" dirty="0" err="1"/>
              <a:t>CCNxFib</a:t>
            </a:r>
            <a:r>
              <a:rPr lang="en-US" dirty="0"/>
              <a:t>::Lookup() delay +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CCNxForwarderDelay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</a:p>
          <a:p>
            <a:r>
              <a:rPr lang="en-US" dirty="0"/>
              <a:t>	</a:t>
            </a:r>
            <a:r>
              <a:rPr lang="en-US" dirty="0" err="1" smtClean="0"/>
              <a:t>CCNxMessagePortalDelay</a:t>
            </a:r>
            <a:r>
              <a:rPr lang="en-US" dirty="0"/>
              <a:t>	</a:t>
            </a:r>
          </a:p>
        </p:txBody>
      </p:sp>
      <p:grpSp>
        <p:nvGrpSpPr>
          <p:cNvPr id="6" name="Group 5"/>
          <p:cNvGrpSpPr/>
          <p:nvPr/>
        </p:nvGrpSpPr>
        <p:grpSpPr>
          <a:xfrm flipH="1">
            <a:off x="734333" y="2308502"/>
            <a:ext cx="1932564" cy="861288"/>
            <a:chOff x="5409007" y="2313406"/>
            <a:chExt cx="1932564" cy="771135"/>
          </a:xfrm>
        </p:grpSpPr>
        <p:sp>
          <p:nvSpPr>
            <p:cNvPr id="4" name="Right Brace 3"/>
            <p:cNvSpPr/>
            <p:nvPr/>
          </p:nvSpPr>
          <p:spPr>
            <a:xfrm>
              <a:off x="5409007" y="2313406"/>
              <a:ext cx="238132" cy="7711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47139" y="2488364"/>
              <a:ext cx="169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per call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734333" y="4526091"/>
            <a:ext cx="1932564" cy="861288"/>
            <a:chOff x="5409007" y="2313406"/>
            <a:chExt cx="1932564" cy="771135"/>
          </a:xfrm>
        </p:grpSpPr>
        <p:sp>
          <p:nvSpPr>
            <p:cNvPr id="11" name="Right Brace 10"/>
            <p:cNvSpPr/>
            <p:nvPr/>
          </p:nvSpPr>
          <p:spPr>
            <a:xfrm>
              <a:off x="5409007" y="2313406"/>
              <a:ext cx="238132" cy="7711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7139" y="2488364"/>
              <a:ext cx="169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 per call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3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3450" y="357540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CCNxStackHelper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040" y="2272985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CCNxRoutingHelper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040" y="3596639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NfpRoutingHelper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846620" y="2840119"/>
            <a:ext cx="0" cy="7565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496" y="31071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2272985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CCNxLayer3Helper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3585338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NfpRoutingHelper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4554180" y="2828818"/>
            <a:ext cx="0" cy="7565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4056" y="30958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2272985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CCNxForwardingHelper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3585338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CCNxStandard</a:t>
            </a:r>
            <a:endParaRPr lang="en-US" dirty="0" smtClean="0"/>
          </a:p>
          <a:p>
            <a:pPr algn="ctr"/>
            <a:r>
              <a:rPr lang="en-US" dirty="0" err="1" smtClean="0"/>
              <a:t>ForwarderHelper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7297380" y="2828818"/>
            <a:ext cx="0" cy="7565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7256" y="30958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cxnSp>
        <p:nvCxnSpPr>
          <p:cNvPr id="25" name="Elbow Connector 24"/>
          <p:cNvCxnSpPr>
            <a:stCxn id="6" idx="0"/>
            <a:endCxn id="5" idx="2"/>
          </p:cNvCxnSpPr>
          <p:nvPr/>
        </p:nvCxnSpPr>
        <p:spPr>
          <a:xfrm rot="5400000" flipH="1" flipV="1">
            <a:off x="2119670" y="651625"/>
            <a:ext cx="1348311" cy="1894410"/>
          </a:xfrm>
          <a:prstGeom prst="bentConnector3">
            <a:avLst>
              <a:gd name="adj1" fmla="val 298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0"/>
            <a:endCxn id="5" idx="2"/>
          </p:cNvCxnSpPr>
          <p:nvPr/>
        </p:nvCxnSpPr>
        <p:spPr>
          <a:xfrm rot="16200000" flipV="1">
            <a:off x="3473450" y="1192255"/>
            <a:ext cx="1348311" cy="813150"/>
          </a:xfrm>
          <a:prstGeom prst="bentConnector3">
            <a:avLst>
              <a:gd name="adj1" fmla="val 289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0"/>
            <a:endCxn id="5" idx="2"/>
          </p:cNvCxnSpPr>
          <p:nvPr/>
        </p:nvCxnSpPr>
        <p:spPr>
          <a:xfrm rot="16200000" flipV="1">
            <a:off x="4845050" y="-179345"/>
            <a:ext cx="1348311" cy="3556350"/>
          </a:xfrm>
          <a:prstGeom prst="bentConnector3">
            <a:avLst>
              <a:gd name="adj1" fmla="val 298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7648" y="1397896"/>
            <a:ext cx="16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dirty="0" err="1" smtClean="0"/>
              <a:t>instanceof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97888" y="5550100"/>
            <a:ext cx="2002379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CCNxStandard</a:t>
            </a:r>
            <a:endParaRPr lang="en-US" dirty="0" smtClean="0"/>
          </a:p>
          <a:p>
            <a:pPr algn="ctr"/>
            <a:r>
              <a:rPr lang="en-US" dirty="0" err="1" smtClean="0"/>
              <a:t>PitFactory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41030" y="5550100"/>
            <a:ext cx="2002379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CCNxStandard</a:t>
            </a:r>
            <a:endParaRPr lang="en-US" dirty="0" smtClean="0"/>
          </a:p>
          <a:p>
            <a:pPr algn="ctr"/>
            <a:r>
              <a:rPr lang="en-US" dirty="0" err="1" smtClean="0"/>
              <a:t>FibFactory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28665" y="5550100"/>
            <a:ext cx="2345914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CCNxStandard</a:t>
            </a:r>
            <a:endParaRPr lang="en-US" dirty="0" smtClean="0"/>
          </a:p>
          <a:p>
            <a:pPr algn="ctr"/>
            <a:r>
              <a:rPr lang="en-US" dirty="0" err="1" smtClean="0"/>
              <a:t>ContentStoreFactory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97888" y="5190504"/>
            <a:ext cx="2002379" cy="35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ObjectFactory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41030" y="5190504"/>
            <a:ext cx="2002379" cy="35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ObjectFactory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31760" y="5190504"/>
            <a:ext cx="2342819" cy="35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ObjectFactory</a:t>
            </a:r>
            <a:endParaRPr lang="en-US" dirty="0"/>
          </a:p>
        </p:txBody>
      </p:sp>
      <p:cxnSp>
        <p:nvCxnSpPr>
          <p:cNvPr id="39" name="Elbow Connector 38"/>
          <p:cNvCxnSpPr>
            <a:stCxn id="38" idx="0"/>
            <a:endCxn id="20" idx="2"/>
          </p:cNvCxnSpPr>
          <p:nvPr/>
        </p:nvCxnSpPr>
        <p:spPr>
          <a:xfrm rot="5400000" flipH="1" flipV="1">
            <a:off x="6631259" y="4524383"/>
            <a:ext cx="1038032" cy="294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0"/>
            <a:endCxn id="20" idx="2"/>
          </p:cNvCxnSpPr>
          <p:nvPr/>
        </p:nvCxnSpPr>
        <p:spPr>
          <a:xfrm rot="5400000" flipH="1" flipV="1">
            <a:off x="5500784" y="3393908"/>
            <a:ext cx="1038032" cy="2555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0"/>
            <a:endCxn id="20" idx="2"/>
          </p:cNvCxnSpPr>
          <p:nvPr/>
        </p:nvCxnSpPr>
        <p:spPr>
          <a:xfrm rot="5400000" flipH="1" flipV="1">
            <a:off x="4429213" y="2322337"/>
            <a:ext cx="1038032" cy="46983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0590" y="4636506"/>
            <a:ext cx="16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dirty="0" err="1" smtClean="0"/>
              <a:t>instanceof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454562" y="1114328"/>
            <a:ext cx="2555160" cy="567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CCNxAsciiTraceHelper</a:t>
            </a:r>
            <a:endParaRPr lang="en-US" dirty="0"/>
          </a:p>
        </p:txBody>
      </p:sp>
      <p:cxnSp>
        <p:nvCxnSpPr>
          <p:cNvPr id="65" name="Elbow Connector 64"/>
          <p:cNvCxnSpPr>
            <a:stCxn id="54" idx="1"/>
            <a:endCxn id="5" idx="2"/>
          </p:cNvCxnSpPr>
          <p:nvPr/>
        </p:nvCxnSpPr>
        <p:spPr>
          <a:xfrm rot="10800000">
            <a:off x="3741030" y="924675"/>
            <a:ext cx="2713532" cy="4732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yParc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533FC08148B4084288E3AD9595499" ma:contentTypeVersion="0" ma:contentTypeDescription="Create a new document." ma:contentTypeScope="" ma:versionID="15b3c72938def35f92246dea6b2367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449977-11B0-4EA6-8215-010A6045E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935325-6A6E-45DD-83E2-DDE5BBE7CB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88DB9-AB02-4609-91F9-C2DAB971F930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MyParcTemplate.potx</Template>
  <TotalTime>5837</TotalTime>
  <Words>420</Words>
  <Application>Microsoft Macintosh PowerPoint</Application>
  <PresentationFormat>On-screen Show (4:3)</PresentationFormat>
  <Paragraphs>197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MyParcTemplate</vt:lpstr>
      <vt:lpstr>Object lifecycle</vt:lpstr>
      <vt:lpstr>Portal Model (like ns3::Socket)</vt:lpstr>
      <vt:lpstr>Node model</vt:lpstr>
      <vt:lpstr>Layer3 Delay</vt:lpstr>
      <vt:lpstr>MessagePortal Delay</vt:lpstr>
      <vt:lpstr>MessagePortal Delay</vt:lpstr>
      <vt:lpstr>Cumulative Delay (1)</vt:lpstr>
      <vt:lpstr>Cumulative Delay (2)</vt:lpstr>
      <vt:lpstr>PowerPoint Presentation</vt:lpstr>
      <vt:lpstr>CCNxDelayQueue&lt;T&gt;</vt:lpstr>
      <vt:lpstr>CCNxDelayQueue&lt;T&gt; InputDelay Model</vt:lpstr>
      <vt:lpstr>CCNxDelayQueue&lt;T&gt; ProcessingDelay Model</vt:lpstr>
      <vt:lpstr>Message pipeline delays</vt:lpstr>
    </vt:vector>
  </TitlesOfParts>
  <Company>Palo Alto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findings from site visit</dc:title>
  <dc:creator>Marc Mosko</dc:creator>
  <cp:lastModifiedBy>Marc Mosko</cp:lastModifiedBy>
  <cp:revision>176</cp:revision>
  <cp:lastPrinted>2016-04-28T18:11:17Z</cp:lastPrinted>
  <dcterms:created xsi:type="dcterms:W3CDTF">2012-06-21T18:14:45Z</dcterms:created>
  <dcterms:modified xsi:type="dcterms:W3CDTF">2016-04-28T20:12:29Z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0x010100168533FC08148B4084288E3AD9595499</vt:lpwstr>
  </property>
</Properties>
</file>