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79"/>
  </p:normalViewPr>
  <p:slideViewPr>
    <p:cSldViewPr snapToGrid="0" snapToObjects="1">
      <p:cViewPr varScale="1">
        <p:scale>
          <a:sx n="115" d="100"/>
          <a:sy n="115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8ED4-7493-A74B-A41A-6EB764D9CE59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DAA1-BCEA-614F-A301-A1A64A6BD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8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4603-601D-EA4D-83AA-F31B65B4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3EB44-878D-0649-B7E1-1A468176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90F5-9F22-5642-9C7F-02474325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5106-41BD-C246-8B02-C42496ED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E892-F91B-914A-90D3-9F94A6E2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4B65-BCB3-EE48-AA29-5AEDE283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560CE-566A-1442-B8D2-437B4C80C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37B7-5F8E-AE41-89FA-767EB2A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3614-5150-6343-B108-CAE06FE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4BDF-C9BD-9644-9093-326CF8F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B800C-619C-0E4D-BA14-2A542530D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81802-5C72-1042-9A0C-029E967C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314A-22D8-5649-8090-E0ABE7B8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7C0A-3631-EE44-8875-449B81E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6F2-D825-E846-9284-B41B83C2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DC36-4F13-D547-AC64-E2734CEC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D45B-446A-1F4B-9EC9-40810A08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BF06-7486-584D-A908-9E01F8B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4ECA-6886-754E-955B-3482CA60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7C71-3008-364F-9596-4AD2771E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541-136D-0E43-8B95-781F6B79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50E0-07E0-3541-BA57-53079A72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0D8A-499A-F94E-B6A9-FC3F98F2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8922-D95C-FC4A-B8D3-9C7A12DD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25E7-500C-6649-B724-C49AA049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0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4E44-B9DA-A447-AEBB-01DAED77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9438-F499-B243-8CB2-22D3B287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8A27-1BF8-804E-8DC7-ACC0416E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2D1BF-35AE-EF4B-AC16-68ECEC6F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CB5C-B3D3-7F42-816D-3F5425F9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9021-75BD-3A4B-B0BB-2B215C7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6E8D-9ED2-9F4A-90C8-5A319CD9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642F-81DD-3C44-8804-92C074A8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5F80-9821-5A45-A3BD-932CA9B9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4A23A-8818-F74A-B6CD-063624242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A39F-90B2-E044-809F-69364274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5A386-7FE0-1746-B3BA-814F1271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3BE49-3310-EA4C-974C-28BBEE7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BB941-4E36-AF42-97D8-83D161FF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F70C-9041-9840-840A-31BE0F4C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892FA-FA8F-BA44-87DD-830D5874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EFD28-4CC2-E74E-929F-7F0BFA1D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AFC89-77C2-7F4A-8C21-2B6ACACA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26AFF-ECAB-4348-974C-AA6C9D3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46F6C-520A-F346-8D89-667DB87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13A25-5EA2-8848-A376-99157CC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E6D-15C1-E246-86A2-A11A1E82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15D7-827E-D84E-BFA2-2148A2CE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DE1A1-0916-974A-A2ED-5F75D06CD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7C96-3B35-1942-8410-2C73FE7C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8370-941F-3748-85A8-47BE6847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8C32-FC9F-304C-AF53-E54BCAE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284C-18DD-BD49-96D2-DE8B20B4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88275-F36B-094F-A6C5-C6C9F940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CE19-8CA6-EA48-A127-6F17BCFF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80DE-D917-8A44-BB80-C1D2810E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29C6-B67E-0B47-BB25-7DC9E5FD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5583-3216-6843-8E6C-FB50CC13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355E8-32F4-0344-BB39-60E1C343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8B37-73E1-D34C-BEBF-C06FB594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2C91-AF59-2A4E-95F7-1762E9B8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92D5-7DBE-DD4C-92E9-F3EE0D98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F115-8FF1-7341-B180-4D8EED91B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B2C37-2DEC-E84B-A5BF-A5A9BE5B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cn-lite.net/" TargetMode="External"/><Relationship Id="rId2" Type="http://schemas.openxmlformats.org/officeDocument/2006/relationships/hyperlink" Target="https://wiki.fd.io/view/Ci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fd.io/view/HI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AA8CF-CEB8-1445-9C55-94468465A412}"/>
              </a:ext>
            </a:extLst>
          </p:cNvPr>
          <p:cNvSpPr txBox="1"/>
          <p:nvPr/>
        </p:nvSpPr>
        <p:spPr>
          <a:xfrm>
            <a:off x="887282" y="2084527"/>
            <a:ext cx="10466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RFC 8569: Content-Centric Networking (</a:t>
            </a:r>
            <a:r>
              <a:rPr lang="en-US" sz="2400" dirty="0" err="1"/>
              <a:t>CCNx</a:t>
            </a:r>
            <a:r>
              <a:rPr lang="en-US" sz="2400" dirty="0"/>
              <a:t>) Semantics</a:t>
            </a:r>
          </a:p>
          <a:p>
            <a:r>
              <a:rPr lang="en-US" sz="2400" dirty="0"/>
              <a:t>M. </a:t>
            </a:r>
            <a:r>
              <a:rPr lang="en-US" sz="2400" dirty="0" err="1"/>
              <a:t>Mosko</a:t>
            </a:r>
            <a:r>
              <a:rPr lang="en-US" sz="2400" dirty="0"/>
              <a:t>, I. Solis, C. Wood, July 2019</a:t>
            </a:r>
          </a:p>
          <a:p>
            <a:endParaRPr lang="en-US" sz="2400" dirty="0"/>
          </a:p>
          <a:p>
            <a:r>
              <a:rPr lang="en-US" sz="2400" dirty="0"/>
              <a:t>RFC 8609: Content-Centric Networking (</a:t>
            </a:r>
            <a:r>
              <a:rPr lang="en-US" sz="2400" dirty="0" err="1"/>
              <a:t>CCNx</a:t>
            </a:r>
            <a:r>
              <a:rPr lang="en-US" sz="2400" dirty="0"/>
              <a:t>) Messages in TLV Format</a:t>
            </a:r>
          </a:p>
          <a:p>
            <a:r>
              <a:rPr lang="en-US" sz="2400" dirty="0"/>
              <a:t>M. </a:t>
            </a:r>
            <a:r>
              <a:rPr lang="en-US" sz="2400" dirty="0" err="1"/>
              <a:t>Mosko</a:t>
            </a:r>
            <a:r>
              <a:rPr lang="en-US" sz="2400" dirty="0"/>
              <a:t>, I. Solis, C. Wood, July 2019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367A596-8DC4-BD42-B4A8-F8B1E41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Content-Centric Networking (</a:t>
            </a:r>
            <a:r>
              <a:rPr lang="en-US" dirty="0" err="1"/>
              <a:t>CCNx</a:t>
            </a:r>
            <a:r>
              <a:rPr lang="en-US" dirty="0"/>
              <a:t>) @</a:t>
            </a:r>
            <a:br>
              <a:rPr lang="en-US" dirty="0"/>
            </a:br>
            <a:r>
              <a:rPr lang="en-US" dirty="0"/>
              <a:t>Information Centric Networking RG (ICNRG)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70161-00DB-A746-BBBA-4402EB537FD1}"/>
              </a:ext>
            </a:extLst>
          </p:cNvPr>
          <p:cNvSpPr txBox="1"/>
          <p:nvPr/>
        </p:nvSpPr>
        <p:spPr>
          <a:xfrm>
            <a:off x="1193180" y="4300895"/>
            <a:ext cx="9489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Information Centric Networking (ICN) is a shift from host-based networking using endpoint addresses to named content.  </a:t>
            </a:r>
            <a:r>
              <a:rPr lang="en-US" sz="2400" i="1" dirty="0" err="1"/>
              <a:t>CCNx</a:t>
            </a:r>
            <a:r>
              <a:rPr lang="en-US" sz="2400" i="1" dirty="0"/>
              <a:t>, first announced in 2009, and revised in 2014, uses a combination of URI-like path names and hash names to fetch content secured via publisher signatures.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E091C-B554-D044-AD4B-AEF6E5E1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E0C3-2EAD-BF4D-A285-FDF73E1A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2C28-8ED1-9C40-93D7-F3AC9E8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">
            <a:extLst>
              <a:ext uri="{FF2B5EF4-FFF2-40B4-BE49-F238E27FC236}">
                <a16:creationId xmlns:a16="http://schemas.microsoft.com/office/drawing/2014/main" id="{E826AB60-61EC-2D4A-87D3-246F22B1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959" y="2487684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3A2457-A27A-1A45-B32D-D9E0ACF62298}"/>
              </a:ext>
            </a:extLst>
          </p:cNvPr>
          <p:cNvCxnSpPr>
            <a:cxnSpLocks/>
          </p:cNvCxnSpPr>
          <p:nvPr/>
        </p:nvCxnSpPr>
        <p:spPr>
          <a:xfrm>
            <a:off x="2181420" y="2759147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3EF5DF-FB6D-AB4B-9844-7F9483B2FDB8}"/>
              </a:ext>
            </a:extLst>
          </p:cNvPr>
          <p:cNvSpPr txBox="1"/>
          <p:nvPr/>
        </p:nvSpPr>
        <p:spPr>
          <a:xfrm>
            <a:off x="2181420" y="1782776"/>
            <a:ext cx="315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Interest</a:t>
            </a:r>
          </a:p>
          <a:p>
            <a:r>
              <a:rPr lang="en-US" dirty="0"/>
              <a:t>/</a:t>
            </a:r>
            <a:r>
              <a:rPr lang="en-US" dirty="0" err="1"/>
              <a:t>example.com</a:t>
            </a:r>
            <a:r>
              <a:rPr lang="en-US" dirty="0"/>
              <a:t>/</a:t>
            </a:r>
            <a:r>
              <a:rPr lang="en-US" dirty="0" err="1"/>
              <a:t>photo.manifest</a:t>
            </a:r>
            <a:r>
              <a:rPr lang="en-US" dirty="0"/>
              <a:t>, </a:t>
            </a:r>
          </a:p>
          <a:p>
            <a:r>
              <a:rPr lang="en-US" dirty="0"/>
              <a:t>keyed=0x4423…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877B0FD-662F-8448-B08E-2E55C8112B99}"/>
              </a:ext>
            </a:extLst>
          </p:cNvPr>
          <p:cNvSpPr/>
          <p:nvPr/>
        </p:nvSpPr>
        <p:spPr>
          <a:xfrm>
            <a:off x="4803540" y="2332576"/>
            <a:ext cx="1940356" cy="12246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CCNx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10DEF4-DDC6-DF41-ADA4-C11DA8639EA0}"/>
              </a:ext>
            </a:extLst>
          </p:cNvPr>
          <p:cNvCxnSpPr>
            <a:cxnSpLocks/>
          </p:cNvCxnSpPr>
          <p:nvPr/>
        </p:nvCxnSpPr>
        <p:spPr>
          <a:xfrm>
            <a:off x="6862957" y="2754385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EAC297D3-D19E-644C-B480-AA2A59408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3229" y="248768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FFCED5-2A87-7944-B9DE-F2D3609654CC}"/>
              </a:ext>
            </a:extLst>
          </p:cNvPr>
          <p:cNvCxnSpPr>
            <a:cxnSpLocks/>
          </p:cNvCxnSpPr>
          <p:nvPr/>
        </p:nvCxnSpPr>
        <p:spPr>
          <a:xfrm flipH="1">
            <a:off x="6862957" y="3149672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67E2B9-2845-2F42-A16C-3F8B983AB414}"/>
              </a:ext>
            </a:extLst>
          </p:cNvPr>
          <p:cNvSpPr txBox="1"/>
          <p:nvPr/>
        </p:nvSpPr>
        <p:spPr>
          <a:xfrm>
            <a:off x="6752048" y="3250279"/>
            <a:ext cx="3567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Object</a:t>
            </a:r>
          </a:p>
          <a:p>
            <a:r>
              <a:rPr lang="en-US" dirty="0"/>
              <a:t>/</a:t>
            </a:r>
            <a:r>
              <a:rPr lang="en-US" dirty="0" err="1"/>
              <a:t>example.com</a:t>
            </a:r>
            <a:r>
              <a:rPr lang="en-US" dirty="0"/>
              <a:t>/photo. manifest, </a:t>
            </a:r>
          </a:p>
          <a:p>
            <a:r>
              <a:rPr lang="en-US" dirty="0"/>
              <a:t>Locators=/storage/</a:t>
            </a:r>
            <a:r>
              <a:rPr lang="en-US" dirty="0" err="1"/>
              <a:t>sfo</a:t>
            </a:r>
            <a:r>
              <a:rPr lang="en-US" dirty="0"/>
              <a:t>, /storage/</a:t>
            </a:r>
            <a:r>
              <a:rPr lang="en-US" dirty="0" err="1"/>
              <a:t>nyc</a:t>
            </a:r>
            <a:endParaRPr lang="en-US" dirty="0"/>
          </a:p>
          <a:p>
            <a:r>
              <a:rPr lang="en-US" dirty="0"/>
              <a:t>Signature (keyed=0x4423…)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725370-A4C8-4846-AB3C-0ECFCA43BE76}"/>
              </a:ext>
            </a:extLst>
          </p:cNvPr>
          <p:cNvCxnSpPr>
            <a:cxnSpLocks/>
          </p:cNvCxnSpPr>
          <p:nvPr/>
        </p:nvCxnSpPr>
        <p:spPr>
          <a:xfrm flipH="1">
            <a:off x="2181420" y="3149672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92780E-25DB-874F-B997-58DCCEB3EB3D}"/>
              </a:ext>
            </a:extLst>
          </p:cNvPr>
          <p:cNvCxnSpPr>
            <a:cxnSpLocks/>
          </p:cNvCxnSpPr>
          <p:nvPr/>
        </p:nvCxnSpPr>
        <p:spPr>
          <a:xfrm>
            <a:off x="2173268" y="4865914"/>
            <a:ext cx="26302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677031-0D05-BC43-BAF8-D1F5B404F80C}"/>
              </a:ext>
            </a:extLst>
          </p:cNvPr>
          <p:cNvSpPr txBox="1"/>
          <p:nvPr/>
        </p:nvSpPr>
        <p:spPr>
          <a:xfrm>
            <a:off x="2113530" y="3665585"/>
            <a:ext cx="29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Interest</a:t>
            </a:r>
          </a:p>
          <a:p>
            <a:r>
              <a:rPr lang="en-US" dirty="0"/>
              <a:t>/storage/</a:t>
            </a:r>
            <a:r>
              <a:rPr lang="en-US" dirty="0" err="1"/>
              <a:t>sfo</a:t>
            </a:r>
            <a:r>
              <a:rPr lang="en-US" dirty="0"/>
              <a:t>, hash=0x7289…</a:t>
            </a:r>
          </a:p>
          <a:p>
            <a:r>
              <a:rPr lang="en-US" dirty="0"/>
              <a:t>/storage/</a:t>
            </a:r>
            <a:r>
              <a:rPr lang="en-US" dirty="0" err="1"/>
              <a:t>nyc</a:t>
            </a:r>
            <a:r>
              <a:rPr lang="en-US" dirty="0"/>
              <a:t>, hash=0xa3b1…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C37BB-E71A-6044-84AE-7DF3DFF2AC0C}"/>
              </a:ext>
            </a:extLst>
          </p:cNvPr>
          <p:cNvSpPr txBox="1"/>
          <p:nvPr/>
        </p:nvSpPr>
        <p:spPr>
          <a:xfrm>
            <a:off x="3098479" y="5190350"/>
            <a:ext cx="1812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Object </a:t>
            </a:r>
          </a:p>
          <a:p>
            <a:r>
              <a:rPr lang="en-US" dirty="0"/>
              <a:t>Payload 0x7289…</a:t>
            </a:r>
          </a:p>
          <a:p>
            <a:r>
              <a:rPr lang="en-US" dirty="0"/>
              <a:t>Payload 0xa3b1…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733830-B7F4-CF44-8120-86A737656D4A}"/>
              </a:ext>
            </a:extLst>
          </p:cNvPr>
          <p:cNvCxnSpPr>
            <a:cxnSpLocks/>
          </p:cNvCxnSpPr>
          <p:nvPr/>
        </p:nvCxnSpPr>
        <p:spPr>
          <a:xfrm flipH="1">
            <a:off x="2181421" y="5083371"/>
            <a:ext cx="246183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9A6882D3-4832-AF4D-9908-F655784588C0}"/>
              </a:ext>
            </a:extLst>
          </p:cNvPr>
          <p:cNvSpPr/>
          <p:nvPr/>
        </p:nvSpPr>
        <p:spPr>
          <a:xfrm>
            <a:off x="4803540" y="4471063"/>
            <a:ext cx="1940356" cy="12246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CCNx</a:t>
            </a:r>
            <a:r>
              <a:rPr lang="en-US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20BE804-22C0-A146-8969-5B6690DB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2BF0B0-0FF2-2B46-AE2B-D9DE28EDA102}"/>
              </a:ext>
            </a:extLst>
          </p:cNvPr>
          <p:cNvSpPr txBox="1"/>
          <p:nvPr/>
        </p:nvSpPr>
        <p:spPr>
          <a:xfrm rot="16200000">
            <a:off x="528992" y="2738995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04F1-A038-F743-B790-5C8DC9602687}"/>
              </a:ext>
            </a:extLst>
          </p:cNvPr>
          <p:cNvSpPr txBox="1"/>
          <p:nvPr/>
        </p:nvSpPr>
        <p:spPr>
          <a:xfrm rot="16200000">
            <a:off x="9952126" y="2585107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Publisher</a:t>
            </a:r>
          </a:p>
          <a:p>
            <a:pPr algn="ctr"/>
            <a:r>
              <a:rPr lang="en-US" sz="2000" dirty="0"/>
              <a:t>Or Cache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45FA-417C-374D-BA33-56D44B1F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421BAD-AD52-A044-9970-7C88744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A407F9-D01E-E843-9F3D-FE31AE2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541F-8C79-DE4E-ADE8-38AB934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0E4B-1954-C74E-B0B9-DEDCE4A7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Community ICN (CICN)</a:t>
            </a:r>
          </a:p>
          <a:p>
            <a:pPr lvl="1"/>
            <a:r>
              <a:rPr lang="en-US" dirty="0"/>
              <a:t>Linux Foundation (</a:t>
            </a:r>
            <a:r>
              <a:rPr lang="en-US" dirty="0">
                <a:hlinkClick r:id="rId2"/>
              </a:rPr>
              <a:t>https://wiki.fd.io/view/Cicn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Vector Packet Processing (VPP), Socket-like I/O, Qt/QML video player</a:t>
            </a:r>
          </a:p>
          <a:p>
            <a:r>
              <a:rPr lang="en-US" dirty="0"/>
              <a:t>CCN-Lite</a:t>
            </a:r>
          </a:p>
          <a:p>
            <a:pPr lvl="1"/>
            <a:r>
              <a:rPr lang="en-US" dirty="0"/>
              <a:t>University of Basel (</a:t>
            </a:r>
            <a:r>
              <a:rPr lang="en-US" dirty="0">
                <a:hlinkClick r:id="rId3"/>
              </a:rPr>
              <a:t>http://ccn-lite.net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space, Linux kernel, </a:t>
            </a:r>
            <a:r>
              <a:rPr lang="en-US" dirty="0" err="1"/>
              <a:t>OMNeT</a:t>
            </a:r>
            <a:r>
              <a:rPr lang="en-US" dirty="0"/>
              <a:t>++, Android, Arduino (Uno and AtMega328, 2 KiB RAM), </a:t>
            </a:r>
            <a:r>
              <a:rPr lang="en-US" dirty="0" err="1"/>
              <a:t>RFduino</a:t>
            </a:r>
            <a:r>
              <a:rPr lang="en-US" dirty="0"/>
              <a:t> (32 KiB RAM), RIOT, and Docker</a:t>
            </a:r>
          </a:p>
          <a:p>
            <a:r>
              <a:rPr lang="en-US" dirty="0"/>
              <a:t>Hybrid ICN</a:t>
            </a:r>
          </a:p>
          <a:p>
            <a:pPr lvl="1"/>
            <a:r>
              <a:rPr lang="en-US" dirty="0"/>
              <a:t>Linux Foundation (</a:t>
            </a:r>
            <a:r>
              <a:rPr lang="en-US" dirty="0">
                <a:hlinkClick r:id="rId4"/>
              </a:rPr>
              <a:t>https://wiki.fd.io/view/HICN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CICN integrated with IPv6 forwarding – beyond an overlay</a:t>
            </a:r>
          </a:p>
          <a:p>
            <a:pPr lvl="1"/>
            <a:r>
              <a:rPr lang="en-US" dirty="0"/>
              <a:t>High-performance mobile video tests at large US carrier</a:t>
            </a:r>
          </a:p>
          <a:p>
            <a:pPr lvl="1"/>
            <a:r>
              <a:rPr lang="en-US" dirty="0"/>
              <a:t>Internet Area WG: 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muscariello</a:t>
            </a:r>
            <a:r>
              <a:rPr lang="en-US" dirty="0"/>
              <a:t>-</a:t>
            </a:r>
            <a:r>
              <a:rPr lang="en-US" dirty="0" err="1"/>
              <a:t>intarea-hicn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9768-C038-994E-9D63-312698F8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23,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D495-4759-B544-BE7A-79CA902E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Marc Mosko, Palo Alto Research Center, IETF 105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FF6B-761D-E44B-915F-AD39959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B2C37-2DEC-E84B-A5BF-A5A9BE5BAC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356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Content-Centric Networking (CCNx) @ Information Centric Networking RG (ICNRG)</vt:lpstr>
      <vt:lpstr>Example Use Case</vt:lpstr>
      <vt:lpstr>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Mosko, Marc &lt;mmosko@parc.com&gt;</dc:creator>
  <cp:lastModifiedBy>Mosko, Marc &lt;mmosko@parc.com&gt;</cp:lastModifiedBy>
  <cp:revision>13</cp:revision>
  <dcterms:created xsi:type="dcterms:W3CDTF">2019-07-15T21:58:37Z</dcterms:created>
  <dcterms:modified xsi:type="dcterms:W3CDTF">2019-07-22T12:25:14Z</dcterms:modified>
</cp:coreProperties>
</file>