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7" r:id="rId4"/>
    <p:sldId id="257" r:id="rId5"/>
    <p:sldId id="269" r:id="rId6"/>
    <p:sldId id="268" r:id="rId7"/>
    <p:sldId id="270" r:id="rId8"/>
    <p:sldId id="259" r:id="rId9"/>
    <p:sldId id="260" r:id="rId10"/>
    <p:sldId id="265" r:id="rId11"/>
    <p:sldId id="274" r:id="rId12"/>
    <p:sldId id="277" r:id="rId13"/>
    <p:sldId id="275" r:id="rId14"/>
    <p:sldId id="276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3" autoAdjust="0"/>
    <p:restoredTop sz="99261" autoAdjust="0"/>
  </p:normalViewPr>
  <p:slideViewPr>
    <p:cSldViewPr snapToGrid="0" snapToObjects="1">
      <p:cViewPr varScale="1">
        <p:scale>
          <a:sx n="146" d="100"/>
          <a:sy n="146" d="100"/>
        </p:scale>
        <p:origin x="18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911-D2D2-4F4B-96A4-06BCDCC09011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82D0-73B8-D54E-BF3A-FDBE34B4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4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911-D2D2-4F4B-96A4-06BCDCC09011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82D0-73B8-D54E-BF3A-FDBE34B4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911-D2D2-4F4B-96A4-06BCDCC09011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82D0-73B8-D54E-BF3A-FDBE34B4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5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911-D2D2-4F4B-96A4-06BCDCC09011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82D0-73B8-D54E-BF3A-FDBE34B4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911-D2D2-4F4B-96A4-06BCDCC09011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82D0-73B8-D54E-BF3A-FDBE34B4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911-D2D2-4F4B-96A4-06BCDCC09011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82D0-73B8-D54E-BF3A-FDBE34B4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911-D2D2-4F4B-96A4-06BCDCC09011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82D0-73B8-D54E-BF3A-FDBE34B4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1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911-D2D2-4F4B-96A4-06BCDCC09011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82D0-73B8-D54E-BF3A-FDBE34B4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8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911-D2D2-4F4B-96A4-06BCDCC09011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82D0-73B8-D54E-BF3A-FDBE34B4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2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911-D2D2-4F4B-96A4-06BCDCC09011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82D0-73B8-D54E-BF3A-FDBE34B4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3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911-D2D2-4F4B-96A4-06BCDCC09011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82D0-73B8-D54E-BF3A-FDBE34B4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9911-D2D2-4F4B-96A4-06BCDCC09011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A82D0-73B8-D54E-BF3A-FDBE34B4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6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Smartphone for Behavior Change Studies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</a:t>
            </a:r>
            <a:r>
              <a:rPr lang="en-US" dirty="0" err="1"/>
              <a:t>Fittle</a:t>
            </a:r>
            <a:endParaRPr lang="en-US" dirty="0"/>
          </a:p>
          <a:p>
            <a:r>
              <a:rPr lang="en-US" dirty="0"/>
              <a:t>28 August 2017</a:t>
            </a:r>
          </a:p>
        </p:txBody>
      </p:sp>
    </p:spTree>
    <p:extLst>
      <p:ext uri="{BB962C8B-B14F-4D97-AF65-F5344CB8AC3E}">
        <p14:creationId xmlns:p14="http://schemas.microsoft.com/office/powerpoint/2010/main" val="197662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Study Admin specs: JSON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942592"/>
            <a:ext cx="2752039" cy="40682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805" y="1205426"/>
            <a:ext cx="3607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Participants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961"/>
          <a:stretch/>
        </p:blipFill>
        <p:spPr>
          <a:xfrm>
            <a:off x="5118100" y="1163096"/>
            <a:ext cx="3743581" cy="54403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62207" y="862836"/>
            <a:ext cx="3081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31500" y="1760228"/>
            <a:ext cx="2783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Schedule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1591733" y="1676400"/>
            <a:ext cx="3886200" cy="265853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 flipV="1">
            <a:off x="1591734" y="3028950"/>
            <a:ext cx="4032251" cy="189864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0943" y="5068444"/>
            <a:ext cx="38263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‘Interactive’</a:t>
            </a:r>
            <a:br>
              <a:rPr lang="en-US" sz="3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3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 Schedule</a:t>
            </a:r>
            <a:endParaRPr lang="en-US" sz="36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90583" y="3640666"/>
            <a:ext cx="2827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118659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Study: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activities are participants going to do on which days?</a:t>
            </a:r>
          </a:p>
          <a:p>
            <a:r>
              <a:rPr lang="en-US" dirty="0"/>
              <a:t>What messaging are people going to get on which days and under what constraints (e.g., constrained by treatment vs. control condition)?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58" y="1600200"/>
            <a:ext cx="3483078" cy="415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954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Study: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What activities are participants </a:t>
            </a:r>
            <a:br>
              <a:rPr lang="en-US" dirty="0"/>
            </a:br>
            <a:r>
              <a:rPr lang="en-US" dirty="0"/>
              <a:t>going to do on which days?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73" y="2794000"/>
            <a:ext cx="3339489" cy="39816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157" y="2636763"/>
            <a:ext cx="3779505" cy="99725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126" y="1417638"/>
            <a:ext cx="2130873" cy="544036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7" name="Freeform 16"/>
          <p:cNvSpPr/>
          <p:nvPr/>
        </p:nvSpPr>
        <p:spPr>
          <a:xfrm>
            <a:off x="204051" y="2431143"/>
            <a:ext cx="521663" cy="810381"/>
          </a:xfrm>
          <a:custGeom>
            <a:avLst/>
            <a:gdLst>
              <a:gd name="connsiteX0" fmla="*/ 521663 w 521663"/>
              <a:gd name="connsiteY0" fmla="*/ 0 h 810381"/>
              <a:gd name="connsiteX1" fmla="*/ 86235 w 521663"/>
              <a:gd name="connsiteY1" fmla="*/ 84667 h 810381"/>
              <a:gd name="connsiteX2" fmla="*/ 13663 w 521663"/>
              <a:gd name="connsiteY2" fmla="*/ 508000 h 810381"/>
              <a:gd name="connsiteX3" fmla="*/ 267663 w 521663"/>
              <a:gd name="connsiteY3" fmla="*/ 810381 h 81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663" h="810381">
                <a:moveTo>
                  <a:pt x="521663" y="0"/>
                </a:moveTo>
                <a:cubicBezTo>
                  <a:pt x="346282" y="0"/>
                  <a:pt x="170902" y="0"/>
                  <a:pt x="86235" y="84667"/>
                </a:cubicBezTo>
                <a:cubicBezTo>
                  <a:pt x="1568" y="169334"/>
                  <a:pt x="-16575" y="387048"/>
                  <a:pt x="13663" y="508000"/>
                </a:cubicBezTo>
                <a:cubicBezTo>
                  <a:pt x="43901" y="628952"/>
                  <a:pt x="225330" y="762000"/>
                  <a:pt x="267663" y="810381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301" y="3785810"/>
            <a:ext cx="2287212" cy="288471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9" name="Freeform 18"/>
          <p:cNvSpPr/>
          <p:nvPr/>
        </p:nvSpPr>
        <p:spPr>
          <a:xfrm rot="15888074">
            <a:off x="3645931" y="4697649"/>
            <a:ext cx="521663" cy="810381"/>
          </a:xfrm>
          <a:custGeom>
            <a:avLst/>
            <a:gdLst>
              <a:gd name="connsiteX0" fmla="*/ 521663 w 521663"/>
              <a:gd name="connsiteY0" fmla="*/ 0 h 810381"/>
              <a:gd name="connsiteX1" fmla="*/ 86235 w 521663"/>
              <a:gd name="connsiteY1" fmla="*/ 84667 h 810381"/>
              <a:gd name="connsiteX2" fmla="*/ 13663 w 521663"/>
              <a:gd name="connsiteY2" fmla="*/ 508000 h 810381"/>
              <a:gd name="connsiteX3" fmla="*/ 267663 w 521663"/>
              <a:gd name="connsiteY3" fmla="*/ 810381 h 81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663" h="810381">
                <a:moveTo>
                  <a:pt x="521663" y="0"/>
                </a:moveTo>
                <a:cubicBezTo>
                  <a:pt x="346282" y="0"/>
                  <a:pt x="170902" y="0"/>
                  <a:pt x="86235" y="84667"/>
                </a:cubicBezTo>
                <a:cubicBezTo>
                  <a:pt x="1568" y="169334"/>
                  <a:pt x="-16575" y="387048"/>
                  <a:pt x="13663" y="508000"/>
                </a:cubicBezTo>
                <a:cubicBezTo>
                  <a:pt x="43901" y="628952"/>
                  <a:pt x="225330" y="762000"/>
                  <a:pt x="267663" y="810381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15888074">
            <a:off x="5957407" y="1536754"/>
            <a:ext cx="324464" cy="2294349"/>
          </a:xfrm>
          <a:custGeom>
            <a:avLst/>
            <a:gdLst>
              <a:gd name="connsiteX0" fmla="*/ 521663 w 521663"/>
              <a:gd name="connsiteY0" fmla="*/ 0 h 810381"/>
              <a:gd name="connsiteX1" fmla="*/ 86235 w 521663"/>
              <a:gd name="connsiteY1" fmla="*/ 84667 h 810381"/>
              <a:gd name="connsiteX2" fmla="*/ 13663 w 521663"/>
              <a:gd name="connsiteY2" fmla="*/ 508000 h 810381"/>
              <a:gd name="connsiteX3" fmla="*/ 267663 w 521663"/>
              <a:gd name="connsiteY3" fmla="*/ 810381 h 81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663" h="810381">
                <a:moveTo>
                  <a:pt x="521663" y="0"/>
                </a:moveTo>
                <a:cubicBezTo>
                  <a:pt x="346282" y="0"/>
                  <a:pt x="170902" y="0"/>
                  <a:pt x="86235" y="84667"/>
                </a:cubicBezTo>
                <a:cubicBezTo>
                  <a:pt x="1568" y="169334"/>
                  <a:pt x="-16575" y="387048"/>
                  <a:pt x="13663" y="508000"/>
                </a:cubicBezTo>
                <a:cubicBezTo>
                  <a:pt x="43901" y="628952"/>
                  <a:pt x="225330" y="762000"/>
                  <a:pt x="267663" y="810381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the Study, including the following concepts:</a:t>
            </a:r>
          </a:p>
          <a:p>
            <a:pPr lvl="1"/>
            <a:r>
              <a:rPr lang="en-US" dirty="0"/>
              <a:t>What activities are participants going to do on which days?</a:t>
            </a:r>
          </a:p>
          <a:p>
            <a:pPr lvl="1"/>
            <a:r>
              <a:rPr lang="en-US" dirty="0"/>
              <a:t>What messaging are people going to get on which days and under what constraints (e.g., constrained by treatment vs. control condition)?</a:t>
            </a:r>
          </a:p>
          <a:p>
            <a:r>
              <a:rPr lang="en-US" dirty="0"/>
              <a:t>Set up the Study Logistics</a:t>
            </a:r>
          </a:p>
          <a:p>
            <a:pPr lvl="1"/>
            <a:r>
              <a:rPr lang="en-US" dirty="0"/>
              <a:t>What individuals will participate, in what </a:t>
            </a:r>
            <a:r>
              <a:rPr lang="en-US" dirty="0" err="1"/>
              <a:t>condtions</a:t>
            </a:r>
            <a:r>
              <a:rPr lang="en-US" dirty="0"/>
              <a:t>?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9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the Study, including the following concepts:</a:t>
            </a:r>
          </a:p>
          <a:p>
            <a:pPr lvl="1"/>
            <a:r>
              <a:rPr lang="en-US" dirty="0"/>
              <a:t>What activities are participants going to do on which days?</a:t>
            </a:r>
          </a:p>
          <a:p>
            <a:pPr lvl="1"/>
            <a:r>
              <a:rPr lang="en-US" dirty="0"/>
              <a:t>What messaging are people going to get on which days and under what constraints (e.g., constrained by treatment vs. control condition)?</a:t>
            </a:r>
          </a:p>
          <a:p>
            <a:r>
              <a:rPr lang="en-US" dirty="0"/>
              <a:t>Set up the Study Logistics</a:t>
            </a:r>
          </a:p>
          <a:p>
            <a:pPr lvl="1"/>
            <a:r>
              <a:rPr lang="en-US" dirty="0"/>
              <a:t>What individuals will participate, in what </a:t>
            </a:r>
            <a:r>
              <a:rPr lang="en-US" dirty="0" err="1"/>
              <a:t>condtions</a:t>
            </a:r>
            <a:r>
              <a:rPr lang="en-US" dirty="0"/>
              <a:t>?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9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 a Coaching Model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106875" y="1397717"/>
            <a:ext cx="8807182" cy="5152487"/>
            <a:chOff x="106875" y="1397717"/>
            <a:chExt cx="8807182" cy="5152487"/>
          </a:xfrm>
        </p:grpSpPr>
        <p:sp>
          <p:nvSpPr>
            <p:cNvPr id="8" name="Rectangle 7"/>
            <p:cNvSpPr/>
            <p:nvPr/>
          </p:nvSpPr>
          <p:spPr>
            <a:xfrm>
              <a:off x="250809" y="3519663"/>
              <a:ext cx="1244600" cy="5672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Participant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06875" y="4589127"/>
              <a:ext cx="1532467" cy="414866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condition</a:t>
              </a:r>
            </a:p>
          </p:txBody>
        </p:sp>
        <p:cxnSp>
          <p:nvCxnSpPr>
            <p:cNvPr id="13" name="Straight Connector 12"/>
            <p:cNvCxnSpPr>
              <a:stCxn id="8" idx="2"/>
              <a:endCxn id="10" idx="0"/>
            </p:cNvCxnSpPr>
            <p:nvPr/>
          </p:nvCxnSpPr>
          <p:spPr>
            <a:xfrm>
              <a:off x="873109" y="4086930"/>
              <a:ext cx="0" cy="50219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/>
            <p:cNvSpPr/>
            <p:nvPr/>
          </p:nvSpPr>
          <p:spPr>
            <a:xfrm>
              <a:off x="1787509" y="3549297"/>
              <a:ext cx="1286933" cy="5080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isAsked</a:t>
              </a:r>
              <a:endParaRPr lang="en-US" sz="1200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1"/>
              <a:endCxn id="8" idx="3"/>
            </p:cNvCxnSpPr>
            <p:nvPr/>
          </p:nvCxnSpPr>
          <p:spPr>
            <a:xfrm flipH="1">
              <a:off x="1495409" y="3803297"/>
              <a:ext cx="292100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340607" y="3519663"/>
              <a:ext cx="1244600" cy="5672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Question/</a:t>
              </a:r>
              <a:br>
                <a:rPr lang="en-US" dirty="0"/>
              </a:br>
              <a:r>
                <a:rPr lang="en-US" dirty="0"/>
                <a:t>Message</a:t>
              </a:r>
            </a:p>
          </p:txBody>
        </p:sp>
        <p:cxnSp>
          <p:nvCxnSpPr>
            <p:cNvPr id="36" name="Straight Connector 35"/>
            <p:cNvCxnSpPr>
              <a:stCxn id="29" idx="3"/>
              <a:endCxn id="35" idx="1"/>
            </p:cNvCxnSpPr>
            <p:nvPr/>
          </p:nvCxnSpPr>
          <p:spPr>
            <a:xfrm>
              <a:off x="3074442" y="3803297"/>
              <a:ext cx="266165" cy="0"/>
            </a:xfrm>
            <a:prstGeom prst="line">
              <a:avLst/>
            </a:prstGeom>
            <a:ln w="381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3196673" y="4381694"/>
              <a:ext cx="1532467" cy="414866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answer</a:t>
              </a:r>
            </a:p>
          </p:txBody>
        </p:sp>
        <p:cxnSp>
          <p:nvCxnSpPr>
            <p:cNvPr id="59" name="Straight Connector 58"/>
            <p:cNvCxnSpPr>
              <a:stCxn id="35" idx="2"/>
              <a:endCxn id="41" idx="0"/>
            </p:cNvCxnSpPr>
            <p:nvPr/>
          </p:nvCxnSpPr>
          <p:spPr>
            <a:xfrm>
              <a:off x="3962907" y="4086930"/>
              <a:ext cx="0" cy="294764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Diamond 66"/>
            <p:cNvSpPr/>
            <p:nvPr/>
          </p:nvSpPr>
          <p:spPr>
            <a:xfrm>
              <a:off x="2553213" y="5030438"/>
              <a:ext cx="1676401" cy="5080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isAssigned</a:t>
              </a:r>
              <a:endParaRPr lang="en-US" sz="1200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8" name="Straight Connector 67"/>
            <p:cNvCxnSpPr>
              <a:stCxn id="67" idx="1"/>
              <a:endCxn id="8" idx="3"/>
            </p:cNvCxnSpPr>
            <p:nvPr/>
          </p:nvCxnSpPr>
          <p:spPr>
            <a:xfrm flipH="1" flipV="1">
              <a:off x="1495409" y="3803297"/>
              <a:ext cx="1057804" cy="1481141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574474" y="5000804"/>
              <a:ext cx="1244600" cy="5672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Activity/</a:t>
              </a:r>
              <a:br>
                <a:rPr lang="en-US" dirty="0"/>
              </a:br>
              <a:r>
                <a:rPr lang="en-US" dirty="0"/>
                <a:t>Goal</a:t>
              </a:r>
            </a:p>
          </p:txBody>
        </p:sp>
        <p:cxnSp>
          <p:nvCxnSpPr>
            <p:cNvPr id="70" name="Straight Connector 69"/>
            <p:cNvCxnSpPr>
              <a:stCxn id="67" idx="3"/>
              <a:endCxn id="69" idx="1"/>
            </p:cNvCxnSpPr>
            <p:nvPr/>
          </p:nvCxnSpPr>
          <p:spPr>
            <a:xfrm>
              <a:off x="4229614" y="5284438"/>
              <a:ext cx="1344860" cy="0"/>
            </a:xfrm>
            <a:prstGeom prst="line">
              <a:avLst/>
            </a:prstGeom>
            <a:ln w="381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5430540" y="5754340"/>
              <a:ext cx="1532467" cy="414866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report</a:t>
              </a:r>
            </a:p>
          </p:txBody>
        </p:sp>
        <p:cxnSp>
          <p:nvCxnSpPr>
            <p:cNvPr id="73" name="Straight Connector 72"/>
            <p:cNvCxnSpPr>
              <a:stCxn id="69" idx="2"/>
              <a:endCxn id="72" idx="0"/>
            </p:cNvCxnSpPr>
            <p:nvPr/>
          </p:nvCxnSpPr>
          <p:spPr>
            <a:xfrm>
              <a:off x="6196774" y="5568071"/>
              <a:ext cx="0" cy="186269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576748" y="1397717"/>
              <a:ext cx="1244600" cy="5672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Coach/</a:t>
              </a:r>
            </a:p>
            <a:p>
              <a:pPr algn="ctr"/>
              <a:r>
                <a:rPr lang="en-US" dirty="0"/>
                <a:t>Agent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35348" y="3293723"/>
              <a:ext cx="228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br>
                <a:rPr lang="en-US" dirty="0">
                  <a:solidFill>
                    <a:prstClr val="white"/>
                  </a:solidFill>
                </a:rPr>
              </a:br>
              <a:endParaRPr lang="en-US" dirty="0"/>
            </a:p>
          </p:txBody>
        </p:sp>
        <p:sp>
          <p:nvSpPr>
            <p:cNvPr id="54" name="Diamond 53"/>
            <p:cNvSpPr/>
            <p:nvPr/>
          </p:nvSpPr>
          <p:spPr>
            <a:xfrm>
              <a:off x="2469733" y="2468608"/>
              <a:ext cx="1286933" cy="5080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asks</a:t>
              </a:r>
            </a:p>
          </p:txBody>
        </p:sp>
        <p:cxnSp>
          <p:nvCxnSpPr>
            <p:cNvPr id="58" name="Straight Connector 57"/>
            <p:cNvCxnSpPr>
              <a:stCxn id="54" idx="0"/>
              <a:endCxn id="31" idx="1"/>
            </p:cNvCxnSpPr>
            <p:nvPr/>
          </p:nvCxnSpPr>
          <p:spPr>
            <a:xfrm flipV="1">
              <a:off x="3113200" y="1681351"/>
              <a:ext cx="1463548" cy="78725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4" idx="2"/>
              <a:endCxn id="35" idx="0"/>
            </p:cNvCxnSpPr>
            <p:nvPr/>
          </p:nvCxnSpPr>
          <p:spPr>
            <a:xfrm>
              <a:off x="3113200" y="2976608"/>
              <a:ext cx="849707" cy="543055"/>
            </a:xfrm>
            <a:prstGeom prst="line">
              <a:avLst/>
            </a:prstGeom>
            <a:ln w="381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Diamond 63"/>
            <p:cNvSpPr/>
            <p:nvPr/>
          </p:nvSpPr>
          <p:spPr>
            <a:xfrm>
              <a:off x="5528578" y="2468608"/>
              <a:ext cx="1286933" cy="5080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assigns</a:t>
              </a:r>
            </a:p>
          </p:txBody>
        </p:sp>
        <p:cxnSp>
          <p:nvCxnSpPr>
            <p:cNvPr id="65" name="Straight Connector 64"/>
            <p:cNvCxnSpPr>
              <a:stCxn id="64" idx="0"/>
              <a:endCxn id="31" idx="2"/>
            </p:cNvCxnSpPr>
            <p:nvPr/>
          </p:nvCxnSpPr>
          <p:spPr>
            <a:xfrm flipH="1" flipV="1">
              <a:off x="5199048" y="1964984"/>
              <a:ext cx="972997" cy="503624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2"/>
              <a:endCxn id="69" idx="0"/>
            </p:cNvCxnSpPr>
            <p:nvPr/>
          </p:nvCxnSpPr>
          <p:spPr>
            <a:xfrm>
              <a:off x="6172045" y="2976608"/>
              <a:ext cx="24729" cy="2024196"/>
            </a:xfrm>
            <a:prstGeom prst="line">
              <a:avLst/>
            </a:prstGeom>
            <a:ln w="381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Diamond 76"/>
            <p:cNvSpPr/>
            <p:nvPr/>
          </p:nvSpPr>
          <p:spPr>
            <a:xfrm>
              <a:off x="6947933" y="2468608"/>
              <a:ext cx="1507068" cy="5080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gets</a:t>
              </a:r>
              <a:b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</a:br>
              <a: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Report</a:t>
              </a:r>
              <a:b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</a:br>
              <a: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From</a:t>
              </a:r>
            </a:p>
          </p:txBody>
        </p:sp>
        <p:cxnSp>
          <p:nvCxnSpPr>
            <p:cNvPr id="79" name="Straight Connector 78"/>
            <p:cNvCxnSpPr>
              <a:stCxn id="77" idx="0"/>
              <a:endCxn id="31" idx="3"/>
            </p:cNvCxnSpPr>
            <p:nvPr/>
          </p:nvCxnSpPr>
          <p:spPr>
            <a:xfrm flipH="1" flipV="1">
              <a:off x="5821348" y="1681351"/>
              <a:ext cx="1880119" cy="78725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9" idx="0"/>
              <a:endCxn id="77" idx="2"/>
            </p:cNvCxnSpPr>
            <p:nvPr/>
          </p:nvCxnSpPr>
          <p:spPr>
            <a:xfrm flipV="1">
              <a:off x="6196774" y="2976608"/>
              <a:ext cx="1504693" cy="2024196"/>
            </a:xfrm>
            <a:prstGeom prst="line">
              <a:avLst/>
            </a:prstGeom>
            <a:ln w="381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Diamond 111"/>
            <p:cNvSpPr/>
            <p:nvPr/>
          </p:nvSpPr>
          <p:spPr>
            <a:xfrm>
              <a:off x="3889088" y="2468608"/>
              <a:ext cx="1507068" cy="5080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gets</a:t>
              </a:r>
              <a:b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</a:br>
              <a: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Answer</a:t>
              </a:r>
              <a:b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</a:br>
              <a: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From</a:t>
              </a:r>
            </a:p>
          </p:txBody>
        </p:sp>
        <p:cxnSp>
          <p:nvCxnSpPr>
            <p:cNvPr id="115" name="Straight Connector 114"/>
            <p:cNvCxnSpPr>
              <a:stCxn id="112" idx="0"/>
              <a:endCxn id="31" idx="2"/>
            </p:cNvCxnSpPr>
            <p:nvPr/>
          </p:nvCxnSpPr>
          <p:spPr>
            <a:xfrm flipV="1">
              <a:off x="4642622" y="1964984"/>
              <a:ext cx="556426" cy="503624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35" idx="0"/>
              <a:endCxn id="112" idx="2"/>
            </p:cNvCxnSpPr>
            <p:nvPr/>
          </p:nvCxnSpPr>
          <p:spPr>
            <a:xfrm flipV="1">
              <a:off x="3962907" y="2976608"/>
              <a:ext cx="679715" cy="543055"/>
            </a:xfrm>
            <a:prstGeom prst="line">
              <a:avLst/>
            </a:prstGeom>
            <a:ln w="381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Diamond 131"/>
            <p:cNvSpPr/>
            <p:nvPr/>
          </p:nvSpPr>
          <p:spPr>
            <a:xfrm>
              <a:off x="682606" y="2468608"/>
              <a:ext cx="1654705" cy="5080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gets</a:t>
              </a:r>
              <a:b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</a:br>
              <a: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Condition</a:t>
              </a:r>
              <a:b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</a:br>
              <a: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From</a:t>
              </a:r>
            </a:p>
          </p:txBody>
        </p:sp>
        <p:cxnSp>
          <p:nvCxnSpPr>
            <p:cNvPr id="133" name="Straight Connector 132"/>
            <p:cNvCxnSpPr>
              <a:stCxn id="132" idx="0"/>
              <a:endCxn id="31" idx="1"/>
            </p:cNvCxnSpPr>
            <p:nvPr/>
          </p:nvCxnSpPr>
          <p:spPr>
            <a:xfrm flipV="1">
              <a:off x="1509959" y="1681351"/>
              <a:ext cx="3066789" cy="78725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8" idx="0"/>
              <a:endCxn id="132" idx="2"/>
            </p:cNvCxnSpPr>
            <p:nvPr/>
          </p:nvCxnSpPr>
          <p:spPr>
            <a:xfrm flipV="1">
              <a:off x="873109" y="2976608"/>
              <a:ext cx="636850" cy="543055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Diamond 153"/>
            <p:cNvSpPr/>
            <p:nvPr/>
          </p:nvSpPr>
          <p:spPr>
            <a:xfrm>
              <a:off x="7259352" y="5026203"/>
              <a:ext cx="1654705" cy="5080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is</a:t>
              </a:r>
              <a:b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</a:br>
              <a: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Described</a:t>
              </a:r>
              <a:b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</a:br>
              <a:r>
                <a:rPr lang="en-US" sz="12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By</a:t>
              </a:r>
            </a:p>
          </p:txBody>
        </p:sp>
        <p:cxnSp>
          <p:nvCxnSpPr>
            <p:cNvPr id="155" name="Straight Connector 154"/>
            <p:cNvCxnSpPr>
              <a:stCxn id="69" idx="3"/>
              <a:endCxn id="154" idx="1"/>
            </p:cNvCxnSpPr>
            <p:nvPr/>
          </p:nvCxnSpPr>
          <p:spPr>
            <a:xfrm flipV="1">
              <a:off x="6819074" y="5280203"/>
              <a:ext cx="440278" cy="42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7450667" y="5982937"/>
              <a:ext cx="1244600" cy="5672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Card</a:t>
              </a:r>
            </a:p>
          </p:txBody>
        </p:sp>
        <p:cxnSp>
          <p:nvCxnSpPr>
            <p:cNvPr id="159" name="Straight Connector 158"/>
            <p:cNvCxnSpPr>
              <a:stCxn id="154" idx="2"/>
              <a:endCxn id="158" idx="0"/>
            </p:cNvCxnSpPr>
            <p:nvPr/>
          </p:nvCxnSpPr>
          <p:spPr>
            <a:xfrm flipH="1">
              <a:off x="8072967" y="5534203"/>
              <a:ext cx="13738" cy="448734"/>
            </a:xfrm>
            <a:prstGeom prst="line">
              <a:avLst/>
            </a:prstGeom>
            <a:ln w="381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328368" y="5626874"/>
            <a:ext cx="3165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Coach will request via JSON API</a:t>
            </a:r>
          </a:p>
          <a:p>
            <a:r>
              <a:rPr lang="en-US" i="1" dirty="0"/>
              <a:t>e.g., /questions/create/</a:t>
            </a:r>
            <a:r>
              <a:rPr lang="is-IS" i="1" dirty="0"/>
              <a:t>…</a:t>
            </a:r>
          </a:p>
          <a:p>
            <a:r>
              <a:rPr lang="is-IS" i="1" dirty="0"/>
              <a:t>e.g., /activities/read/...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233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Behavior Change Study involves</a:t>
            </a:r>
            <a:br>
              <a:rPr lang="en-US" dirty="0"/>
            </a:br>
            <a:r>
              <a:rPr lang="en-US" sz="3600" i="1" dirty="0"/>
              <a:t>(for this discussion)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Pre-study </a:t>
            </a:r>
            <a:r>
              <a:rPr lang="en-US" sz="2600" i="1" dirty="0"/>
              <a:t>(Performed outside of </a:t>
            </a:r>
            <a:r>
              <a:rPr lang="en-US" sz="2600" i="1" dirty="0" err="1"/>
              <a:t>Fittle</a:t>
            </a:r>
            <a:r>
              <a:rPr lang="en-US" sz="2600" i="1" dirty="0"/>
              <a:t>)</a:t>
            </a:r>
          </a:p>
          <a:p>
            <a:pPr lvl="1"/>
            <a:r>
              <a:rPr lang="en-US" dirty="0"/>
              <a:t>Hypotheses, Experiment Design, Recruiting, Screening, Pre-survey/assessment, Assigning people to study conditions, etc.</a:t>
            </a:r>
          </a:p>
          <a:p>
            <a:r>
              <a:rPr lang="en-US" dirty="0"/>
              <a:t>Study </a:t>
            </a:r>
            <a:r>
              <a:rPr lang="en-US" sz="2600" i="1" dirty="0"/>
              <a:t>(Using </a:t>
            </a:r>
            <a:r>
              <a:rPr lang="en-US" sz="2600" i="1" dirty="0" err="1"/>
              <a:t>Fittle</a:t>
            </a:r>
            <a:r>
              <a:rPr lang="en-US" sz="2600" i="1" dirty="0"/>
              <a:t>)</a:t>
            </a:r>
          </a:p>
          <a:p>
            <a:pPr lvl="1"/>
            <a:r>
              <a:rPr lang="en-US" dirty="0"/>
              <a:t>Asking people to do things</a:t>
            </a:r>
          </a:p>
          <a:p>
            <a:pPr lvl="1"/>
            <a:r>
              <a:rPr lang="en-US" dirty="0"/>
              <a:t>Assessing what they do</a:t>
            </a:r>
          </a:p>
          <a:p>
            <a:pPr lvl="1"/>
            <a:r>
              <a:rPr lang="en-US" dirty="0"/>
              <a:t>Communicating about their doings</a:t>
            </a:r>
          </a:p>
          <a:p>
            <a:pPr lvl="1"/>
            <a:r>
              <a:rPr lang="en-US" dirty="0"/>
              <a:t>Adjusting the ask and repeat, not necessarily in this order</a:t>
            </a:r>
          </a:p>
          <a:p>
            <a:r>
              <a:rPr lang="en-US" dirty="0"/>
              <a:t>Post-Study </a:t>
            </a:r>
            <a:r>
              <a:rPr lang="en-US" sz="2600" i="1" dirty="0"/>
              <a:t>(Performed outside of </a:t>
            </a:r>
            <a:r>
              <a:rPr lang="en-US" sz="2600" i="1" dirty="0" err="1"/>
              <a:t>Fittle</a:t>
            </a:r>
            <a:r>
              <a:rPr lang="en-US" sz="2600" i="1" dirty="0"/>
              <a:t>)</a:t>
            </a:r>
            <a:endParaRPr lang="en-US" sz="2600" dirty="0"/>
          </a:p>
          <a:p>
            <a:pPr lvl="1"/>
            <a:r>
              <a:rPr lang="en-US" dirty="0"/>
              <a:t>Post-survey, Analyze the data, Compensate participants,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2533" y="2921000"/>
            <a:ext cx="8246534" cy="1989667"/>
          </a:xfrm>
          <a:prstGeom prst="roundRect">
            <a:avLst/>
          </a:prstGeom>
          <a:solidFill>
            <a:srgbClr val="C6D9F1">
              <a:alpha val="27000"/>
            </a:srgbClr>
          </a:solidFill>
          <a:ln w="57150" cmpd="sng">
            <a:solidFill>
              <a:srgbClr val="3366FF">
                <a:alpha val="28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>
                <a:solidFill>
                  <a:srgbClr val="558ED5"/>
                </a:solidFill>
              </a:rPr>
              <a:t>Part of the study is implemented</a:t>
            </a:r>
          </a:p>
          <a:p>
            <a:pPr algn="r"/>
            <a:r>
              <a:rPr lang="en-US" dirty="0">
                <a:solidFill>
                  <a:srgbClr val="558ED5"/>
                </a:solidFill>
              </a:rPr>
              <a:t>by the system described here</a:t>
            </a:r>
          </a:p>
        </p:txBody>
      </p:sp>
    </p:spTree>
    <p:extLst>
      <p:ext uri="{BB962C8B-B14F-4D97-AF65-F5344CB8AC3E}">
        <p14:creationId xmlns:p14="http://schemas.microsoft.com/office/powerpoint/2010/main" val="368293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Fittle</a:t>
            </a:r>
            <a:r>
              <a:rPr lang="en-US" dirty="0"/>
              <a:t> Stakeholders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490633"/>
              </p:ext>
            </p:extLst>
          </p:nvPr>
        </p:nvGraphicFramePr>
        <p:xfrm>
          <a:off x="457200" y="1600200"/>
          <a:ext cx="8229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  <a:r>
                        <a:rPr lang="en-US" baseline="0" dirty="0"/>
                        <a:t> Expert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Develops programs of activities in a domain and authors descriptions of those activities (content such</a:t>
                      </a:r>
                      <a:r>
                        <a:rPr lang="en-US" baseline="0" dirty="0"/>
                        <a:t> as activity descriptions and daily messaging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Study 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up a study and coordinates and oversees the people's participation in the study. This includes assigning people into the study, running pre-/post-</a:t>
                      </a:r>
                      <a:r>
                        <a:rPr lang="en-US" baseline="0" dirty="0"/>
                        <a:t> surveys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Participates in behavior change studies as the intended audience for </a:t>
                      </a:r>
                      <a:r>
                        <a:rPr lang="en-US" dirty="0" err="1"/>
                        <a:t>Fittle</a:t>
                      </a:r>
                      <a:r>
                        <a:rPr lang="en-US" dirty="0"/>
                        <a:t> content.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System</a:t>
                      </a:r>
                      <a:r>
                        <a:rPr lang="en-US" baseline="0" dirty="0"/>
                        <a:t> Programmer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(Optional)</a:t>
                      </a:r>
                      <a:r>
                        <a:rPr lang="en-US" baseline="0" dirty="0"/>
                        <a:t> Supports ‘agile’ study development by d</a:t>
                      </a:r>
                      <a:r>
                        <a:rPr lang="en-US" dirty="0"/>
                        <a:t>eveloping and/or</a:t>
                      </a:r>
                      <a:r>
                        <a:rPr lang="en-US" baseline="0" dirty="0"/>
                        <a:t> maintaining the </a:t>
                      </a:r>
                      <a:r>
                        <a:rPr lang="en-US" baseline="0" dirty="0" err="1"/>
                        <a:t>PARCcoach</a:t>
                      </a:r>
                      <a:r>
                        <a:rPr lang="en-US" baseline="0" dirty="0"/>
                        <a:t> code base and ancillary data (e.g., edit internal JavaScript Object Notation, JSON, files).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Coach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(Optional)</a:t>
                      </a:r>
                      <a:r>
                        <a:rPr lang="en-US" baseline="0" dirty="0"/>
                        <a:t> Creates external coaching agent(s) that interacts with </a:t>
                      </a:r>
                      <a:r>
                        <a:rPr lang="en-US" baseline="0" dirty="0" err="1"/>
                        <a:t>PARCcoach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throung</a:t>
                      </a:r>
                      <a:r>
                        <a:rPr lang="en-US" baseline="0" dirty="0"/>
                        <a:t> an App Programming Interface (API)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4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955230" y="2465982"/>
            <a:ext cx="1865419" cy="3657600"/>
            <a:chOff x="1816226" y="8850289"/>
            <a:chExt cx="7640511" cy="14981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6226" y="8850289"/>
              <a:ext cx="7640511" cy="149810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10649418"/>
              <a:ext cx="6401325" cy="113723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8203" t="6445" r="12552" b="7812"/>
          <a:stretch/>
        </p:blipFill>
        <p:spPr>
          <a:xfrm>
            <a:off x="406400" y="2406715"/>
            <a:ext cx="4089400" cy="371686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6902563" y="2465982"/>
            <a:ext cx="1865419" cy="3657600"/>
            <a:chOff x="6902563" y="1874301"/>
            <a:chExt cx="1865419" cy="3657600"/>
          </a:xfrm>
        </p:grpSpPr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6902563" y="1874301"/>
              <a:ext cx="1865419" cy="3657600"/>
              <a:chOff x="1816226" y="8850289"/>
              <a:chExt cx="7640511" cy="1498104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6226" y="8850289"/>
                <a:ext cx="7640511" cy="1498104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10649418"/>
                <a:ext cx="6401325" cy="1137238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/>
            <a:srcRect l="32778" t="9098" r="32778" b="5948"/>
            <a:stretch/>
          </p:blipFill>
          <p:spPr>
            <a:xfrm>
              <a:off x="7035862" y="2404534"/>
              <a:ext cx="1562874" cy="2685571"/>
            </a:xfrm>
            <a:prstGeom prst="rect">
              <a:avLst/>
            </a:prstGeom>
          </p:spPr>
        </p:pic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Presented in Two Views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Admin via Web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User in App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76333" y="6066894"/>
            <a:ext cx="1173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Activities/</a:t>
            </a:r>
            <a:br>
              <a:rPr lang="en-US" i="1" dirty="0"/>
            </a:br>
            <a:r>
              <a:rPr lang="en-US" i="1" dirty="0"/>
              <a:t>Reports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37298" y="6052143"/>
            <a:ext cx="125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Questions/</a:t>
            </a:r>
            <a:br>
              <a:rPr lang="en-US" i="1" dirty="0"/>
            </a:br>
            <a:r>
              <a:rPr lang="en-US" i="1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61347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17-08-24-14-02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02" y="3788829"/>
            <a:ext cx="3657600" cy="2286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950" y="8543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DEMO: About today</a:t>
            </a:r>
          </a:p>
        </p:txBody>
      </p:sp>
      <p:pic>
        <p:nvPicPr>
          <p:cNvPr id="10" name="Picture 9" descr="Screenshot_2017-08-24-12-33-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5" y="1212521"/>
            <a:ext cx="36576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Screenshot_2017-08-24-12-57-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42" y="1236206"/>
            <a:ext cx="36576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3860329" y="1967163"/>
            <a:ext cx="1153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26617" y="1566521"/>
            <a:ext cx="1076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54550" y="3107017"/>
            <a:ext cx="931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👆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36139" y="5657671"/>
            <a:ext cx="931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👆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0859" y="4160198"/>
            <a:ext cx="1153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81220" y="965220"/>
            <a:ext cx="1153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👈</a:t>
            </a:r>
          </a:p>
        </p:txBody>
      </p:sp>
    </p:spTree>
    <p:extLst>
      <p:ext uri="{BB962C8B-B14F-4D97-AF65-F5344CB8AC3E}">
        <p14:creationId xmlns:p14="http://schemas.microsoft.com/office/powerpoint/2010/main" val="209046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950" y="8543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DEMO: About what’s happened</a:t>
            </a:r>
          </a:p>
        </p:txBody>
      </p:sp>
      <p:pic>
        <p:nvPicPr>
          <p:cNvPr id="12" name="Picture 11" descr="Screenshot_2017-08-24-12-33-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97" y="1661960"/>
            <a:ext cx="36576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Screenshot_2017-08-24-12-45-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949" y="4129783"/>
            <a:ext cx="36576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509188" y="1866454"/>
            <a:ext cx="1076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89677" y="3923047"/>
            <a:ext cx="1076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👉</a:t>
            </a:r>
          </a:p>
        </p:txBody>
      </p:sp>
    </p:spTree>
    <p:extLst>
      <p:ext uri="{BB962C8B-B14F-4D97-AF65-F5344CB8AC3E}">
        <p14:creationId xmlns:p14="http://schemas.microsoft.com/office/powerpoint/2010/main" val="234418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950" y="8543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DEMO: About socializing</a:t>
            </a:r>
          </a:p>
        </p:txBody>
      </p:sp>
      <p:pic>
        <p:nvPicPr>
          <p:cNvPr id="14" name="Picture 13" descr="Screenshot_2017-08-24-12-41-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94" y="1672167"/>
            <a:ext cx="36576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Screenshot_2017-08-24-12-43-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39" y="4018644"/>
            <a:ext cx="36576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496377" y="2615115"/>
            <a:ext cx="1076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7732" y="5285743"/>
            <a:ext cx="1076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👉</a:t>
            </a:r>
          </a:p>
        </p:txBody>
      </p:sp>
    </p:spTree>
    <p:extLst>
      <p:ext uri="{BB962C8B-B14F-4D97-AF65-F5344CB8AC3E}">
        <p14:creationId xmlns:p14="http://schemas.microsoft.com/office/powerpoint/2010/main" val="164229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App Does Daily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858306" y="1231364"/>
            <a:ext cx="7850739" cy="4705346"/>
            <a:chOff x="858306" y="1417638"/>
            <a:chExt cx="7850739" cy="4705346"/>
          </a:xfrm>
        </p:grpSpPr>
        <p:sp>
          <p:nvSpPr>
            <p:cNvPr id="7" name="Diamond 6"/>
            <p:cNvSpPr/>
            <p:nvPr/>
          </p:nvSpPr>
          <p:spPr>
            <a:xfrm>
              <a:off x="1065763" y="3174998"/>
              <a:ext cx="1761066" cy="80433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Is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Question pending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3999" y="3272366"/>
              <a:ext cx="1515532" cy="60959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Show Question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72163" y="1626924"/>
              <a:ext cx="948267" cy="385762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Start</a:t>
              </a:r>
            </a:p>
          </p:txBody>
        </p:sp>
        <p:sp>
          <p:nvSpPr>
            <p:cNvPr id="10" name="Diamond 9"/>
            <p:cNvSpPr/>
            <p:nvPr/>
          </p:nvSpPr>
          <p:spPr>
            <a:xfrm>
              <a:off x="1055925" y="5058300"/>
              <a:ext cx="1780742" cy="80433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Is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Activity scheduled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53999" y="5152690"/>
              <a:ext cx="1515532" cy="60959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Show Activity</a:t>
              </a:r>
            </a:p>
          </p:txBody>
        </p:sp>
        <p:sp>
          <p:nvSpPr>
            <p:cNvPr id="12" name="Diamond 11"/>
            <p:cNvSpPr/>
            <p:nvPr/>
          </p:nvSpPr>
          <p:spPr>
            <a:xfrm>
              <a:off x="5050989" y="3174998"/>
              <a:ext cx="1761066" cy="80433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Is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Question answered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93513" y="3272366"/>
              <a:ext cx="1515532" cy="60959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Save Answer</a:t>
              </a:r>
            </a:p>
          </p:txBody>
        </p:sp>
        <p:sp>
          <p:nvSpPr>
            <p:cNvPr id="16" name="Diamond 15"/>
            <p:cNvSpPr/>
            <p:nvPr/>
          </p:nvSpPr>
          <p:spPr>
            <a:xfrm>
              <a:off x="5087181" y="5058300"/>
              <a:ext cx="1761066" cy="80433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Is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Activity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reported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93513" y="5155668"/>
              <a:ext cx="1515532" cy="60959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Save Report</a:t>
              </a:r>
            </a:p>
          </p:txBody>
        </p:sp>
        <p:sp>
          <p:nvSpPr>
            <p:cNvPr id="18" name="Diamond 17"/>
            <p:cNvSpPr/>
            <p:nvPr/>
          </p:nvSpPr>
          <p:spPr>
            <a:xfrm>
              <a:off x="3010980" y="1417638"/>
              <a:ext cx="1761066" cy="80433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Is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Study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over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66656" y="1515006"/>
              <a:ext cx="1515532" cy="60959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Point to Post Survey</a:t>
              </a:r>
            </a:p>
          </p:txBody>
        </p:sp>
        <p:cxnSp>
          <p:nvCxnSpPr>
            <p:cNvPr id="21" name="Straight Arrow Connector 20"/>
            <p:cNvCxnSpPr>
              <a:stCxn id="9" idx="3"/>
              <a:endCxn id="18" idx="1"/>
            </p:cNvCxnSpPr>
            <p:nvPr/>
          </p:nvCxnSpPr>
          <p:spPr>
            <a:xfrm>
              <a:off x="2420430" y="1819805"/>
              <a:ext cx="59055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3"/>
              <a:endCxn id="19" idx="1"/>
            </p:cNvCxnSpPr>
            <p:nvPr/>
          </p:nvCxnSpPr>
          <p:spPr>
            <a:xfrm>
              <a:off x="4772046" y="1819805"/>
              <a:ext cx="894610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7" idx="3"/>
              <a:endCxn id="8" idx="1"/>
            </p:cNvCxnSpPr>
            <p:nvPr/>
          </p:nvCxnSpPr>
          <p:spPr>
            <a:xfrm>
              <a:off x="2826829" y="3577165"/>
              <a:ext cx="327170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3"/>
              <a:endCxn id="12" idx="1"/>
            </p:cNvCxnSpPr>
            <p:nvPr/>
          </p:nvCxnSpPr>
          <p:spPr>
            <a:xfrm flipV="1">
              <a:off x="4669531" y="3577165"/>
              <a:ext cx="381458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3"/>
              <a:endCxn id="13" idx="1"/>
            </p:cNvCxnSpPr>
            <p:nvPr/>
          </p:nvCxnSpPr>
          <p:spPr>
            <a:xfrm>
              <a:off x="6812055" y="3577165"/>
              <a:ext cx="381458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 flipV="1">
              <a:off x="2836667" y="5457490"/>
              <a:ext cx="317332" cy="297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1" idx="3"/>
              <a:endCxn id="16" idx="1"/>
            </p:cNvCxnSpPr>
            <p:nvPr/>
          </p:nvCxnSpPr>
          <p:spPr>
            <a:xfrm>
              <a:off x="4669531" y="5457490"/>
              <a:ext cx="417650" cy="297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6" idx="3"/>
              <a:endCxn id="17" idx="1"/>
            </p:cNvCxnSpPr>
            <p:nvPr/>
          </p:nvCxnSpPr>
          <p:spPr>
            <a:xfrm>
              <a:off x="6848247" y="5460467"/>
              <a:ext cx="345266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1894869" y="2717800"/>
              <a:ext cx="86040" cy="1016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9" idx="4"/>
              <a:endCxn id="7" idx="0"/>
            </p:cNvCxnSpPr>
            <p:nvPr/>
          </p:nvCxnSpPr>
          <p:spPr>
            <a:xfrm>
              <a:off x="1937889" y="2819400"/>
              <a:ext cx="8407" cy="35559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906879" y="4601102"/>
              <a:ext cx="86040" cy="1016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stCxn id="64" idx="4"/>
              <a:endCxn id="10" idx="0"/>
            </p:cNvCxnSpPr>
            <p:nvPr/>
          </p:nvCxnSpPr>
          <p:spPr>
            <a:xfrm flipH="1">
              <a:off x="1946296" y="4702702"/>
              <a:ext cx="3603" cy="35559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10" idx="1"/>
              <a:endCxn id="49" idx="2"/>
            </p:cNvCxnSpPr>
            <p:nvPr/>
          </p:nvCxnSpPr>
          <p:spPr>
            <a:xfrm rot="10800000" flipH="1">
              <a:off x="1055925" y="2768601"/>
              <a:ext cx="838944" cy="2691867"/>
            </a:xfrm>
            <a:prstGeom prst="bentConnector3">
              <a:avLst>
                <a:gd name="adj1" fmla="val -27249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6" idx="2"/>
            </p:cNvCxnSpPr>
            <p:nvPr/>
          </p:nvCxnSpPr>
          <p:spPr>
            <a:xfrm rot="5400000" flipH="1">
              <a:off x="2273148" y="2168068"/>
              <a:ext cx="3094034" cy="4295099"/>
            </a:xfrm>
            <a:prstGeom prst="bentConnector4">
              <a:avLst>
                <a:gd name="adj1" fmla="val -7388"/>
                <a:gd name="adj2" fmla="val 12382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18" idx="2"/>
              <a:endCxn id="49" idx="6"/>
            </p:cNvCxnSpPr>
            <p:nvPr/>
          </p:nvCxnSpPr>
          <p:spPr>
            <a:xfrm rot="5400000">
              <a:off x="2662897" y="1539984"/>
              <a:ext cx="546628" cy="1910604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12" idx="0"/>
            </p:cNvCxnSpPr>
            <p:nvPr/>
          </p:nvCxnSpPr>
          <p:spPr>
            <a:xfrm rot="16200000" flipV="1">
              <a:off x="3835222" y="1078698"/>
              <a:ext cx="406398" cy="3786202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" idx="2"/>
              <a:endCxn id="64" idx="0"/>
            </p:cNvCxnSpPr>
            <p:nvPr/>
          </p:nvCxnSpPr>
          <p:spPr>
            <a:xfrm>
              <a:off x="1946296" y="3979332"/>
              <a:ext cx="3603" cy="6217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13" idx="2"/>
              <a:endCxn id="64" idx="6"/>
            </p:cNvCxnSpPr>
            <p:nvPr/>
          </p:nvCxnSpPr>
          <p:spPr>
            <a:xfrm rot="5400000">
              <a:off x="4587131" y="1287753"/>
              <a:ext cx="769937" cy="5958360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741915" y="1473035"/>
              <a:ext cx="431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Yes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980909" y="3979332"/>
              <a:ext cx="395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58306" y="5152690"/>
              <a:ext cx="395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469038" y="5815207"/>
              <a:ext cx="395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0484" y="3222193"/>
              <a:ext cx="431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Yes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61809" y="5152690"/>
              <a:ext cx="431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Yes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469038" y="2789236"/>
              <a:ext cx="395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722295" y="3222193"/>
              <a:ext cx="431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Yes</a:t>
              </a:r>
            </a:p>
          </p:txBody>
        </p:sp>
        <p:cxnSp>
          <p:nvCxnSpPr>
            <p:cNvPr id="127" name="Elbow Connector 126"/>
            <p:cNvCxnSpPr>
              <a:stCxn id="17" idx="2"/>
            </p:cNvCxnSpPr>
            <p:nvPr/>
          </p:nvCxnSpPr>
          <p:spPr>
            <a:xfrm rot="5400000" flipH="1">
              <a:off x="3170739" y="984728"/>
              <a:ext cx="2996667" cy="6564413"/>
            </a:xfrm>
            <a:prstGeom prst="bentConnector4">
              <a:avLst>
                <a:gd name="adj1" fmla="val -18082"/>
                <a:gd name="adj2" fmla="val 11432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/>
          <p:cNvSpPr txBox="1"/>
          <p:nvPr/>
        </p:nvSpPr>
        <p:spPr>
          <a:xfrm>
            <a:off x="2114420" y="6123001"/>
            <a:ext cx="6390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Question Pending: </a:t>
            </a:r>
            <a:r>
              <a:rPr lang="en-US" i="1" dirty="0" err="1"/>
              <a:t>AskDateTime</a:t>
            </a:r>
            <a:r>
              <a:rPr lang="en-US" i="1" dirty="0"/>
              <a:t> &lt;= Now &lt; </a:t>
            </a:r>
            <a:r>
              <a:rPr lang="en-US" i="1" dirty="0" err="1"/>
              <a:t>ExpireDateTime</a:t>
            </a:r>
            <a:endParaRPr lang="en-US" i="1" dirty="0"/>
          </a:p>
          <a:p>
            <a:r>
              <a:rPr lang="en-US" i="1" dirty="0"/>
              <a:t>Activity Scheduled: By Date (Today+00:00 &lt;= Now &lt; Today+24:00)</a:t>
            </a:r>
          </a:p>
        </p:txBody>
      </p:sp>
    </p:spTree>
    <p:extLst>
      <p:ext uri="{BB962C8B-B14F-4D97-AF65-F5344CB8AC3E}">
        <p14:creationId xmlns:p14="http://schemas.microsoft.com/office/powerpoint/2010/main" val="225615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Studies: Define using a Few Concepts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1065" y="1586069"/>
            <a:ext cx="8352368" cy="4991116"/>
            <a:chOff x="215899" y="1362596"/>
            <a:chExt cx="8352368" cy="4991116"/>
          </a:xfrm>
        </p:grpSpPr>
        <p:sp>
          <p:nvSpPr>
            <p:cNvPr id="72" name="Oval 71"/>
            <p:cNvSpPr/>
            <p:nvPr/>
          </p:nvSpPr>
          <p:spPr>
            <a:xfrm>
              <a:off x="287865" y="5938846"/>
              <a:ext cx="1532467" cy="414866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report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31799" y="2527447"/>
              <a:ext cx="1244600" cy="5672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Participant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13266" y="1522959"/>
              <a:ext cx="1532467" cy="414866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condition</a:t>
              </a:r>
            </a:p>
          </p:txBody>
        </p:sp>
        <p:cxnSp>
          <p:nvCxnSpPr>
            <p:cNvPr id="13" name="Straight Connector 12"/>
            <p:cNvCxnSpPr>
              <a:stCxn id="8" idx="0"/>
              <a:endCxn id="10" idx="4"/>
            </p:cNvCxnSpPr>
            <p:nvPr/>
          </p:nvCxnSpPr>
          <p:spPr>
            <a:xfrm flipV="1">
              <a:off x="1054099" y="1937825"/>
              <a:ext cx="25401" cy="589622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/>
            <p:cNvSpPr/>
            <p:nvPr/>
          </p:nvSpPr>
          <p:spPr>
            <a:xfrm>
              <a:off x="2984500" y="3466062"/>
              <a:ext cx="1286933" cy="5080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isAsked</a:t>
              </a:r>
              <a:endParaRPr lang="en-US" sz="1200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1"/>
              <a:endCxn id="8" idx="3"/>
            </p:cNvCxnSpPr>
            <p:nvPr/>
          </p:nvCxnSpPr>
          <p:spPr>
            <a:xfrm flipH="1" flipV="1">
              <a:off x="1676399" y="2811081"/>
              <a:ext cx="1308101" cy="908981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074356" y="3453885"/>
              <a:ext cx="1244600" cy="5672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Question/</a:t>
              </a:r>
              <a:br>
                <a:rPr lang="en-US" dirty="0"/>
              </a:br>
              <a:r>
                <a:rPr lang="en-US" dirty="0"/>
                <a:t>Message</a:t>
              </a:r>
            </a:p>
          </p:txBody>
        </p:sp>
        <p:cxnSp>
          <p:nvCxnSpPr>
            <p:cNvPr id="36" name="Straight Connector 35"/>
            <p:cNvCxnSpPr>
              <a:stCxn id="29" idx="3"/>
              <a:endCxn id="35" idx="1"/>
            </p:cNvCxnSpPr>
            <p:nvPr/>
          </p:nvCxnSpPr>
          <p:spPr>
            <a:xfrm>
              <a:off x="4271433" y="3720062"/>
              <a:ext cx="802923" cy="17457"/>
            </a:xfrm>
            <a:prstGeom prst="line">
              <a:avLst/>
            </a:prstGeom>
            <a:ln w="381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7035800" y="3530086"/>
              <a:ext cx="1532467" cy="414866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answer</a:t>
              </a:r>
            </a:p>
          </p:txBody>
        </p:sp>
        <p:cxnSp>
          <p:nvCxnSpPr>
            <p:cNvPr id="59" name="Straight Connector 58"/>
            <p:cNvCxnSpPr>
              <a:stCxn id="35" idx="3"/>
              <a:endCxn id="41" idx="2"/>
            </p:cNvCxnSpPr>
            <p:nvPr/>
          </p:nvCxnSpPr>
          <p:spPr>
            <a:xfrm>
              <a:off x="6318956" y="3737519"/>
              <a:ext cx="716844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Diamond 66"/>
            <p:cNvSpPr/>
            <p:nvPr/>
          </p:nvSpPr>
          <p:spPr>
            <a:xfrm>
              <a:off x="215899" y="3684336"/>
              <a:ext cx="1676401" cy="5080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isAssigned</a:t>
              </a:r>
              <a:endParaRPr lang="en-US" sz="1200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8" name="Straight Connector 67"/>
            <p:cNvCxnSpPr>
              <a:stCxn id="67" idx="0"/>
              <a:endCxn id="8" idx="2"/>
            </p:cNvCxnSpPr>
            <p:nvPr/>
          </p:nvCxnSpPr>
          <p:spPr>
            <a:xfrm flipH="1" flipV="1">
              <a:off x="1054099" y="3094714"/>
              <a:ext cx="1" cy="589622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431799" y="4781958"/>
              <a:ext cx="1244600" cy="5672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Activity/</a:t>
              </a:r>
              <a:br>
                <a:rPr lang="en-US" dirty="0"/>
              </a:br>
              <a:r>
                <a:rPr lang="en-US" dirty="0"/>
                <a:t>Goal</a:t>
              </a:r>
            </a:p>
          </p:txBody>
        </p:sp>
        <p:cxnSp>
          <p:nvCxnSpPr>
            <p:cNvPr id="70" name="Straight Connector 69"/>
            <p:cNvCxnSpPr>
              <a:stCxn id="67" idx="2"/>
              <a:endCxn id="69" idx="0"/>
            </p:cNvCxnSpPr>
            <p:nvPr/>
          </p:nvCxnSpPr>
          <p:spPr>
            <a:xfrm flipH="1">
              <a:off x="1054099" y="4192336"/>
              <a:ext cx="1" cy="589622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2" idx="0"/>
            </p:cNvCxnSpPr>
            <p:nvPr/>
          </p:nvCxnSpPr>
          <p:spPr>
            <a:xfrm>
              <a:off x="1054099" y="5349225"/>
              <a:ext cx="0" cy="589621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Diamond 110"/>
            <p:cNvSpPr/>
            <p:nvPr/>
          </p:nvSpPr>
          <p:spPr>
            <a:xfrm>
              <a:off x="4964289" y="2632615"/>
              <a:ext cx="1464734" cy="5080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hasA</a:t>
              </a:r>
              <a:endParaRPr lang="en-US" sz="1200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13" name="Straight Connector 112"/>
            <p:cNvCxnSpPr>
              <a:stCxn id="144" idx="3"/>
              <a:endCxn id="209" idx="2"/>
            </p:cNvCxnSpPr>
            <p:nvPr/>
          </p:nvCxnSpPr>
          <p:spPr>
            <a:xfrm>
              <a:off x="6313311" y="1646230"/>
              <a:ext cx="722489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35" idx="0"/>
              <a:endCxn id="111" idx="2"/>
            </p:cNvCxnSpPr>
            <p:nvPr/>
          </p:nvCxnSpPr>
          <p:spPr>
            <a:xfrm flipV="1">
              <a:off x="5696656" y="3140615"/>
              <a:ext cx="0" cy="313270"/>
            </a:xfrm>
            <a:prstGeom prst="line">
              <a:avLst/>
            </a:prstGeom>
            <a:ln w="381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5068711" y="1362596"/>
              <a:ext cx="1244600" cy="5672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</a:t>
              </a:r>
              <a:br>
                <a:rPr lang="en-US" dirty="0"/>
              </a:br>
              <a:r>
                <a:rPr lang="en-US" dirty="0"/>
                <a:t>Schedule</a:t>
              </a:r>
            </a:p>
          </p:txBody>
        </p:sp>
        <p:cxnSp>
          <p:nvCxnSpPr>
            <p:cNvPr id="181" name="Straight Connector 180"/>
            <p:cNvCxnSpPr>
              <a:stCxn id="144" idx="2"/>
              <a:endCxn id="111" idx="0"/>
            </p:cNvCxnSpPr>
            <p:nvPr/>
          </p:nvCxnSpPr>
          <p:spPr>
            <a:xfrm>
              <a:off x="5691011" y="1929863"/>
              <a:ext cx="5645" cy="702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/>
            <p:nvPr/>
          </p:nvSpPr>
          <p:spPr>
            <a:xfrm>
              <a:off x="7035800" y="1438797"/>
              <a:ext cx="1532467" cy="414866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condition</a:t>
              </a:r>
            </a:p>
          </p:txBody>
        </p:sp>
        <p:cxnSp>
          <p:nvCxnSpPr>
            <p:cNvPr id="212" name="Straight Connector 211"/>
            <p:cNvCxnSpPr>
              <a:stCxn id="8" idx="3"/>
              <a:endCxn id="219" idx="1"/>
            </p:cNvCxnSpPr>
            <p:nvPr/>
          </p:nvCxnSpPr>
          <p:spPr>
            <a:xfrm flipV="1">
              <a:off x="1676399" y="2043123"/>
              <a:ext cx="1111956" cy="767958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19" idx="0"/>
              <a:endCxn id="144" idx="1"/>
            </p:cNvCxnSpPr>
            <p:nvPr/>
          </p:nvCxnSpPr>
          <p:spPr>
            <a:xfrm flipV="1">
              <a:off x="3626556" y="1646230"/>
              <a:ext cx="1442155" cy="142893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Diamond 218"/>
            <p:cNvSpPr/>
            <p:nvPr/>
          </p:nvSpPr>
          <p:spPr>
            <a:xfrm>
              <a:off x="2788355" y="1789123"/>
              <a:ext cx="1676401" cy="5080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isAssignedTo</a:t>
              </a:r>
              <a:endParaRPr lang="en-US" sz="1200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5898443" y="6070078"/>
            <a:ext cx="1244600" cy="567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Defined by Admin imports (JSON)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42200" y="6070078"/>
            <a:ext cx="1244600" cy="5672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Generated from imports</a:t>
            </a:r>
          </a:p>
        </p:txBody>
      </p:sp>
    </p:spTree>
    <p:extLst>
      <p:ext uri="{BB962C8B-B14F-4D97-AF65-F5344CB8AC3E}">
        <p14:creationId xmlns:p14="http://schemas.microsoft.com/office/powerpoint/2010/main" val="208488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11430</TotalTime>
  <Words>619</Words>
  <Application>Microsoft Macintosh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Using a Smartphone for Behavior Change Studies</vt:lpstr>
      <vt:lpstr>A Behavior Change Study involves (for this discussion)</vt:lpstr>
      <vt:lpstr>Fittle Stakeholders</vt:lpstr>
      <vt:lpstr>Studies Presented in Two Views</vt:lpstr>
      <vt:lpstr>DEMO: About today</vt:lpstr>
      <vt:lpstr>DEMO: About what’s happened</vt:lpstr>
      <vt:lpstr>DEMO: About socializing</vt:lpstr>
      <vt:lpstr>What the App Does Daily</vt:lpstr>
      <vt:lpstr>Developing Studies: Define using a Few Concepts</vt:lpstr>
      <vt:lpstr>Example Study Admin specs: JSON</vt:lpstr>
      <vt:lpstr>How to Run a Study: Design</vt:lpstr>
      <vt:lpstr>How to Run a Study: Design</vt:lpstr>
      <vt:lpstr>How to Run a Study</vt:lpstr>
      <vt:lpstr>How to Run a Study</vt:lpstr>
      <vt:lpstr>Adding in a Coaching Model</vt:lpstr>
    </vt:vector>
  </TitlesOfParts>
  <Company>parc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 Nelson</dc:creator>
  <cp:lastModifiedBy>Les Nelson</cp:lastModifiedBy>
  <cp:revision>83</cp:revision>
  <dcterms:created xsi:type="dcterms:W3CDTF">2016-08-22T18:32:20Z</dcterms:created>
  <dcterms:modified xsi:type="dcterms:W3CDTF">2018-03-28T21:42:50Z</dcterms:modified>
</cp:coreProperties>
</file>