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6" r:id="rId14"/>
    <p:sldId id="267" r:id="rId15"/>
    <p:sldId id="268" r:id="rId16"/>
    <p:sldId id="269" r:id="rId17"/>
    <p:sldId id="271" r:id="rId18"/>
    <p:sldId id="270" r:id="rId19"/>
    <p:sldId id="272" r:id="rId20"/>
    <p:sldId id="273" r:id="rId21"/>
    <p:sldId id="274" r:id="rId22"/>
    <p:sldId id="275" r:id="rId23"/>
    <p:sldId id="276" r:id="rId24"/>
    <p:sldId id="277" r:id="rId25"/>
    <p:sldId id="278" r:id="rId26"/>
    <p:sldId id="279" r:id="rId27"/>
    <p:sldId id="280"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MIDT Julia, SDD/P21" initials="SS" lastIdx="2" clrIdx="0">
    <p:extLst>
      <p:ext uri="{19B8F6BF-5375-455C-9EA6-DF929625EA0E}">
        <p15:presenceInfo xmlns:p15="http://schemas.microsoft.com/office/powerpoint/2012/main" userId="S::julia.schmidt@oecd.org::4d6ceccf-4b19-4cf7-b91b-a52edd8d440f" providerId="AD"/>
      </p:ext>
    </p:extLst>
  </p:cmAuthor>
  <p:cmAuthor id="2" name="Lorenz Noe" initials="LN" lastIdx="2" clrIdx="1">
    <p:extLst>
      <p:ext uri="{19B8F6BF-5375-455C-9EA6-DF929625EA0E}">
        <p15:presenceInfo xmlns:p15="http://schemas.microsoft.com/office/powerpoint/2012/main" userId="S::lorenznoe_opendatawatch.com#ext#@oecd.onmicrosoft.com::31e7934b-41f4-4489-ba46-ba13505c97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DF55E0-73EB-0B88-70D9-C3FC8500263F}" v="133" dt="2021-09-29T17:14:49.520"/>
    <p1510:client id="{9DA56C8E-14BF-9827-24B9-1E0F9B1E8DE1}" v="27" dt="2021-09-29T19:04:11.387"/>
    <p1510:client id="{B56AF05D-A038-174C-76A4-0DC88B2BC2D9}" v="2" dt="2021-09-29T18:44:24.622"/>
    <p1510:client id="{D1FA1372-4D6F-4C57-9C81-006D38AA0E52}" v="56" dt="2021-09-29T13:58:32.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9T06:56:19.261" idx="1">
    <p:pos x="5412" y="1278"/>
    <p:text>This is PRESS data</p:text>
    <p:extLst>
      <p:ext uri="{C676402C-5697-4E1C-873F-D02D1690AC5C}">
        <p15:threadingInfo xmlns:p15="http://schemas.microsoft.com/office/powerpoint/2012/main" timeZoneBias="420"/>
      </p:ext>
    </p:extLst>
  </p:cm>
  <p:cm authorId="2" dt="2021-09-29T11:44:12.215" idx="1">
    <p:pos x="5412" y="1374"/>
    <p:text>This is actually from NSDS. Use the same phrasing as in the equivalent feature in gender channel: "Source: The country's NSDS and other planning documents. See the methodology note for details.​"</p:text>
    <p:extLst>
      <p:ext uri="{C676402C-5697-4E1C-873F-D02D1690AC5C}">
        <p15:threadingInfo xmlns:p15="http://schemas.microsoft.com/office/powerpoint/2012/main" timeZoneBias="42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29T06:56:50.717" idx="2">
    <p:pos x="6822" y="1548"/>
    <p:text>This is PRESS data
</p:text>
    <p:extLst>
      <p:ext uri="{C676402C-5697-4E1C-873F-D02D1690AC5C}">
        <p15:threadingInfo xmlns:p15="http://schemas.microsoft.com/office/powerpoint/2012/main" timeZoneBias="420"/>
      </p:ext>
    </p:extLst>
  </p:cm>
  <p:cm authorId="2" dt="2021-09-29T11:44:24.622" idx="2">
    <p:pos x="6822" y="1644"/>
    <p:text>This is actually from NSDS. Use the same phrasing as in the equivalent feature in gender channel: "Source: The country's NSDS and other planning documents. See the methodology note for details.​"
</p:text>
    <p:extLst>
      <p:ext uri="{C676402C-5697-4E1C-873F-D02D1690AC5C}">
        <p15:threadingInfo xmlns:p15="http://schemas.microsoft.com/office/powerpoint/2012/main" timeZoneBias="420">
          <p15:parentCm authorId="1" idx="2"/>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E288CDE-CD3E-434A-893C-DE213E5456F5}" type="datetimeFigureOut">
              <a:rPr lang="en-GB" smtClean="0"/>
              <a:t>28/10/2022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88841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E288CDE-CD3E-434A-893C-DE213E5456F5}" type="datetimeFigureOut">
              <a:rPr lang="en-GB" smtClean="0"/>
              <a:t>28/10/2022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405025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E288CDE-CD3E-434A-893C-DE213E5456F5}" type="datetimeFigureOut">
              <a:rPr lang="en-GB" smtClean="0"/>
              <a:t>28/10/2022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185084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E288CDE-CD3E-434A-893C-DE213E5456F5}" type="datetimeFigureOut">
              <a:rPr lang="en-GB" smtClean="0"/>
              <a:t>28/10/2022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2941907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288CDE-CD3E-434A-893C-DE213E5456F5}" type="datetimeFigureOut">
              <a:rPr lang="en-GB" smtClean="0"/>
              <a:t>28/10/2022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140786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E288CDE-CD3E-434A-893C-DE213E5456F5}" type="datetimeFigureOut">
              <a:rPr lang="en-GB" smtClean="0"/>
              <a:t>28/10/2022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66903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E288CDE-CD3E-434A-893C-DE213E5456F5}" type="datetimeFigureOut">
              <a:rPr lang="en-GB" smtClean="0"/>
              <a:t>28/10/2022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382908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E288CDE-CD3E-434A-893C-DE213E5456F5}" type="datetimeFigureOut">
              <a:rPr lang="en-GB" smtClean="0"/>
              <a:t>28/10/2022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2809698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88CDE-CD3E-434A-893C-DE213E5456F5}" type="datetimeFigureOut">
              <a:rPr lang="en-GB" smtClean="0"/>
              <a:t>28/10/2022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24435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288CDE-CD3E-434A-893C-DE213E5456F5}" type="datetimeFigureOut">
              <a:rPr lang="en-GB" smtClean="0"/>
              <a:t>28/10/2022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61538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288CDE-CD3E-434A-893C-DE213E5456F5}" type="datetimeFigureOut">
              <a:rPr lang="en-GB" smtClean="0"/>
              <a:t>28/10/2022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106541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88CDE-CD3E-434A-893C-DE213E5456F5}" type="datetimeFigureOut">
              <a:rPr lang="en-GB" smtClean="0"/>
              <a:t>28/10/2022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BBBC6-D788-4582-BFB3-B83C0E1092E1}" type="slidenum">
              <a:rPr lang="en-GB" smtClean="0"/>
              <a:t>‹#›</a:t>
            </a:fld>
            <a:endParaRPr lang="en-GB"/>
          </a:p>
        </p:txBody>
      </p:sp>
    </p:spTree>
    <p:extLst>
      <p:ext uri="{BB962C8B-B14F-4D97-AF65-F5344CB8AC3E}">
        <p14:creationId xmlns:p14="http://schemas.microsoft.com/office/powerpoint/2010/main" val="402210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hyperlink" Target="https://paris21-data.github.io/CH_methodology_note/about-the-data.html#press-gender-data-financing-projects"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paris21-data.github.io/CH_methodology_note/about-the-data.html#gender-relevant-survey-inventory"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paris21-data.github.io/CH_methodology_note/about-the-data.html#gender-relevant-survey-inventory" TargetMode="External"/><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hyperlink" Target="https://paris21-data.github.io/CH_methodology_note/about-the-data.html#world-bank-statistical-performance-indicators" TargetMode="Externa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hyperlink" Target="https://paris21-data.github.io/CH_methodology_note/about-the-data.html#gender-data-relevant-indices"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paris21-data.github.io/CH_methodology_note/about-the-data.html#paris21-press-data"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paris21-data.github.io/CH_methodology_note/about-the-data.html#unsd-world-bank-paris21-cape-town-global-action-plan-implementation-survey"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comments" Target="../comments/comment1.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hyperlink" Target="https://paris21-data.github.io/CH_methodology_note/about-the-data.html#paris21---pilot-assessments" TargetMode="External"/><Relationship Id="rId5" Type="http://schemas.openxmlformats.org/officeDocument/2006/relationships/hyperlink" Target="https://paris21-data.github.io/CH_methodology_note/about-the-data.html#unsd-world-bank-paris21-cape-town-global-action-plan-implementation-survey" TargetMode="Externa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hyperlink" Target="https://paris21-data.github.io/CH_methodology_note/about-the-data.html#unsd-world-bank-paris21-cape-town-global-action-plan-implementation-survey" TargetMode="External"/><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hyperlink" Target="https://paris21-data.github.io/CH_methodology_note/about-the-data.html#paris21---pilot-assessments" TargetMode="Externa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https://paris21-data.github.io/CH_methodology_note/about-the-data.html#unsd-world-bank-paris21-cape-town-global-action-plan-implementation-surve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aris21-data.github.io/CH_methodology_note/about-the-data.html#paris21-press-data"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paris21-data.github.io/CH_methodology_note/financing-dev-data.html#commitments-and-disbursement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hyperlink" Target="https://paris21-data.github.io/CH_methodology_note/about-the-data.html#world-bank-statistical-performance-indicators" TargetMode="Externa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hyperlink" Target="https://paris21-data.github.io/CH_methodology_note/about-the-data.html#open-data-watch---open-data-inventory" TargetMode="External"/><Relationship Id="rId5" Type="http://schemas.openxmlformats.org/officeDocument/2006/relationships/hyperlink" Target="https://paris21-data.github.io/CH_methodology_note/about-the-data.html#paris21-statistical-capacity-monitor" TargetMode="Externa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hyperlink" Target="https://paris21-data.github.io/CH_methodology_note/about-the-data.html#paris21-statistical-capacity-monitor" TargetMode="External"/><Relationship Id="rId4" Type="http://schemas.openxmlformats.org/officeDocument/2006/relationships/hyperlink" Target="https://paris21-data.github.io/CH_methodology_note/about-the-data.html#paris21---pilot-assessment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paris21-data.github.io/CH_methodology_note/about-the-data.html#paris21---pilot-assessments"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paris21-data.github.io/CH_methodology_note/about-the-data.html#oecd-data-for-development-profiles" TargetMode="External"/><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hyperlink" Target="https://paris21-data.github.io/CH_methodology_note/about-the-data.html#paris21-press-data"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paris21-data.github.io/CH_methodology_note/financing-dev-data.html#commitments-and-disbursements"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paris21-data.github.io/CH_methodology_note/about-the-data.html#funding-opportunities-in-statistical-system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www.oecd.org/gov/48250728.pdf" TargetMode="External"/><Relationship Id="rId13" Type="http://schemas.openxmlformats.org/officeDocument/2006/relationships/image" Target="../media/image3.png"/><Relationship Id="rId3" Type="http://schemas.openxmlformats.org/officeDocument/2006/relationships/hyperlink" Target="https://paris21-data.github.io/CH_methodology_note/about-the-data.html#SDG" TargetMode="External"/><Relationship Id="rId7" Type="http://schemas.openxmlformats.org/officeDocument/2006/relationships/hyperlink" Target="https://paris21-data.github.io/CH_methodology_note/about-the-data.html#COFOG" TargetMode="External"/><Relationship Id="rId12"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unstats.un.org/unsd/iiss/Classification-of-International-Statistical-Activities.ashx" TargetMode="External"/><Relationship Id="rId5" Type="http://schemas.openxmlformats.org/officeDocument/2006/relationships/hyperlink" Target="https://sdgs.un.org/goals" TargetMode="External"/><Relationship Id="rId10" Type="http://schemas.openxmlformats.org/officeDocument/2006/relationships/hyperlink" Target="https://paris21-data.github.io/CH_methodology_note/about-the-data.html#CSA" TargetMode="External"/><Relationship Id="rId4" Type="http://schemas.openxmlformats.org/officeDocument/2006/relationships/hyperlink" Target="https://paris21-data.github.io/CH_methodology_note/financing-dev-data.html#commitments-and-disbursements" TargetMode="Externa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9.png"/><Relationship Id="rId7" Type="http://schemas.openxmlformats.org/officeDocument/2006/relationships/hyperlink" Target="https://paris21-data.github.io/CH_methodology_note/financing-dev-data.html#commitments-and-disbursements"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paris21-data.github.io/CH_methodology_note/about-the-data.html#paris21---pilot-assessments" TargetMode="External"/><Relationship Id="rId5" Type="http://schemas.openxmlformats.org/officeDocument/2006/relationships/hyperlink" Target="https://paris21-data.github.io/CH_methodology_note/about-the-data.html#paris21-press-data" TargetMode="External"/><Relationship Id="rId10" Type="http://schemas.openxmlformats.org/officeDocument/2006/relationships/hyperlink" Target="https://paris21-data.github.io/CH_methodology_note/about-the-data.html#oecd-data-for-development-profiles" TargetMode="External"/><Relationship Id="rId4" Type="http://schemas.openxmlformats.org/officeDocument/2006/relationships/image" Target="../media/image10.png"/><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paris21-data.github.io/CH_methodology_note/about-the-data.html#paris21-press-data" TargetMode="External"/><Relationship Id="rId7"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paris21-data.github.io/CH_methodology_note/about-the-data.html#forecasting" TargetMode="External"/><Relationship Id="rId4" Type="http://schemas.openxmlformats.org/officeDocument/2006/relationships/hyperlink" Target="https://paris21-data.github.io/CH_methodology_note/about-the-data.html#nowcast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paris21-data.github.io/CH_methodology_note/about-the-data.html#funding-opportunities-in-statistical-systems"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paris21-data.github.io/CH_methodology_note/about-the-data.html#press-gender-data-financing-project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hyperlink" Target="https://paris21-data.github.io/CH_methodology_note/about-the-data.html#gender-data-financing" TargetMode="Externa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Funding flows</a:t>
            </a:r>
          </a:p>
        </p:txBody>
      </p:sp>
    </p:spTree>
    <p:extLst>
      <p:ext uri="{BB962C8B-B14F-4D97-AF65-F5344CB8AC3E}">
        <p14:creationId xmlns:p14="http://schemas.microsoft.com/office/powerpoint/2010/main" val="420648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70119" y="282441"/>
            <a:ext cx="6251762" cy="849185"/>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2506475" y="3087467"/>
            <a:ext cx="7573496" cy="999343"/>
          </a:xfrm>
          <a:prstGeom prst="rect">
            <a:avLst/>
          </a:prstGeom>
          <a:ln>
            <a:solidFill>
              <a:schemeClr val="accent1"/>
            </a:solidFill>
          </a:ln>
        </p:spPr>
      </p:pic>
      <p:sp>
        <p:nvSpPr>
          <p:cNvPr id="6" name="Rectangle 5"/>
          <p:cNvSpPr/>
          <p:nvPr/>
        </p:nvSpPr>
        <p:spPr>
          <a:xfrm>
            <a:off x="3901371" y="2000221"/>
            <a:ext cx="4371975"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This is the total gender data budget for the selected geography over the latest NSDS time period.</a:t>
            </a:r>
          </a:p>
        </p:txBody>
      </p:sp>
      <p:grpSp>
        <p:nvGrpSpPr>
          <p:cNvPr id="7" name="Group 6"/>
          <p:cNvGrpSpPr/>
          <p:nvPr/>
        </p:nvGrpSpPr>
        <p:grpSpPr>
          <a:xfrm>
            <a:off x="8062747" y="2064612"/>
            <a:ext cx="167054" cy="159360"/>
            <a:chOff x="7775095" y="3258339"/>
            <a:chExt cx="167054" cy="159360"/>
          </a:xfrm>
        </p:grpSpPr>
        <p:cxnSp>
          <p:nvCxnSpPr>
            <p:cNvPr id="8" name="Straight Connector 7"/>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2970119" y="2000221"/>
            <a:ext cx="699722" cy="304435"/>
            <a:chOff x="2474301" y="5673044"/>
            <a:chExt cx="699722" cy="304435"/>
          </a:xfrm>
        </p:grpSpPr>
        <p:pic>
          <p:nvPicPr>
            <p:cNvPr id="11" name="Picture 10"/>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2"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13" name="Rectangle 12"/>
          <p:cNvSpPr/>
          <p:nvPr/>
        </p:nvSpPr>
        <p:spPr>
          <a:xfrm>
            <a:off x="2970119" y="1131626"/>
            <a:ext cx="6251762" cy="5486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local currency. Source: The country's NSDS and other planning documents. S</a:t>
            </a:r>
            <a:r>
              <a:rPr lang="en-US" sz="1200" dirty="0" err="1">
                <a:solidFill>
                  <a:schemeClr val="bg1">
                    <a:lumMod val="50000"/>
                  </a:schemeClr>
                </a:solidFill>
              </a:rPr>
              <a:t>ee</a:t>
            </a:r>
            <a:r>
              <a:rPr lang="en-US" sz="1200" dirty="0">
                <a:solidFill>
                  <a:schemeClr val="bg1">
                    <a:lumMod val="50000"/>
                  </a:schemeClr>
                </a:solidFill>
              </a:rPr>
              <a:t> the </a:t>
            </a:r>
            <a:r>
              <a:rPr lang="en-US" sz="1200" dirty="0">
                <a:solidFill>
                  <a:schemeClr val="bg1">
                    <a:lumMod val="50000"/>
                  </a:schemeClr>
                </a:solidFill>
                <a:hlinkClick r:id="rId6"/>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15" name="Rectangle 14"/>
          <p:cNvSpPr/>
          <p:nvPr/>
        </p:nvSpPr>
        <p:spPr>
          <a:xfrm>
            <a:off x="3437727" y="5039616"/>
            <a:ext cx="4371975"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a:solidFill>
                <a:schemeClr val="tx1"/>
              </a:solidFill>
            </a:endParaRPr>
          </a:p>
          <a:p>
            <a:r>
              <a:rPr lang="en-GB" sz="1200">
                <a:solidFill>
                  <a:schemeClr val="tx1"/>
                </a:solidFill>
              </a:rPr>
              <a:t>This list shows the available breakdown of gender data financing activities for selected geography over the latest NSDS time period. . </a:t>
            </a:r>
          </a:p>
        </p:txBody>
      </p:sp>
      <p:grpSp>
        <p:nvGrpSpPr>
          <p:cNvPr id="16" name="Group 15"/>
          <p:cNvGrpSpPr/>
          <p:nvPr/>
        </p:nvGrpSpPr>
        <p:grpSpPr>
          <a:xfrm>
            <a:off x="7599103" y="5104007"/>
            <a:ext cx="167054" cy="159360"/>
            <a:chOff x="7775095" y="3258339"/>
            <a:chExt cx="167054" cy="159360"/>
          </a:xfrm>
        </p:grpSpPr>
        <p:cxnSp>
          <p:nvCxnSpPr>
            <p:cNvPr id="17" name="Straight Connector 16"/>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2506475" y="5039616"/>
            <a:ext cx="699722" cy="304435"/>
            <a:chOff x="2474301" y="5673044"/>
            <a:chExt cx="699722" cy="304435"/>
          </a:xfrm>
        </p:grpSpPr>
        <p:pic>
          <p:nvPicPr>
            <p:cNvPr id="20" name="Picture 19"/>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1"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22" name="Rectangle 21"/>
          <p:cNvSpPr/>
          <p:nvPr/>
        </p:nvSpPr>
        <p:spPr>
          <a:xfrm>
            <a:off x="2506475" y="4171021"/>
            <a:ext cx="7573496" cy="5569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local currency. Source: </a:t>
            </a:r>
            <a:r>
              <a:rPr lang="en-US" sz="1200" dirty="0">
                <a:solidFill>
                  <a:schemeClr val="bg1">
                    <a:lumMod val="50000"/>
                  </a:schemeClr>
                </a:solidFill>
              </a:rPr>
              <a:t>PARIS21 (2021), Partner Report on Support to Statistics. See the </a:t>
            </a:r>
            <a:r>
              <a:rPr lang="en-US" sz="1200" dirty="0">
                <a:solidFill>
                  <a:schemeClr val="bg1">
                    <a:lumMod val="50000"/>
                  </a:schemeClr>
                </a:solidFill>
                <a:hlinkClick r:id="rId7"/>
              </a:rPr>
              <a:t>methodology note</a:t>
            </a:r>
            <a:r>
              <a:rPr lang="en-US" sz="1200" dirty="0">
                <a:solidFill>
                  <a:schemeClr val="bg1">
                    <a:lumMod val="50000"/>
                  </a:schemeClr>
                </a:solidFill>
              </a:rPr>
              <a:t> for details.</a:t>
            </a:r>
            <a:endParaRPr lang="en-GB" sz="1200" dirty="0">
              <a:solidFill>
                <a:schemeClr val="bg1">
                  <a:lumMod val="50000"/>
                </a:schemeClr>
              </a:solidFill>
            </a:endParaRPr>
          </a:p>
        </p:txBody>
      </p:sp>
      <p:sp>
        <p:nvSpPr>
          <p:cNvPr id="5" name="TextBox 4">
            <a:extLst>
              <a:ext uri="{FF2B5EF4-FFF2-40B4-BE49-F238E27FC236}">
                <a16:creationId xmlns:a16="http://schemas.microsoft.com/office/drawing/2014/main" id="{E958420D-D757-DD56-F315-960C305A3FC6}"/>
              </a:ext>
            </a:extLst>
          </p:cNvPr>
          <p:cNvSpPr txBox="1"/>
          <p:nvPr/>
        </p:nvSpPr>
        <p:spPr>
          <a:xfrm>
            <a:off x="1144256" y="1218059"/>
            <a:ext cx="1835146" cy="861774"/>
          </a:xfrm>
          <a:prstGeom prst="rect">
            <a:avLst/>
          </a:prstGeom>
          <a:noFill/>
        </p:spPr>
        <p:txBody>
          <a:bodyPr wrap="square">
            <a:spAutoFit/>
          </a:bodyPr>
          <a:lstStyle/>
          <a:p>
            <a:r>
              <a:rPr lang="en-DE" sz="1000" dirty="0">
                <a:solidFill>
                  <a:srgbClr val="00B0F0"/>
                </a:solidFill>
              </a:rPr>
              <a:t>https://paris21-data.github.io/CH_methodology_note/about-the-data.html#gender-relevant-survey-inventory</a:t>
            </a:r>
          </a:p>
        </p:txBody>
      </p:sp>
      <p:sp>
        <p:nvSpPr>
          <p:cNvPr id="23" name="TextBox 22">
            <a:extLst>
              <a:ext uri="{FF2B5EF4-FFF2-40B4-BE49-F238E27FC236}">
                <a16:creationId xmlns:a16="http://schemas.microsoft.com/office/drawing/2014/main" id="{0823BD4B-11E3-F615-F216-A9C74DEC764B}"/>
              </a:ext>
            </a:extLst>
          </p:cNvPr>
          <p:cNvSpPr txBox="1"/>
          <p:nvPr/>
        </p:nvSpPr>
        <p:spPr>
          <a:xfrm>
            <a:off x="839816" y="4171021"/>
            <a:ext cx="1550894" cy="861774"/>
          </a:xfrm>
          <a:prstGeom prst="rect">
            <a:avLst/>
          </a:prstGeom>
          <a:noFill/>
        </p:spPr>
        <p:txBody>
          <a:bodyPr wrap="square">
            <a:spAutoFit/>
          </a:bodyPr>
          <a:lstStyle/>
          <a:p>
            <a:r>
              <a:rPr lang="en-DE" sz="1000" dirty="0">
                <a:solidFill>
                  <a:srgbClr val="00B0F0"/>
                </a:solidFill>
              </a:rPr>
              <a:t>https://paris21-data.github.io/CH_methodology_note/about-the-data.html#press-gender-data-financing-projects</a:t>
            </a:r>
          </a:p>
        </p:txBody>
      </p:sp>
    </p:spTree>
    <p:extLst>
      <p:ext uri="{BB962C8B-B14F-4D97-AF65-F5344CB8AC3E}">
        <p14:creationId xmlns:p14="http://schemas.microsoft.com/office/powerpoint/2010/main" val="2542963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99524" y="879230"/>
            <a:ext cx="8592951" cy="1768054"/>
          </a:xfrm>
          <a:prstGeom prst="rect">
            <a:avLst/>
          </a:prstGeom>
        </p:spPr>
      </p:pic>
      <p:sp>
        <p:nvSpPr>
          <p:cNvPr id="6" name="Rectangle 5"/>
          <p:cNvSpPr/>
          <p:nvPr/>
        </p:nvSpPr>
        <p:spPr>
          <a:xfrm>
            <a:off x="1799524" y="2810723"/>
            <a:ext cx="7573496" cy="4183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Sources: MICS, DHS, World Bank, ILO, FAO, and UNSD</a:t>
            </a:r>
            <a:r>
              <a:rPr lang="en-US" sz="1200" dirty="0">
                <a:solidFill>
                  <a:schemeClr val="tx1"/>
                </a:solidFill>
              </a:rPr>
              <a:t>. See the </a:t>
            </a:r>
            <a:r>
              <a:rPr lang="en-US" sz="1200" u="sng" dirty="0">
                <a:solidFill>
                  <a:schemeClr val="tx1"/>
                </a:solidFill>
                <a:hlinkClick r:id="rId3"/>
              </a:rPr>
              <a:t>methodology note</a:t>
            </a:r>
            <a:r>
              <a:rPr lang="en-US" sz="1200" u="sng" dirty="0">
                <a:solidFill>
                  <a:schemeClr val="tx1"/>
                </a:solidFill>
              </a:rPr>
              <a:t> </a:t>
            </a:r>
            <a:r>
              <a:rPr lang="en-US" sz="1200" dirty="0">
                <a:solidFill>
                  <a:schemeClr val="tx1"/>
                </a:solidFill>
              </a:rPr>
              <a:t>for details.</a:t>
            </a:r>
            <a:endParaRPr lang="en-GB" sz="1200" dirty="0">
              <a:solidFill>
                <a:schemeClr val="tx1"/>
              </a:solidFill>
            </a:endParaRPr>
          </a:p>
        </p:txBody>
      </p:sp>
      <p:sp>
        <p:nvSpPr>
          <p:cNvPr id="7" name="Rectangle 6"/>
          <p:cNvSpPr/>
          <p:nvPr/>
        </p:nvSpPr>
        <p:spPr>
          <a:xfrm>
            <a:off x="2730776" y="3358862"/>
            <a:ext cx="4371975"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a:solidFill>
                <a:schemeClr val="tx1"/>
              </a:solidFill>
            </a:endParaRPr>
          </a:p>
          <a:p>
            <a:r>
              <a:rPr lang="en-GB" sz="1200">
                <a:solidFill>
                  <a:schemeClr val="tx1"/>
                </a:solidFill>
              </a:rPr>
              <a:t>This timeline shows the frequency with which gender data-relevant statistical instruments are conducted in selected geography and are displayed in number of instruments.</a:t>
            </a:r>
          </a:p>
        </p:txBody>
      </p:sp>
      <p:grpSp>
        <p:nvGrpSpPr>
          <p:cNvPr id="8" name="Group 7"/>
          <p:cNvGrpSpPr/>
          <p:nvPr/>
        </p:nvGrpSpPr>
        <p:grpSpPr>
          <a:xfrm>
            <a:off x="6892152" y="3423253"/>
            <a:ext cx="167054" cy="159360"/>
            <a:chOff x="7775095" y="3258339"/>
            <a:chExt cx="167054" cy="159360"/>
          </a:xfrm>
        </p:grpSpPr>
        <p:cxnSp>
          <p:nvCxnSpPr>
            <p:cNvPr id="9" name="Straight Connector 8"/>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1799524" y="3358862"/>
            <a:ext cx="699722" cy="304435"/>
            <a:chOff x="2474301" y="5673044"/>
            <a:chExt cx="699722" cy="304435"/>
          </a:xfrm>
        </p:grpSpPr>
        <p:pic>
          <p:nvPicPr>
            <p:cNvPr id="12" name="Picture 11"/>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3"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4" name="TextBox 3">
            <a:extLst>
              <a:ext uri="{FF2B5EF4-FFF2-40B4-BE49-F238E27FC236}">
                <a16:creationId xmlns:a16="http://schemas.microsoft.com/office/drawing/2014/main" id="{885FDBFC-6E0E-08A5-CA4A-D619B98879C6}"/>
              </a:ext>
            </a:extLst>
          </p:cNvPr>
          <p:cNvSpPr txBox="1"/>
          <p:nvPr/>
        </p:nvSpPr>
        <p:spPr>
          <a:xfrm>
            <a:off x="7373415" y="3219878"/>
            <a:ext cx="2339788" cy="707886"/>
          </a:xfrm>
          <a:prstGeom prst="rect">
            <a:avLst/>
          </a:prstGeom>
          <a:noFill/>
        </p:spPr>
        <p:txBody>
          <a:bodyPr wrap="square">
            <a:spAutoFit/>
          </a:bodyPr>
          <a:lstStyle/>
          <a:p>
            <a:r>
              <a:rPr lang="en-DE" sz="1000" dirty="0">
                <a:solidFill>
                  <a:srgbClr val="00B0F0"/>
                </a:solidFill>
              </a:rPr>
              <a:t>https://paris21-data.github.io/CH_methodology_note/about-the-data.html#gender-relevant-survey-inventory</a:t>
            </a:r>
          </a:p>
        </p:txBody>
      </p:sp>
    </p:spTree>
    <p:extLst>
      <p:ext uri="{BB962C8B-B14F-4D97-AF65-F5344CB8AC3E}">
        <p14:creationId xmlns:p14="http://schemas.microsoft.com/office/powerpoint/2010/main" val="59282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7005" y="619434"/>
            <a:ext cx="8928452" cy="538741"/>
          </a:xfrm>
          <a:prstGeom prst="rect">
            <a:avLst/>
          </a:prstGeom>
        </p:spPr>
      </p:pic>
      <p:pic>
        <p:nvPicPr>
          <p:cNvPr id="4" name="Picture 3"/>
          <p:cNvPicPr>
            <a:picLocks noChangeAspect="1"/>
          </p:cNvPicPr>
          <p:nvPr/>
        </p:nvPicPr>
        <p:blipFill>
          <a:blip r:embed="rId3"/>
          <a:stretch>
            <a:fillRect/>
          </a:stretch>
        </p:blipFill>
        <p:spPr>
          <a:xfrm>
            <a:off x="1634664" y="2034725"/>
            <a:ext cx="8917991" cy="570124"/>
          </a:xfrm>
          <a:prstGeom prst="rect">
            <a:avLst/>
          </a:prstGeom>
        </p:spPr>
      </p:pic>
      <p:pic>
        <p:nvPicPr>
          <p:cNvPr id="5" name="Picture 4"/>
          <p:cNvPicPr>
            <a:picLocks noChangeAspect="1"/>
          </p:cNvPicPr>
          <p:nvPr/>
        </p:nvPicPr>
        <p:blipFill>
          <a:blip r:embed="rId4"/>
          <a:stretch>
            <a:fillRect/>
          </a:stretch>
        </p:blipFill>
        <p:spPr>
          <a:xfrm>
            <a:off x="1663156" y="3503827"/>
            <a:ext cx="8865687" cy="502127"/>
          </a:xfrm>
          <a:prstGeom prst="rect">
            <a:avLst/>
          </a:prstGeom>
        </p:spPr>
      </p:pic>
      <p:pic>
        <p:nvPicPr>
          <p:cNvPr id="6" name="Picture 5"/>
          <p:cNvPicPr>
            <a:picLocks noChangeAspect="1"/>
          </p:cNvPicPr>
          <p:nvPr/>
        </p:nvPicPr>
        <p:blipFill>
          <a:blip r:embed="rId5"/>
          <a:stretch>
            <a:fillRect/>
          </a:stretch>
        </p:blipFill>
        <p:spPr>
          <a:xfrm>
            <a:off x="1673618" y="4829853"/>
            <a:ext cx="8891839" cy="632890"/>
          </a:xfrm>
          <a:prstGeom prst="rect">
            <a:avLst/>
          </a:prstGeom>
        </p:spPr>
      </p:pic>
      <p:sp>
        <p:nvSpPr>
          <p:cNvPr id="7" name="Rectangle 6"/>
          <p:cNvSpPr/>
          <p:nvPr/>
        </p:nvSpPr>
        <p:spPr>
          <a:xfrm>
            <a:off x="1673618" y="5451677"/>
            <a:ext cx="8891839" cy="830997"/>
          </a:xfrm>
          <a:prstGeom prst="rect">
            <a:avLst/>
          </a:prstGeom>
        </p:spPr>
        <p:txBody>
          <a:bodyPr wrap="square">
            <a:spAutoFit/>
          </a:bodyPr>
          <a:lstStyle/>
          <a:p>
            <a:pPr algn="just"/>
            <a:r>
              <a:rPr lang="en-GB" sz="1200" dirty="0"/>
              <a:t>Source: The </a:t>
            </a:r>
            <a:r>
              <a:rPr lang="en-US" sz="1200" dirty="0" err="1"/>
              <a:t>Organisation</a:t>
            </a:r>
            <a:r>
              <a:rPr lang="en-US" sz="1200" dirty="0"/>
              <a:t> for Economic Co-operation and Development (</a:t>
            </a:r>
            <a:r>
              <a:rPr lang="en-GB" sz="1200" dirty="0"/>
              <a:t>OECD)</a:t>
            </a:r>
          </a:p>
          <a:p>
            <a:pPr algn="just"/>
            <a:r>
              <a:rPr lang="en-GB" sz="1200" dirty="0"/>
              <a:t>The </a:t>
            </a:r>
            <a:r>
              <a:rPr lang="en-GB" sz="1200" dirty="0">
                <a:hlinkClick r:id="rId6"/>
              </a:rPr>
              <a:t>OECD Development Centre’s Social Institutions and Gender Index (SIGI) </a:t>
            </a:r>
            <a:r>
              <a:rPr lang="en-GB" sz="1200" dirty="0"/>
              <a:t>measures discrimination against women in social institutions. By taking into account laws, social norms and practices, the SIGI captures the underlying drivers of gender inequality with the aim to provide the data necessary for transformative policy change. Each overall index is transformed into a 0-100 index score using percent ranking</a:t>
            </a:r>
          </a:p>
        </p:txBody>
      </p:sp>
      <p:sp>
        <p:nvSpPr>
          <p:cNvPr id="8" name="Rectangle 7"/>
          <p:cNvSpPr/>
          <p:nvPr/>
        </p:nvSpPr>
        <p:spPr>
          <a:xfrm>
            <a:off x="1637003" y="1236298"/>
            <a:ext cx="8960938" cy="646331"/>
          </a:xfrm>
          <a:prstGeom prst="rect">
            <a:avLst/>
          </a:prstGeom>
        </p:spPr>
        <p:txBody>
          <a:bodyPr wrap="square">
            <a:spAutoFit/>
          </a:bodyPr>
          <a:lstStyle/>
          <a:p>
            <a:pPr algn="just"/>
            <a:r>
              <a:rPr lang="en-GB" sz="1200" dirty="0"/>
              <a:t>Source: Open Data Watch (ODW)</a:t>
            </a:r>
          </a:p>
          <a:p>
            <a:pPr algn="just"/>
            <a:r>
              <a:rPr lang="en-GB" sz="1200" dirty="0"/>
              <a:t>The </a:t>
            </a:r>
            <a:r>
              <a:rPr lang="en-GB" sz="1200" dirty="0">
                <a:hlinkClick r:id="rId6"/>
              </a:rPr>
              <a:t>ODIN-Gender Index</a:t>
            </a:r>
            <a:r>
              <a:rPr lang="en-GB" sz="1200" dirty="0"/>
              <a:t> describes the coverage and openness of data for 27 indicators that require sex-disaggregated data or are otherwise relevant to gender equality as part of the Open Data Inventory (ODIN) framework.</a:t>
            </a:r>
          </a:p>
        </p:txBody>
      </p:sp>
      <p:sp>
        <p:nvSpPr>
          <p:cNvPr id="9" name="Rectangle 8"/>
          <p:cNvSpPr/>
          <p:nvPr/>
        </p:nvSpPr>
        <p:spPr>
          <a:xfrm>
            <a:off x="1634664" y="2777045"/>
            <a:ext cx="8915651" cy="646331"/>
          </a:xfrm>
          <a:prstGeom prst="rect">
            <a:avLst/>
          </a:prstGeom>
        </p:spPr>
        <p:txBody>
          <a:bodyPr wrap="square">
            <a:spAutoFit/>
          </a:bodyPr>
          <a:lstStyle/>
          <a:p>
            <a:pPr algn="just"/>
            <a:r>
              <a:rPr lang="en-GB" sz="1200" dirty="0"/>
              <a:t>Source: The World Bank</a:t>
            </a:r>
          </a:p>
          <a:p>
            <a:pPr algn="just"/>
            <a:r>
              <a:rPr lang="en-GB" sz="1200" dirty="0"/>
              <a:t>The </a:t>
            </a:r>
            <a:r>
              <a:rPr lang="en-GB" sz="1200" dirty="0">
                <a:hlinkClick r:id="rId7"/>
              </a:rPr>
              <a:t>Statistical Performance Indicators</a:t>
            </a:r>
            <a:r>
              <a:rPr lang="en-GB" sz="1200" dirty="0"/>
              <a:t> is a framework for measuring the performance of national statistical systems and tracking their progress. This visualisation displays the overall index score</a:t>
            </a:r>
          </a:p>
        </p:txBody>
      </p:sp>
      <p:sp>
        <p:nvSpPr>
          <p:cNvPr id="10" name="Rectangle 9"/>
          <p:cNvSpPr/>
          <p:nvPr/>
        </p:nvSpPr>
        <p:spPr>
          <a:xfrm>
            <a:off x="1663156" y="4136441"/>
            <a:ext cx="8833203" cy="646331"/>
          </a:xfrm>
          <a:prstGeom prst="rect">
            <a:avLst/>
          </a:prstGeom>
        </p:spPr>
        <p:txBody>
          <a:bodyPr wrap="square">
            <a:spAutoFit/>
          </a:bodyPr>
          <a:lstStyle/>
          <a:p>
            <a:pPr algn="just"/>
            <a:r>
              <a:rPr lang="en-GB" sz="1200" dirty="0"/>
              <a:t>Source: The World Bank</a:t>
            </a:r>
          </a:p>
          <a:p>
            <a:pPr algn="just"/>
            <a:r>
              <a:rPr lang="en-GB" sz="1200" dirty="0"/>
              <a:t>The </a:t>
            </a:r>
            <a:r>
              <a:rPr lang="en-GB" sz="1200" dirty="0">
                <a:hlinkClick r:id="rId6"/>
              </a:rPr>
              <a:t>Women, Business and the Law index </a:t>
            </a:r>
            <a:r>
              <a:rPr lang="en-GB" sz="1200" dirty="0"/>
              <a:t>displays the overall result of an analysis of the laws and regulations affecting women's economic inclusion.</a:t>
            </a:r>
          </a:p>
        </p:txBody>
      </p:sp>
      <p:sp>
        <p:nvSpPr>
          <p:cNvPr id="11" name="TextBox 10">
            <a:extLst>
              <a:ext uri="{FF2B5EF4-FFF2-40B4-BE49-F238E27FC236}">
                <a16:creationId xmlns:a16="http://schemas.microsoft.com/office/drawing/2014/main" id="{B49F4057-CDA0-952D-8BCD-BD82F2E0ADF0}"/>
              </a:ext>
            </a:extLst>
          </p:cNvPr>
          <p:cNvSpPr txBox="1"/>
          <p:nvPr/>
        </p:nvSpPr>
        <p:spPr>
          <a:xfrm>
            <a:off x="0" y="1158175"/>
            <a:ext cx="1470212" cy="900246"/>
          </a:xfrm>
          <a:prstGeom prst="rect">
            <a:avLst/>
          </a:prstGeom>
          <a:noFill/>
        </p:spPr>
        <p:txBody>
          <a:bodyPr wrap="square">
            <a:spAutoFit/>
          </a:bodyPr>
          <a:lstStyle/>
          <a:p>
            <a:r>
              <a:rPr lang="en-DE" sz="1050" dirty="0">
                <a:solidFill>
                  <a:srgbClr val="00B0F0"/>
                </a:solidFill>
              </a:rPr>
              <a:t>https://paris21-data.github.io/CH_methodology_note/about-the-data.html#gender-data-relevant-indices</a:t>
            </a:r>
          </a:p>
        </p:txBody>
      </p:sp>
      <p:sp>
        <p:nvSpPr>
          <p:cNvPr id="13" name="TextBox 12">
            <a:extLst>
              <a:ext uri="{FF2B5EF4-FFF2-40B4-BE49-F238E27FC236}">
                <a16:creationId xmlns:a16="http://schemas.microsoft.com/office/drawing/2014/main" id="{8859E4F0-74E2-87B8-404D-5FA68FAD2AA2}"/>
              </a:ext>
            </a:extLst>
          </p:cNvPr>
          <p:cNvSpPr txBox="1"/>
          <p:nvPr/>
        </p:nvSpPr>
        <p:spPr>
          <a:xfrm>
            <a:off x="0" y="2656623"/>
            <a:ext cx="1532965" cy="1015663"/>
          </a:xfrm>
          <a:prstGeom prst="rect">
            <a:avLst/>
          </a:prstGeom>
          <a:noFill/>
        </p:spPr>
        <p:txBody>
          <a:bodyPr wrap="square">
            <a:spAutoFit/>
          </a:bodyPr>
          <a:lstStyle/>
          <a:p>
            <a:r>
              <a:rPr lang="en-DE" sz="1000" dirty="0">
                <a:solidFill>
                  <a:srgbClr val="00B0F0"/>
                </a:solidFill>
              </a:rPr>
              <a:t>https://paris21-data.github.io/CH_methodology_note/about-the-data.html#world-bank-statistical-performance-indicators</a:t>
            </a:r>
          </a:p>
        </p:txBody>
      </p:sp>
      <p:sp>
        <p:nvSpPr>
          <p:cNvPr id="14" name="TextBox 13">
            <a:extLst>
              <a:ext uri="{FF2B5EF4-FFF2-40B4-BE49-F238E27FC236}">
                <a16:creationId xmlns:a16="http://schemas.microsoft.com/office/drawing/2014/main" id="{28CC801D-B7FE-94AA-7909-C2C783DA02E5}"/>
              </a:ext>
            </a:extLst>
          </p:cNvPr>
          <p:cNvSpPr txBox="1"/>
          <p:nvPr/>
        </p:nvSpPr>
        <p:spPr>
          <a:xfrm>
            <a:off x="0" y="4005954"/>
            <a:ext cx="1470212" cy="900246"/>
          </a:xfrm>
          <a:prstGeom prst="rect">
            <a:avLst/>
          </a:prstGeom>
          <a:noFill/>
        </p:spPr>
        <p:txBody>
          <a:bodyPr wrap="square">
            <a:spAutoFit/>
          </a:bodyPr>
          <a:lstStyle/>
          <a:p>
            <a:r>
              <a:rPr lang="en-DE" sz="1050" dirty="0">
                <a:solidFill>
                  <a:srgbClr val="00B0F0"/>
                </a:solidFill>
              </a:rPr>
              <a:t>https://paris21-data.github.io/CH_methodology_note/about-the-data.html#gender-data-relevant-indices</a:t>
            </a:r>
          </a:p>
        </p:txBody>
      </p:sp>
      <p:sp>
        <p:nvSpPr>
          <p:cNvPr id="15" name="TextBox 14">
            <a:extLst>
              <a:ext uri="{FF2B5EF4-FFF2-40B4-BE49-F238E27FC236}">
                <a16:creationId xmlns:a16="http://schemas.microsoft.com/office/drawing/2014/main" id="{32594F22-BCF6-D9EB-5506-ECC369EF8795}"/>
              </a:ext>
            </a:extLst>
          </p:cNvPr>
          <p:cNvSpPr txBox="1"/>
          <p:nvPr/>
        </p:nvSpPr>
        <p:spPr>
          <a:xfrm>
            <a:off x="0" y="5382428"/>
            <a:ext cx="1470212" cy="900246"/>
          </a:xfrm>
          <a:prstGeom prst="rect">
            <a:avLst/>
          </a:prstGeom>
          <a:noFill/>
        </p:spPr>
        <p:txBody>
          <a:bodyPr wrap="square">
            <a:spAutoFit/>
          </a:bodyPr>
          <a:lstStyle/>
          <a:p>
            <a:r>
              <a:rPr lang="en-DE" sz="1050" dirty="0">
                <a:solidFill>
                  <a:srgbClr val="00B0F0"/>
                </a:solidFill>
              </a:rPr>
              <a:t>https://paris21-data.github.io/CH_methodology_note/about-the-data.html#gender-data-relevant-indices</a:t>
            </a:r>
          </a:p>
        </p:txBody>
      </p:sp>
    </p:spTree>
    <p:extLst>
      <p:ext uri="{BB962C8B-B14F-4D97-AF65-F5344CB8AC3E}">
        <p14:creationId xmlns:p14="http://schemas.microsoft.com/office/powerpoint/2010/main" val="2190945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Funding opportunities- Recipient profiles</a:t>
            </a:r>
          </a:p>
        </p:txBody>
      </p:sp>
    </p:spTree>
    <p:extLst>
      <p:ext uri="{BB962C8B-B14F-4D97-AF65-F5344CB8AC3E}">
        <p14:creationId xmlns:p14="http://schemas.microsoft.com/office/powerpoint/2010/main" val="3823362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8219" y="959548"/>
            <a:ext cx="9059990" cy="897081"/>
          </a:xfrm>
          <a:prstGeom prst="rect">
            <a:avLst/>
          </a:prstGeom>
          <a:ln>
            <a:solidFill>
              <a:schemeClr val="tx2"/>
            </a:solidFill>
          </a:ln>
        </p:spPr>
      </p:pic>
      <p:sp>
        <p:nvSpPr>
          <p:cNvPr id="5" name="TextBox 4"/>
          <p:cNvSpPr txBox="1"/>
          <p:nvPr/>
        </p:nvSpPr>
        <p:spPr>
          <a:xfrm>
            <a:off x="479394" y="275208"/>
            <a:ext cx="1038688" cy="369332"/>
          </a:xfrm>
          <a:prstGeom prst="rect">
            <a:avLst/>
          </a:prstGeom>
          <a:noFill/>
        </p:spPr>
        <p:txBody>
          <a:bodyPr wrap="square" rtlCol="0">
            <a:spAutoFit/>
          </a:bodyPr>
          <a:lstStyle/>
          <a:p>
            <a:r>
              <a:rPr lang="en-GB"/>
              <a:t>RCP 1</a:t>
            </a:r>
          </a:p>
        </p:txBody>
      </p:sp>
      <p:sp>
        <p:nvSpPr>
          <p:cNvPr id="6" name="Rectangle 5"/>
          <p:cNvSpPr/>
          <p:nvPr/>
        </p:nvSpPr>
        <p:spPr>
          <a:xfrm>
            <a:off x="1748219" y="1960116"/>
            <a:ext cx="9059990" cy="3240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hlinkClick r:id="rId3"/>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3" name="TextBox 2">
            <a:extLst>
              <a:ext uri="{FF2B5EF4-FFF2-40B4-BE49-F238E27FC236}">
                <a16:creationId xmlns:a16="http://schemas.microsoft.com/office/drawing/2014/main" id="{40491698-0D10-A7D1-D279-5B31D21BDC95}"/>
              </a:ext>
            </a:extLst>
          </p:cNvPr>
          <p:cNvSpPr txBox="1"/>
          <p:nvPr/>
        </p:nvSpPr>
        <p:spPr>
          <a:xfrm>
            <a:off x="5660646" y="2387638"/>
            <a:ext cx="5147563" cy="246221"/>
          </a:xfrm>
          <a:prstGeom prst="rect">
            <a:avLst/>
          </a:prstGeom>
          <a:noFill/>
        </p:spPr>
        <p:txBody>
          <a:bodyPr wrap="none" rtlCol="0">
            <a:spAutoFit/>
          </a:bodyPr>
          <a:lstStyle/>
          <a:p>
            <a:r>
              <a:rPr lang="en-US" sz="1000" dirty="0">
                <a:solidFill>
                  <a:srgbClr val="00B0F0"/>
                </a:solidFill>
              </a:rPr>
              <a:t>https://paris21-data.github.io/CH_methodology_note/about-the-data.html#paris21-press-data</a:t>
            </a:r>
            <a:endParaRPr lang="en-DE" sz="1000" dirty="0">
              <a:solidFill>
                <a:srgbClr val="00B0F0"/>
              </a:solidFill>
            </a:endParaRPr>
          </a:p>
        </p:txBody>
      </p:sp>
    </p:spTree>
    <p:extLst>
      <p:ext uri="{BB962C8B-B14F-4D97-AF65-F5344CB8AC3E}">
        <p14:creationId xmlns:p14="http://schemas.microsoft.com/office/powerpoint/2010/main" val="2795421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3206" y="3086674"/>
            <a:ext cx="4561000" cy="2208146"/>
          </a:xfrm>
          <a:prstGeom prst="rect">
            <a:avLst/>
          </a:prstGeom>
          <a:ln>
            <a:solidFill>
              <a:schemeClr val="tx2"/>
            </a:solidFill>
          </a:ln>
        </p:spPr>
      </p:pic>
      <p:sp>
        <p:nvSpPr>
          <p:cNvPr id="6" name="TextBox 5"/>
          <p:cNvSpPr txBox="1"/>
          <p:nvPr/>
        </p:nvSpPr>
        <p:spPr>
          <a:xfrm>
            <a:off x="142043" y="275208"/>
            <a:ext cx="1376039" cy="369332"/>
          </a:xfrm>
          <a:prstGeom prst="rect">
            <a:avLst/>
          </a:prstGeom>
          <a:noFill/>
        </p:spPr>
        <p:txBody>
          <a:bodyPr wrap="square" rtlCol="0">
            <a:spAutoFit/>
          </a:bodyPr>
          <a:lstStyle/>
          <a:p>
            <a:r>
              <a:rPr lang="en-GB"/>
              <a:t>RCP 2, 3 &amp; 4</a:t>
            </a:r>
          </a:p>
        </p:txBody>
      </p:sp>
      <p:sp>
        <p:nvSpPr>
          <p:cNvPr id="7" name="TextBox 6"/>
          <p:cNvSpPr txBox="1"/>
          <p:nvPr/>
        </p:nvSpPr>
        <p:spPr>
          <a:xfrm>
            <a:off x="142042" y="3030637"/>
            <a:ext cx="1376039" cy="369332"/>
          </a:xfrm>
          <a:prstGeom prst="rect">
            <a:avLst/>
          </a:prstGeom>
          <a:noFill/>
        </p:spPr>
        <p:txBody>
          <a:bodyPr wrap="square" rtlCol="0">
            <a:spAutoFit/>
          </a:bodyPr>
          <a:lstStyle/>
          <a:p>
            <a:r>
              <a:rPr lang="en-GB" dirty="0"/>
              <a:t>RCP 5</a:t>
            </a:r>
          </a:p>
        </p:txBody>
      </p:sp>
      <p:pic>
        <p:nvPicPr>
          <p:cNvPr id="8" name="Picture 7"/>
          <p:cNvPicPr>
            <a:picLocks noChangeAspect="1"/>
          </p:cNvPicPr>
          <p:nvPr/>
        </p:nvPicPr>
        <p:blipFill>
          <a:blip r:embed="rId3"/>
          <a:stretch>
            <a:fillRect/>
          </a:stretch>
        </p:blipFill>
        <p:spPr>
          <a:xfrm>
            <a:off x="1023207" y="703490"/>
            <a:ext cx="5378626" cy="1342781"/>
          </a:xfrm>
          <a:prstGeom prst="rect">
            <a:avLst/>
          </a:prstGeom>
          <a:ln>
            <a:solidFill>
              <a:schemeClr val="tx2"/>
            </a:solidFill>
          </a:ln>
        </p:spPr>
      </p:pic>
      <p:sp>
        <p:nvSpPr>
          <p:cNvPr id="9" name="Rectangle 8"/>
          <p:cNvSpPr/>
          <p:nvPr/>
        </p:nvSpPr>
        <p:spPr>
          <a:xfrm>
            <a:off x="6988223" y="144872"/>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0" name="Rectangle 9"/>
          <p:cNvSpPr/>
          <p:nvPr/>
        </p:nvSpPr>
        <p:spPr>
          <a:xfrm>
            <a:off x="6988223" y="3048238"/>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2" name="Rectangle 11"/>
          <p:cNvSpPr/>
          <p:nvPr/>
        </p:nvSpPr>
        <p:spPr>
          <a:xfrm>
            <a:off x="1023206" y="5294820"/>
            <a:ext cx="5378626" cy="738664"/>
          </a:xfrm>
          <a:prstGeom prst="rect">
            <a:avLst/>
          </a:prstGeom>
          <a:solidFill>
            <a:schemeClr val="bg1">
              <a:lumMod val="95000"/>
            </a:schemeClr>
          </a:solidFill>
        </p:spPr>
        <p:txBody>
          <a:bodyPr wrap="square">
            <a:spAutoFit/>
          </a:bodyPr>
          <a:lstStyle/>
          <a:p>
            <a:r>
              <a:rPr lang="en-GB" sz="1400" dirty="0"/>
              <a:t>The values are in USD. UNSD, World Bank, and PARIS21 (2021), Cape Town Global Action Plan Monitoring Survey. </a:t>
            </a:r>
            <a:r>
              <a:rPr lang="en-US" sz="1400" dirty="0"/>
              <a:t>See the </a:t>
            </a:r>
            <a:r>
              <a:rPr lang="en-US" sz="1400" u="sng" dirty="0">
                <a:hlinkClick r:id="rId4"/>
              </a:rPr>
              <a:t>methodology note </a:t>
            </a:r>
            <a:r>
              <a:rPr lang="en-US" sz="1400" dirty="0"/>
              <a:t>for details.</a:t>
            </a:r>
            <a:endParaRPr lang="en-GB" sz="1400" dirty="0"/>
          </a:p>
        </p:txBody>
      </p:sp>
      <p:sp>
        <p:nvSpPr>
          <p:cNvPr id="13" name="Rectangle 12"/>
          <p:cNvSpPr/>
          <p:nvPr/>
        </p:nvSpPr>
        <p:spPr>
          <a:xfrm>
            <a:off x="4260212" y="5833428"/>
            <a:ext cx="5462336" cy="830997"/>
          </a:xfrm>
          <a:prstGeom prst="rect">
            <a:avLst/>
          </a:prstGeom>
          <a:ln>
            <a:solidFill>
              <a:schemeClr val="tx2"/>
            </a:solidFill>
          </a:ln>
        </p:spPr>
        <p:txBody>
          <a:bodyPr wrap="square">
            <a:spAutoFit/>
          </a:bodyPr>
          <a:lstStyle/>
          <a:p>
            <a:r>
              <a:rPr lang="en-GB" sz="1600" dirty="0"/>
              <a:t>This chart shows total approved budget and disbursed</a:t>
            </a:r>
          </a:p>
          <a:p>
            <a:r>
              <a:rPr lang="en-GB" sz="1600" dirty="0"/>
              <a:t>budget of the NSO and total on-budget support for the NSO in the fiscal year 2020 and 2021. </a:t>
            </a:r>
          </a:p>
        </p:txBody>
      </p:sp>
      <p:grpSp>
        <p:nvGrpSpPr>
          <p:cNvPr id="14" name="Group 13"/>
          <p:cNvGrpSpPr/>
          <p:nvPr/>
        </p:nvGrpSpPr>
        <p:grpSpPr>
          <a:xfrm>
            <a:off x="3442586" y="5833428"/>
            <a:ext cx="699722" cy="304435"/>
            <a:chOff x="2474301" y="5673044"/>
            <a:chExt cx="699722" cy="304435"/>
          </a:xfrm>
        </p:grpSpPr>
        <p:pic>
          <p:nvPicPr>
            <p:cNvPr id="15" name="Picture 14"/>
            <p:cNvPicPr>
              <a:picLocks noChangeAspect="1"/>
            </p:cNvPicPr>
            <p:nvPr/>
          </p:nvPicPr>
          <p:blipFill rotWithShape="1">
            <a:blip r:embed="rId5"/>
            <a:srcRect r="37744" b="11026"/>
            <a:stretch/>
          </p:blipFill>
          <p:spPr>
            <a:xfrm>
              <a:off x="2474301" y="5673044"/>
              <a:ext cx="699722" cy="288142"/>
            </a:xfrm>
            <a:prstGeom prst="rect">
              <a:avLst/>
            </a:prstGeom>
          </p:spPr>
        </p:pic>
        <p:pic>
          <p:nvPicPr>
            <p:cNvPr id="16" name="Picture 2" descr="Explain Vector Icons free download in SVG, PNG Forma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17" name="Group 16"/>
          <p:cNvGrpSpPr/>
          <p:nvPr/>
        </p:nvGrpSpPr>
        <p:grpSpPr>
          <a:xfrm>
            <a:off x="9410760" y="5905965"/>
            <a:ext cx="167054" cy="159360"/>
            <a:chOff x="7775095" y="3258339"/>
            <a:chExt cx="167054" cy="159360"/>
          </a:xfrm>
        </p:grpSpPr>
        <p:cxnSp>
          <p:nvCxnSpPr>
            <p:cNvPr id="18" name="Straight Connector 17"/>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1023206" y="2140207"/>
            <a:ext cx="5378626" cy="738664"/>
          </a:xfrm>
          <a:prstGeom prst="rect">
            <a:avLst/>
          </a:prstGeom>
          <a:solidFill>
            <a:schemeClr val="bg1">
              <a:lumMod val="95000"/>
            </a:schemeClr>
          </a:solidFill>
        </p:spPr>
        <p:txBody>
          <a:bodyPr wrap="square">
            <a:spAutoFit/>
          </a:bodyPr>
          <a:lstStyle/>
          <a:p>
            <a:r>
              <a:rPr lang="en-GB" sz="1400" dirty="0"/>
              <a:t>Source: UNSD, World Bank, and PARIS21 (2021), Cape Town Global Action Plan Monitoring Survey. </a:t>
            </a:r>
            <a:r>
              <a:rPr lang="en-US" sz="1400" dirty="0"/>
              <a:t>See the </a:t>
            </a:r>
            <a:r>
              <a:rPr lang="en-US" sz="1400" u="sng" dirty="0">
                <a:hlinkClick r:id="rId4"/>
              </a:rPr>
              <a:t>methodology note </a:t>
            </a:r>
            <a:r>
              <a:rPr lang="en-US" sz="1400" dirty="0"/>
              <a:t>for details.</a:t>
            </a:r>
            <a:endParaRPr lang="en-GB" sz="1400" dirty="0"/>
          </a:p>
          <a:p>
            <a:endParaRPr lang="en-GB" sz="1400" dirty="0"/>
          </a:p>
        </p:txBody>
      </p:sp>
      <p:sp>
        <p:nvSpPr>
          <p:cNvPr id="21" name="Rectangle 20"/>
          <p:cNvSpPr/>
          <p:nvPr/>
        </p:nvSpPr>
        <p:spPr>
          <a:xfrm>
            <a:off x="6721447" y="3865809"/>
            <a:ext cx="5378626" cy="738664"/>
          </a:xfrm>
          <a:prstGeom prst="rect">
            <a:avLst/>
          </a:prstGeom>
          <a:solidFill>
            <a:schemeClr val="bg1">
              <a:lumMod val="95000"/>
            </a:schemeClr>
          </a:solidFill>
        </p:spPr>
        <p:txBody>
          <a:bodyPr wrap="square">
            <a:spAutoFit/>
          </a:bodyPr>
          <a:lstStyle/>
          <a:p>
            <a:r>
              <a:rPr lang="en-GB" sz="1400" dirty="0"/>
              <a:t>The values are in local currency. UNSD, World Bank, and PARIS21 (2021), Cape Town Global Action Plan Monitoring Survey. </a:t>
            </a:r>
            <a:r>
              <a:rPr lang="en-US" sz="1400" dirty="0"/>
              <a:t>See the </a:t>
            </a:r>
            <a:r>
              <a:rPr lang="en-US" sz="1400" u="sng" dirty="0">
                <a:hlinkClick r:id="rId4"/>
              </a:rPr>
              <a:t>methodology note </a:t>
            </a:r>
            <a:r>
              <a:rPr lang="en-US" sz="1400" dirty="0"/>
              <a:t>for details.</a:t>
            </a:r>
            <a:endParaRPr lang="en-GB" sz="1400" dirty="0"/>
          </a:p>
        </p:txBody>
      </p:sp>
      <p:sp>
        <p:nvSpPr>
          <p:cNvPr id="2" name="Rectangle 1"/>
          <p:cNvSpPr/>
          <p:nvPr/>
        </p:nvSpPr>
        <p:spPr>
          <a:xfrm>
            <a:off x="8376287" y="3348240"/>
            <a:ext cx="2068946" cy="459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Text for local currency version</a:t>
            </a:r>
          </a:p>
        </p:txBody>
      </p:sp>
      <p:sp>
        <p:nvSpPr>
          <p:cNvPr id="22" name="Rectangle 21"/>
          <p:cNvSpPr/>
          <p:nvPr/>
        </p:nvSpPr>
        <p:spPr>
          <a:xfrm>
            <a:off x="7539073" y="4652793"/>
            <a:ext cx="4412782" cy="600164"/>
          </a:xfrm>
          <a:prstGeom prst="rect">
            <a:avLst/>
          </a:prstGeom>
          <a:ln>
            <a:solidFill>
              <a:schemeClr val="tx2"/>
            </a:solidFill>
          </a:ln>
        </p:spPr>
        <p:txBody>
          <a:bodyPr wrap="square">
            <a:spAutoFit/>
          </a:bodyPr>
          <a:lstStyle/>
          <a:p>
            <a:r>
              <a:rPr lang="en-GB" sz="1100" dirty="0"/>
              <a:t>This chart shows total approved budget and disbursed</a:t>
            </a:r>
          </a:p>
          <a:p>
            <a:r>
              <a:rPr lang="en-GB" sz="1100" dirty="0"/>
              <a:t>budget of the NSO and total on-budget support for the NSO in the fiscal year 2020 and 2021. </a:t>
            </a:r>
          </a:p>
        </p:txBody>
      </p:sp>
      <p:grpSp>
        <p:nvGrpSpPr>
          <p:cNvPr id="23" name="Group 22"/>
          <p:cNvGrpSpPr/>
          <p:nvPr/>
        </p:nvGrpSpPr>
        <p:grpSpPr>
          <a:xfrm>
            <a:off x="6721447" y="4652793"/>
            <a:ext cx="699722" cy="304435"/>
            <a:chOff x="2474301" y="5673044"/>
            <a:chExt cx="699722" cy="304435"/>
          </a:xfrm>
        </p:grpSpPr>
        <p:pic>
          <p:nvPicPr>
            <p:cNvPr id="24" name="Picture 23"/>
            <p:cNvPicPr>
              <a:picLocks noChangeAspect="1"/>
            </p:cNvPicPr>
            <p:nvPr/>
          </p:nvPicPr>
          <p:blipFill rotWithShape="1">
            <a:blip r:embed="rId5"/>
            <a:srcRect r="37744" b="11026"/>
            <a:stretch/>
          </p:blipFill>
          <p:spPr>
            <a:xfrm>
              <a:off x="2474301" y="5673044"/>
              <a:ext cx="699722" cy="288142"/>
            </a:xfrm>
            <a:prstGeom prst="rect">
              <a:avLst/>
            </a:prstGeom>
          </p:spPr>
        </p:pic>
        <p:pic>
          <p:nvPicPr>
            <p:cNvPr id="25" name="Picture 2" descr="Explain Vector Icons free download in SVG, PNG Forma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26" name="Group 25"/>
          <p:cNvGrpSpPr/>
          <p:nvPr/>
        </p:nvGrpSpPr>
        <p:grpSpPr>
          <a:xfrm>
            <a:off x="11784801" y="4704066"/>
            <a:ext cx="167054" cy="159360"/>
            <a:chOff x="7775095" y="3258339"/>
            <a:chExt cx="167054" cy="159360"/>
          </a:xfrm>
        </p:grpSpPr>
        <p:cxnSp>
          <p:nvCxnSpPr>
            <p:cNvPr id="27" name="Straight Connector 26"/>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84792888-43CF-1ED9-C200-C6471F4A2BC9}"/>
              </a:ext>
            </a:extLst>
          </p:cNvPr>
          <p:cNvSpPr txBox="1"/>
          <p:nvPr/>
        </p:nvSpPr>
        <p:spPr>
          <a:xfrm>
            <a:off x="6947003" y="1620891"/>
            <a:ext cx="1915091" cy="1015663"/>
          </a:xfrm>
          <a:prstGeom prst="rect">
            <a:avLst/>
          </a:prstGeom>
          <a:noFill/>
        </p:spPr>
        <p:txBody>
          <a:bodyPr wrap="square" rtlCol="0">
            <a:spAutoFit/>
          </a:bodyPr>
          <a:lstStyle/>
          <a:p>
            <a:r>
              <a:rPr lang="en-US" sz="1000" dirty="0">
                <a:solidFill>
                  <a:srgbClr val="00B0F0"/>
                </a:solidFill>
              </a:rPr>
              <a:t>https://paris21-data.github.io/CH_methodology_note/about-the-data.html#unsd-world-bank-paris21-cape-town-global-action-plan-implementation-survey</a:t>
            </a:r>
            <a:endParaRPr lang="en-DE" sz="1000" dirty="0">
              <a:solidFill>
                <a:srgbClr val="00B0F0"/>
              </a:solidFill>
            </a:endParaRPr>
          </a:p>
        </p:txBody>
      </p:sp>
      <p:cxnSp>
        <p:nvCxnSpPr>
          <p:cNvPr id="5" name="Straight Arrow Connector 4">
            <a:extLst>
              <a:ext uri="{FF2B5EF4-FFF2-40B4-BE49-F238E27FC236}">
                <a16:creationId xmlns:a16="http://schemas.microsoft.com/office/drawing/2014/main" id="{E4EB4C7F-FD87-939D-7D42-B9BC66504CE9}"/>
              </a:ext>
            </a:extLst>
          </p:cNvPr>
          <p:cNvCxnSpPr>
            <a:cxnSpLocks/>
          </p:cNvCxnSpPr>
          <p:nvPr/>
        </p:nvCxnSpPr>
        <p:spPr>
          <a:xfrm flipH="1">
            <a:off x="8005482" y="2743200"/>
            <a:ext cx="370805" cy="1631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8E48C39-8858-D3BA-6BD3-F6187ACA432F}"/>
              </a:ext>
            </a:extLst>
          </p:cNvPr>
          <p:cNvCxnSpPr>
            <a:cxnSpLocks/>
          </p:cNvCxnSpPr>
          <p:nvPr/>
        </p:nvCxnSpPr>
        <p:spPr>
          <a:xfrm flipH="1">
            <a:off x="5664423" y="2721780"/>
            <a:ext cx="1282580" cy="2666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25906D1-0679-41B5-E319-80A1BF77911F}"/>
              </a:ext>
            </a:extLst>
          </p:cNvPr>
          <p:cNvCxnSpPr>
            <a:cxnSpLocks/>
          </p:cNvCxnSpPr>
          <p:nvPr/>
        </p:nvCxnSpPr>
        <p:spPr>
          <a:xfrm flipH="1">
            <a:off x="5450541" y="2501699"/>
            <a:ext cx="1379002" cy="220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885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6</a:t>
            </a:r>
          </a:p>
        </p:txBody>
      </p:sp>
      <p:sp>
        <p:nvSpPr>
          <p:cNvPr id="7" name="TextBox 6"/>
          <p:cNvSpPr txBox="1"/>
          <p:nvPr/>
        </p:nvSpPr>
        <p:spPr>
          <a:xfrm>
            <a:off x="42256" y="2663199"/>
            <a:ext cx="1376039" cy="369332"/>
          </a:xfrm>
          <a:prstGeom prst="rect">
            <a:avLst/>
          </a:prstGeom>
          <a:noFill/>
        </p:spPr>
        <p:txBody>
          <a:bodyPr wrap="square" rtlCol="0">
            <a:spAutoFit/>
          </a:bodyPr>
          <a:lstStyle/>
          <a:p>
            <a:r>
              <a:rPr lang="en-GB"/>
              <a:t>RCP 7</a:t>
            </a:r>
          </a:p>
        </p:txBody>
      </p:sp>
      <p:pic>
        <p:nvPicPr>
          <p:cNvPr id="2" name="Picture 1"/>
          <p:cNvPicPr>
            <a:picLocks noChangeAspect="1"/>
          </p:cNvPicPr>
          <p:nvPr/>
        </p:nvPicPr>
        <p:blipFill>
          <a:blip r:embed="rId2"/>
          <a:stretch>
            <a:fillRect/>
          </a:stretch>
        </p:blipFill>
        <p:spPr>
          <a:xfrm>
            <a:off x="576771" y="687041"/>
            <a:ext cx="8020050" cy="1304925"/>
          </a:xfrm>
          <a:prstGeom prst="rect">
            <a:avLst/>
          </a:prstGeom>
          <a:ln>
            <a:solidFill>
              <a:schemeClr val="tx2"/>
            </a:solidFill>
          </a:ln>
        </p:spPr>
      </p:pic>
      <p:pic>
        <p:nvPicPr>
          <p:cNvPr id="3" name="Picture 2"/>
          <p:cNvPicPr>
            <a:picLocks noChangeAspect="1"/>
          </p:cNvPicPr>
          <p:nvPr/>
        </p:nvPicPr>
        <p:blipFill>
          <a:blip r:embed="rId3"/>
          <a:stretch>
            <a:fillRect/>
          </a:stretch>
        </p:blipFill>
        <p:spPr>
          <a:xfrm>
            <a:off x="633921" y="2896880"/>
            <a:ext cx="7905750" cy="1209675"/>
          </a:xfrm>
          <a:prstGeom prst="rect">
            <a:avLst/>
          </a:prstGeom>
          <a:ln>
            <a:solidFill>
              <a:schemeClr val="tx2"/>
            </a:solidFill>
          </a:ln>
        </p:spPr>
      </p:pic>
      <p:sp>
        <p:nvSpPr>
          <p:cNvPr id="9" name="TextBox 8"/>
          <p:cNvSpPr txBox="1"/>
          <p:nvPr/>
        </p:nvSpPr>
        <p:spPr>
          <a:xfrm>
            <a:off x="44373" y="4707440"/>
            <a:ext cx="1376039" cy="369332"/>
          </a:xfrm>
          <a:prstGeom prst="rect">
            <a:avLst/>
          </a:prstGeom>
          <a:noFill/>
        </p:spPr>
        <p:txBody>
          <a:bodyPr wrap="square" rtlCol="0">
            <a:spAutoFit/>
          </a:bodyPr>
          <a:lstStyle/>
          <a:p>
            <a:r>
              <a:rPr lang="en-GB"/>
              <a:t>RCP 8</a:t>
            </a:r>
          </a:p>
        </p:txBody>
      </p:sp>
      <p:pic>
        <p:nvPicPr>
          <p:cNvPr id="5" name="Picture 4"/>
          <p:cNvPicPr>
            <a:picLocks noChangeAspect="1"/>
          </p:cNvPicPr>
          <p:nvPr/>
        </p:nvPicPr>
        <p:blipFill>
          <a:blip r:embed="rId4"/>
          <a:stretch>
            <a:fillRect/>
          </a:stretch>
        </p:blipFill>
        <p:spPr>
          <a:xfrm>
            <a:off x="732392" y="4830538"/>
            <a:ext cx="7848600" cy="1381125"/>
          </a:xfrm>
          <a:prstGeom prst="rect">
            <a:avLst/>
          </a:prstGeom>
          <a:ln>
            <a:solidFill>
              <a:schemeClr val="tx2"/>
            </a:solidFill>
          </a:ln>
        </p:spPr>
      </p:pic>
      <p:sp>
        <p:nvSpPr>
          <p:cNvPr id="10" name="Rectangle 9"/>
          <p:cNvSpPr/>
          <p:nvPr/>
        </p:nvSpPr>
        <p:spPr>
          <a:xfrm>
            <a:off x="8921143" y="3112572"/>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1" name="Rectangle 10"/>
          <p:cNvSpPr/>
          <p:nvPr/>
        </p:nvSpPr>
        <p:spPr>
          <a:xfrm>
            <a:off x="8921143" y="5182966"/>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2" name="Rectangle 11"/>
          <p:cNvSpPr/>
          <p:nvPr/>
        </p:nvSpPr>
        <p:spPr>
          <a:xfrm>
            <a:off x="8834445" y="407732"/>
            <a:ext cx="589548" cy="5586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GEN</a:t>
            </a:r>
          </a:p>
        </p:txBody>
      </p:sp>
      <p:sp>
        <p:nvSpPr>
          <p:cNvPr id="13" name="Rectangle 12"/>
          <p:cNvSpPr/>
          <p:nvPr/>
        </p:nvSpPr>
        <p:spPr>
          <a:xfrm>
            <a:off x="633921" y="4187565"/>
            <a:ext cx="7905750" cy="523220"/>
          </a:xfrm>
          <a:prstGeom prst="rect">
            <a:avLst/>
          </a:prstGeom>
          <a:solidFill>
            <a:schemeClr val="bg1">
              <a:lumMod val="95000"/>
            </a:schemeClr>
          </a:solidFill>
        </p:spPr>
        <p:txBody>
          <a:bodyPr wrap="square">
            <a:spAutoFit/>
          </a:bodyPr>
          <a:lstStyle/>
          <a:p>
            <a:r>
              <a:rPr lang="en-GB" sz="1400" dirty="0"/>
              <a:t>Source: UNSD, World Bank, and PARIS21 (2021), Cape Town Global Action Plan Monitoring Survey. </a:t>
            </a:r>
            <a:r>
              <a:rPr lang="en-US" sz="1400" dirty="0"/>
              <a:t>See the </a:t>
            </a:r>
            <a:r>
              <a:rPr lang="en-US" sz="1400" u="sng" dirty="0">
                <a:hlinkClick r:id="rId5"/>
              </a:rPr>
              <a:t>methodology note </a:t>
            </a:r>
            <a:r>
              <a:rPr lang="en-US" sz="1400" dirty="0"/>
              <a:t>for details.</a:t>
            </a:r>
            <a:endParaRPr lang="en-GB" sz="1400" dirty="0"/>
          </a:p>
        </p:txBody>
      </p:sp>
      <p:sp>
        <p:nvSpPr>
          <p:cNvPr id="14" name="Rectangle 13"/>
          <p:cNvSpPr/>
          <p:nvPr/>
        </p:nvSpPr>
        <p:spPr>
          <a:xfrm>
            <a:off x="732392" y="6275019"/>
            <a:ext cx="7905750" cy="523220"/>
          </a:xfrm>
          <a:prstGeom prst="rect">
            <a:avLst/>
          </a:prstGeom>
          <a:solidFill>
            <a:schemeClr val="bg1">
              <a:lumMod val="95000"/>
            </a:schemeClr>
          </a:solidFill>
        </p:spPr>
        <p:txBody>
          <a:bodyPr wrap="square">
            <a:spAutoFit/>
          </a:bodyPr>
          <a:lstStyle/>
          <a:p>
            <a:r>
              <a:rPr lang="en-GB" sz="1400" dirty="0"/>
              <a:t>Source: UNSD, World Bank, and PARIS21 (2021), Cape Town Global Action Plan Monitoring Survey. </a:t>
            </a:r>
            <a:r>
              <a:rPr lang="en-US" sz="1400" dirty="0"/>
              <a:t>See the </a:t>
            </a:r>
            <a:r>
              <a:rPr lang="en-US" sz="1400" u="sng" dirty="0">
                <a:hlinkClick r:id="rId5"/>
              </a:rPr>
              <a:t>methodology note </a:t>
            </a:r>
            <a:r>
              <a:rPr lang="en-US" sz="1400" dirty="0"/>
              <a:t>for details.</a:t>
            </a:r>
            <a:endParaRPr lang="en-GB" sz="1400" dirty="0"/>
          </a:p>
        </p:txBody>
      </p:sp>
      <p:sp>
        <p:nvSpPr>
          <p:cNvPr id="15" name="Rectangle 14"/>
          <p:cNvSpPr/>
          <p:nvPr/>
        </p:nvSpPr>
        <p:spPr>
          <a:xfrm>
            <a:off x="570612" y="2034467"/>
            <a:ext cx="8026209" cy="646331"/>
          </a:xfrm>
          <a:prstGeom prst="rect">
            <a:avLst/>
          </a:prstGeom>
          <a:solidFill>
            <a:schemeClr val="bg1">
              <a:lumMod val="95000"/>
            </a:schemeClr>
          </a:solidFill>
        </p:spPr>
        <p:txBody>
          <a:bodyPr wrap="square" lIns="91440" tIns="45720" rIns="91440" bIns="45720" anchor="t">
            <a:spAutoFit/>
          </a:bodyPr>
          <a:lstStyle/>
          <a:p>
            <a:r>
              <a:rPr lang="en-GB" dirty="0"/>
              <a:t>Source:</a:t>
            </a:r>
            <a:r>
              <a:rPr lang="en-GB" dirty="0">
                <a:ea typeface="+mn-lt"/>
                <a:cs typeface="+mn-lt"/>
              </a:rPr>
              <a:t> The country's NSDS and other planning documents. See the </a:t>
            </a:r>
            <a:r>
              <a:rPr lang="en-GB" dirty="0">
                <a:ea typeface="+mn-lt"/>
                <a:cs typeface="+mn-lt"/>
                <a:hlinkClick r:id="rId6"/>
              </a:rPr>
              <a:t>methodology note</a:t>
            </a:r>
            <a:r>
              <a:rPr lang="en-GB" dirty="0">
                <a:ea typeface="+mn-lt"/>
                <a:cs typeface="+mn-lt"/>
              </a:rPr>
              <a:t> for details. </a:t>
            </a:r>
          </a:p>
        </p:txBody>
      </p:sp>
      <p:sp>
        <p:nvSpPr>
          <p:cNvPr id="4" name="TextBox 3">
            <a:extLst>
              <a:ext uri="{FF2B5EF4-FFF2-40B4-BE49-F238E27FC236}">
                <a16:creationId xmlns:a16="http://schemas.microsoft.com/office/drawing/2014/main" id="{7BA462BE-70ED-003D-1A1B-26896FF079A1}"/>
              </a:ext>
            </a:extLst>
          </p:cNvPr>
          <p:cNvSpPr txBox="1"/>
          <p:nvPr/>
        </p:nvSpPr>
        <p:spPr>
          <a:xfrm>
            <a:off x="9717097" y="3876443"/>
            <a:ext cx="1915091" cy="1015663"/>
          </a:xfrm>
          <a:prstGeom prst="rect">
            <a:avLst/>
          </a:prstGeom>
          <a:noFill/>
        </p:spPr>
        <p:txBody>
          <a:bodyPr wrap="square" rtlCol="0">
            <a:spAutoFit/>
          </a:bodyPr>
          <a:lstStyle/>
          <a:p>
            <a:r>
              <a:rPr lang="en-US" sz="1000" dirty="0">
                <a:solidFill>
                  <a:srgbClr val="00B0F0"/>
                </a:solidFill>
              </a:rPr>
              <a:t>https://paris21-data.github.io/CH_methodology_note/about-the-data.html#unsd-world-bank-paris21-cape-town-global-action-plan-implementation-survey</a:t>
            </a:r>
            <a:endParaRPr lang="en-DE" sz="1000" dirty="0">
              <a:solidFill>
                <a:srgbClr val="00B0F0"/>
              </a:solidFill>
            </a:endParaRPr>
          </a:p>
        </p:txBody>
      </p:sp>
      <p:cxnSp>
        <p:nvCxnSpPr>
          <p:cNvPr id="8" name="Straight Arrow Connector 7">
            <a:extLst>
              <a:ext uri="{FF2B5EF4-FFF2-40B4-BE49-F238E27FC236}">
                <a16:creationId xmlns:a16="http://schemas.microsoft.com/office/drawing/2014/main" id="{81B460F4-C05C-735B-0791-8522F31BC9C4}"/>
              </a:ext>
            </a:extLst>
          </p:cNvPr>
          <p:cNvCxnSpPr>
            <a:cxnSpLocks/>
          </p:cNvCxnSpPr>
          <p:nvPr/>
        </p:nvCxnSpPr>
        <p:spPr>
          <a:xfrm flipH="1">
            <a:off x="3204714" y="4449175"/>
            <a:ext cx="6219279" cy="12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6E9B395-2DFA-5303-94EB-D290C18090D5}"/>
              </a:ext>
            </a:extLst>
          </p:cNvPr>
          <p:cNvCxnSpPr>
            <a:cxnSpLocks/>
          </p:cNvCxnSpPr>
          <p:nvPr/>
        </p:nvCxnSpPr>
        <p:spPr>
          <a:xfrm flipH="1">
            <a:off x="2286000" y="4800285"/>
            <a:ext cx="7277597" cy="1763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0728DD8-177A-7EF3-F253-7CFAEE171B79}"/>
              </a:ext>
            </a:extLst>
          </p:cNvPr>
          <p:cNvSpPr txBox="1"/>
          <p:nvPr/>
        </p:nvSpPr>
        <p:spPr>
          <a:xfrm>
            <a:off x="9240852" y="2057715"/>
            <a:ext cx="2391336" cy="707886"/>
          </a:xfrm>
          <a:prstGeom prst="rect">
            <a:avLst/>
          </a:prstGeom>
          <a:noFill/>
        </p:spPr>
        <p:txBody>
          <a:bodyPr wrap="square">
            <a:spAutoFit/>
          </a:bodyPr>
          <a:lstStyle/>
          <a:p>
            <a:r>
              <a:rPr lang="en-DE" sz="1000" dirty="0">
                <a:solidFill>
                  <a:srgbClr val="00B0F0"/>
                </a:solidFill>
              </a:rPr>
              <a:t>https://paris21-data.github.io/CH_methodology_note/about-the-data.html#paris21---pilot-assessments</a:t>
            </a:r>
          </a:p>
        </p:txBody>
      </p:sp>
      <p:cxnSp>
        <p:nvCxnSpPr>
          <p:cNvPr id="21" name="Straight Arrow Connector 20">
            <a:extLst>
              <a:ext uri="{FF2B5EF4-FFF2-40B4-BE49-F238E27FC236}">
                <a16:creationId xmlns:a16="http://schemas.microsoft.com/office/drawing/2014/main" id="{E0AB16A7-596F-9F21-26CC-2138F75F6271}"/>
              </a:ext>
            </a:extLst>
          </p:cNvPr>
          <p:cNvCxnSpPr>
            <a:cxnSpLocks/>
          </p:cNvCxnSpPr>
          <p:nvPr/>
        </p:nvCxnSpPr>
        <p:spPr>
          <a:xfrm flipH="1">
            <a:off x="8332525" y="2290392"/>
            <a:ext cx="792652" cy="2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812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9</a:t>
            </a:r>
          </a:p>
        </p:txBody>
      </p:sp>
      <p:pic>
        <p:nvPicPr>
          <p:cNvPr id="4" name="Picture 3"/>
          <p:cNvPicPr>
            <a:picLocks noChangeAspect="1"/>
          </p:cNvPicPr>
          <p:nvPr/>
        </p:nvPicPr>
        <p:blipFill>
          <a:blip r:embed="rId2"/>
          <a:stretch>
            <a:fillRect/>
          </a:stretch>
        </p:blipFill>
        <p:spPr>
          <a:xfrm>
            <a:off x="1174349" y="845229"/>
            <a:ext cx="4588777" cy="2505039"/>
          </a:xfrm>
          <a:prstGeom prst="rect">
            <a:avLst/>
          </a:prstGeom>
        </p:spPr>
      </p:pic>
      <p:sp>
        <p:nvSpPr>
          <p:cNvPr id="10" name="Rectangle 9"/>
          <p:cNvSpPr/>
          <p:nvPr/>
        </p:nvSpPr>
        <p:spPr>
          <a:xfrm>
            <a:off x="7496987" y="884342"/>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1" name="Rectangle 10"/>
          <p:cNvSpPr/>
          <p:nvPr/>
        </p:nvSpPr>
        <p:spPr>
          <a:xfrm>
            <a:off x="1174349" y="3413705"/>
            <a:ext cx="4588777" cy="1200329"/>
          </a:xfrm>
          <a:prstGeom prst="rect">
            <a:avLst/>
          </a:prstGeom>
          <a:solidFill>
            <a:schemeClr val="bg1">
              <a:lumMod val="95000"/>
            </a:schemeClr>
          </a:solidFill>
        </p:spPr>
        <p:txBody>
          <a:bodyPr wrap="square">
            <a:spAutoFit/>
          </a:bodyPr>
          <a:lstStyle/>
          <a:p>
            <a:r>
              <a:rPr lang="en-GB" dirty="0"/>
              <a:t>Source: UNSD, World Bank, and PARIS21 (2021), Cape Town Global Action Plan Monitoring Survey. </a:t>
            </a:r>
            <a:r>
              <a:rPr lang="en-US" dirty="0"/>
              <a:t>See the </a:t>
            </a:r>
            <a:r>
              <a:rPr lang="en-US" u="sng" dirty="0">
                <a:hlinkClick r:id="rId3"/>
              </a:rPr>
              <a:t>methodology note </a:t>
            </a:r>
            <a:r>
              <a:rPr lang="en-US" dirty="0"/>
              <a:t>for details.</a:t>
            </a:r>
            <a:endParaRPr lang="en-GB" dirty="0"/>
          </a:p>
        </p:txBody>
      </p:sp>
      <p:sp>
        <p:nvSpPr>
          <p:cNvPr id="12" name="Rectangle 11"/>
          <p:cNvSpPr/>
          <p:nvPr/>
        </p:nvSpPr>
        <p:spPr>
          <a:xfrm>
            <a:off x="1867943" y="5016648"/>
            <a:ext cx="5235050" cy="1477328"/>
          </a:xfrm>
          <a:prstGeom prst="rect">
            <a:avLst/>
          </a:prstGeom>
          <a:ln>
            <a:solidFill>
              <a:schemeClr val="tx2"/>
            </a:solidFill>
          </a:ln>
        </p:spPr>
        <p:txBody>
          <a:bodyPr wrap="square">
            <a:spAutoFit/>
          </a:bodyPr>
          <a:lstStyle/>
          <a:p>
            <a:r>
              <a:rPr lang="en-GB"/>
              <a:t>This chart shows total budget planned to be funded by the government, total amount already committed by providers and additional funding needed to maintain statistical operation of the NSO for the fiscal year 2022 and 2023. </a:t>
            </a:r>
          </a:p>
        </p:txBody>
      </p:sp>
      <p:grpSp>
        <p:nvGrpSpPr>
          <p:cNvPr id="14" name="Group 13"/>
          <p:cNvGrpSpPr/>
          <p:nvPr/>
        </p:nvGrpSpPr>
        <p:grpSpPr>
          <a:xfrm>
            <a:off x="6876439" y="5112899"/>
            <a:ext cx="167054" cy="159360"/>
            <a:chOff x="7775095" y="3258339"/>
            <a:chExt cx="167054" cy="159360"/>
          </a:xfrm>
        </p:grpSpPr>
        <p:cxnSp>
          <p:nvCxnSpPr>
            <p:cNvPr id="15" name="Straight Connector 14"/>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1168221" y="4712213"/>
            <a:ext cx="699722" cy="304435"/>
            <a:chOff x="2474301" y="5673044"/>
            <a:chExt cx="699722" cy="304435"/>
          </a:xfrm>
        </p:grpSpPr>
        <p:pic>
          <p:nvPicPr>
            <p:cNvPr id="18" name="Picture 17"/>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9"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13" name="Rectangle 12"/>
          <p:cNvSpPr/>
          <p:nvPr/>
        </p:nvSpPr>
        <p:spPr>
          <a:xfrm>
            <a:off x="6509011" y="2370676"/>
            <a:ext cx="5378626" cy="738664"/>
          </a:xfrm>
          <a:prstGeom prst="rect">
            <a:avLst/>
          </a:prstGeom>
          <a:solidFill>
            <a:schemeClr val="bg1">
              <a:lumMod val="95000"/>
            </a:schemeClr>
          </a:solidFill>
        </p:spPr>
        <p:txBody>
          <a:bodyPr wrap="square">
            <a:spAutoFit/>
          </a:bodyPr>
          <a:lstStyle/>
          <a:p>
            <a:r>
              <a:rPr lang="en-GB" sz="1400" dirty="0"/>
              <a:t>The values are in local currency. UNSD, World Bank, and PARIS21 (2021), Cape Town Global Action Plan Monitoring Survey. </a:t>
            </a:r>
            <a:r>
              <a:rPr lang="en-US" sz="1400" dirty="0"/>
              <a:t>See the </a:t>
            </a:r>
            <a:r>
              <a:rPr lang="en-US" sz="1400" u="sng" dirty="0">
                <a:hlinkClick r:id="rId3"/>
              </a:rPr>
              <a:t>methodology note </a:t>
            </a:r>
            <a:r>
              <a:rPr lang="en-US" sz="1400" dirty="0"/>
              <a:t>for details.</a:t>
            </a:r>
            <a:endParaRPr lang="en-GB" sz="1400" dirty="0"/>
          </a:p>
        </p:txBody>
      </p:sp>
      <p:sp>
        <p:nvSpPr>
          <p:cNvPr id="20" name="Rectangle 19"/>
          <p:cNvSpPr/>
          <p:nvPr/>
        </p:nvSpPr>
        <p:spPr>
          <a:xfrm>
            <a:off x="8163851" y="1853107"/>
            <a:ext cx="2068946" cy="459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Text for local currency version</a:t>
            </a:r>
          </a:p>
        </p:txBody>
      </p:sp>
      <p:sp>
        <p:nvSpPr>
          <p:cNvPr id="21" name="Rectangle 20"/>
          <p:cNvSpPr/>
          <p:nvPr/>
        </p:nvSpPr>
        <p:spPr>
          <a:xfrm>
            <a:off x="7152950" y="3435228"/>
            <a:ext cx="4632650" cy="954107"/>
          </a:xfrm>
          <a:prstGeom prst="rect">
            <a:avLst/>
          </a:prstGeom>
          <a:ln>
            <a:solidFill>
              <a:schemeClr val="tx2"/>
            </a:solidFill>
          </a:ln>
        </p:spPr>
        <p:txBody>
          <a:bodyPr wrap="square">
            <a:spAutoFit/>
          </a:bodyPr>
          <a:lstStyle/>
          <a:p>
            <a:r>
              <a:rPr lang="en-GB" sz="1400" dirty="0"/>
              <a:t>This chart shows total budget planned to be funded by the government, total amount already committed by providers and additional funding needed to maintain statistical operation of the NSO for the fiscal year 2022 and 2023. </a:t>
            </a:r>
          </a:p>
        </p:txBody>
      </p:sp>
      <p:grpSp>
        <p:nvGrpSpPr>
          <p:cNvPr id="22" name="Group 21"/>
          <p:cNvGrpSpPr/>
          <p:nvPr/>
        </p:nvGrpSpPr>
        <p:grpSpPr>
          <a:xfrm>
            <a:off x="11618546" y="3487384"/>
            <a:ext cx="167054" cy="159360"/>
            <a:chOff x="7775095" y="3258339"/>
            <a:chExt cx="167054" cy="159360"/>
          </a:xfrm>
        </p:grpSpPr>
        <p:cxnSp>
          <p:nvCxnSpPr>
            <p:cNvPr id="23" name="Straight Connector 22"/>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453228" y="3130793"/>
            <a:ext cx="699722" cy="304435"/>
            <a:chOff x="2474301" y="5673044"/>
            <a:chExt cx="699722" cy="304435"/>
          </a:xfrm>
        </p:grpSpPr>
        <p:pic>
          <p:nvPicPr>
            <p:cNvPr id="26" name="Picture 25"/>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7"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2" name="TextBox 1">
            <a:extLst>
              <a:ext uri="{FF2B5EF4-FFF2-40B4-BE49-F238E27FC236}">
                <a16:creationId xmlns:a16="http://schemas.microsoft.com/office/drawing/2014/main" id="{489F2E9C-9D8B-5F0D-6E71-3D03DEB64E34}"/>
              </a:ext>
            </a:extLst>
          </p:cNvPr>
          <p:cNvSpPr txBox="1"/>
          <p:nvPr/>
        </p:nvSpPr>
        <p:spPr>
          <a:xfrm>
            <a:off x="5581896" y="3598371"/>
            <a:ext cx="1915091" cy="1015663"/>
          </a:xfrm>
          <a:prstGeom prst="rect">
            <a:avLst/>
          </a:prstGeom>
          <a:noFill/>
        </p:spPr>
        <p:txBody>
          <a:bodyPr wrap="square" rtlCol="0">
            <a:spAutoFit/>
          </a:bodyPr>
          <a:lstStyle/>
          <a:p>
            <a:r>
              <a:rPr lang="en-US" sz="1000" dirty="0">
                <a:solidFill>
                  <a:srgbClr val="00B0F0"/>
                </a:solidFill>
              </a:rPr>
              <a:t>https://paris21-data.github.io/CH_methodology_note/about-the-data.html#unsd-world-bank-paris21-cape-town-global-action-plan-implementation-survey</a:t>
            </a:r>
            <a:endParaRPr lang="en-DE" sz="1000" dirty="0">
              <a:solidFill>
                <a:srgbClr val="00B0F0"/>
              </a:solidFill>
            </a:endParaRPr>
          </a:p>
        </p:txBody>
      </p:sp>
    </p:spTree>
    <p:extLst>
      <p:ext uri="{BB962C8B-B14F-4D97-AF65-F5344CB8AC3E}">
        <p14:creationId xmlns:p14="http://schemas.microsoft.com/office/powerpoint/2010/main" val="661090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10</a:t>
            </a:r>
          </a:p>
        </p:txBody>
      </p:sp>
      <p:pic>
        <p:nvPicPr>
          <p:cNvPr id="2" name="Picture 1"/>
          <p:cNvPicPr>
            <a:picLocks noChangeAspect="1"/>
          </p:cNvPicPr>
          <p:nvPr/>
        </p:nvPicPr>
        <p:blipFill>
          <a:blip r:embed="rId2"/>
          <a:stretch>
            <a:fillRect/>
          </a:stretch>
        </p:blipFill>
        <p:spPr>
          <a:xfrm>
            <a:off x="1888342" y="1021648"/>
            <a:ext cx="8848256" cy="1267016"/>
          </a:xfrm>
          <a:prstGeom prst="rect">
            <a:avLst/>
          </a:prstGeom>
          <a:ln>
            <a:solidFill>
              <a:schemeClr val="tx2"/>
            </a:solidFill>
          </a:ln>
        </p:spPr>
      </p:pic>
      <p:sp>
        <p:nvSpPr>
          <p:cNvPr id="5" name="Rectangle 4"/>
          <p:cNvSpPr/>
          <p:nvPr/>
        </p:nvSpPr>
        <p:spPr>
          <a:xfrm>
            <a:off x="11061450" y="365231"/>
            <a:ext cx="589548" cy="5586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GEN</a:t>
            </a:r>
          </a:p>
        </p:txBody>
      </p:sp>
      <p:sp>
        <p:nvSpPr>
          <p:cNvPr id="8" name="Rectangle 7"/>
          <p:cNvSpPr/>
          <p:nvPr/>
        </p:nvSpPr>
        <p:spPr>
          <a:xfrm>
            <a:off x="1888341" y="2462123"/>
            <a:ext cx="8940079" cy="646331"/>
          </a:xfrm>
          <a:prstGeom prst="rect">
            <a:avLst/>
          </a:prstGeom>
          <a:solidFill>
            <a:schemeClr val="bg1">
              <a:lumMod val="95000"/>
            </a:schemeClr>
          </a:solidFill>
        </p:spPr>
        <p:txBody>
          <a:bodyPr wrap="square" lIns="91440" tIns="45720" rIns="91440" bIns="45720" anchor="t">
            <a:spAutoFit/>
          </a:bodyPr>
          <a:lstStyle/>
          <a:p>
            <a:r>
              <a:rPr lang="en-GB" dirty="0">
                <a:ea typeface="+mn-lt"/>
                <a:cs typeface="+mn-lt"/>
              </a:rPr>
              <a:t>Source: The country's NSDS and other planning documents. See the </a:t>
            </a:r>
            <a:r>
              <a:rPr lang="en-GB" dirty="0">
                <a:ea typeface="+mn-lt"/>
                <a:cs typeface="+mn-lt"/>
                <a:hlinkClick r:id="rId3"/>
              </a:rPr>
              <a:t>methodology note</a:t>
            </a:r>
            <a:r>
              <a:rPr lang="en-GB" dirty="0">
                <a:ea typeface="+mn-lt"/>
                <a:cs typeface="+mn-lt"/>
              </a:rPr>
              <a:t> for details. </a:t>
            </a:r>
            <a:endParaRPr lang="en-US" dirty="0"/>
          </a:p>
        </p:txBody>
      </p:sp>
      <p:sp>
        <p:nvSpPr>
          <p:cNvPr id="3" name="TextBox 2">
            <a:extLst>
              <a:ext uri="{FF2B5EF4-FFF2-40B4-BE49-F238E27FC236}">
                <a16:creationId xmlns:a16="http://schemas.microsoft.com/office/drawing/2014/main" id="{8C484849-0EF8-1AA3-C267-99C7C26CC971}"/>
              </a:ext>
            </a:extLst>
          </p:cNvPr>
          <p:cNvSpPr txBox="1"/>
          <p:nvPr/>
        </p:nvSpPr>
        <p:spPr>
          <a:xfrm>
            <a:off x="7017604" y="3281913"/>
            <a:ext cx="2391336" cy="707886"/>
          </a:xfrm>
          <a:prstGeom prst="rect">
            <a:avLst/>
          </a:prstGeom>
          <a:noFill/>
        </p:spPr>
        <p:txBody>
          <a:bodyPr wrap="square">
            <a:spAutoFit/>
          </a:bodyPr>
          <a:lstStyle/>
          <a:p>
            <a:r>
              <a:rPr lang="en-DE" sz="1000" dirty="0">
                <a:solidFill>
                  <a:srgbClr val="00B0F0"/>
                </a:solidFill>
              </a:rPr>
              <a:t>https://paris21-data.github.io/CH_methodology_note/about-the-data.html#paris21---pilot-assessments</a:t>
            </a:r>
          </a:p>
        </p:txBody>
      </p:sp>
    </p:spTree>
    <p:extLst>
      <p:ext uri="{BB962C8B-B14F-4D97-AF65-F5344CB8AC3E}">
        <p14:creationId xmlns:p14="http://schemas.microsoft.com/office/powerpoint/2010/main" val="2812184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11 - 13</a:t>
            </a:r>
          </a:p>
        </p:txBody>
      </p:sp>
      <p:pic>
        <p:nvPicPr>
          <p:cNvPr id="3" name="Picture 2"/>
          <p:cNvPicPr>
            <a:picLocks noChangeAspect="1"/>
          </p:cNvPicPr>
          <p:nvPr/>
        </p:nvPicPr>
        <p:blipFill>
          <a:blip r:embed="rId2"/>
          <a:stretch>
            <a:fillRect/>
          </a:stretch>
        </p:blipFill>
        <p:spPr>
          <a:xfrm>
            <a:off x="2135542" y="644540"/>
            <a:ext cx="7867650" cy="2066925"/>
          </a:xfrm>
          <a:prstGeom prst="rect">
            <a:avLst/>
          </a:prstGeom>
        </p:spPr>
      </p:pic>
      <p:pic>
        <p:nvPicPr>
          <p:cNvPr id="4" name="Picture 3"/>
          <p:cNvPicPr>
            <a:picLocks noChangeAspect="1"/>
          </p:cNvPicPr>
          <p:nvPr/>
        </p:nvPicPr>
        <p:blipFill>
          <a:blip r:embed="rId3"/>
          <a:stretch>
            <a:fillRect/>
          </a:stretch>
        </p:blipFill>
        <p:spPr>
          <a:xfrm>
            <a:off x="2163455" y="2711465"/>
            <a:ext cx="7848600" cy="1971675"/>
          </a:xfrm>
          <a:prstGeom prst="rect">
            <a:avLst/>
          </a:prstGeom>
        </p:spPr>
      </p:pic>
      <p:sp>
        <p:nvSpPr>
          <p:cNvPr id="7" name="TextBox 6"/>
          <p:cNvSpPr txBox="1"/>
          <p:nvPr/>
        </p:nvSpPr>
        <p:spPr>
          <a:xfrm>
            <a:off x="1265418" y="275208"/>
            <a:ext cx="1983107" cy="369332"/>
          </a:xfrm>
          <a:prstGeom prst="rect">
            <a:avLst/>
          </a:prstGeom>
          <a:noFill/>
        </p:spPr>
        <p:txBody>
          <a:bodyPr wrap="square" rtlCol="0">
            <a:spAutoFit/>
          </a:bodyPr>
          <a:lstStyle/>
          <a:p>
            <a:r>
              <a:rPr lang="en-GB"/>
              <a:t>+ RCP 14 - 16</a:t>
            </a:r>
          </a:p>
        </p:txBody>
      </p:sp>
      <p:sp>
        <p:nvSpPr>
          <p:cNvPr id="9" name="Rectangle 8"/>
          <p:cNvSpPr/>
          <p:nvPr/>
        </p:nvSpPr>
        <p:spPr>
          <a:xfrm>
            <a:off x="9984142" y="644540"/>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0" name="Rectangle 9"/>
          <p:cNvSpPr/>
          <p:nvPr/>
        </p:nvSpPr>
        <p:spPr>
          <a:xfrm>
            <a:off x="10012055" y="3384195"/>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1" name="Rectangle 10"/>
          <p:cNvSpPr/>
          <p:nvPr/>
        </p:nvSpPr>
        <p:spPr>
          <a:xfrm>
            <a:off x="2163455" y="4892502"/>
            <a:ext cx="7848600" cy="646331"/>
          </a:xfrm>
          <a:prstGeom prst="rect">
            <a:avLst/>
          </a:prstGeom>
          <a:solidFill>
            <a:schemeClr val="bg1">
              <a:lumMod val="95000"/>
            </a:schemeClr>
          </a:solidFill>
        </p:spPr>
        <p:txBody>
          <a:bodyPr wrap="square">
            <a:spAutoFit/>
          </a:bodyPr>
          <a:lstStyle/>
          <a:p>
            <a:r>
              <a:rPr lang="en-GB" dirty="0"/>
              <a:t>Source: UNSD, World Bank, and PARIS21 (2021), Cape Town Global Action Plan Monitoring Survey. </a:t>
            </a:r>
            <a:r>
              <a:rPr lang="en-US" dirty="0"/>
              <a:t>See the </a:t>
            </a:r>
            <a:r>
              <a:rPr lang="en-US" u="sng" dirty="0">
                <a:hlinkClick r:id="rId4"/>
              </a:rPr>
              <a:t>methodology note </a:t>
            </a:r>
            <a:r>
              <a:rPr lang="en-US" dirty="0"/>
              <a:t>for details.</a:t>
            </a:r>
            <a:endParaRPr lang="en-GB" dirty="0"/>
          </a:p>
        </p:txBody>
      </p:sp>
      <p:sp>
        <p:nvSpPr>
          <p:cNvPr id="2" name="TextBox 1">
            <a:extLst>
              <a:ext uri="{FF2B5EF4-FFF2-40B4-BE49-F238E27FC236}">
                <a16:creationId xmlns:a16="http://schemas.microsoft.com/office/drawing/2014/main" id="{A386F7EB-AF50-222C-1640-8CBE74B481BE}"/>
              </a:ext>
            </a:extLst>
          </p:cNvPr>
          <p:cNvSpPr txBox="1"/>
          <p:nvPr/>
        </p:nvSpPr>
        <p:spPr>
          <a:xfrm>
            <a:off x="4786509" y="5705628"/>
            <a:ext cx="1915091" cy="1015663"/>
          </a:xfrm>
          <a:prstGeom prst="rect">
            <a:avLst/>
          </a:prstGeom>
          <a:noFill/>
        </p:spPr>
        <p:txBody>
          <a:bodyPr wrap="square" rtlCol="0">
            <a:spAutoFit/>
          </a:bodyPr>
          <a:lstStyle/>
          <a:p>
            <a:r>
              <a:rPr lang="en-US" sz="1000" dirty="0">
                <a:solidFill>
                  <a:srgbClr val="00B0F0"/>
                </a:solidFill>
              </a:rPr>
              <a:t>https://paris21-data.github.io/CH_methodology_note/about-the-data.html#unsd-world-bank-paris21-cape-town-global-action-plan-implementation-survey</a:t>
            </a:r>
            <a:endParaRPr lang="en-DE" sz="1000" dirty="0">
              <a:solidFill>
                <a:srgbClr val="00B0F0"/>
              </a:solidFill>
            </a:endParaRPr>
          </a:p>
        </p:txBody>
      </p:sp>
    </p:spTree>
    <p:extLst>
      <p:ext uri="{BB962C8B-B14F-4D97-AF65-F5344CB8AC3E}">
        <p14:creationId xmlns:p14="http://schemas.microsoft.com/office/powerpoint/2010/main" val="373787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53669" y="4685324"/>
            <a:ext cx="7266370" cy="3544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hlinkClick r:id="rId2"/>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pic>
        <p:nvPicPr>
          <p:cNvPr id="10" name="Content Placeholder 4"/>
          <p:cNvPicPr>
            <a:picLocks noChangeAspect="1"/>
          </p:cNvPicPr>
          <p:nvPr/>
        </p:nvPicPr>
        <p:blipFill rotWithShape="1">
          <a:blip r:embed="rId3"/>
          <a:srcRect t="6" b="-1"/>
          <a:stretch/>
        </p:blipFill>
        <p:spPr>
          <a:xfrm>
            <a:off x="2553669" y="184122"/>
            <a:ext cx="7266370" cy="4351093"/>
          </a:xfrm>
          <a:prstGeom prst="rect">
            <a:avLst/>
          </a:prstGeom>
        </p:spPr>
      </p:pic>
      <p:sp>
        <p:nvSpPr>
          <p:cNvPr id="13" name="Rectangle 12"/>
          <p:cNvSpPr/>
          <p:nvPr/>
        </p:nvSpPr>
        <p:spPr>
          <a:xfrm>
            <a:off x="3405553" y="5673044"/>
            <a:ext cx="6414486"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This map shows funding flows (</a:t>
            </a:r>
            <a:r>
              <a:rPr lang="en-US" sz="1200" dirty="0">
                <a:solidFill>
                  <a:schemeClr val="tx1"/>
                </a:solidFill>
                <a:hlinkClick r:id="rId4"/>
              </a:rPr>
              <a:t>commitments or disbursements</a:t>
            </a:r>
            <a:r>
              <a:rPr lang="en-US" sz="1200" dirty="0">
                <a:solidFill>
                  <a:schemeClr val="tx1"/>
                </a:solidFill>
              </a:rPr>
              <a:t>) to data &amp; statistics to recipients grouped by quantiles. Click on a recipient to see the total amount and its breakdown by providers. </a:t>
            </a:r>
          </a:p>
        </p:txBody>
      </p:sp>
      <p:cxnSp>
        <p:nvCxnSpPr>
          <p:cNvPr id="15" name="Straight Connector 14"/>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582646" y="5740282"/>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474301" y="5673044"/>
            <a:ext cx="699722" cy="304435"/>
            <a:chOff x="2474301" y="5673044"/>
            <a:chExt cx="699722" cy="304435"/>
          </a:xfrm>
        </p:grpSpPr>
        <p:pic>
          <p:nvPicPr>
            <p:cNvPr id="11" name="Picture 10"/>
            <p:cNvPicPr>
              <a:picLocks noChangeAspect="1"/>
            </p:cNvPicPr>
            <p:nvPr/>
          </p:nvPicPr>
          <p:blipFill rotWithShape="1">
            <a:blip r:embed="rId5"/>
            <a:srcRect r="37744" b="11026"/>
            <a:stretch/>
          </p:blipFill>
          <p:spPr>
            <a:xfrm>
              <a:off x="2474301" y="5673044"/>
              <a:ext cx="699722" cy="288142"/>
            </a:xfrm>
            <a:prstGeom prst="rect">
              <a:avLst/>
            </a:prstGeom>
          </p:spPr>
        </p:pic>
        <p:pic>
          <p:nvPicPr>
            <p:cNvPr id="1026" name="Picture 2" descr="Explain Vector Icons free download in SVG, PNG Forma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3" name="TextBox 2">
            <a:extLst>
              <a:ext uri="{FF2B5EF4-FFF2-40B4-BE49-F238E27FC236}">
                <a16:creationId xmlns:a16="http://schemas.microsoft.com/office/drawing/2014/main" id="{0F7B4200-AD8C-6CAD-ACB4-B4E9DF94E0BB}"/>
              </a:ext>
            </a:extLst>
          </p:cNvPr>
          <p:cNvSpPr txBox="1"/>
          <p:nvPr/>
        </p:nvSpPr>
        <p:spPr>
          <a:xfrm>
            <a:off x="4622513" y="6458434"/>
            <a:ext cx="5376108" cy="430887"/>
          </a:xfrm>
          <a:prstGeom prst="rect">
            <a:avLst/>
          </a:prstGeom>
          <a:noFill/>
        </p:spPr>
        <p:txBody>
          <a:bodyPr wrap="square">
            <a:spAutoFit/>
          </a:bodyPr>
          <a:lstStyle/>
          <a:p>
            <a:r>
              <a:rPr lang="en-DE" sz="1100" dirty="0">
                <a:solidFill>
                  <a:srgbClr val="00B0F0"/>
                </a:solidFill>
              </a:rPr>
              <a:t>https://paris21-data.github.io/CH_methodology_note/financing-dev-data.html#commitments-and-disbursements</a:t>
            </a:r>
          </a:p>
        </p:txBody>
      </p:sp>
      <p:sp>
        <p:nvSpPr>
          <p:cNvPr id="2" name="TextBox 1">
            <a:extLst>
              <a:ext uri="{FF2B5EF4-FFF2-40B4-BE49-F238E27FC236}">
                <a16:creationId xmlns:a16="http://schemas.microsoft.com/office/drawing/2014/main" id="{F93A39DB-98E0-0DFF-3E1B-EF5F2E1D2A10}"/>
              </a:ext>
            </a:extLst>
          </p:cNvPr>
          <p:cNvSpPr txBox="1"/>
          <p:nvPr/>
        </p:nvSpPr>
        <p:spPr>
          <a:xfrm>
            <a:off x="7270075" y="5106498"/>
            <a:ext cx="3734938" cy="400110"/>
          </a:xfrm>
          <a:prstGeom prst="rect">
            <a:avLst/>
          </a:prstGeom>
          <a:noFill/>
        </p:spPr>
        <p:txBody>
          <a:bodyPr wrap="square">
            <a:spAutoFit/>
          </a:bodyPr>
          <a:lstStyle/>
          <a:p>
            <a:r>
              <a:rPr lang="en-DE" sz="1000" dirty="0">
                <a:solidFill>
                  <a:srgbClr val="00B0F0"/>
                </a:solidFill>
              </a:rPr>
              <a:t>https://paris21-data.github.io/CH_methodology_note/about-the-data.html#paris21-press-data</a:t>
            </a:r>
          </a:p>
        </p:txBody>
      </p:sp>
    </p:spTree>
    <p:extLst>
      <p:ext uri="{BB962C8B-B14F-4D97-AF65-F5344CB8AC3E}">
        <p14:creationId xmlns:p14="http://schemas.microsoft.com/office/powerpoint/2010/main" val="3740142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17a</a:t>
            </a:r>
          </a:p>
        </p:txBody>
      </p:sp>
      <p:pic>
        <p:nvPicPr>
          <p:cNvPr id="2" name="Picture 1"/>
          <p:cNvPicPr>
            <a:picLocks noChangeAspect="1"/>
          </p:cNvPicPr>
          <p:nvPr/>
        </p:nvPicPr>
        <p:blipFill>
          <a:blip r:embed="rId2"/>
          <a:stretch>
            <a:fillRect/>
          </a:stretch>
        </p:blipFill>
        <p:spPr>
          <a:xfrm>
            <a:off x="449680" y="917915"/>
            <a:ext cx="11097677" cy="650928"/>
          </a:xfrm>
          <a:prstGeom prst="rect">
            <a:avLst/>
          </a:prstGeom>
        </p:spPr>
      </p:pic>
      <p:pic>
        <p:nvPicPr>
          <p:cNvPr id="5" name="Picture 4"/>
          <p:cNvPicPr>
            <a:picLocks noChangeAspect="1"/>
          </p:cNvPicPr>
          <p:nvPr/>
        </p:nvPicPr>
        <p:blipFill>
          <a:blip r:embed="rId3"/>
          <a:stretch>
            <a:fillRect/>
          </a:stretch>
        </p:blipFill>
        <p:spPr>
          <a:xfrm>
            <a:off x="449680" y="2846207"/>
            <a:ext cx="10887083" cy="631783"/>
          </a:xfrm>
          <a:prstGeom prst="rect">
            <a:avLst/>
          </a:prstGeom>
        </p:spPr>
      </p:pic>
      <p:pic>
        <p:nvPicPr>
          <p:cNvPr id="8" name="Picture 7"/>
          <p:cNvPicPr>
            <a:picLocks noChangeAspect="1"/>
          </p:cNvPicPr>
          <p:nvPr/>
        </p:nvPicPr>
        <p:blipFill>
          <a:blip r:embed="rId4"/>
          <a:stretch>
            <a:fillRect/>
          </a:stretch>
        </p:blipFill>
        <p:spPr>
          <a:xfrm>
            <a:off x="408199" y="4755354"/>
            <a:ext cx="10970044" cy="772179"/>
          </a:xfrm>
          <a:prstGeom prst="rect">
            <a:avLst/>
          </a:prstGeom>
        </p:spPr>
      </p:pic>
      <p:sp>
        <p:nvSpPr>
          <p:cNvPr id="9" name="TextBox 8"/>
          <p:cNvSpPr txBox="1"/>
          <p:nvPr/>
        </p:nvSpPr>
        <p:spPr>
          <a:xfrm>
            <a:off x="0" y="2476875"/>
            <a:ext cx="1376039" cy="369332"/>
          </a:xfrm>
          <a:prstGeom prst="rect">
            <a:avLst/>
          </a:prstGeom>
          <a:noFill/>
        </p:spPr>
        <p:txBody>
          <a:bodyPr wrap="square" rtlCol="0">
            <a:spAutoFit/>
          </a:bodyPr>
          <a:lstStyle/>
          <a:p>
            <a:r>
              <a:rPr lang="en-GB"/>
              <a:t>RCP 17b</a:t>
            </a:r>
          </a:p>
        </p:txBody>
      </p:sp>
      <p:sp>
        <p:nvSpPr>
          <p:cNvPr id="10" name="TextBox 9"/>
          <p:cNvSpPr txBox="1"/>
          <p:nvPr/>
        </p:nvSpPr>
        <p:spPr>
          <a:xfrm>
            <a:off x="16471" y="4386022"/>
            <a:ext cx="1376039" cy="369332"/>
          </a:xfrm>
          <a:prstGeom prst="rect">
            <a:avLst/>
          </a:prstGeom>
          <a:noFill/>
        </p:spPr>
        <p:txBody>
          <a:bodyPr wrap="square" rtlCol="0">
            <a:spAutoFit/>
          </a:bodyPr>
          <a:lstStyle/>
          <a:p>
            <a:r>
              <a:rPr lang="en-GB"/>
              <a:t>RCP 17c</a:t>
            </a:r>
          </a:p>
        </p:txBody>
      </p:sp>
      <p:sp>
        <p:nvSpPr>
          <p:cNvPr id="11" name="Rectangle 10"/>
          <p:cNvSpPr/>
          <p:nvPr/>
        </p:nvSpPr>
        <p:spPr>
          <a:xfrm>
            <a:off x="1223308" y="254012"/>
            <a:ext cx="589548" cy="5586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SCM</a:t>
            </a:r>
          </a:p>
        </p:txBody>
      </p:sp>
      <p:sp>
        <p:nvSpPr>
          <p:cNvPr id="12" name="Rectangle 11"/>
          <p:cNvSpPr/>
          <p:nvPr/>
        </p:nvSpPr>
        <p:spPr>
          <a:xfrm>
            <a:off x="1171055" y="2324171"/>
            <a:ext cx="589548" cy="5586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SCM</a:t>
            </a:r>
          </a:p>
        </p:txBody>
      </p:sp>
      <p:sp>
        <p:nvSpPr>
          <p:cNvPr id="14" name="Rectangle 13"/>
          <p:cNvSpPr/>
          <p:nvPr/>
        </p:nvSpPr>
        <p:spPr>
          <a:xfrm>
            <a:off x="1081265" y="4160153"/>
            <a:ext cx="589548" cy="55861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SPI</a:t>
            </a:r>
          </a:p>
        </p:txBody>
      </p:sp>
      <p:sp>
        <p:nvSpPr>
          <p:cNvPr id="15" name="Rectangle 14"/>
          <p:cNvSpPr/>
          <p:nvPr/>
        </p:nvSpPr>
        <p:spPr>
          <a:xfrm>
            <a:off x="408199" y="1610046"/>
            <a:ext cx="8667181" cy="369332"/>
          </a:xfrm>
          <a:prstGeom prst="rect">
            <a:avLst/>
          </a:prstGeom>
          <a:solidFill>
            <a:schemeClr val="bg1">
              <a:lumMod val="95000"/>
            </a:schemeClr>
          </a:solidFill>
        </p:spPr>
        <p:txBody>
          <a:bodyPr wrap="none" lIns="91440" tIns="45720" rIns="91440" bIns="45720" anchor="t">
            <a:spAutoFit/>
          </a:bodyPr>
          <a:lstStyle/>
          <a:p>
            <a:r>
              <a:rPr lang="en-GB" dirty="0"/>
              <a:t>Source: PARIS21 (2020), Statistical Capacity Monitor. </a:t>
            </a:r>
            <a:r>
              <a:rPr lang="en-US" dirty="0"/>
              <a:t>See the </a:t>
            </a:r>
            <a:r>
              <a:rPr lang="en-US" u="sng" dirty="0">
                <a:hlinkClick r:id="rId5"/>
              </a:rPr>
              <a:t>methodology note </a:t>
            </a:r>
            <a:r>
              <a:rPr lang="en-US" dirty="0"/>
              <a:t>for details.</a:t>
            </a:r>
            <a:endParaRPr lang="en-GB" dirty="0"/>
          </a:p>
        </p:txBody>
      </p:sp>
      <p:sp>
        <p:nvSpPr>
          <p:cNvPr id="16" name="Rectangle 15"/>
          <p:cNvSpPr/>
          <p:nvPr/>
        </p:nvSpPr>
        <p:spPr>
          <a:xfrm>
            <a:off x="449680" y="3497880"/>
            <a:ext cx="8936229" cy="369332"/>
          </a:xfrm>
          <a:prstGeom prst="rect">
            <a:avLst/>
          </a:prstGeom>
          <a:solidFill>
            <a:schemeClr val="bg1">
              <a:lumMod val="95000"/>
            </a:schemeClr>
          </a:solidFill>
        </p:spPr>
        <p:txBody>
          <a:bodyPr wrap="none" lIns="91440" tIns="45720" rIns="91440" bIns="45720" anchor="t">
            <a:spAutoFit/>
          </a:bodyPr>
          <a:lstStyle/>
          <a:p>
            <a:r>
              <a:rPr lang="en-GB" dirty="0"/>
              <a:t>Source: </a:t>
            </a:r>
            <a:r>
              <a:rPr lang="en-US" dirty="0"/>
              <a:t>Open Data Watch (2020), Open Data Inventory. See the </a:t>
            </a:r>
            <a:r>
              <a:rPr lang="en-US" u="sng" dirty="0">
                <a:hlinkClick r:id="rId6"/>
              </a:rPr>
              <a:t>methodology note </a:t>
            </a:r>
            <a:r>
              <a:rPr lang="en-US" dirty="0"/>
              <a:t>for details.</a:t>
            </a:r>
            <a:endParaRPr lang="en-GB" dirty="0"/>
          </a:p>
        </p:txBody>
      </p:sp>
      <p:sp>
        <p:nvSpPr>
          <p:cNvPr id="17" name="Rectangle 16"/>
          <p:cNvSpPr/>
          <p:nvPr/>
        </p:nvSpPr>
        <p:spPr>
          <a:xfrm>
            <a:off x="449679" y="5478720"/>
            <a:ext cx="10551696" cy="369332"/>
          </a:xfrm>
          <a:prstGeom prst="rect">
            <a:avLst/>
          </a:prstGeom>
          <a:solidFill>
            <a:schemeClr val="bg1">
              <a:lumMod val="95000"/>
            </a:schemeClr>
          </a:solidFill>
        </p:spPr>
        <p:txBody>
          <a:bodyPr wrap="square" lIns="91440" tIns="45720" rIns="91440" bIns="45720" anchor="t">
            <a:spAutoFit/>
          </a:bodyPr>
          <a:lstStyle/>
          <a:p>
            <a:r>
              <a:rPr lang="en-GB" dirty="0"/>
              <a:t>Source: The World Bank (2021), Statistical Performance Index. </a:t>
            </a:r>
            <a:r>
              <a:rPr lang="en-US" dirty="0"/>
              <a:t>See the </a:t>
            </a:r>
            <a:r>
              <a:rPr lang="en-US" u="sng" dirty="0">
                <a:hlinkClick r:id="rId7"/>
              </a:rPr>
              <a:t>methodology note </a:t>
            </a:r>
            <a:r>
              <a:rPr lang="en-US" dirty="0"/>
              <a:t>for details.</a:t>
            </a:r>
            <a:endParaRPr lang="en-GB" dirty="0"/>
          </a:p>
        </p:txBody>
      </p:sp>
      <p:sp>
        <p:nvSpPr>
          <p:cNvPr id="3" name="TextBox 2">
            <a:extLst>
              <a:ext uri="{FF2B5EF4-FFF2-40B4-BE49-F238E27FC236}">
                <a16:creationId xmlns:a16="http://schemas.microsoft.com/office/drawing/2014/main" id="{F54252AB-6C1D-0E6C-4686-5F6F9D7D4E52}"/>
              </a:ext>
            </a:extLst>
          </p:cNvPr>
          <p:cNvSpPr txBox="1"/>
          <p:nvPr/>
        </p:nvSpPr>
        <p:spPr>
          <a:xfrm>
            <a:off x="9715597" y="3514573"/>
            <a:ext cx="1470212" cy="1061829"/>
          </a:xfrm>
          <a:prstGeom prst="rect">
            <a:avLst/>
          </a:prstGeom>
          <a:noFill/>
        </p:spPr>
        <p:txBody>
          <a:bodyPr wrap="square">
            <a:spAutoFit/>
          </a:bodyPr>
          <a:lstStyle/>
          <a:p>
            <a:r>
              <a:rPr lang="en-US" sz="1050" dirty="0">
                <a:solidFill>
                  <a:srgbClr val="00B0F0"/>
                </a:solidFill>
              </a:rPr>
              <a:t>https://paris21-data.github.io/CH_methodology_note/about-the-data.html#open-data-watch---open-data-inventory</a:t>
            </a:r>
            <a:endParaRPr lang="en-DE" sz="1050" dirty="0">
              <a:solidFill>
                <a:srgbClr val="00B0F0"/>
              </a:solidFill>
            </a:endParaRPr>
          </a:p>
        </p:txBody>
      </p:sp>
      <p:sp>
        <p:nvSpPr>
          <p:cNvPr id="4" name="TextBox 3">
            <a:extLst>
              <a:ext uri="{FF2B5EF4-FFF2-40B4-BE49-F238E27FC236}">
                <a16:creationId xmlns:a16="http://schemas.microsoft.com/office/drawing/2014/main" id="{AD5DD871-6C81-7249-2A49-902140609D74}"/>
              </a:ext>
            </a:extLst>
          </p:cNvPr>
          <p:cNvSpPr txBox="1"/>
          <p:nvPr/>
        </p:nvSpPr>
        <p:spPr>
          <a:xfrm>
            <a:off x="9730062" y="5896865"/>
            <a:ext cx="1532965" cy="1015663"/>
          </a:xfrm>
          <a:prstGeom prst="rect">
            <a:avLst/>
          </a:prstGeom>
          <a:noFill/>
        </p:spPr>
        <p:txBody>
          <a:bodyPr wrap="square">
            <a:spAutoFit/>
          </a:bodyPr>
          <a:lstStyle/>
          <a:p>
            <a:r>
              <a:rPr lang="en-DE" sz="1000" dirty="0">
                <a:solidFill>
                  <a:srgbClr val="00B0F0"/>
                </a:solidFill>
              </a:rPr>
              <a:t>https://paris21-data.github.io/CH_methodology_note/about-the-data.html#world-bank-statistical-performance-indicators</a:t>
            </a:r>
          </a:p>
        </p:txBody>
      </p:sp>
      <p:sp>
        <p:nvSpPr>
          <p:cNvPr id="13" name="TextBox 12">
            <a:extLst>
              <a:ext uri="{FF2B5EF4-FFF2-40B4-BE49-F238E27FC236}">
                <a16:creationId xmlns:a16="http://schemas.microsoft.com/office/drawing/2014/main" id="{37DDFC60-48D6-9D25-EBBD-1D4919850BF3}"/>
              </a:ext>
            </a:extLst>
          </p:cNvPr>
          <p:cNvSpPr txBox="1"/>
          <p:nvPr/>
        </p:nvSpPr>
        <p:spPr>
          <a:xfrm>
            <a:off x="9148483" y="1675624"/>
            <a:ext cx="2882153" cy="553998"/>
          </a:xfrm>
          <a:prstGeom prst="rect">
            <a:avLst/>
          </a:prstGeom>
          <a:noFill/>
        </p:spPr>
        <p:txBody>
          <a:bodyPr wrap="square">
            <a:spAutoFit/>
          </a:bodyPr>
          <a:lstStyle/>
          <a:p>
            <a:r>
              <a:rPr lang="en-DE" sz="1000" dirty="0">
                <a:solidFill>
                  <a:srgbClr val="00B0F0"/>
                </a:solidFill>
              </a:rPr>
              <a:t>https://paris21-data.github.io/CH_methodology_note/about-the-data.html#paris21-statistical-capacity-monitor</a:t>
            </a:r>
          </a:p>
        </p:txBody>
      </p:sp>
    </p:spTree>
    <p:extLst>
      <p:ext uri="{BB962C8B-B14F-4D97-AF65-F5344CB8AC3E}">
        <p14:creationId xmlns:p14="http://schemas.microsoft.com/office/powerpoint/2010/main" val="933981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17d</a:t>
            </a:r>
          </a:p>
        </p:txBody>
      </p:sp>
      <p:pic>
        <p:nvPicPr>
          <p:cNvPr id="3" name="Picture 2"/>
          <p:cNvPicPr>
            <a:picLocks noChangeAspect="1"/>
          </p:cNvPicPr>
          <p:nvPr/>
        </p:nvPicPr>
        <p:blipFill>
          <a:blip r:embed="rId2"/>
          <a:stretch>
            <a:fillRect/>
          </a:stretch>
        </p:blipFill>
        <p:spPr>
          <a:xfrm>
            <a:off x="830062" y="918661"/>
            <a:ext cx="3933825" cy="1724025"/>
          </a:xfrm>
          <a:prstGeom prst="rect">
            <a:avLst/>
          </a:prstGeom>
        </p:spPr>
      </p:pic>
      <p:pic>
        <p:nvPicPr>
          <p:cNvPr id="4" name="Picture 3"/>
          <p:cNvPicPr>
            <a:picLocks noChangeAspect="1"/>
          </p:cNvPicPr>
          <p:nvPr/>
        </p:nvPicPr>
        <p:blipFill>
          <a:blip r:embed="rId3"/>
          <a:stretch>
            <a:fillRect/>
          </a:stretch>
        </p:blipFill>
        <p:spPr>
          <a:xfrm>
            <a:off x="993859" y="3975184"/>
            <a:ext cx="2143125" cy="904875"/>
          </a:xfrm>
          <a:prstGeom prst="rect">
            <a:avLst/>
          </a:prstGeom>
        </p:spPr>
      </p:pic>
      <p:sp>
        <p:nvSpPr>
          <p:cNvPr id="11" name="TextBox 10"/>
          <p:cNvSpPr txBox="1"/>
          <p:nvPr/>
        </p:nvSpPr>
        <p:spPr>
          <a:xfrm>
            <a:off x="142043" y="3605852"/>
            <a:ext cx="2553031" cy="369332"/>
          </a:xfrm>
          <a:prstGeom prst="rect">
            <a:avLst/>
          </a:prstGeom>
          <a:noFill/>
        </p:spPr>
        <p:txBody>
          <a:bodyPr wrap="square" rtlCol="0">
            <a:spAutoFit/>
          </a:bodyPr>
          <a:lstStyle/>
          <a:p>
            <a:r>
              <a:rPr lang="en-GB"/>
              <a:t>RCP 18 (NSO projects)</a:t>
            </a:r>
          </a:p>
        </p:txBody>
      </p:sp>
      <p:sp>
        <p:nvSpPr>
          <p:cNvPr id="12" name="Rectangle 11"/>
          <p:cNvSpPr/>
          <p:nvPr/>
        </p:nvSpPr>
        <p:spPr>
          <a:xfrm>
            <a:off x="3694026" y="3695875"/>
            <a:ext cx="589548" cy="55861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B</a:t>
            </a:r>
          </a:p>
        </p:txBody>
      </p:sp>
      <p:sp>
        <p:nvSpPr>
          <p:cNvPr id="13" name="Rectangle 12"/>
          <p:cNvSpPr/>
          <p:nvPr/>
        </p:nvSpPr>
        <p:spPr>
          <a:xfrm>
            <a:off x="1123784" y="175377"/>
            <a:ext cx="589548" cy="5586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SCM</a:t>
            </a:r>
          </a:p>
        </p:txBody>
      </p:sp>
      <p:sp>
        <p:nvSpPr>
          <p:cNvPr id="14" name="Rectangle 13"/>
          <p:cNvSpPr/>
          <p:nvPr/>
        </p:nvSpPr>
        <p:spPr>
          <a:xfrm>
            <a:off x="993859" y="4880059"/>
            <a:ext cx="8315325" cy="1200329"/>
          </a:xfrm>
          <a:prstGeom prst="rect">
            <a:avLst/>
          </a:prstGeom>
          <a:solidFill>
            <a:schemeClr val="bg1">
              <a:lumMod val="95000"/>
            </a:schemeClr>
          </a:solidFill>
        </p:spPr>
        <p:txBody>
          <a:bodyPr wrap="square">
            <a:spAutoFit/>
          </a:bodyPr>
          <a:lstStyle/>
          <a:p>
            <a:pPr algn="just"/>
            <a:r>
              <a:rPr lang="en-US" dirty="0"/>
              <a:t>Data below are sourced from the pilot assessments by PARIS21. Pilot assessments provided a precise picture of the diversity of financing to data and statistics on the ground. They were conducted in July – September 2021. See the </a:t>
            </a:r>
            <a:r>
              <a:rPr lang="en-US" u="sng" dirty="0">
                <a:hlinkClick r:id="rId4"/>
              </a:rPr>
              <a:t>methodology note </a:t>
            </a:r>
            <a:r>
              <a:rPr lang="en-US" dirty="0"/>
              <a:t>for details.</a:t>
            </a:r>
            <a:endParaRPr lang="en-GB" dirty="0"/>
          </a:p>
        </p:txBody>
      </p:sp>
      <p:sp>
        <p:nvSpPr>
          <p:cNvPr id="7" name="Rectangle 6"/>
          <p:cNvSpPr/>
          <p:nvPr/>
        </p:nvSpPr>
        <p:spPr>
          <a:xfrm>
            <a:off x="958631" y="2586137"/>
            <a:ext cx="3625401" cy="923330"/>
          </a:xfrm>
          <a:prstGeom prst="rect">
            <a:avLst/>
          </a:prstGeom>
          <a:solidFill>
            <a:schemeClr val="bg1">
              <a:lumMod val="95000"/>
            </a:schemeClr>
          </a:solidFill>
        </p:spPr>
        <p:txBody>
          <a:bodyPr wrap="square" lIns="91440" tIns="45720" rIns="91440" bIns="45720" anchor="t">
            <a:spAutoFit/>
          </a:bodyPr>
          <a:lstStyle/>
          <a:p>
            <a:r>
              <a:rPr lang="en-GB" dirty="0"/>
              <a:t>Source: PARIS21 (2021), Statistical Capacity Monitor. </a:t>
            </a:r>
            <a:r>
              <a:rPr lang="en-US" dirty="0"/>
              <a:t>See the </a:t>
            </a:r>
            <a:r>
              <a:rPr lang="en-US" u="sng" dirty="0">
                <a:hlinkClick r:id="rId5"/>
              </a:rPr>
              <a:t>methodology note </a:t>
            </a:r>
            <a:r>
              <a:rPr lang="en-US" dirty="0"/>
              <a:t>for details.</a:t>
            </a:r>
            <a:endParaRPr lang="en-GB" dirty="0"/>
          </a:p>
        </p:txBody>
      </p:sp>
      <p:sp>
        <p:nvSpPr>
          <p:cNvPr id="2" name="TextBox 1">
            <a:extLst>
              <a:ext uri="{FF2B5EF4-FFF2-40B4-BE49-F238E27FC236}">
                <a16:creationId xmlns:a16="http://schemas.microsoft.com/office/drawing/2014/main" id="{943C0AA7-B4F1-294D-F703-733B8D30A61A}"/>
              </a:ext>
            </a:extLst>
          </p:cNvPr>
          <p:cNvSpPr txBox="1"/>
          <p:nvPr/>
        </p:nvSpPr>
        <p:spPr>
          <a:xfrm>
            <a:off x="4763887" y="2875002"/>
            <a:ext cx="2882153" cy="553998"/>
          </a:xfrm>
          <a:prstGeom prst="rect">
            <a:avLst/>
          </a:prstGeom>
          <a:noFill/>
        </p:spPr>
        <p:txBody>
          <a:bodyPr wrap="square">
            <a:spAutoFit/>
          </a:bodyPr>
          <a:lstStyle/>
          <a:p>
            <a:r>
              <a:rPr lang="en-DE" sz="1000" dirty="0">
                <a:solidFill>
                  <a:srgbClr val="00B0F0"/>
                </a:solidFill>
              </a:rPr>
              <a:t>https://paris21-data.github.io/CH_methodology_note/about-the-data.html#paris21-statistical-capacity-monitor</a:t>
            </a:r>
          </a:p>
        </p:txBody>
      </p:sp>
      <p:sp>
        <p:nvSpPr>
          <p:cNvPr id="8" name="TextBox 7">
            <a:extLst>
              <a:ext uri="{FF2B5EF4-FFF2-40B4-BE49-F238E27FC236}">
                <a16:creationId xmlns:a16="http://schemas.microsoft.com/office/drawing/2014/main" id="{E78EE041-27AA-A31C-119A-8061E3688626}"/>
              </a:ext>
            </a:extLst>
          </p:cNvPr>
          <p:cNvSpPr txBox="1"/>
          <p:nvPr/>
        </p:nvSpPr>
        <p:spPr>
          <a:xfrm>
            <a:off x="9601200" y="5480223"/>
            <a:ext cx="2026024" cy="707886"/>
          </a:xfrm>
          <a:prstGeom prst="rect">
            <a:avLst/>
          </a:prstGeom>
          <a:noFill/>
        </p:spPr>
        <p:txBody>
          <a:bodyPr wrap="square">
            <a:spAutoFit/>
          </a:bodyPr>
          <a:lstStyle/>
          <a:p>
            <a:r>
              <a:rPr lang="en-DE" sz="1000" dirty="0">
                <a:solidFill>
                  <a:srgbClr val="00B0F0"/>
                </a:solidFill>
              </a:rPr>
              <a:t>https://paris21-data.github.io/CH_methodology_note/about-the-data.html#paris21---pilot-assessments</a:t>
            </a:r>
          </a:p>
        </p:txBody>
      </p:sp>
    </p:spTree>
    <p:extLst>
      <p:ext uri="{BB962C8B-B14F-4D97-AF65-F5344CB8AC3E}">
        <p14:creationId xmlns:p14="http://schemas.microsoft.com/office/powerpoint/2010/main" val="586288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19 - 21</a:t>
            </a:r>
          </a:p>
        </p:txBody>
      </p:sp>
      <p:sp>
        <p:nvSpPr>
          <p:cNvPr id="13" name="Rectangle 12"/>
          <p:cNvSpPr/>
          <p:nvPr/>
        </p:nvSpPr>
        <p:spPr>
          <a:xfrm>
            <a:off x="11261441" y="180565"/>
            <a:ext cx="589548" cy="55861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B</a:t>
            </a:r>
          </a:p>
        </p:txBody>
      </p:sp>
      <p:pic>
        <p:nvPicPr>
          <p:cNvPr id="8" name="Picture 7"/>
          <p:cNvPicPr>
            <a:picLocks noChangeAspect="1"/>
          </p:cNvPicPr>
          <p:nvPr/>
        </p:nvPicPr>
        <p:blipFill>
          <a:blip r:embed="rId2"/>
          <a:stretch>
            <a:fillRect/>
          </a:stretch>
        </p:blipFill>
        <p:spPr>
          <a:xfrm>
            <a:off x="1709737" y="601108"/>
            <a:ext cx="8315325" cy="647700"/>
          </a:xfrm>
          <a:prstGeom prst="rect">
            <a:avLst/>
          </a:prstGeom>
        </p:spPr>
      </p:pic>
      <p:sp>
        <p:nvSpPr>
          <p:cNvPr id="16" name="Rectangle 15"/>
          <p:cNvSpPr/>
          <p:nvPr/>
        </p:nvSpPr>
        <p:spPr>
          <a:xfrm>
            <a:off x="1709736" y="1248808"/>
            <a:ext cx="8315325" cy="1200329"/>
          </a:xfrm>
          <a:prstGeom prst="rect">
            <a:avLst/>
          </a:prstGeom>
          <a:solidFill>
            <a:schemeClr val="bg1">
              <a:lumMod val="95000"/>
            </a:schemeClr>
          </a:solidFill>
        </p:spPr>
        <p:txBody>
          <a:bodyPr wrap="square" lIns="91440" tIns="45720" rIns="91440" bIns="45720" anchor="t">
            <a:spAutoFit/>
          </a:bodyPr>
          <a:lstStyle/>
          <a:p>
            <a:pPr algn="just"/>
            <a:r>
              <a:rPr lang="en-US" dirty="0"/>
              <a:t>Data below are sourced from the pilot assessments by PARIS21. Pilot assessments provided a precise picture of the diversity of financing to data and statistics on the ground. They were conducted in July – September 2021. See the </a:t>
            </a:r>
            <a:r>
              <a:rPr lang="en-US" u="sng" dirty="0">
                <a:hlinkClick r:id="rId3"/>
              </a:rPr>
              <a:t>methodology note</a:t>
            </a:r>
            <a:r>
              <a:rPr lang="en-US" u="sng" dirty="0"/>
              <a:t> </a:t>
            </a:r>
            <a:r>
              <a:rPr lang="en-US" dirty="0"/>
              <a:t>for details.</a:t>
            </a:r>
            <a:endParaRPr lang="en-GB" dirty="0"/>
          </a:p>
        </p:txBody>
      </p:sp>
      <p:sp>
        <p:nvSpPr>
          <p:cNvPr id="17" name="Rectangle 16"/>
          <p:cNvSpPr/>
          <p:nvPr/>
        </p:nvSpPr>
        <p:spPr>
          <a:xfrm>
            <a:off x="11261441" y="924958"/>
            <a:ext cx="589548" cy="558618"/>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a:t>
            </a:r>
          </a:p>
        </p:txBody>
      </p:sp>
      <p:sp>
        <p:nvSpPr>
          <p:cNvPr id="2" name="TextBox 1">
            <a:extLst>
              <a:ext uri="{FF2B5EF4-FFF2-40B4-BE49-F238E27FC236}">
                <a16:creationId xmlns:a16="http://schemas.microsoft.com/office/drawing/2014/main" id="{D8C96C91-687A-4C37-5035-96E835D9D955}"/>
              </a:ext>
            </a:extLst>
          </p:cNvPr>
          <p:cNvSpPr txBox="1"/>
          <p:nvPr/>
        </p:nvSpPr>
        <p:spPr>
          <a:xfrm>
            <a:off x="8507506" y="2620482"/>
            <a:ext cx="2026024" cy="707886"/>
          </a:xfrm>
          <a:prstGeom prst="rect">
            <a:avLst/>
          </a:prstGeom>
          <a:noFill/>
        </p:spPr>
        <p:txBody>
          <a:bodyPr wrap="square">
            <a:spAutoFit/>
          </a:bodyPr>
          <a:lstStyle/>
          <a:p>
            <a:r>
              <a:rPr lang="en-DE" sz="1000" dirty="0">
                <a:solidFill>
                  <a:srgbClr val="00B0F0"/>
                </a:solidFill>
              </a:rPr>
              <a:t>https://paris21-data.github.io/CH_methodology_note/about-the-data.html#paris21---pilot-assessments</a:t>
            </a:r>
          </a:p>
        </p:txBody>
      </p:sp>
    </p:spTree>
    <p:extLst>
      <p:ext uri="{BB962C8B-B14F-4D97-AF65-F5344CB8AC3E}">
        <p14:creationId xmlns:p14="http://schemas.microsoft.com/office/powerpoint/2010/main" val="636007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Funding opportunities- Providers profiles</a:t>
            </a:r>
          </a:p>
        </p:txBody>
      </p:sp>
    </p:spTree>
    <p:extLst>
      <p:ext uri="{BB962C8B-B14F-4D97-AF65-F5344CB8AC3E}">
        <p14:creationId xmlns:p14="http://schemas.microsoft.com/office/powerpoint/2010/main" val="1211110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043" y="275208"/>
            <a:ext cx="2685378" cy="369332"/>
          </a:xfrm>
          <a:prstGeom prst="rect">
            <a:avLst/>
          </a:prstGeom>
          <a:noFill/>
        </p:spPr>
        <p:txBody>
          <a:bodyPr wrap="square" rtlCol="0">
            <a:spAutoFit/>
          </a:bodyPr>
          <a:lstStyle/>
          <a:p>
            <a:r>
              <a:rPr lang="en-GB"/>
              <a:t>PVP – 1, 2, and 3</a:t>
            </a:r>
          </a:p>
        </p:txBody>
      </p:sp>
      <p:sp>
        <p:nvSpPr>
          <p:cNvPr id="5" name="Rectangle 4"/>
          <p:cNvSpPr/>
          <p:nvPr/>
        </p:nvSpPr>
        <p:spPr>
          <a:xfrm>
            <a:off x="6694405" y="1796515"/>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pic>
        <p:nvPicPr>
          <p:cNvPr id="6" name="Picture 5"/>
          <p:cNvPicPr>
            <a:picLocks noChangeAspect="1"/>
          </p:cNvPicPr>
          <p:nvPr/>
        </p:nvPicPr>
        <p:blipFill>
          <a:blip r:embed="rId2"/>
          <a:stretch>
            <a:fillRect/>
          </a:stretch>
        </p:blipFill>
        <p:spPr>
          <a:xfrm>
            <a:off x="613359" y="1274345"/>
            <a:ext cx="5743575" cy="723900"/>
          </a:xfrm>
          <a:prstGeom prst="rect">
            <a:avLst/>
          </a:prstGeom>
        </p:spPr>
      </p:pic>
      <p:sp>
        <p:nvSpPr>
          <p:cNvPr id="7" name="Rectangle 6"/>
          <p:cNvSpPr/>
          <p:nvPr/>
        </p:nvSpPr>
        <p:spPr>
          <a:xfrm>
            <a:off x="613358" y="2031968"/>
            <a:ext cx="5743575" cy="646331"/>
          </a:xfrm>
          <a:prstGeom prst="rect">
            <a:avLst/>
          </a:prstGeom>
          <a:solidFill>
            <a:schemeClr val="bg1">
              <a:lumMod val="95000"/>
            </a:schemeClr>
          </a:solidFill>
        </p:spPr>
        <p:txBody>
          <a:bodyPr wrap="square">
            <a:spAutoFit/>
          </a:bodyPr>
          <a:lstStyle/>
          <a:p>
            <a:r>
              <a:rPr lang="en-GB" dirty="0"/>
              <a:t>Source: </a:t>
            </a:r>
            <a:r>
              <a:rPr lang="en-US" dirty="0"/>
              <a:t>OECD (2021), Data for Development Profiles</a:t>
            </a:r>
            <a:r>
              <a:rPr lang="en-GB" dirty="0"/>
              <a:t>. </a:t>
            </a:r>
            <a:r>
              <a:rPr lang="en-US" dirty="0"/>
              <a:t>See the </a:t>
            </a:r>
            <a:r>
              <a:rPr lang="en-US" u="sng" dirty="0">
                <a:hlinkClick r:id="rId3"/>
              </a:rPr>
              <a:t>methodology note </a:t>
            </a:r>
            <a:r>
              <a:rPr lang="en-US" dirty="0"/>
              <a:t>for details.</a:t>
            </a:r>
            <a:endParaRPr lang="en-GB" dirty="0"/>
          </a:p>
        </p:txBody>
      </p:sp>
      <p:sp>
        <p:nvSpPr>
          <p:cNvPr id="8" name="Rectangle 7"/>
          <p:cNvSpPr/>
          <p:nvPr/>
        </p:nvSpPr>
        <p:spPr>
          <a:xfrm>
            <a:off x="6694405" y="390784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0" name="Rectangle 9"/>
          <p:cNvSpPr/>
          <p:nvPr/>
        </p:nvSpPr>
        <p:spPr>
          <a:xfrm>
            <a:off x="613358" y="4143296"/>
            <a:ext cx="5676900" cy="646331"/>
          </a:xfrm>
          <a:prstGeom prst="rect">
            <a:avLst/>
          </a:prstGeom>
          <a:solidFill>
            <a:schemeClr val="bg1">
              <a:lumMod val="95000"/>
            </a:schemeClr>
          </a:solidFill>
        </p:spPr>
        <p:txBody>
          <a:bodyPr wrap="square">
            <a:spAutoFit/>
          </a:bodyPr>
          <a:lstStyle/>
          <a:p>
            <a:r>
              <a:rPr lang="en-GB" dirty="0"/>
              <a:t>Source: </a:t>
            </a:r>
            <a:r>
              <a:rPr lang="en-US" dirty="0">
                <a:solidFill>
                  <a:schemeClr val="bg1">
                    <a:lumMod val="50000"/>
                  </a:schemeClr>
                </a:solidFill>
              </a:rPr>
              <a:t>PARIS21 (2021), Partner Report on Support to Statistics. </a:t>
            </a:r>
            <a:r>
              <a:rPr lang="en-US" dirty="0"/>
              <a:t>See the </a:t>
            </a:r>
            <a:r>
              <a:rPr lang="en-US" u="sng" dirty="0">
                <a:hlinkClick r:id="rId4"/>
              </a:rPr>
              <a:t>methodology note </a:t>
            </a:r>
            <a:r>
              <a:rPr lang="en-US" dirty="0"/>
              <a:t>for details.</a:t>
            </a:r>
            <a:endParaRPr lang="en-GB" dirty="0"/>
          </a:p>
        </p:txBody>
      </p:sp>
      <p:pic>
        <p:nvPicPr>
          <p:cNvPr id="11" name="Picture 10"/>
          <p:cNvPicPr>
            <a:picLocks noChangeAspect="1"/>
          </p:cNvPicPr>
          <p:nvPr/>
        </p:nvPicPr>
        <p:blipFill>
          <a:blip r:embed="rId5"/>
          <a:stretch>
            <a:fillRect/>
          </a:stretch>
        </p:blipFill>
        <p:spPr>
          <a:xfrm>
            <a:off x="613357" y="3314621"/>
            <a:ext cx="5676900" cy="828675"/>
          </a:xfrm>
          <a:prstGeom prst="rect">
            <a:avLst/>
          </a:prstGeom>
        </p:spPr>
      </p:pic>
      <p:sp>
        <p:nvSpPr>
          <p:cNvPr id="2" name="TextBox 1">
            <a:extLst>
              <a:ext uri="{FF2B5EF4-FFF2-40B4-BE49-F238E27FC236}">
                <a16:creationId xmlns:a16="http://schemas.microsoft.com/office/drawing/2014/main" id="{4B203433-09DA-98E2-B2C3-417EA2BA4B1B}"/>
              </a:ext>
            </a:extLst>
          </p:cNvPr>
          <p:cNvSpPr txBox="1"/>
          <p:nvPr/>
        </p:nvSpPr>
        <p:spPr>
          <a:xfrm>
            <a:off x="2321859" y="2697672"/>
            <a:ext cx="3774141" cy="430887"/>
          </a:xfrm>
          <a:prstGeom prst="rect">
            <a:avLst/>
          </a:prstGeom>
          <a:noFill/>
        </p:spPr>
        <p:txBody>
          <a:bodyPr wrap="square">
            <a:spAutoFit/>
          </a:bodyPr>
          <a:lstStyle/>
          <a:p>
            <a:r>
              <a:rPr lang="en-US" sz="1100" dirty="0">
                <a:solidFill>
                  <a:srgbClr val="00B0F0"/>
                </a:solidFill>
              </a:rPr>
              <a:t>https://paris21-data.github.io/CH_methodology_note/about-the-data.html#oecd-data-for-development-profiles</a:t>
            </a:r>
            <a:endParaRPr lang="en-DE" sz="1100" dirty="0">
              <a:solidFill>
                <a:srgbClr val="00B0F0"/>
              </a:solidFill>
            </a:endParaRPr>
          </a:p>
        </p:txBody>
      </p:sp>
      <p:sp>
        <p:nvSpPr>
          <p:cNvPr id="9" name="TextBox 8">
            <a:extLst>
              <a:ext uri="{FF2B5EF4-FFF2-40B4-BE49-F238E27FC236}">
                <a16:creationId xmlns:a16="http://schemas.microsoft.com/office/drawing/2014/main" id="{49572D7D-2AEA-B483-8F7F-96F2FCA5D1E2}"/>
              </a:ext>
            </a:extLst>
          </p:cNvPr>
          <p:cNvSpPr txBox="1"/>
          <p:nvPr/>
        </p:nvSpPr>
        <p:spPr>
          <a:xfrm>
            <a:off x="2321859" y="4794382"/>
            <a:ext cx="2873059" cy="553998"/>
          </a:xfrm>
          <a:prstGeom prst="rect">
            <a:avLst/>
          </a:prstGeom>
          <a:noFill/>
        </p:spPr>
        <p:txBody>
          <a:bodyPr wrap="square">
            <a:spAutoFit/>
          </a:bodyPr>
          <a:lstStyle/>
          <a:p>
            <a:r>
              <a:rPr lang="en-DE" sz="1000" dirty="0">
                <a:solidFill>
                  <a:srgbClr val="00B0F0"/>
                </a:solidFill>
              </a:rPr>
              <a:t>https://paris21-data.github.io/CH_methodology_note/about-the-data.html#paris21-press-data</a:t>
            </a:r>
          </a:p>
        </p:txBody>
      </p:sp>
    </p:spTree>
    <p:extLst>
      <p:ext uri="{BB962C8B-B14F-4D97-AF65-F5344CB8AC3E}">
        <p14:creationId xmlns:p14="http://schemas.microsoft.com/office/powerpoint/2010/main" val="3520351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7775" y="1000125"/>
            <a:ext cx="4010520" cy="2886075"/>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6818889" y="990600"/>
            <a:ext cx="3957010" cy="2895600"/>
          </a:xfrm>
          <a:prstGeom prst="rect">
            <a:avLst/>
          </a:prstGeom>
          <a:ln>
            <a:solidFill>
              <a:schemeClr val="tx1"/>
            </a:solidFill>
          </a:ln>
        </p:spPr>
      </p:pic>
      <p:sp>
        <p:nvSpPr>
          <p:cNvPr id="8" name="Rectangle 7"/>
          <p:cNvSpPr/>
          <p:nvPr/>
        </p:nvSpPr>
        <p:spPr>
          <a:xfrm>
            <a:off x="1247775" y="3895725"/>
            <a:ext cx="4010520" cy="7087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OECD (2021), Data for Development Profiles</a:t>
            </a:r>
            <a:r>
              <a:rPr lang="en-GB" sz="1200" dirty="0">
                <a:solidFill>
                  <a:schemeClr val="bg1">
                    <a:lumMod val="50000"/>
                  </a:schemeClr>
                </a:solidFill>
              </a:rPr>
              <a:t>. </a:t>
            </a:r>
            <a:r>
              <a:rPr lang="en-US" sz="1200" dirty="0">
                <a:solidFill>
                  <a:schemeClr val="bg1">
                    <a:lumMod val="50000"/>
                  </a:schemeClr>
                </a:solidFill>
              </a:rPr>
              <a:t>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9" name="Rectangle 8"/>
          <p:cNvSpPr/>
          <p:nvPr/>
        </p:nvSpPr>
        <p:spPr>
          <a:xfrm>
            <a:off x="6818889" y="3895725"/>
            <a:ext cx="3957010" cy="64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13" name="Rectangle 12"/>
          <p:cNvSpPr/>
          <p:nvPr/>
        </p:nvSpPr>
        <p:spPr>
          <a:xfrm>
            <a:off x="4676602" y="345132"/>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5</a:t>
            </a:r>
          </a:p>
        </p:txBody>
      </p:sp>
      <p:sp>
        <p:nvSpPr>
          <p:cNvPr id="17" name="Rectangle 16"/>
          <p:cNvSpPr/>
          <p:nvPr/>
        </p:nvSpPr>
        <p:spPr>
          <a:xfrm>
            <a:off x="1484732" y="5256200"/>
            <a:ext cx="3713575" cy="1477328"/>
          </a:xfrm>
          <a:prstGeom prst="rect">
            <a:avLst/>
          </a:prstGeom>
          <a:ln>
            <a:solidFill>
              <a:schemeClr val="tx1"/>
            </a:solidFill>
          </a:ln>
        </p:spPr>
        <p:txBody>
          <a:bodyPr wrap="square">
            <a:spAutoFit/>
          </a:bodyPr>
          <a:lstStyle/>
          <a:p>
            <a:pPr fontAlgn="t"/>
            <a:r>
              <a:rPr lang="en-US">
                <a:solidFill>
                  <a:srgbClr val="000000"/>
                </a:solidFill>
                <a:latin typeface="Arial" panose="020B0604020202020204" pitchFamily="34" charset="0"/>
              </a:rPr>
              <a:t>This lists shows the top five recipient countries supported by the provider for the period </a:t>
            </a:r>
            <a:r>
              <a:rPr lang="en-GB"/>
              <a:t>2017-2019</a:t>
            </a:r>
            <a:r>
              <a:rPr lang="en-US">
                <a:solidFill>
                  <a:srgbClr val="000000"/>
                </a:solidFill>
                <a:latin typeface="Arial" panose="020B0604020202020204" pitchFamily="34" charset="0"/>
              </a:rPr>
              <a:t>.</a:t>
            </a:r>
            <a:br>
              <a:rPr lang="en-US">
                <a:solidFill>
                  <a:srgbClr val="000000"/>
                </a:solidFill>
                <a:latin typeface="Arial" panose="020B0604020202020204" pitchFamily="34" charset="0"/>
              </a:rPr>
            </a:br>
            <a:endParaRPr lang="en-US">
              <a:solidFill>
                <a:srgbClr val="000000"/>
              </a:solidFill>
              <a:latin typeface="Arial" panose="020B0604020202020204" pitchFamily="34" charset="0"/>
            </a:endParaRPr>
          </a:p>
        </p:txBody>
      </p:sp>
      <p:grpSp>
        <p:nvGrpSpPr>
          <p:cNvPr id="18" name="Group 17"/>
          <p:cNvGrpSpPr/>
          <p:nvPr/>
        </p:nvGrpSpPr>
        <p:grpSpPr>
          <a:xfrm>
            <a:off x="1247775" y="4786284"/>
            <a:ext cx="699722" cy="304435"/>
            <a:chOff x="2474301" y="5673044"/>
            <a:chExt cx="699722" cy="304435"/>
          </a:xfrm>
        </p:grpSpPr>
        <p:pic>
          <p:nvPicPr>
            <p:cNvPr id="19" name="Picture 18"/>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0"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21" name="Group 20"/>
          <p:cNvGrpSpPr/>
          <p:nvPr/>
        </p:nvGrpSpPr>
        <p:grpSpPr>
          <a:xfrm>
            <a:off x="4971376" y="5397734"/>
            <a:ext cx="167054" cy="159360"/>
            <a:chOff x="7775095" y="3258339"/>
            <a:chExt cx="167054" cy="159360"/>
          </a:xfrm>
        </p:grpSpPr>
        <p:cxnSp>
          <p:nvCxnSpPr>
            <p:cNvPr id="22" name="Straight Connector 21"/>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7062324" y="5179933"/>
            <a:ext cx="3713575" cy="1477328"/>
          </a:xfrm>
          <a:prstGeom prst="rect">
            <a:avLst/>
          </a:prstGeom>
          <a:ln>
            <a:solidFill>
              <a:schemeClr val="tx1"/>
            </a:solidFill>
          </a:ln>
        </p:spPr>
        <p:txBody>
          <a:bodyPr wrap="square">
            <a:spAutoFit/>
          </a:bodyPr>
          <a:lstStyle/>
          <a:p>
            <a:pPr fontAlgn="t"/>
            <a:r>
              <a:rPr lang="en-US">
                <a:solidFill>
                  <a:srgbClr val="000000"/>
                </a:solidFill>
                <a:latin typeface="Arial" panose="020B0604020202020204" pitchFamily="34" charset="0"/>
              </a:rPr>
              <a:t>This lists shows the top five recipient countries supported by the provider for the period </a:t>
            </a:r>
            <a:r>
              <a:rPr lang="en-GB"/>
              <a:t>2017-2019</a:t>
            </a:r>
            <a:r>
              <a:rPr lang="en-US">
                <a:solidFill>
                  <a:srgbClr val="000000"/>
                </a:solidFill>
                <a:latin typeface="Arial" panose="020B0604020202020204" pitchFamily="34" charset="0"/>
              </a:rPr>
              <a:t>.</a:t>
            </a:r>
            <a:br>
              <a:rPr lang="en-US">
                <a:solidFill>
                  <a:srgbClr val="000000"/>
                </a:solidFill>
                <a:latin typeface="Arial" panose="020B0604020202020204" pitchFamily="34" charset="0"/>
              </a:rPr>
            </a:br>
            <a:endParaRPr lang="en-US">
              <a:solidFill>
                <a:srgbClr val="000000"/>
              </a:solidFill>
              <a:latin typeface="Arial" panose="020B0604020202020204" pitchFamily="34" charset="0"/>
            </a:endParaRPr>
          </a:p>
        </p:txBody>
      </p:sp>
      <p:grpSp>
        <p:nvGrpSpPr>
          <p:cNvPr id="25" name="Group 24"/>
          <p:cNvGrpSpPr/>
          <p:nvPr/>
        </p:nvGrpSpPr>
        <p:grpSpPr>
          <a:xfrm>
            <a:off x="6825367" y="4710017"/>
            <a:ext cx="699722" cy="304435"/>
            <a:chOff x="2474301" y="5673044"/>
            <a:chExt cx="699722" cy="304435"/>
          </a:xfrm>
        </p:grpSpPr>
        <p:pic>
          <p:nvPicPr>
            <p:cNvPr id="26" name="Picture 25"/>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7"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28" name="Group 27"/>
          <p:cNvGrpSpPr/>
          <p:nvPr/>
        </p:nvGrpSpPr>
        <p:grpSpPr>
          <a:xfrm>
            <a:off x="10548968" y="5321467"/>
            <a:ext cx="167054" cy="159360"/>
            <a:chOff x="7775095" y="3258339"/>
            <a:chExt cx="167054" cy="159360"/>
          </a:xfrm>
        </p:grpSpPr>
        <p:cxnSp>
          <p:nvCxnSpPr>
            <p:cNvPr id="29" name="Straight Connector 28"/>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3C48A7FD-A260-AE5F-96F7-84F8ED3C8397}"/>
              </a:ext>
            </a:extLst>
          </p:cNvPr>
          <p:cNvSpPr txBox="1"/>
          <p:nvPr/>
        </p:nvSpPr>
        <p:spPr>
          <a:xfrm>
            <a:off x="2061521" y="4604510"/>
            <a:ext cx="3774141" cy="430887"/>
          </a:xfrm>
          <a:prstGeom prst="rect">
            <a:avLst/>
          </a:prstGeom>
          <a:noFill/>
        </p:spPr>
        <p:txBody>
          <a:bodyPr wrap="square">
            <a:spAutoFit/>
          </a:bodyPr>
          <a:lstStyle/>
          <a:p>
            <a:r>
              <a:rPr lang="en-US" sz="1100" dirty="0">
                <a:solidFill>
                  <a:srgbClr val="00B0F0"/>
                </a:solidFill>
              </a:rPr>
              <a:t>https://paris21-data.github.io/CH_methodology_note/about-the-data.html#oecd-data-for-development-profiles</a:t>
            </a:r>
            <a:endParaRPr lang="en-DE" sz="1100" dirty="0">
              <a:solidFill>
                <a:srgbClr val="00B0F0"/>
              </a:solidFill>
            </a:endParaRPr>
          </a:p>
        </p:txBody>
      </p:sp>
      <p:sp>
        <p:nvSpPr>
          <p:cNvPr id="3" name="TextBox 2">
            <a:extLst>
              <a:ext uri="{FF2B5EF4-FFF2-40B4-BE49-F238E27FC236}">
                <a16:creationId xmlns:a16="http://schemas.microsoft.com/office/drawing/2014/main" id="{DC0B52B0-165F-443A-45DE-C6567DBB75B4}"/>
              </a:ext>
            </a:extLst>
          </p:cNvPr>
          <p:cNvSpPr txBox="1"/>
          <p:nvPr/>
        </p:nvSpPr>
        <p:spPr>
          <a:xfrm>
            <a:off x="8693949" y="4608780"/>
            <a:ext cx="2873059" cy="553998"/>
          </a:xfrm>
          <a:prstGeom prst="rect">
            <a:avLst/>
          </a:prstGeom>
          <a:noFill/>
        </p:spPr>
        <p:txBody>
          <a:bodyPr wrap="square">
            <a:spAutoFit/>
          </a:bodyPr>
          <a:lstStyle/>
          <a:p>
            <a:r>
              <a:rPr lang="en-DE" sz="1000" dirty="0">
                <a:solidFill>
                  <a:srgbClr val="00B0F0"/>
                </a:solidFill>
              </a:rPr>
              <a:t>https://paris21-data.github.io/CH_methodology_note/about-the-data.html#paris21-press-data</a:t>
            </a:r>
          </a:p>
        </p:txBody>
      </p:sp>
    </p:spTree>
    <p:extLst>
      <p:ext uri="{BB962C8B-B14F-4D97-AF65-F5344CB8AC3E}">
        <p14:creationId xmlns:p14="http://schemas.microsoft.com/office/powerpoint/2010/main" val="3361003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38598" y="3404971"/>
            <a:ext cx="4428872" cy="6128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OECD (2021), Data for Development Profiles</a:t>
            </a:r>
            <a:r>
              <a:rPr lang="en-GB" sz="1200" dirty="0">
                <a:solidFill>
                  <a:schemeClr val="bg1">
                    <a:lumMod val="50000"/>
                  </a:schemeClr>
                </a:solidFill>
              </a:rPr>
              <a:t>. </a:t>
            </a:r>
            <a:r>
              <a:rPr lang="en-US" sz="1200" dirty="0">
                <a:solidFill>
                  <a:schemeClr val="bg1">
                    <a:lumMod val="50000"/>
                  </a:schemeClr>
                </a:solidFill>
              </a:rPr>
              <a:t>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9" name="Rectangle 8"/>
          <p:cNvSpPr/>
          <p:nvPr/>
        </p:nvSpPr>
        <p:spPr>
          <a:xfrm>
            <a:off x="6818888" y="3348217"/>
            <a:ext cx="4123591" cy="5957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13" name="Rectangle 12"/>
          <p:cNvSpPr/>
          <p:nvPr/>
        </p:nvSpPr>
        <p:spPr>
          <a:xfrm>
            <a:off x="4676602" y="345132"/>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6</a:t>
            </a:r>
          </a:p>
        </p:txBody>
      </p:sp>
      <p:pic>
        <p:nvPicPr>
          <p:cNvPr id="2" name="Picture 1"/>
          <p:cNvPicPr>
            <a:picLocks noChangeAspect="1"/>
          </p:cNvPicPr>
          <p:nvPr/>
        </p:nvPicPr>
        <p:blipFill>
          <a:blip r:embed="rId2"/>
          <a:stretch>
            <a:fillRect/>
          </a:stretch>
        </p:blipFill>
        <p:spPr>
          <a:xfrm>
            <a:off x="1038598" y="2228633"/>
            <a:ext cx="4428873" cy="1176338"/>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6818889" y="2228633"/>
            <a:ext cx="4123592" cy="1111408"/>
          </a:xfrm>
          <a:prstGeom prst="rect">
            <a:avLst/>
          </a:prstGeom>
          <a:ln>
            <a:solidFill>
              <a:schemeClr val="tx1"/>
            </a:solidFill>
          </a:ln>
        </p:spPr>
      </p:pic>
      <p:sp>
        <p:nvSpPr>
          <p:cNvPr id="7" name="Rectangle 6"/>
          <p:cNvSpPr/>
          <p:nvPr/>
        </p:nvSpPr>
        <p:spPr>
          <a:xfrm>
            <a:off x="1484732" y="4679884"/>
            <a:ext cx="3982738" cy="1200329"/>
          </a:xfrm>
          <a:prstGeom prst="rect">
            <a:avLst/>
          </a:prstGeom>
          <a:ln>
            <a:solidFill>
              <a:schemeClr val="tx1"/>
            </a:solidFill>
          </a:ln>
        </p:spPr>
        <p:txBody>
          <a:bodyPr wrap="square">
            <a:spAutoFit/>
          </a:bodyPr>
          <a:lstStyle/>
          <a:p>
            <a:pPr fontAlgn="t"/>
            <a:r>
              <a:rPr lang="en-US">
                <a:solidFill>
                  <a:srgbClr val="000000"/>
                </a:solidFill>
                <a:latin typeface="Arial" panose="020B0604020202020204" pitchFamily="34" charset="0"/>
              </a:rPr>
              <a:t>This chart aggregates the disbursements and commitments of the provider for the period shown.</a:t>
            </a:r>
            <a:br>
              <a:rPr lang="en-US">
                <a:solidFill>
                  <a:srgbClr val="000000"/>
                </a:solidFill>
                <a:latin typeface="Arial" panose="020B0604020202020204" pitchFamily="34" charset="0"/>
              </a:rPr>
            </a:br>
            <a:endParaRPr lang="en-US">
              <a:solidFill>
                <a:srgbClr val="000000"/>
              </a:solidFill>
              <a:latin typeface="Arial" panose="020B0604020202020204" pitchFamily="34" charset="0"/>
            </a:endParaRPr>
          </a:p>
        </p:txBody>
      </p:sp>
      <p:grpSp>
        <p:nvGrpSpPr>
          <p:cNvPr id="16" name="Group 15"/>
          <p:cNvGrpSpPr/>
          <p:nvPr/>
        </p:nvGrpSpPr>
        <p:grpSpPr>
          <a:xfrm>
            <a:off x="1038598" y="4238791"/>
            <a:ext cx="699722" cy="304435"/>
            <a:chOff x="2474301" y="5673044"/>
            <a:chExt cx="699722" cy="304435"/>
          </a:xfrm>
        </p:grpSpPr>
        <p:pic>
          <p:nvPicPr>
            <p:cNvPr id="17" name="Picture 16"/>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8"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19" name="Group 18"/>
          <p:cNvGrpSpPr/>
          <p:nvPr/>
        </p:nvGrpSpPr>
        <p:grpSpPr>
          <a:xfrm>
            <a:off x="5266150" y="4767954"/>
            <a:ext cx="167054" cy="159360"/>
            <a:chOff x="7775095" y="3258339"/>
            <a:chExt cx="167054" cy="159360"/>
          </a:xfrm>
        </p:grpSpPr>
        <p:cxnSp>
          <p:nvCxnSpPr>
            <p:cNvPr id="20" name="Straight Connector 19"/>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7266778" y="4687728"/>
            <a:ext cx="3982738" cy="1200329"/>
          </a:xfrm>
          <a:prstGeom prst="rect">
            <a:avLst/>
          </a:prstGeom>
          <a:ln>
            <a:solidFill>
              <a:schemeClr val="tx1"/>
            </a:solidFill>
          </a:ln>
        </p:spPr>
        <p:txBody>
          <a:bodyPr wrap="square">
            <a:spAutoFit/>
          </a:bodyPr>
          <a:lstStyle/>
          <a:p>
            <a:pPr fontAlgn="t"/>
            <a:r>
              <a:rPr lang="en-US">
                <a:solidFill>
                  <a:srgbClr val="000000"/>
                </a:solidFill>
                <a:latin typeface="Arial" panose="020B0604020202020204" pitchFamily="34" charset="0"/>
              </a:rPr>
              <a:t>This chart aggregates the disbursements and commitments of the provider for the period shown.</a:t>
            </a:r>
            <a:br>
              <a:rPr lang="en-US">
                <a:solidFill>
                  <a:srgbClr val="000000"/>
                </a:solidFill>
                <a:latin typeface="Arial" panose="020B0604020202020204" pitchFamily="34" charset="0"/>
              </a:rPr>
            </a:br>
            <a:endParaRPr lang="en-US">
              <a:solidFill>
                <a:srgbClr val="000000"/>
              </a:solidFill>
              <a:latin typeface="Arial" panose="020B0604020202020204" pitchFamily="34" charset="0"/>
            </a:endParaRPr>
          </a:p>
        </p:txBody>
      </p:sp>
      <p:grpSp>
        <p:nvGrpSpPr>
          <p:cNvPr id="23" name="Group 22"/>
          <p:cNvGrpSpPr/>
          <p:nvPr/>
        </p:nvGrpSpPr>
        <p:grpSpPr>
          <a:xfrm>
            <a:off x="6820644" y="4246635"/>
            <a:ext cx="699722" cy="304435"/>
            <a:chOff x="2474301" y="5673044"/>
            <a:chExt cx="699722" cy="304435"/>
          </a:xfrm>
        </p:grpSpPr>
        <p:pic>
          <p:nvPicPr>
            <p:cNvPr id="24" name="Picture 23"/>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5"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26" name="Group 25"/>
          <p:cNvGrpSpPr/>
          <p:nvPr/>
        </p:nvGrpSpPr>
        <p:grpSpPr>
          <a:xfrm>
            <a:off x="11048196" y="4775798"/>
            <a:ext cx="167054" cy="159360"/>
            <a:chOff x="7775095" y="3258339"/>
            <a:chExt cx="167054" cy="159360"/>
          </a:xfrm>
        </p:grpSpPr>
        <p:cxnSp>
          <p:nvCxnSpPr>
            <p:cNvPr id="27" name="Straight Connector 26"/>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1F7DAE7A-3DFC-AB78-1385-059F102CEC92}"/>
              </a:ext>
            </a:extLst>
          </p:cNvPr>
          <p:cNvSpPr txBox="1"/>
          <p:nvPr/>
        </p:nvSpPr>
        <p:spPr>
          <a:xfrm>
            <a:off x="1980839" y="4103890"/>
            <a:ext cx="3774141" cy="430887"/>
          </a:xfrm>
          <a:prstGeom prst="rect">
            <a:avLst/>
          </a:prstGeom>
          <a:noFill/>
        </p:spPr>
        <p:txBody>
          <a:bodyPr wrap="square">
            <a:spAutoFit/>
          </a:bodyPr>
          <a:lstStyle/>
          <a:p>
            <a:r>
              <a:rPr lang="en-US" sz="1100" dirty="0">
                <a:solidFill>
                  <a:srgbClr val="00B0F0"/>
                </a:solidFill>
              </a:rPr>
              <a:t>https://paris21-data.github.io/CH_methodology_note/about-the-data.html#oecd-data-for-development-profiles</a:t>
            </a:r>
            <a:endParaRPr lang="en-DE" sz="1100" dirty="0">
              <a:solidFill>
                <a:srgbClr val="00B0F0"/>
              </a:solidFill>
            </a:endParaRPr>
          </a:p>
        </p:txBody>
      </p:sp>
      <p:sp>
        <p:nvSpPr>
          <p:cNvPr id="6" name="TextBox 5">
            <a:extLst>
              <a:ext uri="{FF2B5EF4-FFF2-40B4-BE49-F238E27FC236}">
                <a16:creationId xmlns:a16="http://schemas.microsoft.com/office/drawing/2014/main" id="{7614F65F-E933-71AC-1C91-82BBDA658552}"/>
              </a:ext>
            </a:extLst>
          </p:cNvPr>
          <p:cNvSpPr txBox="1"/>
          <p:nvPr/>
        </p:nvSpPr>
        <p:spPr>
          <a:xfrm>
            <a:off x="7976773" y="4083842"/>
            <a:ext cx="2873059" cy="553998"/>
          </a:xfrm>
          <a:prstGeom prst="rect">
            <a:avLst/>
          </a:prstGeom>
          <a:noFill/>
        </p:spPr>
        <p:txBody>
          <a:bodyPr wrap="square">
            <a:spAutoFit/>
          </a:bodyPr>
          <a:lstStyle/>
          <a:p>
            <a:r>
              <a:rPr lang="en-DE" sz="1000" dirty="0">
                <a:solidFill>
                  <a:srgbClr val="00B0F0"/>
                </a:solidFill>
              </a:rPr>
              <a:t>https://paris21-data.github.io/CH_methodology_note/about-the-data.html#paris21-press-data</a:t>
            </a:r>
          </a:p>
        </p:txBody>
      </p:sp>
    </p:spTree>
    <p:extLst>
      <p:ext uri="{BB962C8B-B14F-4D97-AF65-F5344CB8AC3E}">
        <p14:creationId xmlns:p14="http://schemas.microsoft.com/office/powerpoint/2010/main" val="3577616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071937" y="3853462"/>
            <a:ext cx="4048126" cy="7199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7</a:t>
            </a:r>
          </a:p>
        </p:txBody>
      </p:sp>
      <p:pic>
        <p:nvPicPr>
          <p:cNvPr id="4" name="Picture 3"/>
          <p:cNvPicPr>
            <a:picLocks noChangeAspect="1"/>
          </p:cNvPicPr>
          <p:nvPr/>
        </p:nvPicPr>
        <p:blipFill>
          <a:blip r:embed="rId2"/>
          <a:stretch>
            <a:fillRect/>
          </a:stretch>
        </p:blipFill>
        <p:spPr>
          <a:xfrm>
            <a:off x="4071937" y="275208"/>
            <a:ext cx="4048126" cy="3578254"/>
          </a:xfrm>
          <a:prstGeom prst="rect">
            <a:avLst/>
          </a:prstGeom>
        </p:spPr>
      </p:pic>
      <p:sp>
        <p:nvSpPr>
          <p:cNvPr id="6" name="Rectangle 5"/>
          <p:cNvSpPr/>
          <p:nvPr/>
        </p:nvSpPr>
        <p:spPr>
          <a:xfrm>
            <a:off x="4480375" y="5039238"/>
            <a:ext cx="3734938" cy="1200329"/>
          </a:xfrm>
          <a:prstGeom prst="rect">
            <a:avLst/>
          </a:prstGeom>
          <a:ln>
            <a:solidFill>
              <a:schemeClr val="tx1"/>
            </a:solidFill>
          </a:ln>
        </p:spPr>
        <p:txBody>
          <a:bodyPr wrap="square">
            <a:spAutoFit/>
          </a:bodyPr>
          <a:lstStyle/>
          <a:p>
            <a:pPr fontAlgn="t"/>
            <a:r>
              <a:rPr lang="en-US" sz="1200">
                <a:solidFill>
                  <a:srgbClr val="000000"/>
                </a:solidFill>
                <a:latin typeface="Arial" panose="020B0604020202020204" pitchFamily="34" charset="0"/>
              </a:rPr>
              <a:t>This list shows total project budget according to SDGs. Top five SDGs with the highest budget displayed. Data obtained using a classification algorithm. Projects after 2012 are classified based on their project description.</a:t>
            </a:r>
            <a:br>
              <a:rPr lang="en-US" sz="1200">
                <a:solidFill>
                  <a:srgbClr val="000000"/>
                </a:solidFill>
                <a:latin typeface="Arial" panose="020B0604020202020204" pitchFamily="34" charset="0"/>
              </a:rPr>
            </a:br>
            <a:endParaRPr lang="en-US" sz="1200">
              <a:solidFill>
                <a:srgbClr val="000000"/>
              </a:solidFill>
              <a:latin typeface="Arial" panose="020B0604020202020204" pitchFamily="34" charset="0"/>
            </a:endParaRPr>
          </a:p>
        </p:txBody>
      </p:sp>
      <p:grpSp>
        <p:nvGrpSpPr>
          <p:cNvPr id="16" name="Group 15"/>
          <p:cNvGrpSpPr/>
          <p:nvPr/>
        </p:nvGrpSpPr>
        <p:grpSpPr>
          <a:xfrm>
            <a:off x="7953009" y="5150084"/>
            <a:ext cx="167054" cy="159360"/>
            <a:chOff x="7775095" y="3258339"/>
            <a:chExt cx="167054" cy="159360"/>
          </a:xfrm>
        </p:grpSpPr>
        <p:cxnSp>
          <p:nvCxnSpPr>
            <p:cNvPr id="17" name="Straight Connector 16"/>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035264" y="4662232"/>
            <a:ext cx="699722" cy="304435"/>
            <a:chOff x="2474301" y="5673044"/>
            <a:chExt cx="699722" cy="304435"/>
          </a:xfrm>
        </p:grpSpPr>
        <p:pic>
          <p:nvPicPr>
            <p:cNvPr id="20" name="Picture 19"/>
            <p:cNvPicPr>
              <a:picLocks noChangeAspect="1"/>
            </p:cNvPicPr>
            <p:nvPr/>
          </p:nvPicPr>
          <p:blipFill rotWithShape="1">
            <a:blip r:embed="rId3"/>
            <a:srcRect r="37744" b="11026"/>
            <a:stretch/>
          </p:blipFill>
          <p:spPr>
            <a:xfrm>
              <a:off x="2474301" y="5673044"/>
              <a:ext cx="699722" cy="288142"/>
            </a:xfrm>
            <a:prstGeom prst="rect">
              <a:avLst/>
            </a:prstGeom>
          </p:spPr>
        </p:pic>
        <p:pic>
          <p:nvPicPr>
            <p:cNvPr id="21"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2" name="TextBox 1">
            <a:extLst>
              <a:ext uri="{FF2B5EF4-FFF2-40B4-BE49-F238E27FC236}">
                <a16:creationId xmlns:a16="http://schemas.microsoft.com/office/drawing/2014/main" id="{E9D6D5F7-ABE5-8053-1E01-2A9504505F89}"/>
              </a:ext>
            </a:extLst>
          </p:cNvPr>
          <p:cNvSpPr txBox="1"/>
          <p:nvPr/>
        </p:nvSpPr>
        <p:spPr>
          <a:xfrm>
            <a:off x="5323219" y="4583705"/>
            <a:ext cx="3734938" cy="400110"/>
          </a:xfrm>
          <a:prstGeom prst="rect">
            <a:avLst/>
          </a:prstGeom>
          <a:noFill/>
        </p:spPr>
        <p:txBody>
          <a:bodyPr wrap="square">
            <a:spAutoFit/>
          </a:bodyPr>
          <a:lstStyle/>
          <a:p>
            <a:r>
              <a:rPr lang="en-DE" sz="1000" dirty="0">
                <a:solidFill>
                  <a:srgbClr val="00B0F0"/>
                </a:solidFill>
              </a:rPr>
              <a:t>https://paris21-data.github.io/CH_methodology_note/about-the-data.html#paris21-press-data</a:t>
            </a:r>
          </a:p>
        </p:txBody>
      </p:sp>
    </p:spTree>
    <p:extLst>
      <p:ext uri="{BB962C8B-B14F-4D97-AF65-F5344CB8AC3E}">
        <p14:creationId xmlns:p14="http://schemas.microsoft.com/office/powerpoint/2010/main" val="3437335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8a</a:t>
            </a:r>
          </a:p>
        </p:txBody>
      </p:sp>
      <p:pic>
        <p:nvPicPr>
          <p:cNvPr id="2" name="Picture 1"/>
          <p:cNvPicPr>
            <a:picLocks noChangeAspect="1"/>
          </p:cNvPicPr>
          <p:nvPr/>
        </p:nvPicPr>
        <p:blipFill>
          <a:blip r:embed="rId2"/>
          <a:stretch>
            <a:fillRect/>
          </a:stretch>
        </p:blipFill>
        <p:spPr>
          <a:xfrm>
            <a:off x="2195512" y="147637"/>
            <a:ext cx="7858125" cy="4314825"/>
          </a:xfrm>
          <a:prstGeom prst="rect">
            <a:avLst/>
          </a:prstGeom>
        </p:spPr>
      </p:pic>
      <p:sp>
        <p:nvSpPr>
          <p:cNvPr id="8" name="Rectangle 7"/>
          <p:cNvSpPr/>
          <p:nvPr/>
        </p:nvSpPr>
        <p:spPr>
          <a:xfrm>
            <a:off x="2195512" y="4462462"/>
            <a:ext cx="7858124" cy="5251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OECD (2021), Data for Development Profiles</a:t>
            </a:r>
            <a:r>
              <a:rPr lang="en-GB" sz="1200" dirty="0">
                <a:solidFill>
                  <a:schemeClr val="bg1">
                    <a:lumMod val="50000"/>
                  </a:schemeClr>
                </a:solidFill>
              </a:rPr>
              <a:t>. </a:t>
            </a:r>
            <a:r>
              <a:rPr lang="en-US" sz="1200" dirty="0">
                <a:solidFill>
                  <a:schemeClr val="bg1">
                    <a:lumMod val="50000"/>
                  </a:schemeClr>
                </a:solidFill>
              </a:rPr>
              <a:t>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5" name="Rectangle 4"/>
          <p:cNvSpPr/>
          <p:nvPr/>
        </p:nvSpPr>
        <p:spPr>
          <a:xfrm>
            <a:off x="3076574" y="5181998"/>
            <a:ext cx="6096000" cy="954107"/>
          </a:xfrm>
          <a:prstGeom prst="rect">
            <a:avLst/>
          </a:prstGeom>
          <a:ln>
            <a:solidFill>
              <a:schemeClr val="tx1"/>
            </a:solidFill>
          </a:ln>
        </p:spPr>
        <p:txBody>
          <a:bodyPr>
            <a:spAutoFit/>
          </a:bodyPr>
          <a:lstStyle/>
          <a:p>
            <a:pPr fontAlgn="t"/>
            <a:r>
              <a:rPr lang="en-US" sz="1400">
                <a:solidFill>
                  <a:srgbClr val="000000"/>
                </a:solidFill>
                <a:latin typeface="Arial" panose="020B0604020202020204" pitchFamily="34" charset="0"/>
              </a:rPr>
              <a:t>This chart is based on gross disbursements. Policy markers for disability and nutrition were reported for the first time for 2018 and 2019 and the figure reports their share in total official development assistance to data and statistics in these two years combined.</a:t>
            </a:r>
          </a:p>
        </p:txBody>
      </p:sp>
      <p:grpSp>
        <p:nvGrpSpPr>
          <p:cNvPr id="12" name="Group 11"/>
          <p:cNvGrpSpPr/>
          <p:nvPr/>
        </p:nvGrpSpPr>
        <p:grpSpPr>
          <a:xfrm>
            <a:off x="2195512" y="5181998"/>
            <a:ext cx="699722" cy="304435"/>
            <a:chOff x="2474301" y="5673044"/>
            <a:chExt cx="699722" cy="304435"/>
          </a:xfrm>
        </p:grpSpPr>
        <p:pic>
          <p:nvPicPr>
            <p:cNvPr id="13" name="Picture 12"/>
            <p:cNvPicPr>
              <a:picLocks noChangeAspect="1"/>
            </p:cNvPicPr>
            <p:nvPr/>
          </p:nvPicPr>
          <p:blipFill rotWithShape="1">
            <a:blip r:embed="rId3"/>
            <a:srcRect r="37744" b="11026"/>
            <a:stretch/>
          </p:blipFill>
          <p:spPr>
            <a:xfrm>
              <a:off x="2474301" y="5673044"/>
              <a:ext cx="699722" cy="288142"/>
            </a:xfrm>
            <a:prstGeom prst="rect">
              <a:avLst/>
            </a:prstGeom>
          </p:spPr>
        </p:pic>
        <p:pic>
          <p:nvPicPr>
            <p:cNvPr id="16"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17" name="Group 16"/>
          <p:cNvGrpSpPr/>
          <p:nvPr/>
        </p:nvGrpSpPr>
        <p:grpSpPr>
          <a:xfrm>
            <a:off x="8908072" y="5309058"/>
            <a:ext cx="167054" cy="159360"/>
            <a:chOff x="7775095" y="3258339"/>
            <a:chExt cx="167054" cy="159360"/>
          </a:xfrm>
        </p:grpSpPr>
        <p:cxnSp>
          <p:nvCxnSpPr>
            <p:cNvPr id="18" name="Straight Connector 17"/>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34F12509-14E3-4A98-6D14-5C67AFB1610A}"/>
              </a:ext>
            </a:extLst>
          </p:cNvPr>
          <p:cNvSpPr txBox="1"/>
          <p:nvPr/>
        </p:nvSpPr>
        <p:spPr>
          <a:xfrm>
            <a:off x="8347905" y="4781795"/>
            <a:ext cx="3774141" cy="430887"/>
          </a:xfrm>
          <a:prstGeom prst="rect">
            <a:avLst/>
          </a:prstGeom>
          <a:noFill/>
        </p:spPr>
        <p:txBody>
          <a:bodyPr wrap="square">
            <a:spAutoFit/>
          </a:bodyPr>
          <a:lstStyle/>
          <a:p>
            <a:r>
              <a:rPr lang="en-US" sz="1100" dirty="0">
                <a:solidFill>
                  <a:srgbClr val="00B0F0"/>
                </a:solidFill>
              </a:rPr>
              <a:t>https://paris21-data.github.io/CH_methodology_note/about-the-data.html#oecd-data-for-development-profiles</a:t>
            </a:r>
            <a:endParaRPr lang="en-DE" sz="1100" dirty="0">
              <a:solidFill>
                <a:srgbClr val="00B0F0"/>
              </a:solidFill>
            </a:endParaRPr>
          </a:p>
        </p:txBody>
      </p:sp>
    </p:spTree>
    <p:extLst>
      <p:ext uri="{BB962C8B-B14F-4D97-AF65-F5344CB8AC3E}">
        <p14:creationId xmlns:p14="http://schemas.microsoft.com/office/powerpoint/2010/main" val="2898392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8b</a:t>
            </a:r>
          </a:p>
        </p:txBody>
      </p:sp>
      <p:pic>
        <p:nvPicPr>
          <p:cNvPr id="3" name="Picture 2"/>
          <p:cNvPicPr>
            <a:picLocks noChangeAspect="1"/>
          </p:cNvPicPr>
          <p:nvPr/>
        </p:nvPicPr>
        <p:blipFill>
          <a:blip r:embed="rId2"/>
          <a:stretch>
            <a:fillRect/>
          </a:stretch>
        </p:blipFill>
        <p:spPr>
          <a:xfrm>
            <a:off x="3305175" y="781050"/>
            <a:ext cx="5543550" cy="2495550"/>
          </a:xfrm>
          <a:prstGeom prst="rect">
            <a:avLst/>
          </a:prstGeom>
        </p:spPr>
      </p:pic>
      <p:sp>
        <p:nvSpPr>
          <p:cNvPr id="9" name="Rectangle 8"/>
          <p:cNvSpPr/>
          <p:nvPr/>
        </p:nvSpPr>
        <p:spPr>
          <a:xfrm>
            <a:off x="3305174" y="3285836"/>
            <a:ext cx="5543549" cy="685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a:p>
            <a:r>
              <a:rPr lang="en-GB" sz="1200" dirty="0">
                <a:solidFill>
                  <a:schemeClr val="bg1">
                    <a:lumMod val="50000"/>
                  </a:schemeClr>
                </a:solidFill>
              </a:rPr>
              <a:t> </a:t>
            </a:r>
          </a:p>
        </p:txBody>
      </p:sp>
      <p:sp>
        <p:nvSpPr>
          <p:cNvPr id="12" name="Rectangle 11"/>
          <p:cNvSpPr/>
          <p:nvPr/>
        </p:nvSpPr>
        <p:spPr>
          <a:xfrm>
            <a:off x="4004896" y="4507164"/>
            <a:ext cx="4843827" cy="1077218"/>
          </a:xfrm>
          <a:prstGeom prst="rect">
            <a:avLst/>
          </a:prstGeom>
          <a:ln>
            <a:solidFill>
              <a:schemeClr val="tx2"/>
            </a:solidFill>
          </a:ln>
        </p:spPr>
        <p:txBody>
          <a:bodyPr wrap="square">
            <a:spAutoFit/>
          </a:bodyPr>
          <a:lstStyle/>
          <a:p>
            <a:pPr fontAlgn="t"/>
            <a:r>
              <a:rPr lang="en-US" sz="1600">
                <a:solidFill>
                  <a:srgbClr val="000000"/>
                </a:solidFill>
                <a:latin typeface="Arial" panose="020B0604020202020204" pitchFamily="34" charset="0"/>
              </a:rPr>
              <a:t>This list shows the total project budget according to policy sectors. Data obtained using a classification algorithm. Projects after 2012 are classified based on their project description.</a:t>
            </a:r>
          </a:p>
        </p:txBody>
      </p:sp>
      <p:grpSp>
        <p:nvGrpSpPr>
          <p:cNvPr id="13" name="Group 12"/>
          <p:cNvGrpSpPr/>
          <p:nvPr/>
        </p:nvGrpSpPr>
        <p:grpSpPr>
          <a:xfrm>
            <a:off x="8681669" y="4543112"/>
            <a:ext cx="167054" cy="159360"/>
            <a:chOff x="7775095" y="3258339"/>
            <a:chExt cx="167054" cy="159360"/>
          </a:xfrm>
        </p:grpSpPr>
        <p:cxnSp>
          <p:nvCxnSpPr>
            <p:cNvPr id="16" name="Straight Connector 15"/>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3305174" y="4202729"/>
            <a:ext cx="699722" cy="304435"/>
            <a:chOff x="2474301" y="5673044"/>
            <a:chExt cx="699722" cy="304435"/>
          </a:xfrm>
        </p:grpSpPr>
        <p:pic>
          <p:nvPicPr>
            <p:cNvPr id="19" name="Picture 18"/>
            <p:cNvPicPr>
              <a:picLocks noChangeAspect="1"/>
            </p:cNvPicPr>
            <p:nvPr/>
          </p:nvPicPr>
          <p:blipFill rotWithShape="1">
            <a:blip r:embed="rId3"/>
            <a:srcRect r="37744" b="11026"/>
            <a:stretch/>
          </p:blipFill>
          <p:spPr>
            <a:xfrm>
              <a:off x="2474301" y="5673044"/>
              <a:ext cx="699722" cy="288142"/>
            </a:xfrm>
            <a:prstGeom prst="rect">
              <a:avLst/>
            </a:prstGeom>
          </p:spPr>
        </p:pic>
        <p:pic>
          <p:nvPicPr>
            <p:cNvPr id="20"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2" name="TextBox 1">
            <a:extLst>
              <a:ext uri="{FF2B5EF4-FFF2-40B4-BE49-F238E27FC236}">
                <a16:creationId xmlns:a16="http://schemas.microsoft.com/office/drawing/2014/main" id="{D842358B-1ACE-8D9B-E7B9-42F048B76547}"/>
              </a:ext>
            </a:extLst>
          </p:cNvPr>
          <p:cNvSpPr txBox="1"/>
          <p:nvPr/>
        </p:nvSpPr>
        <p:spPr>
          <a:xfrm>
            <a:off x="4319172" y="4039345"/>
            <a:ext cx="3734938" cy="400110"/>
          </a:xfrm>
          <a:prstGeom prst="rect">
            <a:avLst/>
          </a:prstGeom>
          <a:noFill/>
        </p:spPr>
        <p:txBody>
          <a:bodyPr wrap="square">
            <a:spAutoFit/>
          </a:bodyPr>
          <a:lstStyle/>
          <a:p>
            <a:r>
              <a:rPr lang="en-DE" sz="1000" dirty="0">
                <a:solidFill>
                  <a:srgbClr val="00B0F0"/>
                </a:solidFill>
              </a:rPr>
              <a:t>https://paris21-data.github.io/CH_methodology_note/about-the-data.html#paris21-press-data</a:t>
            </a:r>
          </a:p>
        </p:txBody>
      </p:sp>
    </p:spTree>
    <p:extLst>
      <p:ext uri="{BB962C8B-B14F-4D97-AF65-F5344CB8AC3E}">
        <p14:creationId xmlns:p14="http://schemas.microsoft.com/office/powerpoint/2010/main" val="56451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45231" y="257953"/>
            <a:ext cx="7343340" cy="4248470"/>
          </a:xfrm>
          <a:prstGeom prst="rect">
            <a:avLst/>
          </a:prstGeom>
        </p:spPr>
      </p:pic>
      <p:sp>
        <p:nvSpPr>
          <p:cNvPr id="4" name="Rectangle 3"/>
          <p:cNvSpPr/>
          <p:nvPr/>
        </p:nvSpPr>
        <p:spPr>
          <a:xfrm>
            <a:off x="3297115" y="5444271"/>
            <a:ext cx="6414486" cy="771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This chart shows funding flows (</a:t>
            </a:r>
            <a:r>
              <a:rPr lang="en-US" sz="1200" dirty="0">
                <a:solidFill>
                  <a:schemeClr val="tx1"/>
                </a:solidFill>
                <a:hlinkClick r:id="rId3"/>
              </a:rPr>
              <a:t>commitments or disbursements</a:t>
            </a:r>
            <a:r>
              <a:rPr lang="en-US" sz="1200" dirty="0">
                <a:solidFill>
                  <a:schemeClr val="tx1"/>
                </a:solidFill>
              </a:rPr>
              <a:t>) from providers (right) to recipient groups (left), the width of the bands is proportional to the amount. </a:t>
            </a:r>
          </a:p>
        </p:txBody>
      </p:sp>
      <p:sp>
        <p:nvSpPr>
          <p:cNvPr id="10" name="Rectangle 9"/>
          <p:cNvSpPr/>
          <p:nvPr/>
        </p:nvSpPr>
        <p:spPr>
          <a:xfrm>
            <a:off x="2553669" y="4550383"/>
            <a:ext cx="7266370" cy="575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cxnSp>
        <p:nvCxnSpPr>
          <p:cNvPr id="12" name="Straight Connector 11"/>
          <p:cNvCxnSpPr/>
          <p:nvPr/>
        </p:nvCxnSpPr>
        <p:spPr>
          <a:xfrm flipH="1">
            <a:off x="9521099" y="5488231"/>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512306" y="5488231"/>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553669" y="5354878"/>
            <a:ext cx="699722" cy="304435"/>
            <a:chOff x="2474301" y="5673044"/>
            <a:chExt cx="699722" cy="304435"/>
          </a:xfrm>
        </p:grpSpPr>
        <p:pic>
          <p:nvPicPr>
            <p:cNvPr id="15" name="Picture 14"/>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6"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3" name="TextBox 2">
            <a:extLst>
              <a:ext uri="{FF2B5EF4-FFF2-40B4-BE49-F238E27FC236}">
                <a16:creationId xmlns:a16="http://schemas.microsoft.com/office/drawing/2014/main" id="{8D0D5244-3175-2BBD-1067-8564A907EB88}"/>
              </a:ext>
            </a:extLst>
          </p:cNvPr>
          <p:cNvSpPr txBox="1"/>
          <p:nvPr/>
        </p:nvSpPr>
        <p:spPr>
          <a:xfrm>
            <a:off x="4533414" y="6318806"/>
            <a:ext cx="4727879" cy="430887"/>
          </a:xfrm>
          <a:prstGeom prst="rect">
            <a:avLst/>
          </a:prstGeom>
          <a:noFill/>
        </p:spPr>
        <p:txBody>
          <a:bodyPr wrap="square">
            <a:spAutoFit/>
          </a:bodyPr>
          <a:lstStyle/>
          <a:p>
            <a:r>
              <a:rPr lang="en-DE" sz="1100" dirty="0">
                <a:solidFill>
                  <a:srgbClr val="00B0F0"/>
                </a:solidFill>
              </a:rPr>
              <a:t>https://paris21-data.github.io/CH_methodology_note/financing-dev-data.html#commitments-and-disbursements</a:t>
            </a:r>
          </a:p>
        </p:txBody>
      </p:sp>
      <p:sp>
        <p:nvSpPr>
          <p:cNvPr id="6" name="TextBox 5">
            <a:extLst>
              <a:ext uri="{FF2B5EF4-FFF2-40B4-BE49-F238E27FC236}">
                <a16:creationId xmlns:a16="http://schemas.microsoft.com/office/drawing/2014/main" id="{E1240161-9A3C-14FD-1A99-E93ABC241888}"/>
              </a:ext>
            </a:extLst>
          </p:cNvPr>
          <p:cNvSpPr txBox="1"/>
          <p:nvPr/>
        </p:nvSpPr>
        <p:spPr>
          <a:xfrm>
            <a:off x="6116901" y="5170142"/>
            <a:ext cx="6096000" cy="246221"/>
          </a:xfrm>
          <a:prstGeom prst="rect">
            <a:avLst/>
          </a:prstGeom>
          <a:noFill/>
        </p:spPr>
        <p:txBody>
          <a:bodyPr wrap="square">
            <a:spAutoFit/>
          </a:bodyPr>
          <a:lstStyle/>
          <a:p>
            <a:r>
              <a:rPr lang="en-DE" sz="1000" dirty="0">
                <a:solidFill>
                  <a:srgbClr val="00B0F0"/>
                </a:solidFill>
              </a:rPr>
              <a:t>https://paris21-data.github.io/CH_methodology_note/about-the-data.html#paris21-press-data</a:t>
            </a:r>
          </a:p>
        </p:txBody>
      </p:sp>
    </p:spTree>
    <p:extLst>
      <p:ext uri="{BB962C8B-B14F-4D97-AF65-F5344CB8AC3E}">
        <p14:creationId xmlns:p14="http://schemas.microsoft.com/office/powerpoint/2010/main" val="3300901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9a</a:t>
            </a:r>
          </a:p>
        </p:txBody>
      </p:sp>
      <p:pic>
        <p:nvPicPr>
          <p:cNvPr id="2" name="Picture 1"/>
          <p:cNvPicPr>
            <a:picLocks noChangeAspect="1"/>
          </p:cNvPicPr>
          <p:nvPr/>
        </p:nvPicPr>
        <p:blipFill>
          <a:blip r:embed="rId2"/>
          <a:stretch>
            <a:fillRect/>
          </a:stretch>
        </p:blipFill>
        <p:spPr>
          <a:xfrm>
            <a:off x="2038350" y="2319337"/>
            <a:ext cx="8115300" cy="2219325"/>
          </a:xfrm>
          <a:prstGeom prst="rect">
            <a:avLst/>
          </a:prstGeom>
        </p:spPr>
      </p:pic>
      <p:sp>
        <p:nvSpPr>
          <p:cNvPr id="8" name="Rectangle 7"/>
          <p:cNvSpPr/>
          <p:nvPr/>
        </p:nvSpPr>
        <p:spPr>
          <a:xfrm>
            <a:off x="2038350" y="4624387"/>
            <a:ext cx="8115300" cy="3544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OECD (2021), Data for Development Profiles</a:t>
            </a:r>
            <a:r>
              <a:rPr lang="en-GB" sz="1200" dirty="0">
                <a:solidFill>
                  <a:schemeClr val="bg1">
                    <a:lumMod val="50000"/>
                  </a:schemeClr>
                </a:solidFill>
              </a:rPr>
              <a:t>. </a:t>
            </a:r>
            <a:r>
              <a:rPr lang="en-US" sz="1200" dirty="0">
                <a:solidFill>
                  <a:schemeClr val="bg1">
                    <a:lumMod val="50000"/>
                  </a:schemeClr>
                </a:solidFill>
              </a:rPr>
              <a:t>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12" name="Rectangle 11"/>
          <p:cNvSpPr/>
          <p:nvPr/>
        </p:nvSpPr>
        <p:spPr>
          <a:xfrm>
            <a:off x="2738072" y="5581564"/>
            <a:ext cx="5235050" cy="523220"/>
          </a:xfrm>
          <a:prstGeom prst="rect">
            <a:avLst/>
          </a:prstGeom>
          <a:ln>
            <a:solidFill>
              <a:schemeClr val="tx2"/>
            </a:solidFill>
          </a:ln>
        </p:spPr>
        <p:txBody>
          <a:bodyPr wrap="square">
            <a:spAutoFit/>
          </a:bodyPr>
          <a:lstStyle/>
          <a:p>
            <a:pPr fontAlgn="t"/>
            <a:r>
              <a:rPr lang="en-US" sz="1400">
                <a:solidFill>
                  <a:srgbClr val="000000"/>
                </a:solidFill>
                <a:latin typeface="Arial" panose="020B0604020202020204" pitchFamily="34" charset="0"/>
              </a:rPr>
              <a:t>This list show the core sectors supported by the provider.</a:t>
            </a:r>
          </a:p>
          <a:p>
            <a:pPr fontAlgn="t"/>
            <a:endParaRPr lang="en-US" sz="1400">
              <a:solidFill>
                <a:srgbClr val="000000"/>
              </a:solidFill>
              <a:latin typeface="Arial" panose="020B0604020202020204" pitchFamily="34" charset="0"/>
            </a:endParaRPr>
          </a:p>
        </p:txBody>
      </p:sp>
      <p:grpSp>
        <p:nvGrpSpPr>
          <p:cNvPr id="13" name="Group 12"/>
          <p:cNvGrpSpPr/>
          <p:nvPr/>
        </p:nvGrpSpPr>
        <p:grpSpPr>
          <a:xfrm>
            <a:off x="7681303" y="5703230"/>
            <a:ext cx="167054" cy="159360"/>
            <a:chOff x="7775095" y="3258339"/>
            <a:chExt cx="167054" cy="159360"/>
          </a:xfrm>
        </p:grpSpPr>
        <p:cxnSp>
          <p:nvCxnSpPr>
            <p:cNvPr id="16" name="Straight Connector 15"/>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038350" y="5277129"/>
            <a:ext cx="699722" cy="304435"/>
            <a:chOff x="2474301" y="5673044"/>
            <a:chExt cx="699722" cy="304435"/>
          </a:xfrm>
        </p:grpSpPr>
        <p:pic>
          <p:nvPicPr>
            <p:cNvPr id="19" name="Picture 18"/>
            <p:cNvPicPr>
              <a:picLocks noChangeAspect="1"/>
            </p:cNvPicPr>
            <p:nvPr/>
          </p:nvPicPr>
          <p:blipFill rotWithShape="1">
            <a:blip r:embed="rId3"/>
            <a:srcRect r="37744" b="11026"/>
            <a:stretch/>
          </p:blipFill>
          <p:spPr>
            <a:xfrm>
              <a:off x="2474301" y="5673044"/>
              <a:ext cx="699722" cy="288142"/>
            </a:xfrm>
            <a:prstGeom prst="rect">
              <a:avLst/>
            </a:prstGeom>
          </p:spPr>
        </p:pic>
        <p:pic>
          <p:nvPicPr>
            <p:cNvPr id="20"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3" name="TextBox 2">
            <a:extLst>
              <a:ext uri="{FF2B5EF4-FFF2-40B4-BE49-F238E27FC236}">
                <a16:creationId xmlns:a16="http://schemas.microsoft.com/office/drawing/2014/main" id="{ED8EAB98-CE92-152A-AA30-BD1FEC0962B7}"/>
              </a:ext>
            </a:extLst>
          </p:cNvPr>
          <p:cNvSpPr txBox="1"/>
          <p:nvPr/>
        </p:nvSpPr>
        <p:spPr>
          <a:xfrm>
            <a:off x="6483247" y="5002641"/>
            <a:ext cx="3774141" cy="430887"/>
          </a:xfrm>
          <a:prstGeom prst="rect">
            <a:avLst/>
          </a:prstGeom>
          <a:noFill/>
        </p:spPr>
        <p:txBody>
          <a:bodyPr wrap="square">
            <a:spAutoFit/>
          </a:bodyPr>
          <a:lstStyle/>
          <a:p>
            <a:r>
              <a:rPr lang="en-US" sz="1100" dirty="0">
                <a:solidFill>
                  <a:srgbClr val="00B0F0"/>
                </a:solidFill>
              </a:rPr>
              <a:t>https://paris21-data.github.io/CH_methodology_note/about-the-data.html#oecd-data-for-development-profiles</a:t>
            </a:r>
            <a:endParaRPr lang="en-DE" sz="1100" dirty="0">
              <a:solidFill>
                <a:srgbClr val="00B0F0"/>
              </a:solidFill>
            </a:endParaRPr>
          </a:p>
        </p:txBody>
      </p:sp>
    </p:spTree>
    <p:extLst>
      <p:ext uri="{BB962C8B-B14F-4D97-AF65-F5344CB8AC3E}">
        <p14:creationId xmlns:p14="http://schemas.microsoft.com/office/powerpoint/2010/main" val="3000528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9b</a:t>
            </a:r>
          </a:p>
        </p:txBody>
      </p:sp>
      <p:pic>
        <p:nvPicPr>
          <p:cNvPr id="2" name="Picture 1"/>
          <p:cNvPicPr>
            <a:picLocks noChangeAspect="1"/>
          </p:cNvPicPr>
          <p:nvPr/>
        </p:nvPicPr>
        <p:blipFill>
          <a:blip r:embed="rId2"/>
          <a:stretch>
            <a:fillRect/>
          </a:stretch>
        </p:blipFill>
        <p:spPr>
          <a:xfrm>
            <a:off x="3386137" y="644540"/>
            <a:ext cx="5381625" cy="2476500"/>
          </a:xfrm>
          <a:prstGeom prst="rect">
            <a:avLst/>
          </a:prstGeom>
        </p:spPr>
      </p:pic>
      <p:sp>
        <p:nvSpPr>
          <p:cNvPr id="5" name="Rectangle 4"/>
          <p:cNvSpPr/>
          <p:nvPr/>
        </p:nvSpPr>
        <p:spPr>
          <a:xfrm>
            <a:off x="3386136" y="3130565"/>
            <a:ext cx="5381625" cy="3544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9" name="Rectangle 8"/>
          <p:cNvSpPr/>
          <p:nvPr/>
        </p:nvSpPr>
        <p:spPr>
          <a:xfrm>
            <a:off x="4085858" y="3798968"/>
            <a:ext cx="5235050" cy="1200329"/>
          </a:xfrm>
          <a:prstGeom prst="rect">
            <a:avLst/>
          </a:prstGeom>
          <a:ln>
            <a:solidFill>
              <a:schemeClr val="tx2"/>
            </a:solidFill>
          </a:ln>
        </p:spPr>
        <p:txBody>
          <a:bodyPr wrap="square">
            <a:spAutoFit/>
          </a:bodyPr>
          <a:lstStyle/>
          <a:p>
            <a:pPr fontAlgn="t"/>
            <a:r>
              <a:rPr lang="en-US">
                <a:solidFill>
                  <a:srgbClr val="000000"/>
                </a:solidFill>
                <a:latin typeface="Arial" panose="020B0604020202020204" pitchFamily="34" charset="0"/>
              </a:rPr>
              <a:t>This list shows total project budget according to statistical activities. Data obtained using a classification algorithm. Projects after 2012 are classified based on their project description.</a:t>
            </a:r>
          </a:p>
        </p:txBody>
      </p:sp>
      <p:grpSp>
        <p:nvGrpSpPr>
          <p:cNvPr id="10" name="Group 9"/>
          <p:cNvGrpSpPr/>
          <p:nvPr/>
        </p:nvGrpSpPr>
        <p:grpSpPr>
          <a:xfrm>
            <a:off x="9029089" y="3920634"/>
            <a:ext cx="167054" cy="159360"/>
            <a:chOff x="7775095" y="3258339"/>
            <a:chExt cx="167054" cy="159360"/>
          </a:xfrm>
        </p:grpSpPr>
        <p:cxnSp>
          <p:nvCxnSpPr>
            <p:cNvPr id="11" name="Straight Connector 10"/>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386136" y="3494533"/>
            <a:ext cx="699722" cy="304435"/>
            <a:chOff x="2474301" y="5673044"/>
            <a:chExt cx="699722" cy="304435"/>
          </a:xfrm>
        </p:grpSpPr>
        <p:pic>
          <p:nvPicPr>
            <p:cNvPr id="16" name="Picture 15"/>
            <p:cNvPicPr>
              <a:picLocks noChangeAspect="1"/>
            </p:cNvPicPr>
            <p:nvPr/>
          </p:nvPicPr>
          <p:blipFill rotWithShape="1">
            <a:blip r:embed="rId3"/>
            <a:srcRect r="37744" b="11026"/>
            <a:stretch/>
          </p:blipFill>
          <p:spPr>
            <a:xfrm>
              <a:off x="2474301" y="5673044"/>
              <a:ext cx="699722" cy="288142"/>
            </a:xfrm>
            <a:prstGeom prst="rect">
              <a:avLst/>
            </a:prstGeom>
          </p:spPr>
        </p:pic>
        <p:pic>
          <p:nvPicPr>
            <p:cNvPr id="17"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4" name="TextBox 3">
            <a:extLst>
              <a:ext uri="{FF2B5EF4-FFF2-40B4-BE49-F238E27FC236}">
                <a16:creationId xmlns:a16="http://schemas.microsoft.com/office/drawing/2014/main" id="{1BB1E23E-52D8-1FD3-D9D2-0D5A30B4BB8E}"/>
              </a:ext>
            </a:extLst>
          </p:cNvPr>
          <p:cNvSpPr txBox="1"/>
          <p:nvPr/>
        </p:nvSpPr>
        <p:spPr>
          <a:xfrm>
            <a:off x="6451413" y="3335906"/>
            <a:ext cx="3734938" cy="400110"/>
          </a:xfrm>
          <a:prstGeom prst="rect">
            <a:avLst/>
          </a:prstGeom>
          <a:noFill/>
        </p:spPr>
        <p:txBody>
          <a:bodyPr wrap="square">
            <a:spAutoFit/>
          </a:bodyPr>
          <a:lstStyle/>
          <a:p>
            <a:r>
              <a:rPr lang="en-DE" sz="1000" dirty="0">
                <a:solidFill>
                  <a:srgbClr val="00B0F0"/>
                </a:solidFill>
              </a:rPr>
              <a:t>https://paris21-data.github.io/CH_methodology_note/about-the-data.html#paris21-press-data</a:t>
            </a:r>
          </a:p>
        </p:txBody>
      </p:sp>
    </p:spTree>
    <p:extLst>
      <p:ext uri="{BB962C8B-B14F-4D97-AF65-F5344CB8AC3E}">
        <p14:creationId xmlns:p14="http://schemas.microsoft.com/office/powerpoint/2010/main" val="2641531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491151" y="78905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10</a:t>
            </a:r>
          </a:p>
        </p:txBody>
      </p:sp>
      <p:sp>
        <p:nvSpPr>
          <p:cNvPr id="5" name="Rectangle 4"/>
          <p:cNvSpPr/>
          <p:nvPr/>
        </p:nvSpPr>
        <p:spPr>
          <a:xfrm>
            <a:off x="7013525" y="3409950"/>
            <a:ext cx="4067174" cy="8367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7" name="Rectangle 6"/>
          <p:cNvSpPr/>
          <p:nvPr/>
        </p:nvSpPr>
        <p:spPr>
          <a:xfrm>
            <a:off x="4985701" y="78905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pic>
        <p:nvPicPr>
          <p:cNvPr id="3" name="Picture 2"/>
          <p:cNvPicPr>
            <a:picLocks noChangeAspect="1"/>
          </p:cNvPicPr>
          <p:nvPr/>
        </p:nvPicPr>
        <p:blipFill>
          <a:blip r:embed="rId2"/>
          <a:stretch>
            <a:fillRect/>
          </a:stretch>
        </p:blipFill>
        <p:spPr>
          <a:xfrm>
            <a:off x="1936699" y="1590675"/>
            <a:ext cx="3638550" cy="1885950"/>
          </a:xfrm>
          <a:prstGeom prst="rect">
            <a:avLst/>
          </a:prstGeom>
        </p:spPr>
      </p:pic>
      <p:pic>
        <p:nvPicPr>
          <p:cNvPr id="4" name="Picture 3"/>
          <p:cNvPicPr>
            <a:picLocks noChangeAspect="1"/>
          </p:cNvPicPr>
          <p:nvPr/>
        </p:nvPicPr>
        <p:blipFill>
          <a:blip r:embed="rId3"/>
          <a:stretch>
            <a:fillRect/>
          </a:stretch>
        </p:blipFill>
        <p:spPr>
          <a:xfrm>
            <a:off x="7013524" y="1514475"/>
            <a:ext cx="4067175" cy="1819275"/>
          </a:xfrm>
          <a:prstGeom prst="rect">
            <a:avLst/>
          </a:prstGeom>
        </p:spPr>
      </p:pic>
      <p:sp>
        <p:nvSpPr>
          <p:cNvPr id="10" name="Rectangle 9"/>
          <p:cNvSpPr/>
          <p:nvPr/>
        </p:nvSpPr>
        <p:spPr>
          <a:xfrm>
            <a:off x="1936699" y="3542407"/>
            <a:ext cx="3638550" cy="818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OECD (2021), Data for Development Profiles</a:t>
            </a:r>
            <a:r>
              <a:rPr lang="en-GB" sz="1200" dirty="0">
                <a:solidFill>
                  <a:schemeClr val="bg1">
                    <a:lumMod val="50000"/>
                  </a:schemeClr>
                </a:solidFill>
              </a:rPr>
              <a:t>. </a:t>
            </a:r>
            <a:r>
              <a:rPr lang="en-US" sz="1200" dirty="0">
                <a:solidFill>
                  <a:schemeClr val="bg1">
                    <a:lumMod val="50000"/>
                  </a:schemeClr>
                </a:solidFill>
              </a:rPr>
              <a:t>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2" name="TextBox 1">
            <a:extLst>
              <a:ext uri="{FF2B5EF4-FFF2-40B4-BE49-F238E27FC236}">
                <a16:creationId xmlns:a16="http://schemas.microsoft.com/office/drawing/2014/main" id="{D041FF99-2711-155E-FD42-985D7CAEA57B}"/>
              </a:ext>
            </a:extLst>
          </p:cNvPr>
          <p:cNvSpPr txBox="1"/>
          <p:nvPr/>
        </p:nvSpPr>
        <p:spPr>
          <a:xfrm>
            <a:off x="8187901" y="4322885"/>
            <a:ext cx="3734938" cy="400110"/>
          </a:xfrm>
          <a:prstGeom prst="rect">
            <a:avLst/>
          </a:prstGeom>
          <a:noFill/>
        </p:spPr>
        <p:txBody>
          <a:bodyPr wrap="square">
            <a:spAutoFit/>
          </a:bodyPr>
          <a:lstStyle/>
          <a:p>
            <a:r>
              <a:rPr lang="en-DE" sz="1000" dirty="0">
                <a:solidFill>
                  <a:srgbClr val="00B0F0"/>
                </a:solidFill>
              </a:rPr>
              <a:t>https://paris21-data.github.io/CH_methodology_note/about-the-data.html#paris21-press-data</a:t>
            </a:r>
          </a:p>
        </p:txBody>
      </p:sp>
      <p:sp>
        <p:nvSpPr>
          <p:cNvPr id="6" name="TextBox 5">
            <a:extLst>
              <a:ext uri="{FF2B5EF4-FFF2-40B4-BE49-F238E27FC236}">
                <a16:creationId xmlns:a16="http://schemas.microsoft.com/office/drawing/2014/main" id="{F7367576-6A53-C43B-33DA-C20A8A7C5952}"/>
              </a:ext>
            </a:extLst>
          </p:cNvPr>
          <p:cNvSpPr txBox="1"/>
          <p:nvPr/>
        </p:nvSpPr>
        <p:spPr>
          <a:xfrm>
            <a:off x="2753929" y="4422760"/>
            <a:ext cx="3774141" cy="430887"/>
          </a:xfrm>
          <a:prstGeom prst="rect">
            <a:avLst/>
          </a:prstGeom>
          <a:noFill/>
        </p:spPr>
        <p:txBody>
          <a:bodyPr wrap="square">
            <a:spAutoFit/>
          </a:bodyPr>
          <a:lstStyle/>
          <a:p>
            <a:r>
              <a:rPr lang="en-US" sz="1100" dirty="0">
                <a:solidFill>
                  <a:srgbClr val="00B0F0"/>
                </a:solidFill>
              </a:rPr>
              <a:t>https://paris21-data.github.io/CH_methodology_note/about-the-data.html#oecd-data-for-development-profiles</a:t>
            </a:r>
            <a:endParaRPr lang="en-DE" sz="1100" dirty="0">
              <a:solidFill>
                <a:srgbClr val="00B0F0"/>
              </a:solidFill>
            </a:endParaRPr>
          </a:p>
        </p:txBody>
      </p:sp>
    </p:spTree>
    <p:extLst>
      <p:ext uri="{BB962C8B-B14F-4D97-AF65-F5344CB8AC3E}">
        <p14:creationId xmlns:p14="http://schemas.microsoft.com/office/powerpoint/2010/main" val="268691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491151" y="78905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11</a:t>
            </a:r>
          </a:p>
        </p:txBody>
      </p:sp>
      <p:sp>
        <p:nvSpPr>
          <p:cNvPr id="5" name="Rectangle 4"/>
          <p:cNvSpPr/>
          <p:nvPr/>
        </p:nvSpPr>
        <p:spPr>
          <a:xfrm>
            <a:off x="2827420" y="4005875"/>
            <a:ext cx="7029449" cy="7595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commitment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pic>
        <p:nvPicPr>
          <p:cNvPr id="2" name="Picture 1"/>
          <p:cNvPicPr>
            <a:picLocks noChangeAspect="1"/>
          </p:cNvPicPr>
          <p:nvPr/>
        </p:nvPicPr>
        <p:blipFill>
          <a:blip r:embed="rId2"/>
          <a:stretch>
            <a:fillRect/>
          </a:stretch>
        </p:blipFill>
        <p:spPr>
          <a:xfrm>
            <a:off x="2827421" y="1720491"/>
            <a:ext cx="7029450" cy="2285384"/>
          </a:xfrm>
          <a:prstGeom prst="rect">
            <a:avLst/>
          </a:prstGeom>
          <a:ln>
            <a:solidFill>
              <a:schemeClr val="tx1"/>
            </a:solidFill>
          </a:ln>
        </p:spPr>
      </p:pic>
      <p:sp>
        <p:nvSpPr>
          <p:cNvPr id="3" name="TextBox 2">
            <a:extLst>
              <a:ext uri="{FF2B5EF4-FFF2-40B4-BE49-F238E27FC236}">
                <a16:creationId xmlns:a16="http://schemas.microsoft.com/office/drawing/2014/main" id="{D754A816-D743-EAC8-D8D8-FCA408EC392B}"/>
              </a:ext>
            </a:extLst>
          </p:cNvPr>
          <p:cNvSpPr txBox="1"/>
          <p:nvPr/>
        </p:nvSpPr>
        <p:spPr>
          <a:xfrm>
            <a:off x="2280159" y="4881771"/>
            <a:ext cx="3734938" cy="400110"/>
          </a:xfrm>
          <a:prstGeom prst="rect">
            <a:avLst/>
          </a:prstGeom>
          <a:noFill/>
        </p:spPr>
        <p:txBody>
          <a:bodyPr wrap="square">
            <a:spAutoFit/>
          </a:bodyPr>
          <a:lstStyle/>
          <a:p>
            <a:r>
              <a:rPr lang="en-DE" sz="1000" dirty="0">
                <a:solidFill>
                  <a:srgbClr val="00B0F0"/>
                </a:solidFill>
              </a:rPr>
              <a:t>https://paris21-data.github.io/CH_methodology_note/about-the-data.html#paris21-press-data</a:t>
            </a:r>
          </a:p>
        </p:txBody>
      </p:sp>
    </p:spTree>
    <p:extLst>
      <p:ext uri="{BB962C8B-B14F-4D97-AF65-F5344CB8AC3E}">
        <p14:creationId xmlns:p14="http://schemas.microsoft.com/office/powerpoint/2010/main" val="3974189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491151" y="78905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13</a:t>
            </a:r>
          </a:p>
        </p:txBody>
      </p:sp>
      <p:sp>
        <p:nvSpPr>
          <p:cNvPr id="6" name="Rectangle 5"/>
          <p:cNvSpPr/>
          <p:nvPr/>
        </p:nvSpPr>
        <p:spPr>
          <a:xfrm>
            <a:off x="4352926" y="5352043"/>
            <a:ext cx="3486150" cy="461665"/>
          </a:xfrm>
          <a:prstGeom prst="rect">
            <a:avLst/>
          </a:prstGeom>
          <a:solidFill>
            <a:schemeClr val="bg1">
              <a:lumMod val="95000"/>
            </a:schemeClr>
          </a:solidFill>
        </p:spPr>
        <p:txBody>
          <a:bodyPr wrap="square">
            <a:spAutoFit/>
          </a:bodyPr>
          <a:lstStyle/>
          <a:p>
            <a:r>
              <a:rPr lang="en-US" sz="1200" dirty="0">
                <a:solidFill>
                  <a:schemeClr val="bg1">
                    <a:lumMod val="50000"/>
                  </a:schemeClr>
                </a:solidFill>
              </a:rPr>
              <a:t>This information is sourced by PARIS21 (2021). See the </a:t>
            </a:r>
            <a:r>
              <a:rPr lang="en-US" sz="1200" dirty="0">
                <a:solidFill>
                  <a:schemeClr val="bg1">
                    <a:lumMod val="50000"/>
                  </a:schemeClr>
                </a:solidFill>
                <a:hlinkClick r:id="rId2"/>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pic>
        <p:nvPicPr>
          <p:cNvPr id="3" name="Picture 2"/>
          <p:cNvPicPr>
            <a:picLocks noChangeAspect="1"/>
          </p:cNvPicPr>
          <p:nvPr/>
        </p:nvPicPr>
        <p:blipFill>
          <a:blip r:embed="rId3"/>
          <a:stretch>
            <a:fillRect/>
          </a:stretch>
        </p:blipFill>
        <p:spPr>
          <a:xfrm>
            <a:off x="4352925" y="1628775"/>
            <a:ext cx="3486150" cy="3600450"/>
          </a:xfrm>
          <a:prstGeom prst="rect">
            <a:avLst/>
          </a:prstGeom>
        </p:spPr>
      </p:pic>
      <p:sp>
        <p:nvSpPr>
          <p:cNvPr id="8" name="Rectangle 7"/>
          <p:cNvSpPr/>
          <p:nvPr/>
        </p:nvSpPr>
        <p:spPr>
          <a:xfrm>
            <a:off x="9863503" y="78905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sp>
        <p:nvSpPr>
          <p:cNvPr id="2" name="TextBox 1">
            <a:extLst>
              <a:ext uri="{FF2B5EF4-FFF2-40B4-BE49-F238E27FC236}">
                <a16:creationId xmlns:a16="http://schemas.microsoft.com/office/drawing/2014/main" id="{D7B21624-1F52-ED09-1498-9375AAB30E4D}"/>
              </a:ext>
            </a:extLst>
          </p:cNvPr>
          <p:cNvSpPr txBox="1"/>
          <p:nvPr/>
        </p:nvSpPr>
        <p:spPr>
          <a:xfrm>
            <a:off x="4228531" y="5936526"/>
            <a:ext cx="3734938" cy="400110"/>
          </a:xfrm>
          <a:prstGeom prst="rect">
            <a:avLst/>
          </a:prstGeom>
          <a:noFill/>
        </p:spPr>
        <p:txBody>
          <a:bodyPr wrap="square">
            <a:spAutoFit/>
          </a:bodyPr>
          <a:lstStyle/>
          <a:p>
            <a:r>
              <a:rPr lang="en-US" sz="1000" dirty="0">
                <a:solidFill>
                  <a:srgbClr val="00B0F0"/>
                </a:solidFill>
              </a:rPr>
              <a:t>https://paris21-data.github.io/CH_methodology_note/about-the-data.html#funding-opportunities-in-statistical-systems</a:t>
            </a:r>
            <a:endParaRPr lang="en-DE" sz="1000" dirty="0">
              <a:solidFill>
                <a:srgbClr val="00B0F0"/>
              </a:solidFill>
            </a:endParaRPr>
          </a:p>
        </p:txBody>
      </p:sp>
    </p:spTree>
    <p:extLst>
      <p:ext uri="{BB962C8B-B14F-4D97-AF65-F5344CB8AC3E}">
        <p14:creationId xmlns:p14="http://schemas.microsoft.com/office/powerpoint/2010/main" val="4009240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Project profiles</a:t>
            </a:r>
          </a:p>
        </p:txBody>
      </p:sp>
    </p:spTree>
    <p:extLst>
      <p:ext uri="{BB962C8B-B14F-4D97-AF65-F5344CB8AC3E}">
        <p14:creationId xmlns:p14="http://schemas.microsoft.com/office/powerpoint/2010/main" val="3065285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32284" y="790410"/>
            <a:ext cx="5343891" cy="3132057"/>
          </a:xfrm>
          <a:prstGeom prst="rect">
            <a:avLst/>
          </a:prstGeom>
          <a:ln>
            <a:solidFill>
              <a:schemeClr val="accent1"/>
            </a:solidFill>
          </a:ln>
        </p:spPr>
      </p:pic>
      <p:sp>
        <p:nvSpPr>
          <p:cNvPr id="5" name="Rectangle 4"/>
          <p:cNvSpPr/>
          <p:nvPr/>
        </p:nvSpPr>
        <p:spPr>
          <a:xfrm>
            <a:off x="3332284" y="4005875"/>
            <a:ext cx="5343891" cy="7595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on this page are in nominal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2" name="TextBox 1">
            <a:extLst>
              <a:ext uri="{FF2B5EF4-FFF2-40B4-BE49-F238E27FC236}">
                <a16:creationId xmlns:a16="http://schemas.microsoft.com/office/drawing/2014/main" id="{53962E69-4D90-DFBD-4F5F-AD056967B41D}"/>
              </a:ext>
            </a:extLst>
          </p:cNvPr>
          <p:cNvSpPr txBox="1"/>
          <p:nvPr/>
        </p:nvSpPr>
        <p:spPr>
          <a:xfrm>
            <a:off x="4941237" y="4848839"/>
            <a:ext cx="3734938" cy="400110"/>
          </a:xfrm>
          <a:prstGeom prst="rect">
            <a:avLst/>
          </a:prstGeom>
          <a:noFill/>
        </p:spPr>
        <p:txBody>
          <a:bodyPr wrap="square">
            <a:spAutoFit/>
          </a:bodyPr>
          <a:lstStyle/>
          <a:p>
            <a:r>
              <a:rPr lang="en-DE" sz="1000" dirty="0">
                <a:solidFill>
                  <a:srgbClr val="00B0F0"/>
                </a:solidFill>
              </a:rPr>
              <a:t>https://paris21-data.github.io/CH_methodology_note/about-the-data.html#paris21-press-data</a:t>
            </a:r>
          </a:p>
        </p:txBody>
      </p:sp>
    </p:spTree>
    <p:extLst>
      <p:ext uri="{BB962C8B-B14F-4D97-AF65-F5344CB8AC3E}">
        <p14:creationId xmlns:p14="http://schemas.microsoft.com/office/powerpoint/2010/main" val="300042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4129" y="404446"/>
            <a:ext cx="1710472" cy="2736755"/>
          </a:xfrm>
          <a:prstGeom prst="rect">
            <a:avLst/>
          </a:prstGeom>
        </p:spPr>
      </p:pic>
      <p:sp>
        <p:nvSpPr>
          <p:cNvPr id="6" name="Rectangle 5"/>
          <p:cNvSpPr/>
          <p:nvPr/>
        </p:nvSpPr>
        <p:spPr>
          <a:xfrm>
            <a:off x="804130" y="3141201"/>
            <a:ext cx="1710472" cy="12910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lumMod val="50000"/>
                  </a:schemeClr>
                </a:solidFill>
              </a:rPr>
              <a:t>The values are in USD.. Source: </a:t>
            </a:r>
            <a:r>
              <a:rPr lang="en-US" sz="1000" dirty="0">
                <a:solidFill>
                  <a:schemeClr val="bg1">
                    <a:lumMod val="50000"/>
                  </a:schemeClr>
                </a:solidFill>
              </a:rPr>
              <a:t>PARIS21 (2021), Partner Report on Support to Statistics. See the </a:t>
            </a:r>
            <a:r>
              <a:rPr lang="en-US" sz="1000" dirty="0">
                <a:solidFill>
                  <a:schemeClr val="bg1">
                    <a:lumMod val="50000"/>
                  </a:schemeClr>
                </a:solidFill>
                <a:hlinkClick r:id="rId3"/>
              </a:rPr>
              <a:t>methodology note</a:t>
            </a:r>
            <a:r>
              <a:rPr lang="en-US" sz="1000" dirty="0">
                <a:solidFill>
                  <a:schemeClr val="bg1">
                    <a:lumMod val="50000"/>
                  </a:schemeClr>
                </a:solidFill>
              </a:rPr>
              <a:t> for details.</a:t>
            </a:r>
            <a:endParaRPr lang="en-GB" sz="1000" dirty="0">
              <a:solidFill>
                <a:schemeClr val="bg1">
                  <a:lumMod val="50000"/>
                </a:schemeClr>
              </a:solidFill>
            </a:endParaRPr>
          </a:p>
        </p:txBody>
      </p:sp>
      <p:sp>
        <p:nvSpPr>
          <p:cNvPr id="8" name="Rectangle 7"/>
          <p:cNvSpPr/>
          <p:nvPr/>
        </p:nvSpPr>
        <p:spPr>
          <a:xfrm>
            <a:off x="882161" y="4866906"/>
            <a:ext cx="1632440"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aggregate funding flows (</a:t>
            </a:r>
            <a:r>
              <a:rPr lang="en-US" sz="1000" dirty="0">
                <a:solidFill>
                  <a:schemeClr val="tx1"/>
                </a:solidFill>
                <a:hlinkClick r:id="rId4"/>
              </a:rPr>
              <a:t>commitments</a:t>
            </a:r>
            <a:r>
              <a:rPr lang="en-US" sz="1000" dirty="0">
                <a:solidFill>
                  <a:schemeClr val="tx1"/>
                </a:solidFill>
              </a:rPr>
              <a:t>) to data &amp; statistics by Sustainable Development Goal (</a:t>
            </a:r>
            <a:r>
              <a:rPr lang="en-GB" sz="1000" u="sng" dirty="0">
                <a:hlinkClick r:id="rId5"/>
              </a:rPr>
              <a:t>SDGs</a:t>
            </a:r>
            <a:r>
              <a:rPr lang="en-US" sz="1000" dirty="0">
                <a:solidFill>
                  <a:schemeClr val="tx1"/>
                </a:solidFill>
              </a:rPr>
              <a:t>).</a:t>
            </a:r>
          </a:p>
        </p:txBody>
      </p:sp>
      <p:grpSp>
        <p:nvGrpSpPr>
          <p:cNvPr id="12" name="Group 11"/>
          <p:cNvGrpSpPr/>
          <p:nvPr/>
        </p:nvGrpSpPr>
        <p:grpSpPr>
          <a:xfrm>
            <a:off x="2277208" y="4937244"/>
            <a:ext cx="149470" cy="150568"/>
            <a:chOff x="9582646" y="5740282"/>
            <a:chExt cx="149470" cy="150568"/>
          </a:xfrm>
        </p:grpSpPr>
        <p:cxnSp>
          <p:nvCxnSpPr>
            <p:cNvPr id="9" name="Straight Connector 8"/>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 name="Picture 12"/>
          <p:cNvPicPr>
            <a:picLocks noChangeAspect="1"/>
          </p:cNvPicPr>
          <p:nvPr/>
        </p:nvPicPr>
        <p:blipFill>
          <a:blip r:embed="rId6"/>
          <a:stretch>
            <a:fillRect/>
          </a:stretch>
        </p:blipFill>
        <p:spPr>
          <a:xfrm>
            <a:off x="4577496" y="404446"/>
            <a:ext cx="2119349" cy="1954457"/>
          </a:xfrm>
          <a:prstGeom prst="rect">
            <a:avLst/>
          </a:prstGeom>
        </p:spPr>
      </p:pic>
      <p:sp>
        <p:nvSpPr>
          <p:cNvPr id="14" name="Rectangle 13"/>
          <p:cNvSpPr/>
          <p:nvPr/>
        </p:nvSpPr>
        <p:spPr>
          <a:xfrm>
            <a:off x="4577495" y="2398310"/>
            <a:ext cx="2119349" cy="9953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lumMod val="50000"/>
                  </a:schemeClr>
                </a:solidFill>
              </a:rPr>
              <a:t>The values are in USD. Source: </a:t>
            </a:r>
            <a:r>
              <a:rPr lang="en-US" sz="1000" dirty="0">
                <a:solidFill>
                  <a:schemeClr val="bg1">
                    <a:lumMod val="50000"/>
                  </a:schemeClr>
                </a:solidFill>
              </a:rPr>
              <a:t>PARIS21 (2021), Partner Report on Support to Statistics. See the </a:t>
            </a:r>
            <a:r>
              <a:rPr lang="en-US" sz="1000" dirty="0">
                <a:solidFill>
                  <a:schemeClr val="bg1">
                    <a:lumMod val="50000"/>
                  </a:schemeClr>
                </a:solidFill>
                <a:hlinkClick r:id="rId7"/>
              </a:rPr>
              <a:t>methodology note</a:t>
            </a:r>
            <a:r>
              <a:rPr lang="en-US" sz="1000" dirty="0">
                <a:solidFill>
                  <a:schemeClr val="bg1">
                    <a:lumMod val="50000"/>
                  </a:schemeClr>
                </a:solidFill>
              </a:rPr>
              <a:t> for details.</a:t>
            </a:r>
            <a:endParaRPr lang="en-GB" sz="1000" dirty="0">
              <a:solidFill>
                <a:schemeClr val="bg1">
                  <a:lumMod val="50000"/>
                </a:schemeClr>
              </a:solidFill>
            </a:endParaRPr>
          </a:p>
          <a:p>
            <a:endParaRPr lang="en-GB" sz="1000" dirty="0">
              <a:solidFill>
                <a:schemeClr val="bg1">
                  <a:lumMod val="50000"/>
                </a:schemeClr>
              </a:solidFill>
            </a:endParaRPr>
          </a:p>
        </p:txBody>
      </p:sp>
      <p:sp>
        <p:nvSpPr>
          <p:cNvPr id="17" name="Rectangle 16"/>
          <p:cNvSpPr/>
          <p:nvPr/>
        </p:nvSpPr>
        <p:spPr>
          <a:xfrm>
            <a:off x="4577495" y="4113698"/>
            <a:ext cx="2100696"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aggregate funding flows (</a:t>
            </a:r>
            <a:r>
              <a:rPr lang="en-US" sz="1000" dirty="0">
                <a:solidFill>
                  <a:schemeClr val="tx1"/>
                </a:solidFill>
                <a:hlinkClick r:id="rId4"/>
              </a:rPr>
              <a:t>commitments</a:t>
            </a:r>
            <a:r>
              <a:rPr lang="en-US" sz="1000" dirty="0">
                <a:solidFill>
                  <a:schemeClr val="tx1"/>
                </a:solidFill>
              </a:rPr>
              <a:t>) to data &amp; statistics by government function (</a:t>
            </a:r>
            <a:r>
              <a:rPr lang="en-GB" sz="1000" u="sng" dirty="0">
                <a:hlinkClick r:id="rId8"/>
              </a:rPr>
              <a:t>COFOG</a:t>
            </a:r>
            <a:r>
              <a:rPr lang="en-US" sz="1000" dirty="0">
                <a:solidFill>
                  <a:schemeClr val="tx1"/>
                </a:solidFill>
              </a:rPr>
              <a:t>). </a:t>
            </a:r>
          </a:p>
        </p:txBody>
      </p:sp>
      <p:grpSp>
        <p:nvGrpSpPr>
          <p:cNvPr id="21" name="Group 20"/>
          <p:cNvGrpSpPr/>
          <p:nvPr/>
        </p:nvGrpSpPr>
        <p:grpSpPr>
          <a:xfrm>
            <a:off x="6465278" y="4166450"/>
            <a:ext cx="149470" cy="150568"/>
            <a:chOff x="9582646" y="5740282"/>
            <a:chExt cx="149470" cy="150568"/>
          </a:xfrm>
        </p:grpSpPr>
        <p:cxnSp>
          <p:nvCxnSpPr>
            <p:cNvPr id="22" name="Straight Connector 21"/>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5" name="Picture 24"/>
          <p:cNvPicPr>
            <a:picLocks noChangeAspect="1"/>
          </p:cNvPicPr>
          <p:nvPr/>
        </p:nvPicPr>
        <p:blipFill>
          <a:blip r:embed="rId9"/>
          <a:stretch>
            <a:fillRect/>
          </a:stretch>
        </p:blipFill>
        <p:spPr>
          <a:xfrm>
            <a:off x="8759740" y="404446"/>
            <a:ext cx="2232632" cy="1717801"/>
          </a:xfrm>
          <a:prstGeom prst="rect">
            <a:avLst/>
          </a:prstGeom>
        </p:spPr>
      </p:pic>
      <p:sp>
        <p:nvSpPr>
          <p:cNvPr id="26" name="Rectangle 25"/>
          <p:cNvSpPr/>
          <p:nvPr/>
        </p:nvSpPr>
        <p:spPr>
          <a:xfrm>
            <a:off x="8759737" y="2122247"/>
            <a:ext cx="2232635" cy="11163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lumMod val="50000"/>
                  </a:schemeClr>
                </a:solidFill>
              </a:rPr>
              <a:t>The values are in USD. Source: </a:t>
            </a:r>
            <a:r>
              <a:rPr lang="en-US" sz="1000" dirty="0">
                <a:solidFill>
                  <a:schemeClr val="bg1">
                    <a:lumMod val="50000"/>
                  </a:schemeClr>
                </a:solidFill>
              </a:rPr>
              <a:t>PARIS21 (2021), Partner Report on Support to Statistics. See the </a:t>
            </a:r>
            <a:r>
              <a:rPr lang="en-US" sz="1000" dirty="0">
                <a:solidFill>
                  <a:schemeClr val="bg1">
                    <a:lumMod val="50000"/>
                  </a:schemeClr>
                </a:solidFill>
                <a:hlinkClick r:id="rId10"/>
              </a:rPr>
              <a:t>methodology note</a:t>
            </a:r>
            <a:r>
              <a:rPr lang="en-US" sz="1000" dirty="0">
                <a:solidFill>
                  <a:schemeClr val="bg1">
                    <a:lumMod val="50000"/>
                  </a:schemeClr>
                </a:solidFill>
              </a:rPr>
              <a:t> for details.</a:t>
            </a:r>
            <a:endParaRPr lang="en-GB" sz="1000" dirty="0">
              <a:solidFill>
                <a:schemeClr val="bg1">
                  <a:lumMod val="50000"/>
                </a:schemeClr>
              </a:solidFill>
            </a:endParaRPr>
          </a:p>
          <a:p>
            <a:endParaRPr lang="en-GB" sz="1000" dirty="0">
              <a:solidFill>
                <a:schemeClr val="bg1">
                  <a:lumMod val="50000"/>
                </a:schemeClr>
              </a:solidFill>
            </a:endParaRPr>
          </a:p>
        </p:txBody>
      </p:sp>
      <p:sp>
        <p:nvSpPr>
          <p:cNvPr id="28" name="Rectangle 27"/>
          <p:cNvSpPr/>
          <p:nvPr/>
        </p:nvSpPr>
        <p:spPr>
          <a:xfrm>
            <a:off x="8759738" y="3910555"/>
            <a:ext cx="2232634"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aggregate funding flows (</a:t>
            </a:r>
            <a:r>
              <a:rPr lang="en-US" sz="1000" dirty="0">
                <a:solidFill>
                  <a:schemeClr val="tx1"/>
                </a:solidFill>
                <a:hlinkClick r:id="rId4"/>
              </a:rPr>
              <a:t>commitments</a:t>
            </a:r>
            <a:r>
              <a:rPr lang="en-US" sz="1000" dirty="0">
                <a:solidFill>
                  <a:schemeClr val="tx1"/>
                </a:solidFill>
              </a:rPr>
              <a:t>) to data &amp; statistics by statistical activity (</a:t>
            </a:r>
            <a:r>
              <a:rPr lang="en-GB" sz="1000" u="sng" dirty="0">
                <a:hlinkClick r:id="rId11"/>
              </a:rPr>
              <a:t>CSA</a:t>
            </a:r>
            <a:r>
              <a:rPr lang="en-US" sz="1000" dirty="0">
                <a:solidFill>
                  <a:schemeClr val="tx1"/>
                </a:solidFill>
              </a:rPr>
              <a:t>). </a:t>
            </a:r>
          </a:p>
        </p:txBody>
      </p:sp>
      <p:grpSp>
        <p:nvGrpSpPr>
          <p:cNvPr id="29" name="Group 28"/>
          <p:cNvGrpSpPr/>
          <p:nvPr/>
        </p:nvGrpSpPr>
        <p:grpSpPr>
          <a:xfrm>
            <a:off x="10807768" y="3963130"/>
            <a:ext cx="149470" cy="150568"/>
            <a:chOff x="9582646" y="5740282"/>
            <a:chExt cx="149470" cy="150568"/>
          </a:xfrm>
        </p:grpSpPr>
        <p:cxnSp>
          <p:nvCxnSpPr>
            <p:cNvPr id="30" name="Straight Connector 29"/>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794222" y="4497358"/>
            <a:ext cx="699722" cy="304435"/>
            <a:chOff x="2474301" y="5673044"/>
            <a:chExt cx="699722" cy="304435"/>
          </a:xfrm>
        </p:grpSpPr>
        <p:pic>
          <p:nvPicPr>
            <p:cNvPr id="34" name="Picture 33"/>
            <p:cNvPicPr>
              <a:picLocks noChangeAspect="1"/>
            </p:cNvPicPr>
            <p:nvPr/>
          </p:nvPicPr>
          <p:blipFill rotWithShape="1">
            <a:blip r:embed="rId12"/>
            <a:srcRect r="37744" b="11026"/>
            <a:stretch/>
          </p:blipFill>
          <p:spPr>
            <a:xfrm>
              <a:off x="2474301" y="5673044"/>
              <a:ext cx="699722" cy="288142"/>
            </a:xfrm>
            <a:prstGeom prst="rect">
              <a:avLst/>
            </a:prstGeom>
          </p:spPr>
        </p:pic>
        <p:pic>
          <p:nvPicPr>
            <p:cNvPr id="35" name="Picture 2" descr="Explain Vector Icons free download in SVG, PNG Forma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36" name="Group 35"/>
          <p:cNvGrpSpPr/>
          <p:nvPr/>
        </p:nvGrpSpPr>
        <p:grpSpPr>
          <a:xfrm>
            <a:off x="4548571" y="3731695"/>
            <a:ext cx="699722" cy="304435"/>
            <a:chOff x="2474301" y="5673044"/>
            <a:chExt cx="699722" cy="304435"/>
          </a:xfrm>
        </p:grpSpPr>
        <p:pic>
          <p:nvPicPr>
            <p:cNvPr id="37" name="Picture 36"/>
            <p:cNvPicPr>
              <a:picLocks noChangeAspect="1"/>
            </p:cNvPicPr>
            <p:nvPr/>
          </p:nvPicPr>
          <p:blipFill rotWithShape="1">
            <a:blip r:embed="rId12"/>
            <a:srcRect r="37744" b="11026"/>
            <a:stretch/>
          </p:blipFill>
          <p:spPr>
            <a:xfrm>
              <a:off x="2474301" y="5673044"/>
              <a:ext cx="699722" cy="288142"/>
            </a:xfrm>
            <a:prstGeom prst="rect">
              <a:avLst/>
            </a:prstGeom>
          </p:spPr>
        </p:pic>
        <p:pic>
          <p:nvPicPr>
            <p:cNvPr id="38" name="Picture 2" descr="Explain Vector Icons free download in SVG, PNG Forma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39" name="Group 38"/>
          <p:cNvGrpSpPr/>
          <p:nvPr/>
        </p:nvGrpSpPr>
        <p:grpSpPr>
          <a:xfrm>
            <a:off x="8759737" y="3487797"/>
            <a:ext cx="699722" cy="304435"/>
            <a:chOff x="2474301" y="5673044"/>
            <a:chExt cx="699722" cy="304435"/>
          </a:xfrm>
        </p:grpSpPr>
        <p:pic>
          <p:nvPicPr>
            <p:cNvPr id="40" name="Picture 39"/>
            <p:cNvPicPr>
              <a:picLocks noChangeAspect="1"/>
            </p:cNvPicPr>
            <p:nvPr/>
          </p:nvPicPr>
          <p:blipFill rotWithShape="1">
            <a:blip r:embed="rId12"/>
            <a:srcRect r="37744" b="11026"/>
            <a:stretch/>
          </p:blipFill>
          <p:spPr>
            <a:xfrm>
              <a:off x="2474301" y="5673044"/>
              <a:ext cx="699722" cy="288142"/>
            </a:xfrm>
            <a:prstGeom prst="rect">
              <a:avLst/>
            </a:prstGeom>
          </p:spPr>
        </p:pic>
        <p:pic>
          <p:nvPicPr>
            <p:cNvPr id="41" name="Picture 2" descr="Explain Vector Icons free download in SVG, PNG Forma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2" name="TextBox 1">
            <a:extLst>
              <a:ext uri="{FF2B5EF4-FFF2-40B4-BE49-F238E27FC236}">
                <a16:creationId xmlns:a16="http://schemas.microsoft.com/office/drawing/2014/main" id="{8CC5F328-1783-E1BF-2AFC-BFDAA88633D6}"/>
              </a:ext>
            </a:extLst>
          </p:cNvPr>
          <p:cNvSpPr txBox="1"/>
          <p:nvPr/>
        </p:nvSpPr>
        <p:spPr>
          <a:xfrm>
            <a:off x="4577495" y="5825931"/>
            <a:ext cx="2232212" cy="938719"/>
          </a:xfrm>
          <a:prstGeom prst="rect">
            <a:avLst/>
          </a:prstGeom>
          <a:noFill/>
        </p:spPr>
        <p:txBody>
          <a:bodyPr wrap="square">
            <a:spAutoFit/>
          </a:bodyPr>
          <a:lstStyle/>
          <a:p>
            <a:r>
              <a:rPr lang="en-DE" sz="1100" dirty="0">
                <a:solidFill>
                  <a:srgbClr val="00B0F0"/>
                </a:solidFill>
              </a:rPr>
              <a:t>https://paris21-data.github.io/CH_methodology_note/financing-dev-data.html#commitments-and-disbursements</a:t>
            </a:r>
          </a:p>
        </p:txBody>
      </p:sp>
      <p:cxnSp>
        <p:nvCxnSpPr>
          <p:cNvPr id="5" name="Straight Arrow Connector 4">
            <a:extLst>
              <a:ext uri="{FF2B5EF4-FFF2-40B4-BE49-F238E27FC236}">
                <a16:creationId xmlns:a16="http://schemas.microsoft.com/office/drawing/2014/main" id="{F6C13B23-DCEE-C0E8-534C-8567EA71C64E}"/>
              </a:ext>
            </a:extLst>
          </p:cNvPr>
          <p:cNvCxnSpPr>
            <a:cxnSpLocks/>
          </p:cNvCxnSpPr>
          <p:nvPr/>
        </p:nvCxnSpPr>
        <p:spPr>
          <a:xfrm flipV="1">
            <a:off x="6809707" y="4785500"/>
            <a:ext cx="1886058" cy="1034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80AB757-34E1-961A-B0CF-3B6EB11F9D0D}"/>
              </a:ext>
            </a:extLst>
          </p:cNvPr>
          <p:cNvCxnSpPr>
            <a:cxnSpLocks/>
          </p:cNvCxnSpPr>
          <p:nvPr/>
        </p:nvCxnSpPr>
        <p:spPr>
          <a:xfrm flipH="1" flipV="1">
            <a:off x="1864659" y="5635944"/>
            <a:ext cx="2712836" cy="434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4879DB-9631-36C7-A63E-B135EE901BA3}"/>
              </a:ext>
            </a:extLst>
          </p:cNvPr>
          <p:cNvCxnSpPr>
            <a:cxnSpLocks/>
          </p:cNvCxnSpPr>
          <p:nvPr/>
        </p:nvCxnSpPr>
        <p:spPr>
          <a:xfrm flipV="1">
            <a:off x="5393284" y="4866906"/>
            <a:ext cx="0" cy="890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6B6057B-A93C-B3EA-BE73-A5DB3DA5EA28}"/>
              </a:ext>
            </a:extLst>
          </p:cNvPr>
          <p:cNvSpPr txBox="1"/>
          <p:nvPr/>
        </p:nvSpPr>
        <p:spPr>
          <a:xfrm>
            <a:off x="7060791" y="2416635"/>
            <a:ext cx="1779627" cy="707886"/>
          </a:xfrm>
          <a:prstGeom prst="rect">
            <a:avLst/>
          </a:prstGeom>
          <a:noFill/>
        </p:spPr>
        <p:txBody>
          <a:bodyPr wrap="square">
            <a:spAutoFit/>
          </a:bodyPr>
          <a:lstStyle/>
          <a:p>
            <a:r>
              <a:rPr lang="en-DE" sz="1000" dirty="0">
                <a:solidFill>
                  <a:srgbClr val="00B0F0"/>
                </a:solidFill>
              </a:rPr>
              <a:t>https://paris21-data.github.io/CH_methodology_note/about-the-data.html#CSA</a:t>
            </a:r>
          </a:p>
        </p:txBody>
      </p:sp>
      <p:sp>
        <p:nvSpPr>
          <p:cNvPr id="27" name="TextBox 26">
            <a:extLst>
              <a:ext uri="{FF2B5EF4-FFF2-40B4-BE49-F238E27FC236}">
                <a16:creationId xmlns:a16="http://schemas.microsoft.com/office/drawing/2014/main" id="{0FE88965-E3D5-B20A-5557-DFC45E751392}"/>
              </a:ext>
            </a:extLst>
          </p:cNvPr>
          <p:cNvSpPr txBox="1"/>
          <p:nvPr/>
        </p:nvSpPr>
        <p:spPr>
          <a:xfrm>
            <a:off x="2514601" y="3765356"/>
            <a:ext cx="1779627" cy="461665"/>
          </a:xfrm>
          <a:prstGeom prst="rect">
            <a:avLst/>
          </a:prstGeom>
          <a:noFill/>
        </p:spPr>
        <p:txBody>
          <a:bodyPr wrap="square">
            <a:spAutoFit/>
          </a:bodyPr>
          <a:lstStyle/>
          <a:p>
            <a:r>
              <a:rPr lang="en-US" sz="800" dirty="0">
                <a:solidFill>
                  <a:srgbClr val="00B0F0"/>
                </a:solidFill>
              </a:rPr>
              <a:t>https://paris21-data.github.io/CH_methodology_note/about-the-data.html#SDG</a:t>
            </a:r>
            <a:endParaRPr lang="en-DE" sz="800" dirty="0">
              <a:solidFill>
                <a:srgbClr val="00B0F0"/>
              </a:solidFill>
            </a:endParaRPr>
          </a:p>
        </p:txBody>
      </p:sp>
      <p:sp>
        <p:nvSpPr>
          <p:cNvPr id="32" name="TextBox 31">
            <a:extLst>
              <a:ext uri="{FF2B5EF4-FFF2-40B4-BE49-F238E27FC236}">
                <a16:creationId xmlns:a16="http://schemas.microsoft.com/office/drawing/2014/main" id="{A595C191-C47F-7824-C59E-13A57AD7FA4F}"/>
              </a:ext>
            </a:extLst>
          </p:cNvPr>
          <p:cNvSpPr txBox="1"/>
          <p:nvPr/>
        </p:nvSpPr>
        <p:spPr>
          <a:xfrm>
            <a:off x="2948832" y="2814467"/>
            <a:ext cx="1779627" cy="461665"/>
          </a:xfrm>
          <a:prstGeom prst="rect">
            <a:avLst/>
          </a:prstGeom>
          <a:noFill/>
        </p:spPr>
        <p:txBody>
          <a:bodyPr wrap="square">
            <a:spAutoFit/>
          </a:bodyPr>
          <a:lstStyle/>
          <a:p>
            <a:r>
              <a:rPr lang="en-US" sz="800" dirty="0">
                <a:solidFill>
                  <a:srgbClr val="00B0F0"/>
                </a:solidFill>
              </a:rPr>
              <a:t>https://paris21-data.github.io/CH_methodology_note/about-the-data.html#COFOG</a:t>
            </a:r>
            <a:endParaRPr lang="en-DE" sz="800" dirty="0">
              <a:solidFill>
                <a:srgbClr val="00B0F0"/>
              </a:solidFill>
            </a:endParaRPr>
          </a:p>
        </p:txBody>
      </p:sp>
    </p:spTree>
    <p:extLst>
      <p:ext uri="{BB962C8B-B14F-4D97-AF65-F5344CB8AC3E}">
        <p14:creationId xmlns:p14="http://schemas.microsoft.com/office/powerpoint/2010/main" val="240174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1705" y="829773"/>
            <a:ext cx="3317459" cy="2244748"/>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4408244" y="829773"/>
            <a:ext cx="3317459" cy="2428509"/>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8364783" y="829773"/>
            <a:ext cx="3317459" cy="2656611"/>
          </a:xfrm>
          <a:prstGeom prst="rect">
            <a:avLst/>
          </a:prstGeom>
          <a:ln>
            <a:solidFill>
              <a:schemeClr val="tx1"/>
            </a:solidFill>
          </a:ln>
        </p:spPr>
      </p:pic>
      <p:sp>
        <p:nvSpPr>
          <p:cNvPr id="7" name="Rectangle 6"/>
          <p:cNvSpPr/>
          <p:nvPr/>
        </p:nvSpPr>
        <p:spPr>
          <a:xfrm>
            <a:off x="451705" y="3100303"/>
            <a:ext cx="3317459" cy="840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000" dirty="0">
                <a:solidFill>
                  <a:schemeClr val="bg1">
                    <a:lumMod val="65000"/>
                  </a:schemeClr>
                </a:solidFill>
                <a:ea typeface="+mn-lt"/>
                <a:cs typeface="+mn-lt"/>
              </a:rPr>
              <a:t>The values pertain to 2017-2019 and are in USD. </a:t>
            </a:r>
            <a:r>
              <a:rPr lang="en-GB" sz="1000" dirty="0">
                <a:solidFill>
                  <a:schemeClr val="bg1">
                    <a:lumMod val="50000"/>
                  </a:schemeClr>
                </a:solidFill>
              </a:rPr>
              <a:t>Source: </a:t>
            </a:r>
            <a:r>
              <a:rPr lang="en-US" sz="1000" dirty="0">
                <a:solidFill>
                  <a:schemeClr val="bg1">
                    <a:lumMod val="50000"/>
                  </a:schemeClr>
                </a:solidFill>
              </a:rPr>
              <a:t>PARIS21 (2021), Partner Report on Support to Statistics. See the </a:t>
            </a:r>
            <a:r>
              <a:rPr lang="en-US" sz="1000" dirty="0">
                <a:solidFill>
                  <a:schemeClr val="bg1">
                    <a:lumMod val="50000"/>
                  </a:schemeClr>
                </a:solidFill>
                <a:hlinkClick r:id="rId5"/>
              </a:rPr>
              <a:t>methodology note </a:t>
            </a:r>
            <a:r>
              <a:rPr lang="en-US" sz="1000" dirty="0">
                <a:solidFill>
                  <a:schemeClr val="bg1">
                    <a:lumMod val="50000"/>
                  </a:schemeClr>
                </a:solidFill>
              </a:rPr>
              <a:t>for details.</a:t>
            </a:r>
            <a:endParaRPr lang="en-GB" sz="1000" dirty="0">
              <a:solidFill>
                <a:schemeClr val="bg1">
                  <a:lumMod val="50000"/>
                </a:schemeClr>
              </a:solidFill>
            </a:endParaRPr>
          </a:p>
          <a:p>
            <a:r>
              <a:rPr lang="en-GB" sz="1000" dirty="0">
                <a:solidFill>
                  <a:schemeClr val="bg1">
                    <a:lumMod val="65000"/>
                  </a:schemeClr>
                </a:solidFill>
                <a:ea typeface="+mn-lt"/>
                <a:cs typeface="+mn-lt"/>
              </a:rPr>
              <a:t> </a:t>
            </a:r>
            <a:endParaRPr lang="en-US" dirty="0">
              <a:solidFill>
                <a:schemeClr val="bg1">
                  <a:lumMod val="65000"/>
                </a:schemeClr>
              </a:solidFill>
              <a:cs typeface="Calibri"/>
            </a:endParaRPr>
          </a:p>
        </p:txBody>
      </p:sp>
      <p:sp>
        <p:nvSpPr>
          <p:cNvPr id="9" name="Rectangle 8"/>
          <p:cNvSpPr/>
          <p:nvPr/>
        </p:nvSpPr>
        <p:spPr>
          <a:xfrm>
            <a:off x="451704" y="4866906"/>
            <a:ext cx="3317459"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countries with an </a:t>
            </a:r>
            <a:r>
              <a:rPr lang="en-US" sz="1000" dirty="0">
                <a:solidFill>
                  <a:schemeClr val="tx1"/>
                </a:solidFill>
                <a:hlinkClick r:id="rId6"/>
              </a:rPr>
              <a:t>in-depth recipient profile </a:t>
            </a:r>
            <a:r>
              <a:rPr lang="en-US" sz="1000" dirty="0">
                <a:solidFill>
                  <a:schemeClr val="tx1"/>
                </a:solidFill>
              </a:rPr>
              <a:t>on the platform and the amount of external support (</a:t>
            </a:r>
            <a:r>
              <a:rPr lang="en-US" sz="1000" dirty="0">
                <a:solidFill>
                  <a:schemeClr val="tx1"/>
                </a:solidFill>
                <a:hlinkClick r:id="rId7"/>
              </a:rPr>
              <a:t>commitments</a:t>
            </a:r>
            <a:r>
              <a:rPr lang="en-US" sz="1000" dirty="0">
                <a:solidFill>
                  <a:schemeClr val="tx1"/>
                </a:solidFill>
              </a:rPr>
              <a:t>) they received.</a:t>
            </a:r>
          </a:p>
        </p:txBody>
      </p:sp>
      <p:grpSp>
        <p:nvGrpSpPr>
          <p:cNvPr id="10" name="Group 9"/>
          <p:cNvGrpSpPr/>
          <p:nvPr/>
        </p:nvGrpSpPr>
        <p:grpSpPr>
          <a:xfrm>
            <a:off x="3516923" y="4998790"/>
            <a:ext cx="149470" cy="150568"/>
            <a:chOff x="9582646" y="5740282"/>
            <a:chExt cx="149470" cy="150568"/>
          </a:xfrm>
        </p:grpSpPr>
        <p:cxnSp>
          <p:nvCxnSpPr>
            <p:cNvPr id="11" name="Straight Connector 10"/>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51704" y="4390321"/>
            <a:ext cx="699722" cy="304435"/>
            <a:chOff x="2474301" y="5673044"/>
            <a:chExt cx="699722" cy="304435"/>
          </a:xfrm>
        </p:grpSpPr>
        <p:pic>
          <p:nvPicPr>
            <p:cNvPr id="14" name="Picture 13"/>
            <p:cNvPicPr>
              <a:picLocks noChangeAspect="1"/>
            </p:cNvPicPr>
            <p:nvPr/>
          </p:nvPicPr>
          <p:blipFill rotWithShape="1">
            <a:blip r:embed="rId8"/>
            <a:srcRect r="37744" b="11026"/>
            <a:stretch/>
          </p:blipFill>
          <p:spPr>
            <a:xfrm>
              <a:off x="2474301" y="5673044"/>
              <a:ext cx="699722" cy="288142"/>
            </a:xfrm>
            <a:prstGeom prst="rect">
              <a:avLst/>
            </a:prstGeom>
          </p:spPr>
        </p:pic>
        <p:pic>
          <p:nvPicPr>
            <p:cNvPr id="15" name="Picture 2" descr="Explain Vector Icons free download in SVG, PNG Forma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16" name="Rectangle 15"/>
          <p:cNvSpPr/>
          <p:nvPr/>
        </p:nvSpPr>
        <p:spPr>
          <a:xfrm>
            <a:off x="4408244" y="3298842"/>
            <a:ext cx="3317459" cy="10349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000" dirty="0">
                <a:solidFill>
                  <a:schemeClr val="bg1">
                    <a:lumMod val="65000"/>
                  </a:schemeClr>
                </a:solidFill>
              </a:rPr>
              <a:t>The values pertain to 2017-2019 and are in USD. </a:t>
            </a:r>
            <a:r>
              <a:rPr lang="en-GB" sz="1000" dirty="0">
                <a:solidFill>
                  <a:schemeClr val="bg1">
                    <a:lumMod val="50000"/>
                  </a:schemeClr>
                </a:solidFill>
              </a:rPr>
              <a:t>Source: </a:t>
            </a:r>
            <a:r>
              <a:rPr lang="en-US" sz="1000" dirty="0">
                <a:solidFill>
                  <a:schemeClr val="bg1">
                    <a:lumMod val="50000"/>
                  </a:schemeClr>
                </a:solidFill>
              </a:rPr>
              <a:t>PARIS21 (2021), Partner Report on Support to Statistics. See the </a:t>
            </a:r>
            <a:r>
              <a:rPr lang="en-US" sz="1000" dirty="0">
                <a:solidFill>
                  <a:schemeClr val="bg1">
                    <a:lumMod val="50000"/>
                  </a:schemeClr>
                </a:solidFill>
                <a:hlinkClick r:id="rId5"/>
              </a:rPr>
              <a:t>methodology note</a:t>
            </a:r>
            <a:r>
              <a:rPr lang="en-US" sz="1000" dirty="0">
                <a:solidFill>
                  <a:schemeClr val="bg1">
                    <a:lumMod val="50000"/>
                  </a:schemeClr>
                </a:solidFill>
              </a:rPr>
              <a:t> for details.</a:t>
            </a:r>
            <a:endParaRPr lang="en-GB" sz="1000" dirty="0">
              <a:solidFill>
                <a:schemeClr val="bg1">
                  <a:lumMod val="50000"/>
                </a:schemeClr>
              </a:solidFill>
            </a:endParaRPr>
          </a:p>
          <a:p>
            <a:r>
              <a:rPr lang="en-GB" sz="1000" dirty="0">
                <a:solidFill>
                  <a:schemeClr val="bg1">
                    <a:lumMod val="65000"/>
                  </a:schemeClr>
                </a:solidFill>
              </a:rPr>
              <a:t> </a:t>
            </a:r>
            <a:endParaRPr lang="en-GB" sz="1000" dirty="0">
              <a:ea typeface="+mn-lt"/>
              <a:cs typeface="+mn-lt"/>
            </a:endParaRPr>
          </a:p>
        </p:txBody>
      </p:sp>
      <p:sp>
        <p:nvSpPr>
          <p:cNvPr id="18" name="Rectangle 17"/>
          <p:cNvSpPr/>
          <p:nvPr/>
        </p:nvSpPr>
        <p:spPr>
          <a:xfrm>
            <a:off x="8364783" y="3534976"/>
            <a:ext cx="3317459" cy="7552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000" dirty="0">
                <a:solidFill>
                  <a:schemeClr val="bg1">
                    <a:lumMod val="65000"/>
                  </a:schemeClr>
                </a:solidFill>
              </a:rPr>
              <a:t>The values pertain to 2017-2019 and are in USD. </a:t>
            </a:r>
            <a:r>
              <a:rPr lang="en-GB" sz="1000" dirty="0">
                <a:solidFill>
                  <a:schemeClr val="bg1">
                    <a:lumMod val="50000"/>
                  </a:schemeClr>
                </a:solidFill>
              </a:rPr>
              <a:t>Source: </a:t>
            </a:r>
            <a:r>
              <a:rPr lang="en-US" sz="1000" dirty="0">
                <a:solidFill>
                  <a:schemeClr val="bg1">
                    <a:lumMod val="50000"/>
                  </a:schemeClr>
                </a:solidFill>
              </a:rPr>
              <a:t>PARIS21 (2021), Partner Report on Support to Statistics. See the </a:t>
            </a:r>
            <a:r>
              <a:rPr lang="en-US" sz="1000" dirty="0">
                <a:solidFill>
                  <a:schemeClr val="bg1">
                    <a:lumMod val="50000"/>
                  </a:schemeClr>
                </a:solidFill>
                <a:hlinkClick r:id="rId5"/>
              </a:rPr>
              <a:t>methodology note </a:t>
            </a:r>
            <a:r>
              <a:rPr lang="en-US" sz="1000" dirty="0">
                <a:solidFill>
                  <a:schemeClr val="bg1">
                    <a:lumMod val="50000"/>
                  </a:schemeClr>
                </a:solidFill>
              </a:rPr>
              <a:t>for details.</a:t>
            </a:r>
            <a:endParaRPr lang="en-GB" sz="1000" dirty="0">
              <a:solidFill>
                <a:schemeClr val="bg1">
                  <a:lumMod val="50000"/>
                </a:schemeClr>
              </a:solidFill>
            </a:endParaRPr>
          </a:p>
          <a:p>
            <a:r>
              <a:rPr lang="en-GB" sz="1000" dirty="0">
                <a:solidFill>
                  <a:schemeClr val="bg1">
                    <a:lumMod val="65000"/>
                  </a:schemeClr>
                </a:solidFill>
              </a:rPr>
              <a:t> </a:t>
            </a:r>
            <a:endParaRPr lang="en-GB" sz="1000" dirty="0">
              <a:solidFill>
                <a:schemeClr val="bg1">
                  <a:lumMod val="65000"/>
                </a:schemeClr>
              </a:solidFill>
              <a:ea typeface="+mn-lt"/>
              <a:cs typeface="+mn-lt"/>
            </a:endParaRPr>
          </a:p>
        </p:txBody>
      </p:sp>
      <p:sp>
        <p:nvSpPr>
          <p:cNvPr id="27" name="Rectangle 26"/>
          <p:cNvSpPr/>
          <p:nvPr/>
        </p:nvSpPr>
        <p:spPr>
          <a:xfrm>
            <a:off x="4408244" y="4998790"/>
            <a:ext cx="3317459"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the top </a:t>
            </a:r>
            <a:r>
              <a:rPr lang="en-US" sz="1000" dirty="0">
                <a:solidFill>
                  <a:schemeClr val="tx1"/>
                </a:solidFill>
                <a:hlinkClick r:id="rId5"/>
              </a:rPr>
              <a:t>providers for data and statistics</a:t>
            </a:r>
            <a:r>
              <a:rPr lang="en-US" sz="1000" dirty="0">
                <a:solidFill>
                  <a:schemeClr val="tx1"/>
                </a:solidFill>
              </a:rPr>
              <a:t> and the amount of funding (commitments).</a:t>
            </a:r>
          </a:p>
        </p:txBody>
      </p:sp>
      <p:grpSp>
        <p:nvGrpSpPr>
          <p:cNvPr id="28" name="Group 27"/>
          <p:cNvGrpSpPr/>
          <p:nvPr/>
        </p:nvGrpSpPr>
        <p:grpSpPr>
          <a:xfrm>
            <a:off x="7473463" y="5130674"/>
            <a:ext cx="149470" cy="150568"/>
            <a:chOff x="9582646" y="5740282"/>
            <a:chExt cx="149470" cy="150568"/>
          </a:xfrm>
        </p:grpSpPr>
        <p:cxnSp>
          <p:nvCxnSpPr>
            <p:cNvPr id="29" name="Straight Connector 28"/>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408244" y="4522205"/>
            <a:ext cx="699722" cy="304435"/>
            <a:chOff x="2474301" y="5673044"/>
            <a:chExt cx="699722" cy="304435"/>
          </a:xfrm>
        </p:grpSpPr>
        <p:pic>
          <p:nvPicPr>
            <p:cNvPr id="32" name="Picture 31"/>
            <p:cNvPicPr>
              <a:picLocks noChangeAspect="1"/>
            </p:cNvPicPr>
            <p:nvPr/>
          </p:nvPicPr>
          <p:blipFill rotWithShape="1">
            <a:blip r:embed="rId8"/>
            <a:srcRect r="37744" b="11026"/>
            <a:stretch/>
          </p:blipFill>
          <p:spPr>
            <a:xfrm>
              <a:off x="2474301" y="5673044"/>
              <a:ext cx="699722" cy="288142"/>
            </a:xfrm>
            <a:prstGeom prst="rect">
              <a:avLst/>
            </a:prstGeom>
          </p:spPr>
        </p:pic>
        <p:pic>
          <p:nvPicPr>
            <p:cNvPr id="33" name="Picture 2" descr="Explain Vector Icons free download in SVG, PNG Forma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34" name="Rectangle 33"/>
          <p:cNvSpPr/>
          <p:nvPr/>
        </p:nvSpPr>
        <p:spPr>
          <a:xfrm>
            <a:off x="8364783" y="5304289"/>
            <a:ext cx="3317459"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the providers with </a:t>
            </a:r>
            <a:r>
              <a:rPr lang="en-US" sz="1000" dirty="0">
                <a:solidFill>
                  <a:schemeClr val="tx1"/>
                </a:solidFill>
                <a:hlinkClick r:id="rId10"/>
              </a:rPr>
              <a:t>in-depth profiles</a:t>
            </a:r>
            <a:r>
              <a:rPr lang="en-US" sz="1000" dirty="0">
                <a:solidFill>
                  <a:schemeClr val="tx1"/>
                </a:solidFill>
              </a:rPr>
              <a:t> on the platform and the amount of funding (commitments) to data and statistics.</a:t>
            </a:r>
          </a:p>
        </p:txBody>
      </p:sp>
      <p:grpSp>
        <p:nvGrpSpPr>
          <p:cNvPr id="35" name="Group 34"/>
          <p:cNvGrpSpPr/>
          <p:nvPr/>
        </p:nvGrpSpPr>
        <p:grpSpPr>
          <a:xfrm>
            <a:off x="11430002" y="5436173"/>
            <a:ext cx="149470" cy="150568"/>
            <a:chOff x="9582646" y="5740282"/>
            <a:chExt cx="149470" cy="150568"/>
          </a:xfrm>
        </p:grpSpPr>
        <p:cxnSp>
          <p:nvCxnSpPr>
            <p:cNvPr id="36" name="Straight Connector 35"/>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8364783" y="4827704"/>
            <a:ext cx="699722" cy="304435"/>
            <a:chOff x="2474301" y="5673044"/>
            <a:chExt cx="699722" cy="304435"/>
          </a:xfrm>
        </p:grpSpPr>
        <p:pic>
          <p:nvPicPr>
            <p:cNvPr id="39" name="Picture 38"/>
            <p:cNvPicPr>
              <a:picLocks noChangeAspect="1"/>
            </p:cNvPicPr>
            <p:nvPr/>
          </p:nvPicPr>
          <p:blipFill rotWithShape="1">
            <a:blip r:embed="rId8"/>
            <a:srcRect r="37744" b="11026"/>
            <a:stretch/>
          </p:blipFill>
          <p:spPr>
            <a:xfrm>
              <a:off x="2474301" y="5673044"/>
              <a:ext cx="699722" cy="288142"/>
            </a:xfrm>
            <a:prstGeom prst="rect">
              <a:avLst/>
            </a:prstGeom>
          </p:spPr>
        </p:pic>
        <p:pic>
          <p:nvPicPr>
            <p:cNvPr id="40" name="Picture 2" descr="Explain Vector Icons free download in SVG, PNG Forma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3" name="TextBox 2">
            <a:extLst>
              <a:ext uri="{FF2B5EF4-FFF2-40B4-BE49-F238E27FC236}">
                <a16:creationId xmlns:a16="http://schemas.microsoft.com/office/drawing/2014/main" id="{63FCCE2A-54DB-BCA3-1613-CB5D231D7BF7}"/>
              </a:ext>
            </a:extLst>
          </p:cNvPr>
          <p:cNvSpPr txBox="1"/>
          <p:nvPr/>
        </p:nvSpPr>
        <p:spPr>
          <a:xfrm>
            <a:off x="400502" y="6301787"/>
            <a:ext cx="3774141" cy="430887"/>
          </a:xfrm>
          <a:prstGeom prst="rect">
            <a:avLst/>
          </a:prstGeom>
          <a:noFill/>
        </p:spPr>
        <p:txBody>
          <a:bodyPr wrap="square">
            <a:spAutoFit/>
          </a:bodyPr>
          <a:lstStyle/>
          <a:p>
            <a:r>
              <a:rPr lang="en-DE" sz="1100" dirty="0">
                <a:solidFill>
                  <a:srgbClr val="00B0F0"/>
                </a:solidFill>
              </a:rPr>
              <a:t>https://paris21-data.github.io/CH_methodology_note/about-the-data.html#paris21---pilot-assessments</a:t>
            </a:r>
          </a:p>
        </p:txBody>
      </p:sp>
      <p:sp>
        <p:nvSpPr>
          <p:cNvPr id="17" name="TextBox 16">
            <a:extLst>
              <a:ext uri="{FF2B5EF4-FFF2-40B4-BE49-F238E27FC236}">
                <a16:creationId xmlns:a16="http://schemas.microsoft.com/office/drawing/2014/main" id="{E04C49BD-AF83-F1E7-4E8B-565B5EC821F8}"/>
              </a:ext>
            </a:extLst>
          </p:cNvPr>
          <p:cNvSpPr txBox="1"/>
          <p:nvPr/>
        </p:nvSpPr>
        <p:spPr>
          <a:xfrm>
            <a:off x="4271102" y="6450371"/>
            <a:ext cx="3774141" cy="430887"/>
          </a:xfrm>
          <a:prstGeom prst="rect">
            <a:avLst/>
          </a:prstGeom>
          <a:noFill/>
        </p:spPr>
        <p:txBody>
          <a:bodyPr wrap="square">
            <a:spAutoFit/>
          </a:bodyPr>
          <a:lstStyle/>
          <a:p>
            <a:r>
              <a:rPr lang="en-US" sz="1100" dirty="0">
                <a:solidFill>
                  <a:srgbClr val="00B0F0"/>
                </a:solidFill>
              </a:rPr>
              <a:t>https://paris21-data.github.io/CH_methodology_note/about-the-data.html#paris21-press-data</a:t>
            </a:r>
            <a:endParaRPr lang="en-DE" sz="1100" dirty="0">
              <a:solidFill>
                <a:srgbClr val="00B0F0"/>
              </a:solidFill>
            </a:endParaRPr>
          </a:p>
        </p:txBody>
      </p:sp>
      <p:sp>
        <p:nvSpPr>
          <p:cNvPr id="19" name="TextBox 18">
            <a:extLst>
              <a:ext uri="{FF2B5EF4-FFF2-40B4-BE49-F238E27FC236}">
                <a16:creationId xmlns:a16="http://schemas.microsoft.com/office/drawing/2014/main" id="{DB3DBE7F-AFBA-6CD7-BB29-29430830D629}"/>
              </a:ext>
            </a:extLst>
          </p:cNvPr>
          <p:cNvSpPr txBox="1"/>
          <p:nvPr/>
        </p:nvSpPr>
        <p:spPr>
          <a:xfrm>
            <a:off x="8258025" y="6375560"/>
            <a:ext cx="3774141" cy="430887"/>
          </a:xfrm>
          <a:prstGeom prst="rect">
            <a:avLst/>
          </a:prstGeom>
          <a:noFill/>
        </p:spPr>
        <p:txBody>
          <a:bodyPr wrap="square">
            <a:spAutoFit/>
          </a:bodyPr>
          <a:lstStyle/>
          <a:p>
            <a:r>
              <a:rPr lang="en-US" sz="1100" dirty="0">
                <a:solidFill>
                  <a:srgbClr val="00B0F0"/>
                </a:solidFill>
              </a:rPr>
              <a:t>https://paris21-data.github.io/CH_methodology_note/about-the-data.html#oecd-data-for-development-profiles</a:t>
            </a:r>
            <a:endParaRPr lang="en-DE" sz="1100" dirty="0">
              <a:solidFill>
                <a:srgbClr val="00B0F0"/>
              </a:solidFill>
            </a:endParaRPr>
          </a:p>
        </p:txBody>
      </p:sp>
      <p:cxnSp>
        <p:nvCxnSpPr>
          <p:cNvPr id="21" name="Straight Arrow Connector 20">
            <a:extLst>
              <a:ext uri="{FF2B5EF4-FFF2-40B4-BE49-F238E27FC236}">
                <a16:creationId xmlns:a16="http://schemas.microsoft.com/office/drawing/2014/main" id="{F52E2A7F-37E9-1F45-A3FE-DD3275352AC4}"/>
              </a:ext>
            </a:extLst>
          </p:cNvPr>
          <p:cNvCxnSpPr>
            <a:cxnSpLocks/>
          </p:cNvCxnSpPr>
          <p:nvPr/>
        </p:nvCxnSpPr>
        <p:spPr>
          <a:xfrm flipV="1">
            <a:off x="3403119" y="5586741"/>
            <a:ext cx="0" cy="715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A69C5D-7507-9732-269F-F3027890346F}"/>
              </a:ext>
            </a:extLst>
          </p:cNvPr>
          <p:cNvCxnSpPr>
            <a:cxnSpLocks/>
          </p:cNvCxnSpPr>
          <p:nvPr/>
        </p:nvCxnSpPr>
        <p:spPr>
          <a:xfrm flipV="1">
            <a:off x="6827637" y="5754412"/>
            <a:ext cx="0" cy="663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4E24D65-A49F-F8E0-6381-3E5071488753}"/>
              </a:ext>
            </a:extLst>
          </p:cNvPr>
          <p:cNvCxnSpPr>
            <a:cxnSpLocks/>
          </p:cNvCxnSpPr>
          <p:nvPr/>
        </p:nvCxnSpPr>
        <p:spPr>
          <a:xfrm flipV="1">
            <a:off x="10897614" y="5967363"/>
            <a:ext cx="0" cy="483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276F326-CDF7-97EC-A691-DC0B3F0A482F}"/>
              </a:ext>
            </a:extLst>
          </p:cNvPr>
          <p:cNvSpPr txBox="1"/>
          <p:nvPr/>
        </p:nvSpPr>
        <p:spPr>
          <a:xfrm>
            <a:off x="451704" y="3971346"/>
            <a:ext cx="3466474" cy="400110"/>
          </a:xfrm>
          <a:prstGeom prst="rect">
            <a:avLst/>
          </a:prstGeom>
          <a:noFill/>
        </p:spPr>
        <p:txBody>
          <a:bodyPr wrap="square">
            <a:spAutoFit/>
          </a:bodyPr>
          <a:lstStyle/>
          <a:p>
            <a:r>
              <a:rPr lang="en-DE" sz="1000" dirty="0">
                <a:solidFill>
                  <a:srgbClr val="00B0F0"/>
                </a:solidFill>
              </a:rPr>
              <a:t>https://paris21-data.github.io/CH_methodology_note/about-the-data.html#paris21-press-data</a:t>
            </a:r>
          </a:p>
        </p:txBody>
      </p:sp>
      <p:sp>
        <p:nvSpPr>
          <p:cNvPr id="8" name="TextBox 7">
            <a:extLst>
              <a:ext uri="{FF2B5EF4-FFF2-40B4-BE49-F238E27FC236}">
                <a16:creationId xmlns:a16="http://schemas.microsoft.com/office/drawing/2014/main" id="{CACECE12-B802-4E10-ABF3-0279BF550221}"/>
              </a:ext>
            </a:extLst>
          </p:cNvPr>
          <p:cNvSpPr txBox="1"/>
          <p:nvPr/>
        </p:nvSpPr>
        <p:spPr>
          <a:xfrm>
            <a:off x="4408244" y="4356958"/>
            <a:ext cx="3466474" cy="400110"/>
          </a:xfrm>
          <a:prstGeom prst="rect">
            <a:avLst/>
          </a:prstGeom>
          <a:noFill/>
        </p:spPr>
        <p:txBody>
          <a:bodyPr wrap="square">
            <a:spAutoFit/>
          </a:bodyPr>
          <a:lstStyle/>
          <a:p>
            <a:r>
              <a:rPr lang="en-DE" sz="1000" dirty="0">
                <a:solidFill>
                  <a:srgbClr val="00B0F0"/>
                </a:solidFill>
              </a:rPr>
              <a:t>https://paris21-data.github.io/CH_methodology_note/about-the-data.html#paris21-press-data</a:t>
            </a:r>
          </a:p>
        </p:txBody>
      </p:sp>
      <p:sp>
        <p:nvSpPr>
          <p:cNvPr id="20" name="TextBox 19">
            <a:extLst>
              <a:ext uri="{FF2B5EF4-FFF2-40B4-BE49-F238E27FC236}">
                <a16:creationId xmlns:a16="http://schemas.microsoft.com/office/drawing/2014/main" id="{6EA7A506-C27D-D31E-84D1-5735153FC3EC}"/>
              </a:ext>
            </a:extLst>
          </p:cNvPr>
          <p:cNvSpPr txBox="1"/>
          <p:nvPr/>
        </p:nvSpPr>
        <p:spPr>
          <a:xfrm>
            <a:off x="8290275" y="4346547"/>
            <a:ext cx="3466474" cy="400110"/>
          </a:xfrm>
          <a:prstGeom prst="rect">
            <a:avLst/>
          </a:prstGeom>
          <a:noFill/>
        </p:spPr>
        <p:txBody>
          <a:bodyPr wrap="square">
            <a:spAutoFit/>
          </a:bodyPr>
          <a:lstStyle/>
          <a:p>
            <a:r>
              <a:rPr lang="en-DE" sz="1000" dirty="0">
                <a:solidFill>
                  <a:srgbClr val="00B0F0"/>
                </a:solidFill>
              </a:rPr>
              <a:t>https://paris21-data.github.io/CH_methodology_note/about-the-data.html#paris21-press-data</a:t>
            </a:r>
          </a:p>
        </p:txBody>
      </p:sp>
    </p:spTree>
    <p:extLst>
      <p:ext uri="{BB962C8B-B14F-4D97-AF65-F5344CB8AC3E}">
        <p14:creationId xmlns:p14="http://schemas.microsoft.com/office/powerpoint/2010/main" val="27048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70884" y="1105180"/>
            <a:ext cx="8539163" cy="2370033"/>
          </a:xfrm>
          <a:prstGeom prst="rect">
            <a:avLst/>
          </a:prstGeom>
        </p:spPr>
      </p:pic>
      <p:sp>
        <p:nvSpPr>
          <p:cNvPr id="5" name="Rectangle 4"/>
          <p:cNvSpPr/>
          <p:nvPr/>
        </p:nvSpPr>
        <p:spPr>
          <a:xfrm>
            <a:off x="2370884" y="3517830"/>
            <a:ext cx="8539163" cy="4062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lumMod val="50000"/>
                  </a:schemeClr>
                </a:solidFill>
              </a:rPr>
              <a:t>The values are in USD. Source: </a:t>
            </a:r>
            <a:r>
              <a:rPr lang="en-US" sz="1000" dirty="0">
                <a:solidFill>
                  <a:schemeClr val="bg1">
                    <a:lumMod val="50000"/>
                  </a:schemeClr>
                </a:solidFill>
              </a:rPr>
              <a:t>PARIS21 (2021), Partner Report on Support to Statistics. See the </a:t>
            </a:r>
            <a:r>
              <a:rPr lang="en-US" sz="1000" dirty="0">
                <a:solidFill>
                  <a:schemeClr val="bg1">
                    <a:lumMod val="50000"/>
                  </a:schemeClr>
                </a:solidFill>
                <a:hlinkClick r:id="rId3"/>
              </a:rPr>
              <a:t>methodology note </a:t>
            </a:r>
            <a:r>
              <a:rPr lang="en-US" sz="1000" dirty="0">
                <a:solidFill>
                  <a:schemeClr val="bg1">
                    <a:lumMod val="50000"/>
                  </a:schemeClr>
                </a:solidFill>
              </a:rPr>
              <a:t>for details.</a:t>
            </a:r>
            <a:endParaRPr lang="en-GB" sz="1000" dirty="0">
              <a:solidFill>
                <a:schemeClr val="bg1">
                  <a:lumMod val="50000"/>
                </a:schemeClr>
              </a:solidFill>
            </a:endParaRPr>
          </a:p>
          <a:p>
            <a:endParaRPr lang="en-GB" sz="1000" dirty="0">
              <a:solidFill>
                <a:schemeClr val="bg1">
                  <a:lumMod val="50000"/>
                </a:schemeClr>
              </a:solidFill>
            </a:endParaRPr>
          </a:p>
        </p:txBody>
      </p:sp>
      <p:sp>
        <p:nvSpPr>
          <p:cNvPr id="7" name="Rectangle 6"/>
          <p:cNvSpPr/>
          <p:nvPr/>
        </p:nvSpPr>
        <p:spPr>
          <a:xfrm>
            <a:off x="2370884" y="5209806"/>
            <a:ext cx="3317459"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chart shows the time series of external support (commitments or disbursements) to data and statistics grouped by type of providers. It displays also </a:t>
            </a:r>
            <a:r>
              <a:rPr lang="en-US" sz="1000" dirty="0">
                <a:solidFill>
                  <a:schemeClr val="tx1"/>
                </a:solidFill>
                <a:hlinkClick r:id="rId4"/>
              </a:rPr>
              <a:t>nowcasting</a:t>
            </a:r>
            <a:r>
              <a:rPr lang="en-US" sz="1000" dirty="0">
                <a:solidFill>
                  <a:schemeClr val="tx1"/>
                </a:solidFill>
              </a:rPr>
              <a:t> (</a:t>
            </a:r>
            <a:r>
              <a:rPr lang="en-US" sz="1000" dirty="0" err="1">
                <a:solidFill>
                  <a:schemeClr val="tx1"/>
                </a:solidFill>
              </a:rPr>
              <a:t>upto</a:t>
            </a:r>
            <a:r>
              <a:rPr lang="en-US" sz="1000" dirty="0">
                <a:solidFill>
                  <a:schemeClr val="tx1"/>
                </a:solidFill>
              </a:rPr>
              <a:t> 2021) and </a:t>
            </a:r>
            <a:r>
              <a:rPr lang="en-US" sz="1000" dirty="0">
                <a:solidFill>
                  <a:schemeClr val="tx1"/>
                </a:solidFill>
                <a:hlinkClick r:id="rId5"/>
              </a:rPr>
              <a:t>forecasting</a:t>
            </a:r>
            <a:r>
              <a:rPr lang="en-US" sz="1000" dirty="0">
                <a:solidFill>
                  <a:schemeClr val="tx1"/>
                </a:solidFill>
              </a:rPr>
              <a:t> (</a:t>
            </a:r>
            <a:r>
              <a:rPr lang="en-US" sz="1000" dirty="0" err="1">
                <a:solidFill>
                  <a:schemeClr val="tx1"/>
                </a:solidFill>
              </a:rPr>
              <a:t>upto</a:t>
            </a:r>
            <a:r>
              <a:rPr lang="en-US" sz="1000" dirty="0">
                <a:solidFill>
                  <a:schemeClr val="tx1"/>
                </a:solidFill>
              </a:rPr>
              <a:t> 2023). </a:t>
            </a:r>
          </a:p>
        </p:txBody>
      </p:sp>
      <p:grpSp>
        <p:nvGrpSpPr>
          <p:cNvPr id="8" name="Group 7"/>
          <p:cNvGrpSpPr/>
          <p:nvPr/>
        </p:nvGrpSpPr>
        <p:grpSpPr>
          <a:xfrm>
            <a:off x="5436103" y="5341690"/>
            <a:ext cx="149470" cy="150568"/>
            <a:chOff x="9582646" y="5740282"/>
            <a:chExt cx="149470" cy="150568"/>
          </a:xfrm>
        </p:grpSpPr>
        <p:cxnSp>
          <p:nvCxnSpPr>
            <p:cNvPr id="9" name="Straight Connector 8"/>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370884" y="4810858"/>
            <a:ext cx="699722" cy="304435"/>
            <a:chOff x="2474301" y="5673044"/>
            <a:chExt cx="699722" cy="304435"/>
          </a:xfrm>
        </p:grpSpPr>
        <p:pic>
          <p:nvPicPr>
            <p:cNvPr id="12" name="Picture 11"/>
            <p:cNvPicPr>
              <a:picLocks noChangeAspect="1"/>
            </p:cNvPicPr>
            <p:nvPr/>
          </p:nvPicPr>
          <p:blipFill rotWithShape="1">
            <a:blip r:embed="rId6"/>
            <a:srcRect r="37744" b="11026"/>
            <a:stretch/>
          </p:blipFill>
          <p:spPr>
            <a:xfrm>
              <a:off x="2474301" y="5673044"/>
              <a:ext cx="699722" cy="288142"/>
            </a:xfrm>
            <a:prstGeom prst="rect">
              <a:avLst/>
            </a:prstGeom>
          </p:spPr>
        </p:pic>
        <p:pic>
          <p:nvPicPr>
            <p:cNvPr id="13" name="Picture 2" descr="Explain Vector Icons free download in SVG, PNG Forma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3" name="TextBox 2">
            <a:extLst>
              <a:ext uri="{FF2B5EF4-FFF2-40B4-BE49-F238E27FC236}">
                <a16:creationId xmlns:a16="http://schemas.microsoft.com/office/drawing/2014/main" id="{6C3FF85F-C7C4-B0FC-E458-3A83360A77C0}"/>
              </a:ext>
            </a:extLst>
          </p:cNvPr>
          <p:cNvSpPr txBox="1"/>
          <p:nvPr/>
        </p:nvSpPr>
        <p:spPr>
          <a:xfrm>
            <a:off x="5688343" y="5923998"/>
            <a:ext cx="6096000" cy="261610"/>
          </a:xfrm>
          <a:prstGeom prst="rect">
            <a:avLst/>
          </a:prstGeom>
          <a:noFill/>
        </p:spPr>
        <p:txBody>
          <a:bodyPr wrap="square">
            <a:spAutoFit/>
          </a:bodyPr>
          <a:lstStyle/>
          <a:p>
            <a:r>
              <a:rPr lang="en-DE" sz="1100" dirty="0">
                <a:solidFill>
                  <a:srgbClr val="00B0F0"/>
                </a:solidFill>
              </a:rPr>
              <a:t>https://paris21-data.github.io/CH_methodology_note/about-the-data.html#nowcasting</a:t>
            </a:r>
          </a:p>
        </p:txBody>
      </p:sp>
      <p:sp>
        <p:nvSpPr>
          <p:cNvPr id="6" name="TextBox 5">
            <a:extLst>
              <a:ext uri="{FF2B5EF4-FFF2-40B4-BE49-F238E27FC236}">
                <a16:creationId xmlns:a16="http://schemas.microsoft.com/office/drawing/2014/main" id="{A70AD52D-0436-744E-E225-51AFE80BD300}"/>
              </a:ext>
            </a:extLst>
          </p:cNvPr>
          <p:cNvSpPr txBox="1"/>
          <p:nvPr/>
        </p:nvSpPr>
        <p:spPr>
          <a:xfrm>
            <a:off x="555812" y="6187425"/>
            <a:ext cx="2581835" cy="600164"/>
          </a:xfrm>
          <a:prstGeom prst="rect">
            <a:avLst/>
          </a:prstGeom>
          <a:noFill/>
        </p:spPr>
        <p:txBody>
          <a:bodyPr wrap="square">
            <a:spAutoFit/>
          </a:bodyPr>
          <a:lstStyle/>
          <a:p>
            <a:r>
              <a:rPr lang="en-DE" sz="1100" dirty="0">
                <a:solidFill>
                  <a:srgbClr val="00B0F0"/>
                </a:solidFill>
              </a:rPr>
              <a:t>https://paris21-data.github.io/CH_methodology_note/about-the-data.html#</a:t>
            </a:r>
            <a:r>
              <a:rPr lang="en-GB" sz="1100" dirty="0">
                <a:solidFill>
                  <a:srgbClr val="00B0F0"/>
                </a:solidFill>
              </a:rPr>
              <a:t>forecasting</a:t>
            </a:r>
            <a:endParaRPr lang="en-DE" sz="1100" dirty="0">
              <a:solidFill>
                <a:srgbClr val="00B0F0"/>
              </a:solidFill>
            </a:endParaRPr>
          </a:p>
        </p:txBody>
      </p:sp>
      <p:sp>
        <p:nvSpPr>
          <p:cNvPr id="14" name="TextBox 13">
            <a:extLst>
              <a:ext uri="{FF2B5EF4-FFF2-40B4-BE49-F238E27FC236}">
                <a16:creationId xmlns:a16="http://schemas.microsoft.com/office/drawing/2014/main" id="{40882BA4-F79B-4880-5AD1-E9B33ED7896B}"/>
              </a:ext>
            </a:extLst>
          </p:cNvPr>
          <p:cNvSpPr txBox="1"/>
          <p:nvPr/>
        </p:nvSpPr>
        <p:spPr>
          <a:xfrm>
            <a:off x="4249270" y="3994187"/>
            <a:ext cx="6096000" cy="246221"/>
          </a:xfrm>
          <a:prstGeom prst="rect">
            <a:avLst/>
          </a:prstGeom>
          <a:noFill/>
        </p:spPr>
        <p:txBody>
          <a:bodyPr wrap="square">
            <a:spAutoFit/>
          </a:bodyPr>
          <a:lstStyle/>
          <a:p>
            <a:r>
              <a:rPr lang="en-DE" sz="1000" dirty="0">
                <a:solidFill>
                  <a:srgbClr val="00B0F0"/>
                </a:solidFill>
              </a:rPr>
              <a:t>https://paris21-data.github.io/CH_methodology_note/about-the-data.html#paris21-press-data</a:t>
            </a:r>
          </a:p>
        </p:txBody>
      </p:sp>
    </p:spTree>
    <p:extLst>
      <p:ext uri="{BB962C8B-B14F-4D97-AF65-F5344CB8AC3E}">
        <p14:creationId xmlns:p14="http://schemas.microsoft.com/office/powerpoint/2010/main" val="1199141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Gender channel</a:t>
            </a:r>
          </a:p>
        </p:txBody>
      </p:sp>
    </p:spTree>
    <p:extLst>
      <p:ext uri="{BB962C8B-B14F-4D97-AF65-F5344CB8AC3E}">
        <p14:creationId xmlns:p14="http://schemas.microsoft.com/office/powerpoint/2010/main" val="383938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07053" y="1124682"/>
            <a:ext cx="7177893" cy="3042871"/>
          </a:xfrm>
          <a:prstGeom prst="rect">
            <a:avLst/>
          </a:prstGeom>
        </p:spPr>
      </p:pic>
      <p:sp>
        <p:nvSpPr>
          <p:cNvPr id="5" name="Rectangle 4"/>
          <p:cNvSpPr/>
          <p:nvPr/>
        </p:nvSpPr>
        <p:spPr>
          <a:xfrm>
            <a:off x="2462815" y="4167553"/>
            <a:ext cx="7266370" cy="538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constant USD. Source: </a:t>
            </a:r>
            <a:r>
              <a:rPr lang="en-US" sz="1200" dirty="0">
                <a:solidFill>
                  <a:schemeClr val="bg1">
                    <a:lumMod val="50000"/>
                  </a:schemeClr>
                </a:solidFill>
              </a:rPr>
              <a:t>PARIS21 (2021), Partner Report on Support to Statistics. See the </a:t>
            </a:r>
            <a:r>
              <a:rPr lang="en-US" sz="1200" dirty="0">
                <a:solidFill>
                  <a:schemeClr val="bg1">
                    <a:lumMod val="50000"/>
                  </a:schemeClr>
                </a:solidFill>
                <a:hlinkClick r:id="rId3"/>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7" name="Rectangle 6"/>
          <p:cNvSpPr/>
          <p:nvPr/>
        </p:nvSpPr>
        <p:spPr>
          <a:xfrm>
            <a:off x="3270460" y="5199979"/>
            <a:ext cx="6414486"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200" dirty="0">
                <a:solidFill>
                  <a:schemeClr val="tx1"/>
                </a:solidFill>
              </a:rPr>
              <a:t>This chart shows the external </a:t>
            </a:r>
            <a:r>
              <a:rPr lang="en-GB" sz="1200" dirty="0">
                <a:solidFill>
                  <a:schemeClr val="tx1"/>
                </a:solidFill>
                <a:hlinkClick r:id="rId4"/>
              </a:rPr>
              <a:t>gender data-relevant funding</a:t>
            </a:r>
            <a:r>
              <a:rPr lang="en-GB" sz="1200" dirty="0">
                <a:solidFill>
                  <a:schemeClr val="tx1"/>
                </a:solidFill>
              </a:rPr>
              <a:t> (commitments) for the selected geography.</a:t>
            </a:r>
            <a:endParaRPr lang="en-US" sz="1200" dirty="0">
              <a:solidFill>
                <a:schemeClr val="tx1"/>
              </a:solidFill>
            </a:endParaRPr>
          </a:p>
        </p:txBody>
      </p:sp>
      <p:cxnSp>
        <p:nvCxnSpPr>
          <p:cNvPr id="8" name="Straight Connector 7"/>
          <p:cNvCxnSpPr/>
          <p:nvPr/>
        </p:nvCxnSpPr>
        <p:spPr>
          <a:xfrm flipH="1">
            <a:off x="9500585" y="5259455"/>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491792" y="5259455"/>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507053" y="5030304"/>
            <a:ext cx="699722" cy="304435"/>
            <a:chOff x="2474301" y="5673044"/>
            <a:chExt cx="699722" cy="304435"/>
          </a:xfrm>
        </p:grpSpPr>
        <p:pic>
          <p:nvPicPr>
            <p:cNvPr id="11" name="Picture 10"/>
            <p:cNvPicPr>
              <a:picLocks noChangeAspect="1"/>
            </p:cNvPicPr>
            <p:nvPr/>
          </p:nvPicPr>
          <p:blipFill rotWithShape="1">
            <a:blip r:embed="rId5"/>
            <a:srcRect r="37744" b="11026"/>
            <a:stretch/>
          </p:blipFill>
          <p:spPr>
            <a:xfrm>
              <a:off x="2474301" y="5673044"/>
              <a:ext cx="699722" cy="288142"/>
            </a:xfrm>
            <a:prstGeom prst="rect">
              <a:avLst/>
            </a:prstGeom>
          </p:spPr>
        </p:pic>
        <p:pic>
          <p:nvPicPr>
            <p:cNvPr id="12" name="Picture 2" descr="Explain Vector Icons free download in SVG, PNG Forma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3" name="TextBox 2">
            <a:extLst>
              <a:ext uri="{FF2B5EF4-FFF2-40B4-BE49-F238E27FC236}">
                <a16:creationId xmlns:a16="http://schemas.microsoft.com/office/drawing/2014/main" id="{DB474973-21F5-5D45-964A-EF40A9A14162}"/>
              </a:ext>
            </a:extLst>
          </p:cNvPr>
          <p:cNvSpPr txBox="1"/>
          <p:nvPr/>
        </p:nvSpPr>
        <p:spPr>
          <a:xfrm>
            <a:off x="3474923" y="6125285"/>
            <a:ext cx="6096000" cy="246221"/>
          </a:xfrm>
          <a:prstGeom prst="rect">
            <a:avLst/>
          </a:prstGeom>
          <a:noFill/>
        </p:spPr>
        <p:txBody>
          <a:bodyPr wrap="square">
            <a:spAutoFit/>
          </a:bodyPr>
          <a:lstStyle/>
          <a:p>
            <a:r>
              <a:rPr lang="en-DE" sz="1000" dirty="0">
                <a:solidFill>
                  <a:srgbClr val="00B0F0"/>
                </a:solidFill>
              </a:rPr>
              <a:t>https://paris21-data.github.io/CH_methodology_note/about-the-data.html#press-gender-data-financing-projects</a:t>
            </a:r>
          </a:p>
        </p:txBody>
      </p:sp>
      <p:sp>
        <p:nvSpPr>
          <p:cNvPr id="6" name="TextBox 5">
            <a:extLst>
              <a:ext uri="{FF2B5EF4-FFF2-40B4-BE49-F238E27FC236}">
                <a16:creationId xmlns:a16="http://schemas.microsoft.com/office/drawing/2014/main" id="{79616B07-BD2D-0B99-993F-2BF950E33474}"/>
              </a:ext>
            </a:extLst>
          </p:cNvPr>
          <p:cNvSpPr txBox="1"/>
          <p:nvPr/>
        </p:nvSpPr>
        <p:spPr>
          <a:xfrm>
            <a:off x="2659270" y="4703054"/>
            <a:ext cx="6096000" cy="400110"/>
          </a:xfrm>
          <a:prstGeom prst="rect">
            <a:avLst/>
          </a:prstGeom>
          <a:noFill/>
        </p:spPr>
        <p:txBody>
          <a:bodyPr wrap="square">
            <a:spAutoFit/>
          </a:bodyPr>
          <a:lstStyle/>
          <a:p>
            <a:r>
              <a:rPr lang="en-US" sz="1000" dirty="0">
                <a:solidFill>
                  <a:srgbClr val="00B0F0"/>
                </a:solidFill>
              </a:rPr>
              <a:t>https://paris21-data.github.io/CH_methodology_note/about-the-data.html#funding-opportunities-in-statistical-systems</a:t>
            </a:r>
            <a:endParaRPr lang="en-DE" sz="1000" dirty="0">
              <a:solidFill>
                <a:srgbClr val="00B0F0"/>
              </a:solidFill>
            </a:endParaRPr>
          </a:p>
        </p:txBody>
      </p:sp>
    </p:spTree>
    <p:extLst>
      <p:ext uri="{BB962C8B-B14F-4D97-AF65-F5344CB8AC3E}">
        <p14:creationId xmlns:p14="http://schemas.microsoft.com/office/powerpoint/2010/main" val="395434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6750" y="788011"/>
            <a:ext cx="5303227" cy="1772394"/>
          </a:xfrm>
          <a:prstGeom prst="rect">
            <a:avLst/>
          </a:prstGeom>
        </p:spPr>
      </p:pic>
      <p:pic>
        <p:nvPicPr>
          <p:cNvPr id="5" name="Picture 4"/>
          <p:cNvPicPr>
            <a:picLocks noChangeAspect="1"/>
          </p:cNvPicPr>
          <p:nvPr/>
        </p:nvPicPr>
        <p:blipFill>
          <a:blip r:embed="rId3"/>
          <a:stretch>
            <a:fillRect/>
          </a:stretch>
        </p:blipFill>
        <p:spPr>
          <a:xfrm>
            <a:off x="8073012" y="574431"/>
            <a:ext cx="2903975" cy="2854569"/>
          </a:xfrm>
          <a:prstGeom prst="rect">
            <a:avLst/>
          </a:prstGeom>
        </p:spPr>
      </p:pic>
      <p:sp>
        <p:nvSpPr>
          <p:cNvPr id="7" name="Rectangle 6"/>
          <p:cNvSpPr/>
          <p:nvPr/>
        </p:nvSpPr>
        <p:spPr>
          <a:xfrm>
            <a:off x="1598002" y="3429000"/>
            <a:ext cx="4371975"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chemeClr val="tx1"/>
                </a:solidFill>
              </a:rPr>
              <a:t>This visualisation lists the top five providers for gender data financing for the selected geography. The doughnut chart shows the respective amount spent. </a:t>
            </a:r>
          </a:p>
        </p:txBody>
      </p:sp>
      <p:grpSp>
        <p:nvGrpSpPr>
          <p:cNvPr id="3" name="Group 2"/>
          <p:cNvGrpSpPr/>
          <p:nvPr/>
        </p:nvGrpSpPr>
        <p:grpSpPr>
          <a:xfrm>
            <a:off x="5759378" y="3493391"/>
            <a:ext cx="167054" cy="159360"/>
            <a:chOff x="7775095" y="3258339"/>
            <a:chExt cx="167054" cy="159360"/>
          </a:xfrm>
        </p:grpSpPr>
        <p:cxnSp>
          <p:nvCxnSpPr>
            <p:cNvPr id="8" name="Straight Connector 7"/>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666750" y="3429000"/>
            <a:ext cx="699722" cy="304435"/>
            <a:chOff x="2474301" y="5673044"/>
            <a:chExt cx="699722" cy="304435"/>
          </a:xfrm>
        </p:grpSpPr>
        <p:pic>
          <p:nvPicPr>
            <p:cNvPr id="11" name="Picture 10"/>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2"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13" name="Rectangle 12"/>
          <p:cNvSpPr/>
          <p:nvPr/>
        </p:nvSpPr>
        <p:spPr>
          <a:xfrm>
            <a:off x="666750" y="2560405"/>
            <a:ext cx="5303227" cy="7000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constant USD. Source: </a:t>
            </a:r>
            <a:r>
              <a:rPr lang="en-US" sz="1200" dirty="0">
                <a:solidFill>
                  <a:schemeClr val="bg1">
                    <a:lumMod val="50000"/>
                  </a:schemeClr>
                </a:solidFill>
              </a:rPr>
              <a:t>PARIS21 (2021), Partner Report on Support to Statistics. See the </a:t>
            </a:r>
            <a:r>
              <a:rPr lang="en-US" sz="1200" dirty="0">
                <a:solidFill>
                  <a:schemeClr val="bg1">
                    <a:lumMod val="50000"/>
                  </a:schemeClr>
                </a:solidFill>
                <a:hlinkClick r:id="rId6"/>
              </a:rPr>
              <a:t>methodology note </a:t>
            </a:r>
            <a:r>
              <a:rPr lang="en-US" sz="1200" dirty="0">
                <a:solidFill>
                  <a:schemeClr val="bg1">
                    <a:lumMod val="50000"/>
                  </a:schemeClr>
                </a:solidFill>
              </a:rPr>
              <a:t>for details.</a:t>
            </a:r>
            <a:endParaRPr lang="en-GB" sz="1200" dirty="0">
              <a:solidFill>
                <a:schemeClr val="bg1">
                  <a:lumMod val="50000"/>
                </a:schemeClr>
              </a:solidFill>
            </a:endParaRPr>
          </a:p>
          <a:p>
            <a:endParaRPr lang="en-GB" sz="1200" dirty="0">
              <a:solidFill>
                <a:schemeClr val="bg1">
                  <a:lumMod val="50000"/>
                </a:schemeClr>
              </a:solidFill>
            </a:endParaRPr>
          </a:p>
        </p:txBody>
      </p:sp>
      <p:sp>
        <p:nvSpPr>
          <p:cNvPr id="15" name="Rectangle 14"/>
          <p:cNvSpPr/>
          <p:nvPr/>
        </p:nvSpPr>
        <p:spPr>
          <a:xfrm>
            <a:off x="8073012" y="3449608"/>
            <a:ext cx="2903975" cy="7512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lumMod val="50000"/>
                  </a:schemeClr>
                </a:solidFill>
              </a:rPr>
              <a:t>The values are in constant USD. Source: </a:t>
            </a:r>
            <a:r>
              <a:rPr lang="en-US" sz="1000" dirty="0">
                <a:solidFill>
                  <a:schemeClr val="bg1">
                    <a:lumMod val="50000"/>
                  </a:schemeClr>
                </a:solidFill>
              </a:rPr>
              <a:t>PARIS21 (2021), Partner Report on Support to Statistics. See the </a:t>
            </a:r>
            <a:r>
              <a:rPr lang="en-US" sz="1000" dirty="0">
                <a:solidFill>
                  <a:schemeClr val="bg1">
                    <a:lumMod val="50000"/>
                  </a:schemeClr>
                </a:solidFill>
                <a:hlinkClick r:id="rId6"/>
              </a:rPr>
              <a:t>methodology note </a:t>
            </a:r>
            <a:r>
              <a:rPr lang="en-US" sz="1000" dirty="0">
                <a:solidFill>
                  <a:schemeClr val="bg1">
                    <a:lumMod val="50000"/>
                  </a:schemeClr>
                </a:solidFill>
              </a:rPr>
              <a:t>for details.</a:t>
            </a:r>
            <a:endParaRPr lang="en-GB" sz="1000" dirty="0">
              <a:solidFill>
                <a:schemeClr val="bg1">
                  <a:lumMod val="50000"/>
                </a:schemeClr>
              </a:solidFill>
            </a:endParaRPr>
          </a:p>
        </p:txBody>
      </p:sp>
      <p:sp>
        <p:nvSpPr>
          <p:cNvPr id="17" name="Rectangle 16"/>
          <p:cNvSpPr/>
          <p:nvPr/>
        </p:nvSpPr>
        <p:spPr>
          <a:xfrm>
            <a:off x="8073012" y="5218921"/>
            <a:ext cx="2903975"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000" dirty="0">
                <a:solidFill>
                  <a:schemeClr val="tx1"/>
                </a:solidFill>
              </a:rPr>
              <a:t>This list shows the top five projects (by funding) for gender data financing for  the selected geography. </a:t>
            </a:r>
          </a:p>
        </p:txBody>
      </p:sp>
      <p:grpSp>
        <p:nvGrpSpPr>
          <p:cNvPr id="18" name="Group 17"/>
          <p:cNvGrpSpPr/>
          <p:nvPr/>
        </p:nvGrpSpPr>
        <p:grpSpPr>
          <a:xfrm>
            <a:off x="10755054" y="5268728"/>
            <a:ext cx="149470" cy="150568"/>
            <a:chOff x="9582646" y="5740282"/>
            <a:chExt cx="149470" cy="150568"/>
          </a:xfrm>
        </p:grpSpPr>
        <p:cxnSp>
          <p:nvCxnSpPr>
            <p:cNvPr id="19" name="Straight Connector 18"/>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8073012" y="4742336"/>
            <a:ext cx="699722" cy="304435"/>
            <a:chOff x="2474301" y="5673044"/>
            <a:chExt cx="699722" cy="304435"/>
          </a:xfrm>
        </p:grpSpPr>
        <p:pic>
          <p:nvPicPr>
            <p:cNvPr id="22" name="Picture 21"/>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3"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6" name="TextBox 5">
            <a:extLst>
              <a:ext uri="{FF2B5EF4-FFF2-40B4-BE49-F238E27FC236}">
                <a16:creationId xmlns:a16="http://schemas.microsoft.com/office/drawing/2014/main" id="{25D4B4E0-C4BE-BA92-ADA0-3103986FA315}"/>
              </a:ext>
            </a:extLst>
          </p:cNvPr>
          <p:cNvSpPr txBox="1"/>
          <p:nvPr/>
        </p:nvSpPr>
        <p:spPr>
          <a:xfrm>
            <a:off x="6119071" y="2910420"/>
            <a:ext cx="1681177" cy="784830"/>
          </a:xfrm>
          <a:prstGeom prst="rect">
            <a:avLst/>
          </a:prstGeom>
          <a:noFill/>
        </p:spPr>
        <p:txBody>
          <a:bodyPr wrap="square">
            <a:spAutoFit/>
          </a:bodyPr>
          <a:lstStyle/>
          <a:p>
            <a:r>
              <a:rPr lang="en-DE" sz="900" dirty="0">
                <a:solidFill>
                  <a:srgbClr val="00B0F0"/>
                </a:solidFill>
              </a:rPr>
              <a:t>https://paris21-data.github.io/CH_methodology_note/about-the-data.html#gender-data-financing</a:t>
            </a:r>
          </a:p>
        </p:txBody>
      </p:sp>
      <p:cxnSp>
        <p:nvCxnSpPr>
          <p:cNvPr id="14" name="Straight Arrow Connector 13">
            <a:extLst>
              <a:ext uri="{FF2B5EF4-FFF2-40B4-BE49-F238E27FC236}">
                <a16:creationId xmlns:a16="http://schemas.microsoft.com/office/drawing/2014/main" id="{0BA0168F-3EFB-8E24-D5A1-66E32DB9D651}"/>
              </a:ext>
            </a:extLst>
          </p:cNvPr>
          <p:cNvCxnSpPr>
            <a:cxnSpLocks/>
          </p:cNvCxnSpPr>
          <p:nvPr/>
        </p:nvCxnSpPr>
        <p:spPr>
          <a:xfrm>
            <a:off x="6927989" y="3733435"/>
            <a:ext cx="1097163" cy="72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ED3803B-643C-C19C-DCC2-7400D3F66099}"/>
              </a:ext>
            </a:extLst>
          </p:cNvPr>
          <p:cNvCxnSpPr>
            <a:cxnSpLocks/>
          </p:cNvCxnSpPr>
          <p:nvPr/>
        </p:nvCxnSpPr>
        <p:spPr>
          <a:xfrm flipH="1" flipV="1">
            <a:off x="3899647" y="3091646"/>
            <a:ext cx="2322378" cy="158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185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1FE7943622F49AE25B3426763C6D1" ma:contentTypeVersion="15" ma:contentTypeDescription="Create a new document." ma:contentTypeScope="" ma:versionID="fa56124264d4a4080ad4e045111b8a45">
  <xsd:schema xmlns:xsd="http://www.w3.org/2001/XMLSchema" xmlns:xs="http://www.w3.org/2001/XMLSchema" xmlns:p="http://schemas.microsoft.com/office/2006/metadata/properties" xmlns:ns2="d920a496-69e2-45be-8a73-a59b360ec388" xmlns:ns3="9e054386-4ba3-4832-ba08-83d3dfeb74b7" targetNamespace="http://schemas.microsoft.com/office/2006/metadata/properties" ma:root="true" ma:fieldsID="51f83caea40f354edb0d150510baaffa" ns2:_="" ns3:_="">
    <xsd:import namespace="d920a496-69e2-45be-8a73-a59b360ec388"/>
    <xsd:import namespace="9e054386-4ba3-4832-ba08-83d3dfeb74b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20a496-69e2-45be-8a73-a59b360ec3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4b2addfa-c26d-4e3b-b240-f6c3bd38282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e054386-4ba3-4832-ba08-83d3dfeb74b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00fdcd1-19f2-4587-9b7d-9eac6b9a24a5}" ma:internalName="TaxCatchAll" ma:showField="CatchAllData" ma:web="9e054386-4ba3-4832-ba08-83d3dfeb74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9e054386-4ba3-4832-ba08-83d3dfeb74b7">
      <UserInfo>
        <DisplayName>SHARVADZE Giorgi, SDD/P21</DisplayName>
        <AccountId>22</AccountId>
        <AccountType/>
      </UserInfo>
      <UserInfo>
        <DisplayName>INO Junya, SDD/P21</DisplayName>
        <AccountId>24</AccountId>
        <AccountType/>
      </UserInfo>
    </SharedWithUsers>
    <lcf76f155ced4ddcb4097134ff3c332f xmlns="d920a496-69e2-45be-8a73-a59b360ec388">
      <Terms xmlns="http://schemas.microsoft.com/office/infopath/2007/PartnerControls"/>
    </lcf76f155ced4ddcb4097134ff3c332f>
    <TaxCatchAll xmlns="9e054386-4ba3-4832-ba08-83d3dfeb74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1BB8A1-78D1-46CC-BB77-8C22FF2F52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20a496-69e2-45be-8a73-a59b360ec388"/>
    <ds:schemaRef ds:uri="9e054386-4ba3-4832-ba08-83d3dfeb74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9859CE-F1FF-4D2A-8556-B355D83BA6CB}">
  <ds:schemaRefs>
    <ds:schemaRef ds:uri="http://schemas.microsoft.com/office/2006/documentManagement/types"/>
    <ds:schemaRef ds:uri="http://schemas.openxmlformats.org/package/2006/metadata/core-properties"/>
    <ds:schemaRef ds:uri="http://purl.org/dc/elements/1.1/"/>
    <ds:schemaRef ds:uri="9e054386-4ba3-4832-ba08-83d3dfeb74b7"/>
    <ds:schemaRef ds:uri="http://schemas.microsoft.com/office/infopath/2007/PartnerControls"/>
    <ds:schemaRef ds:uri="http://schemas.microsoft.com/office/2006/metadata/properties"/>
    <ds:schemaRef ds:uri="http://purl.org/dc/terms/"/>
    <ds:schemaRef ds:uri="d920a496-69e2-45be-8a73-a59b360ec388"/>
    <ds:schemaRef ds:uri="http://www.w3.org/XML/1998/namespace"/>
    <ds:schemaRef ds:uri="http://purl.org/dc/dcmitype/"/>
  </ds:schemaRefs>
</ds:datastoreItem>
</file>

<file path=customXml/itemProps3.xml><?xml version="1.0" encoding="utf-8"?>
<ds:datastoreItem xmlns:ds="http://schemas.openxmlformats.org/officeDocument/2006/customXml" ds:itemID="{BE9F48CA-6EFE-49D7-94B7-E73904B35E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3353</Words>
  <Application>Microsoft Office PowerPoint</Application>
  <PresentationFormat>Widescreen</PresentationFormat>
  <Paragraphs>214</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Funding flows</vt:lpstr>
      <vt:lpstr>PowerPoint Presentation</vt:lpstr>
      <vt:lpstr>PowerPoint Presentation</vt:lpstr>
      <vt:lpstr>PowerPoint Presentation</vt:lpstr>
      <vt:lpstr>PowerPoint Presentation</vt:lpstr>
      <vt:lpstr>PowerPoint Presentation</vt:lpstr>
      <vt:lpstr>Gender channel</vt:lpstr>
      <vt:lpstr>PowerPoint Presentation</vt:lpstr>
      <vt:lpstr>PowerPoint Presentation</vt:lpstr>
      <vt:lpstr>PowerPoint Presentation</vt:lpstr>
      <vt:lpstr>PowerPoint Presentation</vt:lpstr>
      <vt:lpstr>PowerPoint Presentation</vt:lpstr>
      <vt:lpstr>Funding opportunities- Recipient profiles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Funding opportunities- Providers profiles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profiles</vt:lpstr>
      <vt:lpstr>PowerPoint Presentation</vt:lpstr>
    </vt:vector>
  </TitlesOfParts>
  <Company>OECD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Funding flows</dc:title>
  <dc:creator>RANJAN Rajiv, SDD/P21</dc:creator>
  <cp:lastModifiedBy>Johannes Abele</cp:lastModifiedBy>
  <cp:revision>58</cp:revision>
  <dcterms:created xsi:type="dcterms:W3CDTF">2021-09-24T16:53:21Z</dcterms:created>
  <dcterms:modified xsi:type="dcterms:W3CDTF">2022-10-28T14:23:35Z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0x010100D091FE7943622F49AE25B3426763C6D1</vt:lpwstr>
  </property>
</Properties>
</file>