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5" r:id="rId9"/>
    <p:sldId id="267" r:id="rId10"/>
    <p:sldId id="269" r:id="rId11"/>
    <p:sldId id="268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61" r:id="rId22"/>
    <p:sldId id="26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B41-14ED-4923-BE57-8070869C68D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6C4C-33FD-4546-AE45-7B62A43D8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65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B41-14ED-4923-BE57-8070869C68D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6C4C-33FD-4546-AE45-7B62A43D8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7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B41-14ED-4923-BE57-8070869C68D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6C4C-33FD-4546-AE45-7B62A43D8C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457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B41-14ED-4923-BE57-8070869C68D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6C4C-33FD-4546-AE45-7B62A43D8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32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B41-14ED-4923-BE57-8070869C68D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6C4C-33FD-4546-AE45-7B62A43D8C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944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B41-14ED-4923-BE57-8070869C68D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6C4C-33FD-4546-AE45-7B62A43D8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50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B41-14ED-4923-BE57-8070869C68D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6C4C-33FD-4546-AE45-7B62A43D8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05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B41-14ED-4923-BE57-8070869C68D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6C4C-33FD-4546-AE45-7B62A43D8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8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B41-14ED-4923-BE57-8070869C68D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6C4C-33FD-4546-AE45-7B62A43D8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64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B41-14ED-4923-BE57-8070869C68D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6C4C-33FD-4546-AE45-7B62A43D8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6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B41-14ED-4923-BE57-8070869C68D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6C4C-33FD-4546-AE45-7B62A43D8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4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B41-14ED-4923-BE57-8070869C68D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6C4C-33FD-4546-AE45-7B62A43D8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5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B41-14ED-4923-BE57-8070869C68D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6C4C-33FD-4546-AE45-7B62A43D8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28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B41-14ED-4923-BE57-8070869C68D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6C4C-33FD-4546-AE45-7B62A43D8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7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B41-14ED-4923-BE57-8070869C68D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6C4C-33FD-4546-AE45-7B62A43D8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6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B41-14ED-4923-BE57-8070869C68D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6C4C-33FD-4546-AE45-7B62A43D8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6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7B41-14ED-4923-BE57-8070869C68D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F66C4C-33FD-4546-AE45-7B62A43D8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9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2FDF8-8A07-41CE-B115-E3149FD69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852" y="2235200"/>
            <a:ext cx="11372296" cy="2387600"/>
          </a:xfrm>
        </p:spPr>
        <p:txBody>
          <a:bodyPr>
            <a:normAutofit fontScale="90000"/>
          </a:bodyPr>
          <a:lstStyle/>
          <a:p>
            <a:r>
              <a:rPr lang="ko-KR" altLang="en-US" sz="7300" dirty="0">
                <a:solidFill>
                  <a:schemeClr val="tx1"/>
                </a:solidFill>
              </a:rPr>
              <a:t>프로젝트 </a:t>
            </a:r>
            <a:r>
              <a:rPr lang="en-US" altLang="ko-KR" sz="7300" dirty="0">
                <a:solidFill>
                  <a:schemeClr val="tx1"/>
                </a:solidFill>
              </a:rPr>
              <a:t>1</a:t>
            </a:r>
            <a:r>
              <a:rPr lang="ko-KR" altLang="en-US" sz="7300" dirty="0">
                <a:solidFill>
                  <a:schemeClr val="tx1"/>
                </a:solidFill>
              </a:rPr>
              <a:t>단계</a:t>
            </a:r>
            <a:r>
              <a:rPr lang="en-US" altLang="ko-KR" sz="7300" dirty="0">
                <a:solidFill>
                  <a:schemeClr val="tx1"/>
                </a:solidFill>
              </a:rPr>
              <a:t>(</a:t>
            </a:r>
            <a:r>
              <a:rPr lang="en-US" altLang="ko-KR" sz="7300" dirty="0" err="1">
                <a:solidFill>
                  <a:schemeClr val="tx1"/>
                </a:solidFill>
              </a:rPr>
              <a:t>Naver</a:t>
            </a:r>
            <a:r>
              <a:rPr lang="en-US" altLang="ko-KR" sz="7300" dirty="0">
                <a:solidFill>
                  <a:schemeClr val="tx1"/>
                </a:solidFill>
              </a:rPr>
              <a:t> </a:t>
            </a:r>
            <a:r>
              <a:rPr lang="ko-KR" altLang="en-US" sz="7300" dirty="0">
                <a:solidFill>
                  <a:schemeClr val="tx1"/>
                </a:solidFill>
              </a:rPr>
              <a:t>금융</a:t>
            </a:r>
            <a:r>
              <a:rPr lang="en-US" altLang="ko-KR" sz="7300" dirty="0">
                <a:solidFill>
                  <a:schemeClr val="tx1"/>
                </a:solidFill>
              </a:rPr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FB3DC-FA10-4644-A3A5-99E0823E7060}"/>
              </a:ext>
            </a:extLst>
          </p:cNvPr>
          <p:cNvSpPr/>
          <p:nvPr/>
        </p:nvSpPr>
        <p:spPr>
          <a:xfrm>
            <a:off x="8544569" y="6040798"/>
            <a:ext cx="3413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12</a:t>
            </a:r>
            <a:r>
              <a:rPr lang="ko-KR" altLang="en-US" sz="2800" dirty="0"/>
              <a:t>팀 박인효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이진재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164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21D1A-147E-4174-AEBD-BBEE6F1A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기능명세서 </a:t>
            </a:r>
            <a:r>
              <a:rPr lang="en-US" altLang="ko-KR" dirty="0"/>
              <a:t>- </a:t>
            </a:r>
            <a:r>
              <a:rPr lang="ko-KR" altLang="en-US" dirty="0"/>
              <a:t>시세</a:t>
            </a:r>
          </a:p>
        </p:txBody>
      </p:sp>
      <p:graphicFrame>
        <p:nvGraphicFramePr>
          <p:cNvPr id="7" name="내용 개체 틀 5">
            <a:extLst>
              <a:ext uri="{FF2B5EF4-FFF2-40B4-BE49-F238E27FC236}">
                <a16:creationId xmlns:a16="http://schemas.microsoft.com/office/drawing/2014/main" id="{EDF6FF56-A1A2-4B19-A45B-6B20A114F0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139802"/>
              </p:ext>
            </p:extLst>
          </p:nvPr>
        </p:nvGraphicFramePr>
        <p:xfrm>
          <a:off x="833020" y="1690688"/>
          <a:ext cx="5171241" cy="4142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573">
                  <a:extLst>
                    <a:ext uri="{9D8B030D-6E8A-4147-A177-3AD203B41FA5}">
                      <a16:colId xmlns:a16="http://schemas.microsoft.com/office/drawing/2014/main" val="3371233243"/>
                    </a:ext>
                  </a:extLst>
                </a:gridCol>
                <a:gridCol w="3855668">
                  <a:extLst>
                    <a:ext uri="{9D8B030D-6E8A-4147-A177-3AD203B41FA5}">
                      <a16:colId xmlns:a16="http://schemas.microsoft.com/office/drawing/2014/main" val="658758315"/>
                    </a:ext>
                  </a:extLst>
                </a:gridCol>
              </a:tblGrid>
              <a:tr h="860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시세 수정</a:t>
                      </a:r>
                      <a:endParaRPr lang="en-US" altLang="ko-K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85582"/>
                  </a:ext>
                </a:extLst>
              </a:tr>
              <a:tr h="90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회사 어떤 날의 시세를 수정하는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03"/>
                  </a:ext>
                </a:extLst>
              </a:tr>
              <a:tr h="90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MP(Market Price)NO</a:t>
                      </a:r>
                      <a:r>
                        <a:rPr lang="ko-KR" altLang="en-US" dirty="0"/>
                        <a:t>는 입력변수에서 제외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전일비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거래량</a:t>
                      </a:r>
                      <a:r>
                        <a:rPr lang="en-US" altLang="ko-KR" dirty="0"/>
                        <a:t>, INO(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x)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06185"/>
                  </a:ext>
                </a:extLst>
              </a:tr>
              <a:tr h="860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출력변수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dirty="0"/>
                        <a:t>생성 성공 여부 </a:t>
                      </a:r>
                      <a:r>
                        <a:rPr lang="en-US" altLang="ko-KR" dirty="0"/>
                        <a:t>( 0 </a:t>
                      </a:r>
                      <a:r>
                        <a:rPr lang="ko-KR" altLang="ko-KR" dirty="0"/>
                        <a:t>또는 </a:t>
                      </a:r>
                      <a:r>
                        <a:rPr lang="en-US" altLang="ko-KR" dirty="0"/>
                        <a:t>1), </a:t>
                      </a:r>
                      <a:r>
                        <a:rPr lang="ko-KR" altLang="en-US" dirty="0"/>
                        <a:t>수정</a:t>
                      </a:r>
                      <a:r>
                        <a:rPr lang="ko-KR" altLang="ko-KR" dirty="0"/>
                        <a:t>된 시세 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회사이름</a:t>
                      </a:r>
                      <a:r>
                        <a:rPr lang="en-US" altLang="ko-KR" dirty="0"/>
                        <a:t>, ISIN, </a:t>
                      </a: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전일비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거래량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82852"/>
                  </a:ext>
                </a:extLst>
              </a:tr>
            </a:tbl>
          </a:graphicData>
        </a:graphic>
      </p:graphicFrame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5A633C70-AB14-42A6-BF8C-35EA668F67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396387"/>
              </p:ext>
            </p:extLst>
          </p:nvPr>
        </p:nvGraphicFramePr>
        <p:xfrm>
          <a:off x="6187741" y="1690688"/>
          <a:ext cx="5171241" cy="3681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573">
                  <a:extLst>
                    <a:ext uri="{9D8B030D-6E8A-4147-A177-3AD203B41FA5}">
                      <a16:colId xmlns:a16="http://schemas.microsoft.com/office/drawing/2014/main" val="3371233243"/>
                    </a:ext>
                  </a:extLst>
                </a:gridCol>
                <a:gridCol w="3855668">
                  <a:extLst>
                    <a:ext uri="{9D8B030D-6E8A-4147-A177-3AD203B41FA5}">
                      <a16:colId xmlns:a16="http://schemas.microsoft.com/office/drawing/2014/main" val="658758315"/>
                    </a:ext>
                  </a:extLst>
                </a:gridCol>
              </a:tblGrid>
              <a:tr h="728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회사별 시세 조회</a:t>
                      </a:r>
                      <a:endParaRPr lang="en-US" altLang="ko-K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85582"/>
                  </a:ext>
                </a:extLst>
              </a:tr>
              <a:tr h="594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회사의 시세를 날짜별로 조회하는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03"/>
                  </a:ext>
                </a:extLst>
              </a:tr>
              <a:tr h="698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이름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06185"/>
                  </a:ext>
                </a:extLst>
              </a:tr>
              <a:tr h="1614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출력변수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회사 이름</a:t>
                      </a:r>
                      <a:r>
                        <a:rPr lang="en-US" altLang="ko-KR" dirty="0"/>
                        <a:t>, ISIN, </a:t>
                      </a: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전일비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거래량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정렬</a:t>
                      </a:r>
                      <a:r>
                        <a:rPr lang="en-US" altLang="ko-KR" dirty="0"/>
                        <a:t>(Order by): </a:t>
                      </a:r>
                      <a:r>
                        <a:rPr lang="ko-KR" altLang="en-US" dirty="0"/>
                        <a:t>날짜 내림차순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조인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시세 테이블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8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47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21D1A-147E-4174-AEBD-BBEE6F1A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기능명세서 </a:t>
            </a:r>
            <a:r>
              <a:rPr lang="en-US" altLang="ko-KR" dirty="0"/>
              <a:t>- </a:t>
            </a:r>
            <a:r>
              <a:rPr lang="ko-KR" altLang="en-US" dirty="0"/>
              <a:t>시세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28F85282-D76D-4BCE-9152-D79E7D87F4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329181"/>
              </p:ext>
            </p:extLst>
          </p:nvPr>
        </p:nvGraphicFramePr>
        <p:xfrm>
          <a:off x="677334" y="1916590"/>
          <a:ext cx="5257801" cy="328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593">
                  <a:extLst>
                    <a:ext uri="{9D8B030D-6E8A-4147-A177-3AD203B41FA5}">
                      <a16:colId xmlns:a16="http://schemas.microsoft.com/office/drawing/2014/main" val="3371233243"/>
                    </a:ext>
                  </a:extLst>
                </a:gridCol>
                <a:gridCol w="3920208">
                  <a:extLst>
                    <a:ext uri="{9D8B030D-6E8A-4147-A177-3AD203B41FA5}">
                      <a16:colId xmlns:a16="http://schemas.microsoft.com/office/drawing/2014/main" val="658758315"/>
                    </a:ext>
                  </a:extLst>
                </a:gridCol>
              </a:tblGrid>
              <a:tr h="703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날짜별</a:t>
                      </a:r>
                      <a:r>
                        <a:rPr lang="ko-KR" altLang="en-US" dirty="0"/>
                        <a:t> 최고의 시세 조회</a:t>
                      </a:r>
                    </a:p>
                    <a:p>
                      <a:pPr algn="ctr" latinLnBrk="1"/>
                      <a:endParaRPr lang="en-US" altLang="ko-K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85582"/>
                  </a:ext>
                </a:extLst>
              </a:tr>
              <a:tr h="98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ko-KR" altLang="en-US" sz="1800" dirty="0"/>
                        <a:t>어떤 날의 시세중 최고의 시세를 조회하는 기능</a:t>
                      </a:r>
                      <a:endParaRPr lang="ko-KR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03"/>
                  </a:ext>
                </a:extLst>
              </a:tr>
              <a:tr h="517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06185"/>
                  </a:ext>
                </a:extLst>
              </a:tr>
              <a:tr h="1083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출력변수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회사이름</a:t>
                      </a:r>
                      <a:r>
                        <a:rPr lang="en-US" altLang="ko-KR" dirty="0"/>
                        <a:t>, ISIN, </a:t>
                      </a: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최고 종가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회사이름</a:t>
                      </a:r>
                      <a:r>
                        <a:rPr lang="en-US" altLang="ko-KR" dirty="0"/>
                        <a:t>, ISIN, </a:t>
                      </a: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최저 종가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조인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시세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82852"/>
                  </a:ext>
                </a:extLst>
              </a:tr>
            </a:tbl>
          </a:graphicData>
        </a:graphic>
      </p:graphicFrame>
      <p:graphicFrame>
        <p:nvGraphicFramePr>
          <p:cNvPr id="7" name="내용 개체 틀 5">
            <a:extLst>
              <a:ext uri="{FF2B5EF4-FFF2-40B4-BE49-F238E27FC236}">
                <a16:creationId xmlns:a16="http://schemas.microsoft.com/office/drawing/2014/main" id="{923B8072-9492-4188-9FB6-97A8B0BD63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132298"/>
              </p:ext>
            </p:extLst>
          </p:nvPr>
        </p:nvGraphicFramePr>
        <p:xfrm>
          <a:off x="6256867" y="1930400"/>
          <a:ext cx="5501998" cy="4066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717">
                  <a:extLst>
                    <a:ext uri="{9D8B030D-6E8A-4147-A177-3AD203B41FA5}">
                      <a16:colId xmlns:a16="http://schemas.microsoft.com/office/drawing/2014/main" val="3371233243"/>
                    </a:ext>
                  </a:extLst>
                </a:gridCol>
                <a:gridCol w="4102281">
                  <a:extLst>
                    <a:ext uri="{9D8B030D-6E8A-4147-A177-3AD203B41FA5}">
                      <a16:colId xmlns:a16="http://schemas.microsoft.com/office/drawing/2014/main" val="658758315"/>
                    </a:ext>
                  </a:extLst>
                </a:gridCol>
              </a:tblGrid>
              <a:tr h="703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회사의 시세 정보 비교 조회</a:t>
                      </a:r>
                    </a:p>
                    <a:p>
                      <a:pPr algn="ctr" latinLnBrk="1"/>
                      <a:endParaRPr lang="en-US" altLang="ko-K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85582"/>
                  </a:ext>
                </a:extLst>
              </a:tr>
              <a:tr h="98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개의 회사와 시세 정보 중 컬럼 </a:t>
                      </a: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개를 선택해서 전체 날짜별로 비교하고 그 차이를 보여주는 기능</a:t>
                      </a:r>
                      <a:endParaRPr lang="ko-KR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03"/>
                  </a:ext>
                </a:extLst>
              </a:tr>
              <a:tr h="517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첫번째 회사이름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두번쨰</a:t>
                      </a:r>
                      <a:r>
                        <a:rPr lang="ko-KR" altLang="en-US" dirty="0"/>
                        <a:t> 회사이름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비교할 시세 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종가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거래량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중 한 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06185"/>
                  </a:ext>
                </a:extLst>
              </a:tr>
              <a:tr h="108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회사이름</a:t>
                      </a:r>
                      <a:r>
                        <a:rPr lang="en-US" altLang="ko-KR" dirty="0"/>
                        <a:t>1, ISIN1 </a:t>
                      </a:r>
                      <a:r>
                        <a:rPr lang="ko-KR" altLang="en-US" dirty="0"/>
                        <a:t>비교할 시세 정보</a:t>
                      </a:r>
                      <a:r>
                        <a:rPr lang="en-US" altLang="ko-KR" dirty="0"/>
                        <a:t>1,</a:t>
                      </a:r>
                      <a:r>
                        <a:rPr lang="ko-KR" altLang="en-US" dirty="0"/>
                        <a:t> 회사이름</a:t>
                      </a:r>
                      <a:r>
                        <a:rPr lang="en-US" altLang="ko-KR" dirty="0"/>
                        <a:t>2, ISIN2, </a:t>
                      </a:r>
                      <a:r>
                        <a:rPr lang="ko-KR" altLang="en-US" dirty="0"/>
                        <a:t>비교할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시세 정보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조인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시세 테이블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8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14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21D1A-147E-4174-AEBD-BBEE6F1A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기능명세서 </a:t>
            </a:r>
            <a:r>
              <a:rPr lang="en-US" altLang="ko-KR" dirty="0"/>
              <a:t>- </a:t>
            </a:r>
            <a:r>
              <a:rPr lang="ko-KR" altLang="en-US" dirty="0"/>
              <a:t>시세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A76C0B11-F9C9-4059-97B8-13CD12EE66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93320"/>
              </p:ext>
            </p:extLst>
          </p:nvPr>
        </p:nvGraphicFramePr>
        <p:xfrm>
          <a:off x="677334" y="1916590"/>
          <a:ext cx="5501998" cy="3395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717">
                  <a:extLst>
                    <a:ext uri="{9D8B030D-6E8A-4147-A177-3AD203B41FA5}">
                      <a16:colId xmlns:a16="http://schemas.microsoft.com/office/drawing/2014/main" val="3371233243"/>
                    </a:ext>
                  </a:extLst>
                </a:gridCol>
                <a:gridCol w="4102281">
                  <a:extLst>
                    <a:ext uri="{9D8B030D-6E8A-4147-A177-3AD203B41FA5}">
                      <a16:colId xmlns:a16="http://schemas.microsoft.com/office/drawing/2014/main" val="658758315"/>
                    </a:ext>
                  </a:extLst>
                </a:gridCol>
              </a:tblGrid>
              <a:tr h="703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회사별 종가의 평균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 최대 종가 조회</a:t>
                      </a:r>
                      <a:endParaRPr lang="en-US" altLang="ko-K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85582"/>
                  </a:ext>
                </a:extLst>
              </a:tr>
              <a:tr h="98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ko-KR" altLang="en-US" sz="1800" dirty="0"/>
                        <a:t>회사별로  종가 평균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 최대 종가를 조회한다</a:t>
                      </a:r>
                      <a:r>
                        <a:rPr lang="en-US" altLang="ko-KR" sz="1800" dirty="0"/>
                        <a:t>.</a:t>
                      </a:r>
                      <a:endParaRPr lang="ko-KR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03"/>
                  </a:ext>
                </a:extLst>
              </a:tr>
              <a:tr h="517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06185"/>
                  </a:ext>
                </a:extLst>
              </a:tr>
              <a:tr h="108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출력변수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ISO, </a:t>
                      </a:r>
                      <a:r>
                        <a:rPr lang="ko-KR" altLang="en-US" dirty="0"/>
                        <a:t>회사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종가의 평균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종가의 최댓값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Group by: ISO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조인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시세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8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22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40F9-8729-4AB9-9890-46E6B809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기능명세서 </a:t>
            </a:r>
            <a:r>
              <a:rPr lang="en-US" altLang="ko-KR" dirty="0"/>
              <a:t>– </a:t>
            </a:r>
            <a:r>
              <a:rPr lang="ko-KR" altLang="en-US" dirty="0"/>
              <a:t>코스피</a:t>
            </a:r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7" name="내용 개체 틀 5">
            <a:extLst>
              <a:ext uri="{FF2B5EF4-FFF2-40B4-BE49-F238E27FC236}">
                <a16:creationId xmlns:a16="http://schemas.microsoft.com/office/drawing/2014/main" id="{95ECF00B-864B-4AF8-B801-C8FBCE4D3A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141808"/>
              </p:ext>
            </p:extLst>
          </p:nvPr>
        </p:nvGraphicFramePr>
        <p:xfrm>
          <a:off x="651768" y="1835643"/>
          <a:ext cx="5257801" cy="328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593">
                  <a:extLst>
                    <a:ext uri="{9D8B030D-6E8A-4147-A177-3AD203B41FA5}">
                      <a16:colId xmlns:a16="http://schemas.microsoft.com/office/drawing/2014/main" val="3371233243"/>
                    </a:ext>
                  </a:extLst>
                </a:gridCol>
                <a:gridCol w="3920208">
                  <a:extLst>
                    <a:ext uri="{9D8B030D-6E8A-4147-A177-3AD203B41FA5}">
                      <a16:colId xmlns:a16="http://schemas.microsoft.com/office/drawing/2014/main" val="658758315"/>
                    </a:ext>
                  </a:extLst>
                </a:gridCol>
              </a:tblGrid>
              <a:tr h="703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코스피 입력</a:t>
                      </a:r>
                      <a:endParaRPr lang="en-US" altLang="ko-K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85582"/>
                  </a:ext>
                </a:extLst>
              </a:tr>
              <a:tr h="98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받은 코스피 정보들로 코스피를 생성하는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03"/>
                  </a:ext>
                </a:extLst>
              </a:tr>
              <a:tr h="517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체결가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전일비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등락률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06185"/>
                  </a:ext>
                </a:extLst>
              </a:tr>
              <a:tr h="1083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출력변수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생성 성공 여부</a:t>
                      </a:r>
                      <a:r>
                        <a:rPr lang="en-US" altLang="ko-KR" dirty="0"/>
                        <a:t>(0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1), </a:t>
                      </a:r>
                      <a:r>
                        <a:rPr lang="ko-KR" altLang="en-US" dirty="0"/>
                        <a:t>생성된 코스피 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체결가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전일비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등락률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82852"/>
                  </a:ext>
                </a:extLst>
              </a:tr>
            </a:tbl>
          </a:graphicData>
        </a:graphic>
      </p:graphicFrame>
      <p:graphicFrame>
        <p:nvGraphicFramePr>
          <p:cNvPr id="11" name="내용 개체 틀 5">
            <a:extLst>
              <a:ext uri="{FF2B5EF4-FFF2-40B4-BE49-F238E27FC236}">
                <a16:creationId xmlns:a16="http://schemas.microsoft.com/office/drawing/2014/main" id="{EC1582B2-7FC5-4580-AC84-F52A24A982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854951"/>
              </p:ext>
            </p:extLst>
          </p:nvPr>
        </p:nvGraphicFramePr>
        <p:xfrm>
          <a:off x="6282432" y="1835643"/>
          <a:ext cx="5444970" cy="2221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209">
                  <a:extLst>
                    <a:ext uri="{9D8B030D-6E8A-4147-A177-3AD203B41FA5}">
                      <a16:colId xmlns:a16="http://schemas.microsoft.com/office/drawing/2014/main" val="3371233243"/>
                    </a:ext>
                  </a:extLst>
                </a:gridCol>
                <a:gridCol w="4059761">
                  <a:extLst>
                    <a:ext uri="{9D8B030D-6E8A-4147-A177-3AD203B41FA5}">
                      <a16:colId xmlns:a16="http://schemas.microsoft.com/office/drawing/2014/main" val="658758315"/>
                    </a:ext>
                  </a:extLst>
                </a:gridCol>
              </a:tblGrid>
              <a:tr h="561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코스피 삭제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85582"/>
                  </a:ext>
                </a:extLst>
              </a:tr>
              <a:tr h="712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 되 있는 코스피를 삭제하는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03"/>
                  </a:ext>
                </a:extLst>
              </a:tr>
              <a:tr h="408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06185"/>
                  </a:ext>
                </a:extLst>
              </a:tr>
              <a:tr h="539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출력변수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삭제 성공 여부</a:t>
                      </a:r>
                      <a:r>
                        <a:rPr lang="en-US" altLang="ko-KR" dirty="0"/>
                        <a:t>(0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8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15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40F9-8729-4AB9-9890-46E6B809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기능명세서 </a:t>
            </a:r>
            <a:r>
              <a:rPr lang="en-US" altLang="ko-KR" dirty="0"/>
              <a:t>– </a:t>
            </a:r>
            <a:r>
              <a:rPr lang="ko-KR" altLang="en-US" dirty="0"/>
              <a:t>코스피</a:t>
            </a:r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7" name="내용 개체 틀 5">
            <a:extLst>
              <a:ext uri="{FF2B5EF4-FFF2-40B4-BE49-F238E27FC236}">
                <a16:creationId xmlns:a16="http://schemas.microsoft.com/office/drawing/2014/main" id="{4B5CF937-F41D-468A-86B3-C50AD62DA2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714309"/>
              </p:ext>
            </p:extLst>
          </p:nvPr>
        </p:nvGraphicFramePr>
        <p:xfrm>
          <a:off x="838200" y="1825625"/>
          <a:ext cx="5257801" cy="328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593">
                  <a:extLst>
                    <a:ext uri="{9D8B030D-6E8A-4147-A177-3AD203B41FA5}">
                      <a16:colId xmlns:a16="http://schemas.microsoft.com/office/drawing/2014/main" val="3371233243"/>
                    </a:ext>
                  </a:extLst>
                </a:gridCol>
                <a:gridCol w="3920208">
                  <a:extLst>
                    <a:ext uri="{9D8B030D-6E8A-4147-A177-3AD203B41FA5}">
                      <a16:colId xmlns:a16="http://schemas.microsoft.com/office/drawing/2014/main" val="658758315"/>
                    </a:ext>
                  </a:extLst>
                </a:gridCol>
              </a:tblGrid>
              <a:tr h="703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코스피 수정</a:t>
                      </a:r>
                      <a:endParaRPr lang="en-US" altLang="ko-K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85582"/>
                  </a:ext>
                </a:extLst>
              </a:tr>
              <a:tr h="98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생성되 있는 코스피 정보를 수정하는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03"/>
                  </a:ext>
                </a:extLst>
              </a:tr>
              <a:tr h="517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체결가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전일비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등락률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06185"/>
                  </a:ext>
                </a:extLst>
              </a:tr>
              <a:tr h="1083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출력변수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생성 성공 여부</a:t>
                      </a:r>
                      <a:r>
                        <a:rPr lang="en-US" altLang="ko-KR" dirty="0"/>
                        <a:t>(0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1), </a:t>
                      </a:r>
                      <a:r>
                        <a:rPr lang="ko-KR" altLang="en-US" dirty="0"/>
                        <a:t>생성된 코스피 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체결가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전일비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등락률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82852"/>
                  </a:ext>
                </a:extLst>
              </a:tr>
            </a:tbl>
          </a:graphicData>
        </a:graphic>
      </p:graphicFrame>
      <p:graphicFrame>
        <p:nvGraphicFramePr>
          <p:cNvPr id="8" name="내용 개체 틀 5">
            <a:extLst>
              <a:ext uri="{FF2B5EF4-FFF2-40B4-BE49-F238E27FC236}">
                <a16:creationId xmlns:a16="http://schemas.microsoft.com/office/drawing/2014/main" id="{A3977DB4-E16D-477C-8972-9B7E20BCA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519458"/>
              </p:ext>
            </p:extLst>
          </p:nvPr>
        </p:nvGraphicFramePr>
        <p:xfrm>
          <a:off x="6441488" y="1825625"/>
          <a:ext cx="5257801" cy="328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593">
                  <a:extLst>
                    <a:ext uri="{9D8B030D-6E8A-4147-A177-3AD203B41FA5}">
                      <a16:colId xmlns:a16="http://schemas.microsoft.com/office/drawing/2014/main" val="3371233243"/>
                    </a:ext>
                  </a:extLst>
                </a:gridCol>
                <a:gridCol w="3920208">
                  <a:extLst>
                    <a:ext uri="{9D8B030D-6E8A-4147-A177-3AD203B41FA5}">
                      <a16:colId xmlns:a16="http://schemas.microsoft.com/office/drawing/2014/main" val="658758315"/>
                    </a:ext>
                  </a:extLst>
                </a:gridCol>
              </a:tblGrid>
              <a:tr h="703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ko-KR" altLang="ko-KR" sz="1800" dirty="0"/>
                        <a:t>어떤 하루의 코스피 조회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ko-KR" sz="1800" dirty="0"/>
                        <a:t>오늘의 증시</a:t>
                      </a:r>
                      <a:r>
                        <a:rPr lang="en-US" altLang="ko-KR" sz="1800" dirty="0"/>
                        <a:t>)</a:t>
                      </a:r>
                      <a:endParaRPr lang="ko-KR" altLang="ko-KR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85582"/>
                  </a:ext>
                </a:extLst>
              </a:tr>
              <a:tr h="98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어떤 하루 코스피를 조회하는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03"/>
                  </a:ext>
                </a:extLst>
              </a:tr>
              <a:tr h="517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06185"/>
                  </a:ext>
                </a:extLst>
              </a:tr>
              <a:tr h="1083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출력변수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체결가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전일비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등락률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8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03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40F9-8729-4AB9-9890-46E6B809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기능명세서 </a:t>
            </a:r>
            <a:r>
              <a:rPr lang="en-US" altLang="ko-KR" dirty="0"/>
              <a:t>– </a:t>
            </a:r>
            <a:r>
              <a:rPr lang="ko-KR" altLang="en-US" dirty="0"/>
              <a:t>코스피</a:t>
            </a:r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8" name="내용 개체 틀 5">
            <a:extLst>
              <a:ext uri="{FF2B5EF4-FFF2-40B4-BE49-F238E27FC236}">
                <a16:creationId xmlns:a16="http://schemas.microsoft.com/office/drawing/2014/main" id="{B3CFF338-EE35-420D-ABF0-B1351E228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1283305"/>
              </p:ext>
            </p:extLst>
          </p:nvPr>
        </p:nvGraphicFramePr>
        <p:xfrm>
          <a:off x="677334" y="1930400"/>
          <a:ext cx="5257801" cy="321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593">
                  <a:extLst>
                    <a:ext uri="{9D8B030D-6E8A-4147-A177-3AD203B41FA5}">
                      <a16:colId xmlns:a16="http://schemas.microsoft.com/office/drawing/2014/main" val="3371233243"/>
                    </a:ext>
                  </a:extLst>
                </a:gridCol>
                <a:gridCol w="3920208">
                  <a:extLst>
                    <a:ext uri="{9D8B030D-6E8A-4147-A177-3AD203B41FA5}">
                      <a16:colId xmlns:a16="http://schemas.microsoft.com/office/drawing/2014/main" val="658758315"/>
                    </a:ext>
                  </a:extLst>
                </a:gridCol>
              </a:tblGrid>
              <a:tr h="733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달간 최고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최저 코스피지수 조회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85582"/>
                  </a:ext>
                </a:extLst>
              </a:tr>
              <a:tr h="705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달간 코스피지수의 최고 값과 최저 값을 조회하는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03"/>
                  </a:ext>
                </a:extLst>
              </a:tr>
              <a:tr h="539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06185"/>
                  </a:ext>
                </a:extLst>
              </a:tr>
              <a:tr h="1238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출력변수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최고인 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최고 </a:t>
                      </a:r>
                      <a:r>
                        <a:rPr lang="ko-KR" altLang="en-US" dirty="0" err="1"/>
                        <a:t>체결가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최저인 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최저 </a:t>
                      </a:r>
                      <a:r>
                        <a:rPr lang="ko-KR" altLang="en-US" dirty="0" err="1"/>
                        <a:t>체결가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8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0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599E081-20A4-47D2-B1E5-370EC9BE682A}"/>
              </a:ext>
            </a:extLst>
          </p:cNvPr>
          <p:cNvCxnSpPr/>
          <p:nvPr/>
        </p:nvCxnSpPr>
        <p:spPr>
          <a:xfrm flipH="1" flipV="1">
            <a:off x="9788992" y="2036160"/>
            <a:ext cx="1310536" cy="2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850FD6B-3E88-4131-9A00-BA95AD08ED39}"/>
              </a:ext>
            </a:extLst>
          </p:cNvPr>
          <p:cNvCxnSpPr/>
          <p:nvPr/>
        </p:nvCxnSpPr>
        <p:spPr>
          <a:xfrm flipH="1">
            <a:off x="9788992" y="1176243"/>
            <a:ext cx="1160132" cy="68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9DDB75A-DDB0-42AC-A5EB-3B5788A2D49F}"/>
              </a:ext>
            </a:extLst>
          </p:cNvPr>
          <p:cNvCxnSpPr/>
          <p:nvPr/>
        </p:nvCxnSpPr>
        <p:spPr>
          <a:xfrm>
            <a:off x="9220595" y="902587"/>
            <a:ext cx="26365" cy="107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8131174-EBB7-4EE9-AFE5-AAEA0B987FE1}"/>
              </a:ext>
            </a:extLst>
          </p:cNvPr>
          <p:cNvCxnSpPr/>
          <p:nvPr/>
        </p:nvCxnSpPr>
        <p:spPr>
          <a:xfrm>
            <a:off x="7750310" y="896546"/>
            <a:ext cx="942451" cy="116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3EEE3D3-6C0D-4C85-8728-0B67051E786A}"/>
              </a:ext>
            </a:extLst>
          </p:cNvPr>
          <p:cNvCxnSpPr/>
          <p:nvPr/>
        </p:nvCxnSpPr>
        <p:spPr>
          <a:xfrm flipH="1">
            <a:off x="3825849" y="1495281"/>
            <a:ext cx="1020452" cy="868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1FD3E97-4E51-411D-94D0-865986A3534D}"/>
              </a:ext>
            </a:extLst>
          </p:cNvPr>
          <p:cNvCxnSpPr/>
          <p:nvPr/>
        </p:nvCxnSpPr>
        <p:spPr>
          <a:xfrm>
            <a:off x="3244979" y="1320539"/>
            <a:ext cx="0" cy="1042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080237E-EFE5-4E60-8755-6145E639B41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708335" y="3943386"/>
            <a:ext cx="1182279" cy="551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4FC6BF9-DD8A-491F-9E08-D0702EF1F93B}"/>
              </a:ext>
            </a:extLst>
          </p:cNvPr>
          <p:cNvCxnSpPr>
            <a:cxnSpLocks/>
          </p:cNvCxnSpPr>
          <p:nvPr/>
        </p:nvCxnSpPr>
        <p:spPr>
          <a:xfrm flipV="1">
            <a:off x="5428289" y="4590198"/>
            <a:ext cx="1079250" cy="61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71CB35C-C1FD-494F-A3CC-277E843FD312}"/>
              </a:ext>
            </a:extLst>
          </p:cNvPr>
          <p:cNvCxnSpPr>
            <a:cxnSpLocks/>
          </p:cNvCxnSpPr>
          <p:nvPr/>
        </p:nvCxnSpPr>
        <p:spPr>
          <a:xfrm flipV="1">
            <a:off x="6263494" y="4647372"/>
            <a:ext cx="429911" cy="903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98828C5-A4D1-4418-A2FA-0A4D56AFC865}"/>
              </a:ext>
            </a:extLst>
          </p:cNvPr>
          <p:cNvCxnSpPr>
            <a:cxnSpLocks/>
          </p:cNvCxnSpPr>
          <p:nvPr/>
        </p:nvCxnSpPr>
        <p:spPr>
          <a:xfrm flipH="1" flipV="1">
            <a:off x="7049571" y="4607741"/>
            <a:ext cx="566992" cy="84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A25021E-108C-4E02-91C4-DFC59398D2C5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7854668" y="3527423"/>
            <a:ext cx="633238" cy="48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E9216CC-A25C-4425-A716-17B88CEA23A3}"/>
              </a:ext>
            </a:extLst>
          </p:cNvPr>
          <p:cNvCxnSpPr>
            <a:cxnSpLocks/>
          </p:cNvCxnSpPr>
          <p:nvPr/>
        </p:nvCxnSpPr>
        <p:spPr>
          <a:xfrm flipH="1">
            <a:off x="7686385" y="4451241"/>
            <a:ext cx="993128" cy="2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7EB785-3AC3-4E38-A8CE-E4AC8B9DEB00}"/>
              </a:ext>
            </a:extLst>
          </p:cNvPr>
          <p:cNvCxnSpPr>
            <a:cxnSpLocks/>
          </p:cNvCxnSpPr>
          <p:nvPr/>
        </p:nvCxnSpPr>
        <p:spPr>
          <a:xfrm flipH="1">
            <a:off x="6874490" y="3452248"/>
            <a:ext cx="779424" cy="1107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FD8B4C4-9A07-4D4E-9793-BD0E89EB879A}"/>
              </a:ext>
            </a:extLst>
          </p:cNvPr>
          <p:cNvCxnSpPr>
            <a:cxnSpLocks/>
          </p:cNvCxnSpPr>
          <p:nvPr/>
        </p:nvCxnSpPr>
        <p:spPr>
          <a:xfrm>
            <a:off x="6103509" y="3410003"/>
            <a:ext cx="350916" cy="930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78E1F66-EBDB-40A2-98E0-7A6BF6BEDCAC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1928090" y="2363489"/>
            <a:ext cx="587514" cy="15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FC99F5-BC80-40D4-B589-77CA5669945D}"/>
              </a:ext>
            </a:extLst>
          </p:cNvPr>
          <p:cNvCxnSpPr>
            <a:cxnSpLocks/>
          </p:cNvCxnSpPr>
          <p:nvPr/>
        </p:nvCxnSpPr>
        <p:spPr>
          <a:xfrm>
            <a:off x="2009457" y="1495281"/>
            <a:ext cx="557440" cy="737486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9525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8B7D5E-5800-4B13-83AA-AA7CBD46BA74}"/>
              </a:ext>
            </a:extLst>
          </p:cNvPr>
          <p:cNvSpPr/>
          <p:nvPr/>
        </p:nvSpPr>
        <p:spPr>
          <a:xfrm>
            <a:off x="2377816" y="2034250"/>
            <a:ext cx="1926453" cy="89590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F2C9BC-1A11-4CD9-B1EE-98FFA47540A8}"/>
              </a:ext>
            </a:extLst>
          </p:cNvPr>
          <p:cNvSpPr/>
          <p:nvPr/>
        </p:nvSpPr>
        <p:spPr>
          <a:xfrm>
            <a:off x="5890614" y="4015141"/>
            <a:ext cx="1926454" cy="9587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3675D2-B73A-4608-B336-E4156FC13A17}"/>
              </a:ext>
            </a:extLst>
          </p:cNvPr>
          <p:cNvSpPr/>
          <p:nvPr/>
        </p:nvSpPr>
        <p:spPr>
          <a:xfrm>
            <a:off x="8246790" y="1541826"/>
            <a:ext cx="1926454" cy="958788"/>
          </a:xfrm>
          <a:prstGeom prst="rect">
            <a:avLst/>
          </a:prstGeom>
          <a:solidFill>
            <a:srgbClr val="FFCF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코스피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7B92FE54-2B46-4A06-94BF-B91A9292634A}"/>
              </a:ext>
            </a:extLst>
          </p:cNvPr>
          <p:cNvSpPr/>
          <p:nvPr/>
        </p:nvSpPr>
        <p:spPr>
          <a:xfrm>
            <a:off x="1050664" y="4762335"/>
            <a:ext cx="2255670" cy="1063843"/>
          </a:xfrm>
          <a:prstGeom prst="flowChartDecisio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주식가격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2FA0866-FBA7-4B86-AA31-3E6A84B664F7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flipH="1">
            <a:off x="1050664" y="2930156"/>
            <a:ext cx="2290379" cy="236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F61B521-061A-4871-9CCB-8A636D32ACB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306334" y="4494535"/>
            <a:ext cx="2584280" cy="79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92F577D8-547A-4125-81F3-85FB141A9BDC}"/>
              </a:ext>
            </a:extLst>
          </p:cNvPr>
          <p:cNvSpPr/>
          <p:nvPr/>
        </p:nvSpPr>
        <p:spPr>
          <a:xfrm>
            <a:off x="1215617" y="1378165"/>
            <a:ext cx="1087208" cy="4999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ISIN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6EE9FD7-AC03-4941-80A6-1EB7106EC802}"/>
              </a:ext>
            </a:extLst>
          </p:cNvPr>
          <p:cNvSpPr/>
          <p:nvPr/>
        </p:nvSpPr>
        <p:spPr>
          <a:xfrm>
            <a:off x="273581" y="2212655"/>
            <a:ext cx="1654509" cy="6126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시가총액 순위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DC497DD-5B88-473D-BD7D-C8863A15C350}"/>
              </a:ext>
            </a:extLst>
          </p:cNvPr>
          <p:cNvSpPr/>
          <p:nvPr/>
        </p:nvSpPr>
        <p:spPr>
          <a:xfrm>
            <a:off x="2447204" y="1024596"/>
            <a:ext cx="1605318" cy="6323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회사이름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4F1F560-91CC-4D6A-A8E9-F387043F2B9B}"/>
              </a:ext>
            </a:extLst>
          </p:cNvPr>
          <p:cNvSpPr/>
          <p:nvPr/>
        </p:nvSpPr>
        <p:spPr>
          <a:xfrm>
            <a:off x="4227824" y="1307122"/>
            <a:ext cx="1605313" cy="57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시가총액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CBA276B-B8D7-444C-8DC7-660CD243BDEC}"/>
              </a:ext>
            </a:extLst>
          </p:cNvPr>
          <p:cNvSpPr/>
          <p:nvPr/>
        </p:nvSpPr>
        <p:spPr>
          <a:xfrm>
            <a:off x="7498943" y="812279"/>
            <a:ext cx="1020452" cy="46532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6161A70-7549-42B7-96E6-B758962264C7}"/>
              </a:ext>
            </a:extLst>
          </p:cNvPr>
          <p:cNvSpPr/>
          <p:nvPr/>
        </p:nvSpPr>
        <p:spPr>
          <a:xfrm>
            <a:off x="10450764" y="1688348"/>
            <a:ext cx="1317912" cy="67363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코스피 등락률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138DCFC-E3C3-461D-A45D-8169A53291B4}"/>
              </a:ext>
            </a:extLst>
          </p:cNvPr>
          <p:cNvSpPr/>
          <p:nvPr/>
        </p:nvSpPr>
        <p:spPr>
          <a:xfrm>
            <a:off x="10290168" y="876081"/>
            <a:ext cx="1317912" cy="67363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코스피 </a:t>
            </a:r>
            <a:r>
              <a:rPr lang="ko-KR" altLang="en-US" dirty="0" err="1"/>
              <a:t>체결가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9494EB-9071-4E08-B2BC-043B529AA389}"/>
              </a:ext>
            </a:extLst>
          </p:cNvPr>
          <p:cNvSpPr/>
          <p:nvPr/>
        </p:nvSpPr>
        <p:spPr>
          <a:xfrm>
            <a:off x="8675471" y="614217"/>
            <a:ext cx="1317913" cy="63234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코스피 </a:t>
            </a:r>
            <a:r>
              <a:rPr lang="ko-KR" altLang="en-US" dirty="0" err="1"/>
              <a:t>전일비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3E65756-7601-4996-9381-7083E7CDC62A}"/>
              </a:ext>
            </a:extLst>
          </p:cNvPr>
          <p:cNvSpPr/>
          <p:nvPr/>
        </p:nvSpPr>
        <p:spPr>
          <a:xfrm>
            <a:off x="3493221" y="3608961"/>
            <a:ext cx="1252714" cy="6631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MPNO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B5BF850-9200-477B-8D0A-477119C2D2E8}"/>
              </a:ext>
            </a:extLst>
          </p:cNvPr>
          <p:cNvSpPr/>
          <p:nvPr/>
        </p:nvSpPr>
        <p:spPr>
          <a:xfrm>
            <a:off x="4673307" y="4972425"/>
            <a:ext cx="1020452" cy="46532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E2E060A-A7FA-4AB7-BED4-D233A000F216}"/>
              </a:ext>
            </a:extLst>
          </p:cNvPr>
          <p:cNvSpPr/>
          <p:nvPr/>
        </p:nvSpPr>
        <p:spPr>
          <a:xfrm>
            <a:off x="6990206" y="5267060"/>
            <a:ext cx="1252714" cy="56819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전일비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952B041-83B9-4B46-8199-8E27BAF9EA28}"/>
              </a:ext>
            </a:extLst>
          </p:cNvPr>
          <p:cNvSpPr/>
          <p:nvPr/>
        </p:nvSpPr>
        <p:spPr>
          <a:xfrm>
            <a:off x="5785217" y="5268411"/>
            <a:ext cx="1020453" cy="56819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종가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7BE7FA8-3CA0-48A9-AD3E-0639D823847D}"/>
              </a:ext>
            </a:extLst>
          </p:cNvPr>
          <p:cNvSpPr/>
          <p:nvPr/>
        </p:nvSpPr>
        <p:spPr>
          <a:xfrm>
            <a:off x="8551955" y="4182208"/>
            <a:ext cx="1055666" cy="5102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고가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43EEC3-D038-432E-ADDF-C9384C0DEF2D}"/>
              </a:ext>
            </a:extLst>
          </p:cNvPr>
          <p:cNvSpPr/>
          <p:nvPr/>
        </p:nvSpPr>
        <p:spPr>
          <a:xfrm>
            <a:off x="7012548" y="3075214"/>
            <a:ext cx="1055667" cy="56819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저가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B05FD4B-4498-4A11-8917-D3E6AFF12CC6}"/>
              </a:ext>
            </a:extLst>
          </p:cNvPr>
          <p:cNvSpPr/>
          <p:nvPr/>
        </p:nvSpPr>
        <p:spPr>
          <a:xfrm>
            <a:off x="5442079" y="3082270"/>
            <a:ext cx="1328913" cy="57693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거래량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528F9B2-D46B-4870-BDB5-387CACC9D2F4}"/>
              </a:ext>
            </a:extLst>
          </p:cNvPr>
          <p:cNvCxnSpPr>
            <a:cxnSpLocks/>
          </p:cNvCxnSpPr>
          <p:nvPr/>
        </p:nvCxnSpPr>
        <p:spPr>
          <a:xfrm>
            <a:off x="3168584" y="2986102"/>
            <a:ext cx="324637" cy="20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637079F-DB1E-4703-AE57-4B10B88F8B24}"/>
              </a:ext>
            </a:extLst>
          </p:cNvPr>
          <p:cNvSpPr txBox="1"/>
          <p:nvPr/>
        </p:nvSpPr>
        <p:spPr>
          <a:xfrm flipH="1">
            <a:off x="2566897" y="3531629"/>
            <a:ext cx="31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5F34A4-7F44-47A5-9B7B-1962E3BBC990}"/>
              </a:ext>
            </a:extLst>
          </p:cNvPr>
          <p:cNvSpPr txBox="1"/>
          <p:nvPr/>
        </p:nvSpPr>
        <p:spPr>
          <a:xfrm>
            <a:off x="4118659" y="4666676"/>
            <a:ext cx="36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2BB47AF-3C99-4BBA-B095-5C857F25AFB9}"/>
              </a:ext>
            </a:extLst>
          </p:cNvPr>
          <p:cNvCxnSpPr>
            <a:cxnSpLocks/>
          </p:cNvCxnSpPr>
          <p:nvPr/>
        </p:nvCxnSpPr>
        <p:spPr>
          <a:xfrm>
            <a:off x="5806511" y="4558574"/>
            <a:ext cx="107227" cy="13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21CF0A6-B26B-45B0-9E86-125BC0DD5ACD}"/>
              </a:ext>
            </a:extLst>
          </p:cNvPr>
          <p:cNvCxnSpPr>
            <a:cxnSpLocks/>
          </p:cNvCxnSpPr>
          <p:nvPr/>
        </p:nvCxnSpPr>
        <p:spPr>
          <a:xfrm flipH="1">
            <a:off x="5784063" y="4267594"/>
            <a:ext cx="158627" cy="27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7DBCD99-AB7E-4A11-A246-FFF69B768CBF}"/>
              </a:ext>
            </a:extLst>
          </p:cNvPr>
          <p:cNvCxnSpPr>
            <a:cxnSpLocks/>
          </p:cNvCxnSpPr>
          <p:nvPr/>
        </p:nvCxnSpPr>
        <p:spPr>
          <a:xfrm>
            <a:off x="5605757" y="4375361"/>
            <a:ext cx="90304" cy="27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0D04A14-9641-42E6-9AC3-A33F727BD899}"/>
              </a:ext>
            </a:extLst>
          </p:cNvPr>
          <p:cNvCxnSpPr/>
          <p:nvPr/>
        </p:nvCxnSpPr>
        <p:spPr>
          <a:xfrm>
            <a:off x="1544720" y="1761471"/>
            <a:ext cx="4451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118B0314-D529-417A-B374-4C96DCDB32BB}"/>
              </a:ext>
            </a:extLst>
          </p:cNvPr>
          <p:cNvCxnSpPr/>
          <p:nvPr/>
        </p:nvCxnSpPr>
        <p:spPr>
          <a:xfrm>
            <a:off x="7801686" y="1176243"/>
            <a:ext cx="4451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6E5685D-BCBC-4814-8CF3-045A1374D32E}"/>
              </a:ext>
            </a:extLst>
          </p:cNvPr>
          <p:cNvCxnSpPr>
            <a:cxnSpLocks/>
          </p:cNvCxnSpPr>
          <p:nvPr/>
        </p:nvCxnSpPr>
        <p:spPr>
          <a:xfrm>
            <a:off x="3839144" y="4094833"/>
            <a:ext cx="5730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9967A26-72E6-4115-8BDD-3358C6D9B24D}"/>
              </a:ext>
            </a:extLst>
          </p:cNvPr>
          <p:cNvCxnSpPr/>
          <p:nvPr/>
        </p:nvCxnSpPr>
        <p:spPr>
          <a:xfrm flipH="1">
            <a:off x="1215617" y="2930156"/>
            <a:ext cx="2277604" cy="2271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7CFCDE69-A832-4BF0-B4A8-1D0A5D485E30}"/>
              </a:ext>
            </a:extLst>
          </p:cNvPr>
          <p:cNvCxnSpPr/>
          <p:nvPr/>
        </p:nvCxnSpPr>
        <p:spPr>
          <a:xfrm flipV="1">
            <a:off x="3168584" y="4340942"/>
            <a:ext cx="2759630" cy="86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562ACB8B-0531-4EA6-8817-221AA9DF1D9D}"/>
              </a:ext>
            </a:extLst>
          </p:cNvPr>
          <p:cNvSpPr/>
          <p:nvPr/>
        </p:nvSpPr>
        <p:spPr>
          <a:xfrm>
            <a:off x="8487906" y="3272298"/>
            <a:ext cx="1055666" cy="5102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36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5EA4C7-7320-4E7E-B072-921909B92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3" t="24595" r="28568" b="15987"/>
          <a:stretch/>
        </p:blipFill>
        <p:spPr>
          <a:xfrm>
            <a:off x="1975939" y="501588"/>
            <a:ext cx="8240122" cy="585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5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2FDF8-8A07-41CE-B115-E3149FD69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852" y="2235200"/>
            <a:ext cx="11372296" cy="2387600"/>
          </a:xfrm>
        </p:spPr>
        <p:txBody>
          <a:bodyPr>
            <a:normAutofit fontScale="90000"/>
          </a:bodyPr>
          <a:lstStyle/>
          <a:p>
            <a:r>
              <a:rPr lang="ko-KR" altLang="en-US" sz="7300" dirty="0">
                <a:solidFill>
                  <a:schemeClr val="tx1"/>
                </a:solidFill>
                <a:latin typeface="+mj-ea"/>
              </a:rPr>
              <a:t>프로젝트 </a:t>
            </a:r>
            <a:r>
              <a:rPr lang="en-US" altLang="ko-KR" sz="7300" dirty="0">
                <a:solidFill>
                  <a:schemeClr val="tx1"/>
                </a:solidFill>
                <a:latin typeface="+mj-ea"/>
              </a:rPr>
              <a:t>2</a:t>
            </a:r>
            <a:r>
              <a:rPr lang="ko-KR" altLang="en-US" sz="7300" dirty="0">
                <a:solidFill>
                  <a:schemeClr val="tx1"/>
                </a:solidFill>
                <a:latin typeface="+mj-ea"/>
              </a:rPr>
              <a:t>단계</a:t>
            </a:r>
            <a:r>
              <a:rPr lang="en-US" altLang="ko-KR" sz="7300" dirty="0">
                <a:solidFill>
                  <a:schemeClr val="tx1"/>
                </a:solidFill>
                <a:latin typeface="+mj-ea"/>
              </a:rPr>
              <a:t>(</a:t>
            </a:r>
            <a:r>
              <a:rPr lang="en-US" altLang="ko-KR" sz="7300" dirty="0" err="1">
                <a:solidFill>
                  <a:schemeClr val="tx1"/>
                </a:solidFill>
                <a:latin typeface="+mj-ea"/>
              </a:rPr>
              <a:t>Naver</a:t>
            </a:r>
            <a:r>
              <a:rPr lang="en-US" altLang="ko-KR" sz="73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7300" dirty="0">
                <a:solidFill>
                  <a:schemeClr val="tx1"/>
                </a:solidFill>
                <a:latin typeface="+mj-ea"/>
              </a:rPr>
              <a:t>금융</a:t>
            </a:r>
            <a:r>
              <a:rPr lang="en-US" altLang="ko-KR" sz="7300" dirty="0">
                <a:solidFill>
                  <a:schemeClr val="tx1"/>
                </a:solidFill>
                <a:latin typeface="+mj-ea"/>
              </a:rPr>
              <a:t>)</a:t>
            </a:r>
            <a:br>
              <a:rPr lang="en-US" altLang="ko-KR" dirty="0">
                <a:latin typeface="+mj-ea"/>
              </a:rPr>
            </a:br>
            <a:endParaRPr lang="ko-KR" altLang="en-US" dirty="0">
              <a:latin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FB3DC-FA10-4644-A3A5-99E0823E7060}"/>
              </a:ext>
            </a:extLst>
          </p:cNvPr>
          <p:cNvSpPr/>
          <p:nvPr/>
        </p:nvSpPr>
        <p:spPr>
          <a:xfrm>
            <a:off x="8642223" y="6147330"/>
            <a:ext cx="3413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12</a:t>
            </a:r>
            <a:r>
              <a:rPr lang="ko-KR" altLang="en-US" sz="2800" dirty="0">
                <a:latin typeface="+mj-ea"/>
                <a:ea typeface="+mj-ea"/>
              </a:rPr>
              <a:t>팀 박인효</a:t>
            </a:r>
            <a:r>
              <a:rPr lang="en-US" altLang="ko-KR" sz="2800" dirty="0">
                <a:latin typeface="+mj-ea"/>
                <a:ea typeface="+mj-ea"/>
              </a:rPr>
              <a:t>, </a:t>
            </a:r>
            <a:r>
              <a:rPr lang="ko-KR" altLang="en-US" sz="2800" dirty="0" err="1">
                <a:latin typeface="+mj-ea"/>
                <a:ea typeface="+mj-ea"/>
              </a:rPr>
              <a:t>이진재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9755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9CBA7-E366-4B5C-A521-ED248F16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4040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6600" b="1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BB551-2AC2-493D-9D57-5BC79A12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4212"/>
            <a:ext cx="10515600" cy="29689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3400" dirty="0">
                <a:latin typeface="+mj-ea"/>
                <a:ea typeface="+mj-ea"/>
              </a:rPr>
              <a:t>논리적 설계</a:t>
            </a:r>
            <a:r>
              <a:rPr lang="en-US" altLang="ko-KR" sz="3400" dirty="0">
                <a:latin typeface="+mj-ea"/>
                <a:ea typeface="+mj-ea"/>
              </a:rPr>
              <a:t>(</a:t>
            </a:r>
            <a:r>
              <a:rPr lang="ko-KR" altLang="en-US" sz="3400" dirty="0">
                <a:latin typeface="+mj-ea"/>
                <a:ea typeface="+mj-ea"/>
              </a:rPr>
              <a:t>정규화</a:t>
            </a:r>
            <a:r>
              <a:rPr lang="en-US" altLang="ko-KR" sz="3400" dirty="0">
                <a:latin typeface="+mj-ea"/>
                <a:ea typeface="+mj-ea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3400" dirty="0">
                <a:latin typeface="+mj-ea"/>
                <a:ea typeface="+mj-ea"/>
              </a:rPr>
              <a:t>물리적 설계</a:t>
            </a:r>
            <a:r>
              <a:rPr lang="en-US" altLang="ko-KR" sz="3400" dirty="0">
                <a:latin typeface="+mj-ea"/>
                <a:ea typeface="+mj-ea"/>
              </a:rPr>
              <a:t>(DDL)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3400" dirty="0">
                <a:latin typeface="+mj-ea"/>
                <a:ea typeface="+mj-ea"/>
              </a:rPr>
              <a:t>데이터 입력</a:t>
            </a:r>
            <a:endParaRPr lang="en-US" altLang="ko-KR" sz="34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3400" dirty="0">
                <a:latin typeface="+mj-ea"/>
                <a:ea typeface="+mj-ea"/>
              </a:rPr>
              <a:t>질의 수행 응용 프로그램</a:t>
            </a:r>
            <a:endParaRPr lang="en-US" altLang="ko-KR" sz="3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717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9CBA7-E366-4B5C-A521-ED248F16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3624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66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BB551-2AC2-493D-9D57-5BC79A12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4424"/>
            <a:ext cx="10515600" cy="28091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3600" dirty="0"/>
              <a:t>요구사항</a:t>
            </a:r>
            <a:endParaRPr lang="en-US" altLang="ko-KR" sz="36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3600" dirty="0"/>
              <a:t>기능 명 종합</a:t>
            </a:r>
            <a:endParaRPr lang="en-US" altLang="ko-KR" sz="36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3600" dirty="0"/>
              <a:t>기능명세</a:t>
            </a:r>
            <a:endParaRPr lang="en-US" altLang="ko-KR" sz="3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3600" dirty="0"/>
              <a:t>ER-</a:t>
            </a:r>
            <a:r>
              <a:rPr lang="ko-KR" altLang="en-US" sz="3600" dirty="0"/>
              <a:t>새발표기법</a:t>
            </a:r>
            <a:endParaRPr lang="en-US" altLang="ko-KR" sz="36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846908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C67B75-9EA6-4B20-A870-C33173B062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3080" y="1930451"/>
          <a:ext cx="7388024" cy="9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006">
                  <a:extLst>
                    <a:ext uri="{9D8B030D-6E8A-4147-A177-3AD203B41FA5}">
                      <a16:colId xmlns:a16="http://schemas.microsoft.com/office/drawing/2014/main" val="867436088"/>
                    </a:ext>
                  </a:extLst>
                </a:gridCol>
                <a:gridCol w="1847006">
                  <a:extLst>
                    <a:ext uri="{9D8B030D-6E8A-4147-A177-3AD203B41FA5}">
                      <a16:colId xmlns:a16="http://schemas.microsoft.com/office/drawing/2014/main" val="2765715457"/>
                    </a:ext>
                  </a:extLst>
                </a:gridCol>
                <a:gridCol w="1847006">
                  <a:extLst>
                    <a:ext uri="{9D8B030D-6E8A-4147-A177-3AD203B41FA5}">
                      <a16:colId xmlns:a16="http://schemas.microsoft.com/office/drawing/2014/main" val="245170576"/>
                    </a:ext>
                  </a:extLst>
                </a:gridCol>
                <a:gridCol w="1847006">
                  <a:extLst>
                    <a:ext uri="{9D8B030D-6E8A-4147-A177-3AD203B41FA5}">
                      <a16:colId xmlns:a16="http://schemas.microsoft.com/office/drawing/2014/main" val="3919860693"/>
                    </a:ext>
                  </a:extLst>
                </a:gridCol>
              </a:tblGrid>
              <a:tr h="915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ISIN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회사이름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시가총액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시가총액 순위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834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86909BC-4AB8-47C6-8AE6-1F7F851C09DB}"/>
              </a:ext>
            </a:extLst>
          </p:cNvPr>
          <p:cNvSpPr txBox="1"/>
          <p:nvPr/>
        </p:nvSpPr>
        <p:spPr>
          <a:xfrm>
            <a:off x="236750" y="2207450"/>
            <a:ext cx="64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기업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685725" y="281761"/>
            <a:ext cx="4820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논리적 설계</a:t>
            </a:r>
            <a:r>
              <a:rPr lang="en-US" altLang="ko-KR" sz="4000" b="1" dirty="0">
                <a:latin typeface="+mj-ea"/>
                <a:ea typeface="+mj-ea"/>
              </a:rPr>
              <a:t>(</a:t>
            </a:r>
            <a:r>
              <a:rPr lang="ko-KR" altLang="en-US" sz="4000" b="1" dirty="0">
                <a:latin typeface="+mj-ea"/>
                <a:ea typeface="+mj-ea"/>
              </a:rPr>
              <a:t>정규화</a:t>
            </a:r>
            <a:r>
              <a:rPr lang="en-US" altLang="ko-KR" sz="4000" b="1" dirty="0">
                <a:latin typeface="+mj-ea"/>
                <a:ea typeface="+mj-ea"/>
              </a:rPr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C114D0-218B-40B8-8567-8CFEAC2BA0EE}"/>
              </a:ext>
            </a:extLst>
          </p:cNvPr>
          <p:cNvCxnSpPr>
            <a:cxnSpLocks/>
          </p:cNvCxnSpPr>
          <p:nvPr/>
        </p:nvCxnSpPr>
        <p:spPr>
          <a:xfrm>
            <a:off x="947948" y="2207450"/>
            <a:ext cx="4185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73BE632-BBCA-460D-8F76-3AFD29FDCF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759" y="3246073"/>
          <a:ext cx="8572301" cy="91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965">
                  <a:extLst>
                    <a:ext uri="{9D8B030D-6E8A-4147-A177-3AD203B41FA5}">
                      <a16:colId xmlns:a16="http://schemas.microsoft.com/office/drawing/2014/main" val="2463926965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3381725570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2549599435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496188772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3258355984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3514433067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1594068872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854553658"/>
                    </a:ext>
                  </a:extLst>
                </a:gridCol>
              </a:tblGrid>
              <a:tr h="915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MPNO</a:t>
                      </a:r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종가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전일비</a:t>
                      </a:r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저가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고가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거래량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INO</a:t>
                      </a:r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5249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EB25258-7D4B-461F-AEA4-45AAAB434714}"/>
              </a:ext>
            </a:extLst>
          </p:cNvPr>
          <p:cNvSpPr txBox="1"/>
          <p:nvPr/>
        </p:nvSpPr>
        <p:spPr>
          <a:xfrm>
            <a:off x="234807" y="3559946"/>
            <a:ext cx="64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시세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4300DF7-F4F0-41EC-A828-D7192F515C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3081" y="4561694"/>
          <a:ext cx="7160088" cy="835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22">
                  <a:extLst>
                    <a:ext uri="{9D8B030D-6E8A-4147-A177-3AD203B41FA5}">
                      <a16:colId xmlns:a16="http://schemas.microsoft.com/office/drawing/2014/main" val="2592782539"/>
                    </a:ext>
                  </a:extLst>
                </a:gridCol>
                <a:gridCol w="1790022">
                  <a:extLst>
                    <a:ext uri="{9D8B030D-6E8A-4147-A177-3AD203B41FA5}">
                      <a16:colId xmlns:a16="http://schemas.microsoft.com/office/drawing/2014/main" val="1052463455"/>
                    </a:ext>
                  </a:extLst>
                </a:gridCol>
                <a:gridCol w="1790022">
                  <a:extLst>
                    <a:ext uri="{9D8B030D-6E8A-4147-A177-3AD203B41FA5}">
                      <a16:colId xmlns:a16="http://schemas.microsoft.com/office/drawing/2014/main" val="563874861"/>
                    </a:ext>
                  </a:extLst>
                </a:gridCol>
                <a:gridCol w="1790022">
                  <a:extLst>
                    <a:ext uri="{9D8B030D-6E8A-4147-A177-3AD203B41FA5}">
                      <a16:colId xmlns:a16="http://schemas.microsoft.com/office/drawing/2014/main" val="2209314450"/>
                    </a:ext>
                  </a:extLst>
                </a:gridCol>
              </a:tblGrid>
              <a:tr h="835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체결가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전일비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등락률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335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5801FDF-D96E-465A-9984-013CFC7FE726}"/>
              </a:ext>
            </a:extLst>
          </p:cNvPr>
          <p:cNvSpPr txBox="1"/>
          <p:nvPr/>
        </p:nvSpPr>
        <p:spPr>
          <a:xfrm>
            <a:off x="5918" y="4798430"/>
            <a:ext cx="87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코스피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D9AFF27-9A48-488F-8E8F-C30AD297AD32}"/>
              </a:ext>
            </a:extLst>
          </p:cNvPr>
          <p:cNvCxnSpPr/>
          <p:nvPr/>
        </p:nvCxnSpPr>
        <p:spPr>
          <a:xfrm>
            <a:off x="947948" y="3559946"/>
            <a:ext cx="5878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FCB771-BA45-46C0-86AF-4B6ABEE912F0}"/>
              </a:ext>
            </a:extLst>
          </p:cNvPr>
          <p:cNvCxnSpPr>
            <a:cxnSpLocks/>
          </p:cNvCxnSpPr>
          <p:nvPr/>
        </p:nvCxnSpPr>
        <p:spPr>
          <a:xfrm>
            <a:off x="1001216" y="4884198"/>
            <a:ext cx="391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1CEE0F9-02E8-4D24-AB69-948BF7281350}"/>
              </a:ext>
            </a:extLst>
          </p:cNvPr>
          <p:cNvCxnSpPr>
            <a:cxnSpLocks/>
          </p:cNvCxnSpPr>
          <p:nvPr/>
        </p:nvCxnSpPr>
        <p:spPr>
          <a:xfrm flipV="1">
            <a:off x="1157202" y="2823149"/>
            <a:ext cx="0" cy="239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49E57B-67C9-4396-A9C5-23EA03EC0733}"/>
              </a:ext>
            </a:extLst>
          </p:cNvPr>
          <p:cNvCxnSpPr>
            <a:cxnSpLocks/>
          </p:cNvCxnSpPr>
          <p:nvPr/>
        </p:nvCxnSpPr>
        <p:spPr>
          <a:xfrm>
            <a:off x="1157202" y="3080551"/>
            <a:ext cx="8448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BB0D4D-9BC0-447E-8A62-AC5667607F4D}"/>
              </a:ext>
            </a:extLst>
          </p:cNvPr>
          <p:cNvCxnSpPr>
            <a:cxnSpLocks/>
          </p:cNvCxnSpPr>
          <p:nvPr/>
        </p:nvCxnSpPr>
        <p:spPr>
          <a:xfrm>
            <a:off x="9605639" y="3080551"/>
            <a:ext cx="0" cy="1260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2C8C482-2DF7-465A-999C-737610DC4158}"/>
              </a:ext>
            </a:extLst>
          </p:cNvPr>
          <p:cNvCxnSpPr>
            <a:cxnSpLocks/>
          </p:cNvCxnSpPr>
          <p:nvPr/>
        </p:nvCxnSpPr>
        <p:spPr>
          <a:xfrm flipH="1">
            <a:off x="8930937" y="4341182"/>
            <a:ext cx="674704" cy="3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FD9DFB8-547E-4015-A37B-41C7F9F6FBA1}"/>
              </a:ext>
            </a:extLst>
          </p:cNvPr>
          <p:cNvCxnSpPr>
            <a:cxnSpLocks/>
          </p:cNvCxnSpPr>
          <p:nvPr/>
        </p:nvCxnSpPr>
        <p:spPr>
          <a:xfrm flipV="1">
            <a:off x="8930937" y="4161870"/>
            <a:ext cx="0" cy="190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7">
            <a:extLst>
              <a:ext uri="{FF2B5EF4-FFF2-40B4-BE49-F238E27FC236}">
                <a16:creationId xmlns:a16="http://schemas.microsoft.com/office/drawing/2014/main" id="{C80A4198-845F-4F53-8D11-8AB5848B8477}"/>
              </a:ext>
            </a:extLst>
          </p:cNvPr>
          <p:cNvSpPr txBox="1"/>
          <p:nvPr/>
        </p:nvSpPr>
        <p:spPr>
          <a:xfrm>
            <a:off x="9566081" y="1051567"/>
            <a:ext cx="20882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원자값을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취하므로 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정규형 만족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 함수적 종속성이 존재하지 않으므로 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정규형 만족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이행적 종속성이 존재하지 않으므로 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정규형 만족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정규형을 만족하고 모든 결정자가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후보키이므로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BCNF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만족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8308F52-D576-42E9-A036-CE32687902D8}"/>
              </a:ext>
            </a:extLst>
          </p:cNvPr>
          <p:cNvCxnSpPr>
            <a:cxnSpLocks/>
          </p:cNvCxnSpPr>
          <p:nvPr/>
        </p:nvCxnSpPr>
        <p:spPr>
          <a:xfrm>
            <a:off x="2822615" y="2234084"/>
            <a:ext cx="8631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95FFAD-F639-4139-AA86-E24F19BD8F2D}"/>
              </a:ext>
            </a:extLst>
          </p:cNvPr>
          <p:cNvSpPr txBox="1"/>
          <p:nvPr/>
        </p:nvSpPr>
        <p:spPr>
          <a:xfrm>
            <a:off x="8559543" y="4071760"/>
            <a:ext cx="58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F.K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7116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981478" y="230620"/>
            <a:ext cx="4328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물리적 설계</a:t>
            </a:r>
            <a:r>
              <a:rPr lang="en-US" altLang="ko-KR" sz="4000" b="1" dirty="0">
                <a:latin typeface="+mj-ea"/>
                <a:ea typeface="+mj-ea"/>
              </a:rPr>
              <a:t>(DDL)</a:t>
            </a: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E63BEEB5-A242-40A5-9C06-75643491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717" y="881525"/>
            <a:ext cx="15744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사상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  <a:cs typeface="Arial" charset="0"/>
              </a:rPr>
              <a:t>한 결과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BA885C-651B-47A1-8C4B-8960F8C4ABFC}"/>
              </a:ext>
            </a:extLst>
          </p:cNvPr>
          <p:cNvSpPr/>
          <p:nvPr/>
        </p:nvSpPr>
        <p:spPr>
          <a:xfrm>
            <a:off x="1253711" y="883758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3">
            <a:extLst>
              <a:ext uri="{FF2B5EF4-FFF2-40B4-BE49-F238E27FC236}">
                <a16:creationId xmlns:a16="http://schemas.microsoft.com/office/drawing/2014/main" id="{8F18CCA0-3302-44AA-947B-C38FAE6AE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630" y="3321491"/>
            <a:ext cx="16514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DDL</a:t>
            </a: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문</a:t>
            </a:r>
            <a:r>
              <a:rPr kumimoji="0" lang="ko-KR" altLang="en-US" b="1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  <a:cs typeface="Arial" charset="0"/>
              </a:rPr>
              <a:t>작성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861042-BA9E-40B9-ADC2-8A1CC8FE1904}"/>
              </a:ext>
            </a:extLst>
          </p:cNvPr>
          <p:cNvSpPr/>
          <p:nvPr/>
        </p:nvSpPr>
        <p:spPr>
          <a:xfrm>
            <a:off x="1203705" y="3292916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아래쪽 화살표 22">
            <a:extLst>
              <a:ext uri="{FF2B5EF4-FFF2-40B4-BE49-F238E27FC236}">
                <a16:creationId xmlns:a16="http://schemas.microsoft.com/office/drawing/2014/main" id="{6C1CA5E5-48AE-4AAD-A8C9-7C714C11394A}"/>
              </a:ext>
            </a:extLst>
          </p:cNvPr>
          <p:cNvSpPr/>
          <p:nvPr/>
        </p:nvSpPr>
        <p:spPr>
          <a:xfrm>
            <a:off x="5303912" y="2736101"/>
            <a:ext cx="792088" cy="853643"/>
          </a:xfrm>
          <a:prstGeom prst="downArrow">
            <a:avLst/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86801E-BFBA-47FF-BA42-E3E1A22390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0053" y="1596083"/>
          <a:ext cx="7388024" cy="9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006">
                  <a:extLst>
                    <a:ext uri="{9D8B030D-6E8A-4147-A177-3AD203B41FA5}">
                      <a16:colId xmlns:a16="http://schemas.microsoft.com/office/drawing/2014/main" val="867436088"/>
                    </a:ext>
                  </a:extLst>
                </a:gridCol>
                <a:gridCol w="1847006">
                  <a:extLst>
                    <a:ext uri="{9D8B030D-6E8A-4147-A177-3AD203B41FA5}">
                      <a16:colId xmlns:a16="http://schemas.microsoft.com/office/drawing/2014/main" val="2765715457"/>
                    </a:ext>
                  </a:extLst>
                </a:gridCol>
                <a:gridCol w="1847006">
                  <a:extLst>
                    <a:ext uri="{9D8B030D-6E8A-4147-A177-3AD203B41FA5}">
                      <a16:colId xmlns:a16="http://schemas.microsoft.com/office/drawing/2014/main" val="245170576"/>
                    </a:ext>
                  </a:extLst>
                </a:gridCol>
                <a:gridCol w="1847006">
                  <a:extLst>
                    <a:ext uri="{9D8B030D-6E8A-4147-A177-3AD203B41FA5}">
                      <a16:colId xmlns:a16="http://schemas.microsoft.com/office/drawing/2014/main" val="3919860693"/>
                    </a:ext>
                  </a:extLst>
                </a:gridCol>
              </a:tblGrid>
              <a:tr h="915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ISIN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회사이름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시가총액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시가총액 순위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834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5BDFB52-0C71-47CF-B3BF-63427FBBE023}"/>
              </a:ext>
            </a:extLst>
          </p:cNvPr>
          <p:cNvSpPr txBox="1"/>
          <p:nvPr/>
        </p:nvSpPr>
        <p:spPr>
          <a:xfrm>
            <a:off x="1353723" y="1873082"/>
            <a:ext cx="64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기업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82B753-DFEB-4E84-ADC3-BE867417B359}"/>
              </a:ext>
            </a:extLst>
          </p:cNvPr>
          <p:cNvCxnSpPr>
            <a:cxnSpLocks/>
          </p:cNvCxnSpPr>
          <p:nvPr/>
        </p:nvCxnSpPr>
        <p:spPr>
          <a:xfrm>
            <a:off x="2064921" y="1890838"/>
            <a:ext cx="4185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EA406ED-2FDC-4F4E-870F-44491C4ABFC2}"/>
              </a:ext>
            </a:extLst>
          </p:cNvPr>
          <p:cNvCxnSpPr>
            <a:cxnSpLocks/>
          </p:cNvCxnSpPr>
          <p:nvPr/>
        </p:nvCxnSpPr>
        <p:spPr>
          <a:xfrm>
            <a:off x="3939588" y="1899716"/>
            <a:ext cx="8631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9846E2A-5A46-411A-806E-F896E805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74" y="3813964"/>
            <a:ext cx="7124700" cy="2910840"/>
          </a:xfrm>
          <a:prstGeom prst="rect">
            <a:avLst/>
          </a:prstGeom>
        </p:spPr>
      </p:pic>
      <p:sp>
        <p:nvSpPr>
          <p:cNvPr id="14" name="직사각형 3">
            <a:extLst>
              <a:ext uri="{FF2B5EF4-FFF2-40B4-BE49-F238E27FC236}">
                <a16:creationId xmlns:a16="http://schemas.microsoft.com/office/drawing/2014/main" id="{7FC3E688-6A16-4A5D-9206-5EDB53F03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044" y="3290683"/>
            <a:ext cx="1729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298178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981478" y="230620"/>
            <a:ext cx="4328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물리적 설계</a:t>
            </a:r>
            <a:r>
              <a:rPr lang="en-US" altLang="ko-KR" sz="4000" b="1" dirty="0">
                <a:latin typeface="+mj-ea"/>
                <a:ea typeface="+mj-ea"/>
              </a:rPr>
              <a:t>(DDL)</a:t>
            </a: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E63BEEB5-A242-40A5-9C06-75643491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717" y="881525"/>
            <a:ext cx="15744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사상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  <a:cs typeface="Arial" charset="0"/>
              </a:rPr>
              <a:t>한 결과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BA885C-651B-47A1-8C4B-8960F8C4ABFC}"/>
              </a:ext>
            </a:extLst>
          </p:cNvPr>
          <p:cNvSpPr/>
          <p:nvPr/>
        </p:nvSpPr>
        <p:spPr>
          <a:xfrm>
            <a:off x="1253711" y="883758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3">
            <a:extLst>
              <a:ext uri="{FF2B5EF4-FFF2-40B4-BE49-F238E27FC236}">
                <a16:creationId xmlns:a16="http://schemas.microsoft.com/office/drawing/2014/main" id="{8F18CCA0-3302-44AA-947B-C38FAE6AE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630" y="3321491"/>
            <a:ext cx="16514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DDL</a:t>
            </a: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문</a:t>
            </a:r>
            <a:r>
              <a:rPr kumimoji="0" lang="ko-KR" altLang="en-US" b="1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  <a:cs typeface="Arial" charset="0"/>
              </a:rPr>
              <a:t>작성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861042-BA9E-40B9-ADC2-8A1CC8FE1904}"/>
              </a:ext>
            </a:extLst>
          </p:cNvPr>
          <p:cNvSpPr/>
          <p:nvPr/>
        </p:nvSpPr>
        <p:spPr>
          <a:xfrm>
            <a:off x="1203705" y="3292916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아래쪽 화살표 22">
            <a:extLst>
              <a:ext uri="{FF2B5EF4-FFF2-40B4-BE49-F238E27FC236}">
                <a16:creationId xmlns:a16="http://schemas.microsoft.com/office/drawing/2014/main" id="{6C1CA5E5-48AE-4AAD-A8C9-7C714C11394A}"/>
              </a:ext>
            </a:extLst>
          </p:cNvPr>
          <p:cNvSpPr/>
          <p:nvPr/>
        </p:nvSpPr>
        <p:spPr>
          <a:xfrm>
            <a:off x="6095999" y="2572661"/>
            <a:ext cx="792088" cy="853643"/>
          </a:xfrm>
          <a:prstGeom prst="downArrow">
            <a:avLst/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F919ECC-1B27-46E3-91CC-185EAC7A95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5528" y="1451512"/>
          <a:ext cx="8572301" cy="91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965">
                  <a:extLst>
                    <a:ext uri="{9D8B030D-6E8A-4147-A177-3AD203B41FA5}">
                      <a16:colId xmlns:a16="http://schemas.microsoft.com/office/drawing/2014/main" val="2463926965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3381725570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2549599435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496188772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3258355984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3514433067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1594068872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854553658"/>
                    </a:ext>
                  </a:extLst>
                </a:gridCol>
              </a:tblGrid>
              <a:tr h="915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MPNO</a:t>
                      </a:r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종가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전일비</a:t>
                      </a:r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저가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고가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거래량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INO</a:t>
                      </a:r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52493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7F1C935-4784-4A6F-BCEC-D3DCC4AA7800}"/>
              </a:ext>
            </a:extLst>
          </p:cNvPr>
          <p:cNvSpPr txBox="1"/>
          <p:nvPr/>
        </p:nvSpPr>
        <p:spPr>
          <a:xfrm>
            <a:off x="1578576" y="1765385"/>
            <a:ext cx="64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시세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53C6739-6D44-4D9D-BA39-8C355F90CD9B}"/>
              </a:ext>
            </a:extLst>
          </p:cNvPr>
          <p:cNvCxnSpPr/>
          <p:nvPr/>
        </p:nvCxnSpPr>
        <p:spPr>
          <a:xfrm>
            <a:off x="2291717" y="1765385"/>
            <a:ext cx="5878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E235F5A-6910-4E24-B23D-07868A9D8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17" y="3787608"/>
            <a:ext cx="9829800" cy="28442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3B5611-FD29-4455-A87B-A45D7593D9D1}"/>
              </a:ext>
            </a:extLst>
          </p:cNvPr>
          <p:cNvSpPr txBox="1"/>
          <p:nvPr/>
        </p:nvSpPr>
        <p:spPr>
          <a:xfrm>
            <a:off x="10048618" y="2321742"/>
            <a:ext cx="58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F.K</a:t>
            </a:r>
            <a:endParaRPr lang="ko-KR" altLang="en-US" sz="1400" b="1" dirty="0"/>
          </a:p>
        </p:txBody>
      </p:sp>
      <p:sp>
        <p:nvSpPr>
          <p:cNvPr id="15" name="직사각형 3">
            <a:extLst>
              <a:ext uri="{FF2B5EF4-FFF2-40B4-BE49-F238E27FC236}">
                <a16:creationId xmlns:a16="http://schemas.microsoft.com/office/drawing/2014/main" id="{A8BA13EC-9DBB-42C3-BA29-4704B40BC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87" y="3325943"/>
            <a:ext cx="2896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DAYMARKETPRICE</a:t>
            </a:r>
          </a:p>
        </p:txBody>
      </p:sp>
    </p:spTree>
    <p:extLst>
      <p:ext uri="{BB962C8B-B14F-4D97-AF65-F5344CB8AC3E}">
        <p14:creationId xmlns:p14="http://schemas.microsoft.com/office/powerpoint/2010/main" val="731657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981478" y="230620"/>
            <a:ext cx="4328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물리적 설계</a:t>
            </a:r>
            <a:r>
              <a:rPr lang="en-US" altLang="ko-KR" sz="4000" b="1" dirty="0">
                <a:latin typeface="+mj-ea"/>
                <a:ea typeface="+mj-ea"/>
              </a:rPr>
              <a:t>(DDL)</a:t>
            </a: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E63BEEB5-A242-40A5-9C06-75643491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717" y="881525"/>
            <a:ext cx="15744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사상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  <a:cs typeface="Arial" charset="0"/>
              </a:rPr>
              <a:t>한 결과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BA885C-651B-47A1-8C4B-8960F8C4ABFC}"/>
              </a:ext>
            </a:extLst>
          </p:cNvPr>
          <p:cNvSpPr/>
          <p:nvPr/>
        </p:nvSpPr>
        <p:spPr>
          <a:xfrm>
            <a:off x="1253711" y="883758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3">
            <a:extLst>
              <a:ext uri="{FF2B5EF4-FFF2-40B4-BE49-F238E27FC236}">
                <a16:creationId xmlns:a16="http://schemas.microsoft.com/office/drawing/2014/main" id="{8F18CCA0-3302-44AA-947B-C38FAE6AE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630" y="3321491"/>
            <a:ext cx="16514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DDL</a:t>
            </a: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문</a:t>
            </a:r>
            <a:r>
              <a:rPr kumimoji="0" lang="ko-KR" altLang="en-US" b="1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  <a:cs typeface="Arial" charset="0"/>
              </a:rPr>
              <a:t>작성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861042-BA9E-40B9-ADC2-8A1CC8FE1904}"/>
              </a:ext>
            </a:extLst>
          </p:cNvPr>
          <p:cNvSpPr/>
          <p:nvPr/>
        </p:nvSpPr>
        <p:spPr>
          <a:xfrm>
            <a:off x="1203705" y="3292916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아래쪽 화살표 22">
            <a:extLst>
              <a:ext uri="{FF2B5EF4-FFF2-40B4-BE49-F238E27FC236}">
                <a16:creationId xmlns:a16="http://schemas.microsoft.com/office/drawing/2014/main" id="{6C1CA5E5-48AE-4AAD-A8C9-7C714C11394A}"/>
              </a:ext>
            </a:extLst>
          </p:cNvPr>
          <p:cNvSpPr/>
          <p:nvPr/>
        </p:nvSpPr>
        <p:spPr>
          <a:xfrm>
            <a:off x="5609426" y="2575357"/>
            <a:ext cx="792088" cy="853643"/>
          </a:xfrm>
          <a:prstGeom prst="downArrow">
            <a:avLst/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11A9707-7F0A-4A7A-A4FD-2CCDADF8D7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25426" y="1371604"/>
          <a:ext cx="7160088" cy="835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22">
                  <a:extLst>
                    <a:ext uri="{9D8B030D-6E8A-4147-A177-3AD203B41FA5}">
                      <a16:colId xmlns:a16="http://schemas.microsoft.com/office/drawing/2014/main" val="2592782539"/>
                    </a:ext>
                  </a:extLst>
                </a:gridCol>
                <a:gridCol w="1790022">
                  <a:extLst>
                    <a:ext uri="{9D8B030D-6E8A-4147-A177-3AD203B41FA5}">
                      <a16:colId xmlns:a16="http://schemas.microsoft.com/office/drawing/2014/main" val="1052463455"/>
                    </a:ext>
                  </a:extLst>
                </a:gridCol>
                <a:gridCol w="1790022">
                  <a:extLst>
                    <a:ext uri="{9D8B030D-6E8A-4147-A177-3AD203B41FA5}">
                      <a16:colId xmlns:a16="http://schemas.microsoft.com/office/drawing/2014/main" val="563874861"/>
                    </a:ext>
                  </a:extLst>
                </a:gridCol>
                <a:gridCol w="1790022">
                  <a:extLst>
                    <a:ext uri="{9D8B030D-6E8A-4147-A177-3AD203B41FA5}">
                      <a16:colId xmlns:a16="http://schemas.microsoft.com/office/drawing/2014/main" val="2209314450"/>
                    </a:ext>
                  </a:extLst>
                </a:gridCol>
              </a:tblGrid>
              <a:tr h="835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체결가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전일비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등락률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3350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7FCB257-41B0-4816-8368-E1E22EAB1536}"/>
              </a:ext>
            </a:extLst>
          </p:cNvPr>
          <p:cNvSpPr txBox="1"/>
          <p:nvPr/>
        </p:nvSpPr>
        <p:spPr>
          <a:xfrm>
            <a:off x="1548263" y="1608340"/>
            <a:ext cx="87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코스피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FFA2E6-65FF-48FF-80AA-A97CDF5D7C2E}"/>
              </a:ext>
            </a:extLst>
          </p:cNvPr>
          <p:cNvCxnSpPr>
            <a:cxnSpLocks/>
          </p:cNvCxnSpPr>
          <p:nvPr/>
        </p:nvCxnSpPr>
        <p:spPr>
          <a:xfrm>
            <a:off x="2543561" y="1694108"/>
            <a:ext cx="391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8FF827E-7931-41AB-8148-13079FAB3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134" y="3826582"/>
            <a:ext cx="7231380" cy="2674620"/>
          </a:xfrm>
          <a:prstGeom prst="rect">
            <a:avLst/>
          </a:prstGeom>
        </p:spPr>
      </p:pic>
      <p:sp>
        <p:nvSpPr>
          <p:cNvPr id="14" name="직사각형 3">
            <a:extLst>
              <a:ext uri="{FF2B5EF4-FFF2-40B4-BE49-F238E27FC236}">
                <a16:creationId xmlns:a16="http://schemas.microsoft.com/office/drawing/2014/main" id="{8B9CF6B4-3D32-42F2-8BCA-DD135E62C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044" y="3288451"/>
            <a:ext cx="1076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COSPI</a:t>
            </a:r>
          </a:p>
        </p:txBody>
      </p:sp>
    </p:spTree>
    <p:extLst>
      <p:ext uri="{BB962C8B-B14F-4D97-AF65-F5344CB8AC3E}">
        <p14:creationId xmlns:p14="http://schemas.microsoft.com/office/powerpoint/2010/main" val="3198866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367656" y="207830"/>
            <a:ext cx="5456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데이터 입력 </a:t>
            </a:r>
            <a:r>
              <a:rPr lang="en-US" altLang="ko-KR" sz="4000" b="1" dirty="0">
                <a:latin typeface="+mj-ea"/>
                <a:ea typeface="+mj-ea"/>
              </a:rPr>
              <a:t>– insert</a:t>
            </a:r>
            <a:r>
              <a:rPr lang="ko-KR" altLang="en-US" sz="4000" b="1" dirty="0">
                <a:latin typeface="+mj-ea"/>
                <a:ea typeface="+mj-ea"/>
              </a:rPr>
              <a:t>문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913044A6-E4D4-4F5E-8DE3-26F2D8F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723" y="956479"/>
            <a:ext cx="1729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COMPANY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893F0-2116-47B7-8C09-7686852D6627}"/>
              </a:ext>
            </a:extLst>
          </p:cNvPr>
          <p:cNvSpPr/>
          <p:nvPr/>
        </p:nvSpPr>
        <p:spPr>
          <a:xfrm>
            <a:off x="1303717" y="958712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BB009B-CD35-40D9-86A6-F10C71C8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97" y="1482780"/>
            <a:ext cx="1027938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88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367656" y="207830"/>
            <a:ext cx="5456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데이터 입력 </a:t>
            </a:r>
            <a:r>
              <a:rPr lang="en-US" altLang="ko-KR" sz="4000" b="1" dirty="0">
                <a:latin typeface="+mj-ea"/>
                <a:ea typeface="+mj-ea"/>
              </a:rPr>
              <a:t>– insert</a:t>
            </a:r>
            <a:r>
              <a:rPr lang="ko-KR" altLang="en-US" sz="4000" b="1" dirty="0">
                <a:latin typeface="+mj-ea"/>
                <a:ea typeface="+mj-ea"/>
              </a:rPr>
              <a:t>문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913044A6-E4D4-4F5E-8DE3-26F2D8F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729" y="956479"/>
            <a:ext cx="2896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DAYMARKETPRICE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893F0-2116-47B7-8C09-7686852D6627}"/>
              </a:ext>
            </a:extLst>
          </p:cNvPr>
          <p:cNvSpPr/>
          <p:nvPr/>
        </p:nvSpPr>
        <p:spPr>
          <a:xfrm>
            <a:off x="1303717" y="958712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56408E-3DED-4F4B-81DB-A0844185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29" y="1454443"/>
            <a:ext cx="1059942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63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367656" y="207830"/>
            <a:ext cx="5456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데이터 입력 </a:t>
            </a:r>
            <a:r>
              <a:rPr lang="en-US" altLang="ko-KR" sz="4000" b="1" dirty="0">
                <a:latin typeface="+mj-ea"/>
                <a:ea typeface="+mj-ea"/>
              </a:rPr>
              <a:t>– insert</a:t>
            </a:r>
            <a:r>
              <a:rPr lang="ko-KR" altLang="en-US" sz="4000" b="1" dirty="0">
                <a:latin typeface="+mj-ea"/>
                <a:ea typeface="+mj-ea"/>
              </a:rPr>
              <a:t>문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913044A6-E4D4-4F5E-8DE3-26F2D8F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729" y="954247"/>
            <a:ext cx="1076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COSPI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893F0-2116-47B7-8C09-7686852D6627}"/>
              </a:ext>
            </a:extLst>
          </p:cNvPr>
          <p:cNvSpPr/>
          <p:nvPr/>
        </p:nvSpPr>
        <p:spPr>
          <a:xfrm>
            <a:off x="1303717" y="958712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57D844-5628-469E-A004-EB4D451B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29" y="2411730"/>
            <a:ext cx="10003786" cy="26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59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2774660" y="246361"/>
            <a:ext cx="72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데이터 입력 확인 </a:t>
            </a:r>
            <a:r>
              <a:rPr lang="en-US" altLang="ko-KR" sz="4000" b="1" dirty="0">
                <a:latin typeface="+mj-ea"/>
                <a:ea typeface="+mj-ea"/>
              </a:rPr>
              <a:t>– select </a:t>
            </a:r>
            <a:r>
              <a:rPr lang="ko-KR" altLang="en-US" sz="4000" b="1" dirty="0">
                <a:latin typeface="+mj-ea"/>
                <a:ea typeface="+mj-ea"/>
              </a:rPr>
              <a:t>* 문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913044A6-E4D4-4F5E-8DE3-26F2D8F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729" y="956479"/>
            <a:ext cx="1729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COMPANY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893F0-2116-47B7-8C09-7686852D6627}"/>
              </a:ext>
            </a:extLst>
          </p:cNvPr>
          <p:cNvSpPr/>
          <p:nvPr/>
        </p:nvSpPr>
        <p:spPr>
          <a:xfrm>
            <a:off x="1303717" y="958712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5A47F4-F89F-45B3-9FBB-C8B99B0E4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14" b="48534"/>
          <a:stretch/>
        </p:blipFill>
        <p:spPr>
          <a:xfrm>
            <a:off x="1661183" y="2259328"/>
            <a:ext cx="4881661" cy="32981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374BD5-14D5-49C7-AF8C-C2AFAA2F8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66" r="30705"/>
          <a:stretch/>
        </p:blipFill>
        <p:spPr>
          <a:xfrm>
            <a:off x="6170741" y="2447170"/>
            <a:ext cx="4382649" cy="31102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A8C729-792B-4419-973F-48739BB4F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618"/>
          <a:stretch/>
        </p:blipFill>
        <p:spPr>
          <a:xfrm>
            <a:off x="3133434" y="1080933"/>
            <a:ext cx="3901440" cy="2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5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2774660" y="246361"/>
            <a:ext cx="72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데이터 입력 확인 </a:t>
            </a:r>
            <a:r>
              <a:rPr lang="en-US" altLang="ko-KR" sz="4000" b="1" dirty="0">
                <a:latin typeface="+mj-ea"/>
                <a:ea typeface="+mj-ea"/>
              </a:rPr>
              <a:t>– select </a:t>
            </a:r>
            <a:r>
              <a:rPr lang="ko-KR" altLang="en-US" sz="4000" b="1" dirty="0">
                <a:latin typeface="+mj-ea"/>
                <a:ea typeface="+mj-ea"/>
              </a:rPr>
              <a:t>* 문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913044A6-E4D4-4F5E-8DE3-26F2D8F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729" y="956479"/>
            <a:ext cx="1729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COMPANY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893F0-2116-47B7-8C09-7686852D6627}"/>
              </a:ext>
            </a:extLst>
          </p:cNvPr>
          <p:cNvSpPr/>
          <p:nvPr/>
        </p:nvSpPr>
        <p:spPr>
          <a:xfrm>
            <a:off x="1303717" y="958712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4464B5-92E1-4A61-9416-81021A0DD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10"/>
          <a:stretch/>
        </p:blipFill>
        <p:spPr>
          <a:xfrm>
            <a:off x="1439233" y="2321472"/>
            <a:ext cx="4168140" cy="27654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37018-8DBE-4448-ABA0-CB1FABF24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90"/>
          <a:stretch/>
        </p:blipFill>
        <p:spPr>
          <a:xfrm>
            <a:off x="6655639" y="2321472"/>
            <a:ext cx="4168140" cy="27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95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2774660" y="246361"/>
            <a:ext cx="72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데이터 입력 확인 </a:t>
            </a:r>
            <a:r>
              <a:rPr lang="en-US" altLang="ko-KR" sz="4000" b="1" dirty="0">
                <a:latin typeface="+mj-ea"/>
                <a:ea typeface="+mj-ea"/>
              </a:rPr>
              <a:t>– select </a:t>
            </a:r>
            <a:r>
              <a:rPr lang="ko-KR" altLang="en-US" sz="4000" b="1" dirty="0">
                <a:latin typeface="+mj-ea"/>
                <a:ea typeface="+mj-ea"/>
              </a:rPr>
              <a:t>* 문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913044A6-E4D4-4F5E-8DE3-26F2D8F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728" y="954247"/>
            <a:ext cx="2896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DAYMARKETPRICE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893F0-2116-47B7-8C09-7686852D6627}"/>
              </a:ext>
            </a:extLst>
          </p:cNvPr>
          <p:cNvSpPr/>
          <p:nvPr/>
        </p:nvSpPr>
        <p:spPr>
          <a:xfrm>
            <a:off x="1303717" y="958712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44D563-D83C-47D7-9255-CE96ECC0B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14"/>
          <a:stretch/>
        </p:blipFill>
        <p:spPr>
          <a:xfrm>
            <a:off x="1936391" y="1540204"/>
            <a:ext cx="8526780" cy="48236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A00D0E-73E7-4A64-AE57-70FF85C1EE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96" b="32778"/>
          <a:stretch/>
        </p:blipFill>
        <p:spPr>
          <a:xfrm>
            <a:off x="4300483" y="1074108"/>
            <a:ext cx="3901440" cy="2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8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AFA19-BAF1-44E9-BF09-CA88EB96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301" y="390617"/>
            <a:ext cx="2411397" cy="567030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375EE-3DA9-47A0-A6ED-8E7DF2EFC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79" y="1290271"/>
            <a:ext cx="10596239" cy="4277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회사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ko-KR" altLang="en-US" sz="2000" dirty="0"/>
              <a:t>각 회사는 </a:t>
            </a:r>
            <a:r>
              <a:rPr lang="en-US" altLang="ko-KR" sz="2000" dirty="0"/>
              <a:t>ISIN(</a:t>
            </a:r>
            <a:r>
              <a:rPr lang="ko-KR" altLang="en-US" sz="2000" dirty="0"/>
              <a:t>국제증권식별번호</a:t>
            </a:r>
            <a:r>
              <a:rPr lang="en-US" altLang="ko-KR" sz="2000" dirty="0"/>
              <a:t>), </a:t>
            </a:r>
            <a:r>
              <a:rPr lang="ko-KR" altLang="en-US" sz="2000" dirty="0"/>
              <a:t>회사이름</a:t>
            </a:r>
            <a:r>
              <a:rPr lang="en-US" altLang="ko-KR" sz="2000" dirty="0"/>
              <a:t>, </a:t>
            </a:r>
            <a:r>
              <a:rPr lang="ko-KR" altLang="en-US" sz="2000" dirty="0"/>
              <a:t>시가총액</a:t>
            </a:r>
            <a:r>
              <a:rPr lang="en-US" altLang="ko-KR" sz="2000" dirty="0"/>
              <a:t>, </a:t>
            </a:r>
            <a:r>
              <a:rPr lang="ko-KR" altLang="en-US" sz="2000" dirty="0"/>
              <a:t>시가총액 순위를 저장한다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회사에 </a:t>
            </a:r>
            <a:r>
              <a:rPr lang="en-US" altLang="ko-KR" sz="2000" dirty="0"/>
              <a:t>ISIN</a:t>
            </a:r>
            <a:r>
              <a:rPr lang="ko-KR" altLang="en-US" sz="2000" dirty="0"/>
              <a:t>또는 회사이름은 필수 입력이며</a:t>
            </a:r>
            <a:r>
              <a:rPr lang="en-US" altLang="ko-KR" sz="2000" dirty="0"/>
              <a:t>, </a:t>
            </a:r>
            <a:r>
              <a:rPr lang="ko-KR" altLang="en-US" sz="2000" dirty="0"/>
              <a:t>시가총액</a:t>
            </a:r>
            <a:r>
              <a:rPr lang="en-US" altLang="ko-KR" sz="2000" dirty="0"/>
              <a:t>, </a:t>
            </a:r>
            <a:r>
              <a:rPr lang="ko-KR" altLang="en-US" sz="2000" dirty="0"/>
              <a:t>시가총액 순위는 꼭 입력하지 않아도 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ISIN</a:t>
            </a:r>
            <a:r>
              <a:rPr lang="ko-KR" altLang="en-US" sz="2000" dirty="0"/>
              <a:t>와 회사이름은 중복되지 않는다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시가총액은 조</a:t>
            </a:r>
            <a:r>
              <a:rPr lang="en-US" altLang="ko-KR" sz="2000" dirty="0"/>
              <a:t>, </a:t>
            </a:r>
            <a:r>
              <a:rPr lang="ko-KR" altLang="en-US" sz="2000" dirty="0"/>
              <a:t>억원 단위로 입력한다</a:t>
            </a:r>
            <a:r>
              <a:rPr lang="en-US" altLang="ko-KR" sz="2000" dirty="0"/>
              <a:t>.(ex,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r>
              <a:rPr lang="ko-KR" altLang="en-US" sz="2000" dirty="0"/>
              <a:t>조 </a:t>
            </a:r>
            <a:r>
              <a:rPr lang="en-US" altLang="ko-KR" sz="2000" dirty="0"/>
              <a:t>1000</a:t>
            </a:r>
            <a:r>
              <a:rPr lang="ko-KR" altLang="en-US" sz="2000" dirty="0"/>
              <a:t>억원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시가총액순위는 코스피 순위를 입력한다</a:t>
            </a:r>
            <a:r>
              <a:rPr lang="en-US" altLang="ko-KR" sz="2000" dirty="0"/>
              <a:t>.(ex,</a:t>
            </a:r>
            <a:r>
              <a:rPr lang="ko-KR" altLang="en-US" sz="2000" dirty="0"/>
              <a:t> 코스피 </a:t>
            </a:r>
            <a:r>
              <a:rPr lang="en-US" altLang="ko-KR" sz="2000" dirty="0"/>
              <a:t>4</a:t>
            </a:r>
            <a:r>
              <a:rPr lang="ko-KR" altLang="en-US" sz="2000" dirty="0"/>
              <a:t>위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시가총액</a:t>
            </a:r>
            <a:r>
              <a:rPr lang="en-US" altLang="ko-KR" sz="2000" dirty="0"/>
              <a:t>, </a:t>
            </a:r>
            <a:r>
              <a:rPr lang="ko-KR" altLang="en-US" sz="2000" dirty="0"/>
              <a:t>시가총액 순위는 중복 가능하다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회사는 시세와 </a:t>
            </a:r>
            <a:r>
              <a:rPr lang="en-US" altLang="ko-KR" sz="2000" dirty="0"/>
              <a:t>‘</a:t>
            </a:r>
            <a:r>
              <a:rPr lang="ko-KR" altLang="en-US" sz="2000" dirty="0"/>
              <a:t>주식가격</a:t>
            </a:r>
            <a:r>
              <a:rPr lang="en-US" altLang="ko-KR" sz="2000" dirty="0"/>
              <a:t>’</a:t>
            </a:r>
            <a:r>
              <a:rPr lang="ko-KR" altLang="en-US" sz="2000" dirty="0"/>
              <a:t>라는 관계를 맺는다</a:t>
            </a:r>
            <a:r>
              <a:rPr lang="en-US" altLang="ko-KR" sz="2000" dirty="0"/>
              <a:t>.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19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2774660" y="246361"/>
            <a:ext cx="72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데이터 입력 확인 </a:t>
            </a:r>
            <a:r>
              <a:rPr lang="en-US" altLang="ko-KR" sz="4000" b="1" dirty="0">
                <a:latin typeface="+mj-ea"/>
                <a:ea typeface="+mj-ea"/>
              </a:rPr>
              <a:t>– select </a:t>
            </a:r>
            <a:r>
              <a:rPr lang="ko-KR" altLang="en-US" sz="4000" b="1" dirty="0">
                <a:latin typeface="+mj-ea"/>
                <a:ea typeface="+mj-ea"/>
              </a:rPr>
              <a:t>* 문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913044A6-E4D4-4F5E-8DE3-26F2D8F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728" y="954247"/>
            <a:ext cx="2896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DAYMARKETPRICE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893F0-2116-47B7-8C09-7686852D6627}"/>
              </a:ext>
            </a:extLst>
          </p:cNvPr>
          <p:cNvSpPr/>
          <p:nvPr/>
        </p:nvSpPr>
        <p:spPr>
          <a:xfrm>
            <a:off x="1303717" y="958712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01140E-53DE-4ECD-B25F-3F5397CBF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71"/>
          <a:stretch/>
        </p:blipFill>
        <p:spPr>
          <a:xfrm>
            <a:off x="1403728" y="1415912"/>
            <a:ext cx="8526780" cy="14790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C695C4-6FB5-4D91-A8E1-029BB6DCC9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263"/>
          <a:stretch/>
        </p:blipFill>
        <p:spPr>
          <a:xfrm>
            <a:off x="1723842" y="2895003"/>
            <a:ext cx="8153400" cy="30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07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2774660" y="246361"/>
            <a:ext cx="72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데이터 입력 확인 </a:t>
            </a:r>
            <a:r>
              <a:rPr lang="en-US" altLang="ko-KR" sz="4000" b="1" dirty="0">
                <a:latin typeface="+mj-ea"/>
                <a:ea typeface="+mj-ea"/>
              </a:rPr>
              <a:t>– select </a:t>
            </a:r>
            <a:r>
              <a:rPr lang="ko-KR" altLang="en-US" sz="4000" b="1" dirty="0">
                <a:latin typeface="+mj-ea"/>
                <a:ea typeface="+mj-ea"/>
              </a:rPr>
              <a:t>* 문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913044A6-E4D4-4F5E-8DE3-26F2D8F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728" y="954247"/>
            <a:ext cx="2896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DAYMARKETPRICE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893F0-2116-47B7-8C09-7686852D6627}"/>
              </a:ext>
            </a:extLst>
          </p:cNvPr>
          <p:cNvSpPr/>
          <p:nvPr/>
        </p:nvSpPr>
        <p:spPr>
          <a:xfrm>
            <a:off x="1303717" y="958712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C14998-F526-47D2-A788-62121F059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43"/>
          <a:stretch/>
        </p:blipFill>
        <p:spPr>
          <a:xfrm>
            <a:off x="1303717" y="1415912"/>
            <a:ext cx="8153400" cy="22646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671FA5-2845-404A-905E-452278B8B0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063"/>
          <a:stretch/>
        </p:blipFill>
        <p:spPr>
          <a:xfrm>
            <a:off x="1303717" y="3680600"/>
            <a:ext cx="8244840" cy="23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79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2774660" y="246361"/>
            <a:ext cx="72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데이터 입력 확인 </a:t>
            </a:r>
            <a:r>
              <a:rPr lang="en-US" altLang="ko-KR" sz="4000" b="1" dirty="0">
                <a:latin typeface="+mj-ea"/>
                <a:ea typeface="+mj-ea"/>
              </a:rPr>
              <a:t>– select </a:t>
            </a:r>
            <a:r>
              <a:rPr lang="ko-KR" altLang="en-US" sz="4000" b="1" dirty="0">
                <a:latin typeface="+mj-ea"/>
                <a:ea typeface="+mj-ea"/>
              </a:rPr>
              <a:t>* 문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913044A6-E4D4-4F5E-8DE3-26F2D8F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728" y="954247"/>
            <a:ext cx="2896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DAYMARKETPRICE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893F0-2116-47B7-8C09-7686852D6627}"/>
              </a:ext>
            </a:extLst>
          </p:cNvPr>
          <p:cNvSpPr/>
          <p:nvPr/>
        </p:nvSpPr>
        <p:spPr>
          <a:xfrm>
            <a:off x="1303717" y="958712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8E47EF-6A27-4735-A4C2-FFB880871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66"/>
          <a:stretch/>
        </p:blipFill>
        <p:spPr>
          <a:xfrm>
            <a:off x="1303717" y="1963927"/>
            <a:ext cx="8244840" cy="29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67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2774660" y="246361"/>
            <a:ext cx="72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데이터 입력 확인 </a:t>
            </a:r>
            <a:r>
              <a:rPr lang="en-US" altLang="ko-KR" sz="4000" b="1" dirty="0">
                <a:latin typeface="+mj-ea"/>
                <a:ea typeface="+mj-ea"/>
              </a:rPr>
              <a:t>– select </a:t>
            </a:r>
            <a:r>
              <a:rPr lang="ko-KR" altLang="en-US" sz="4000" b="1" dirty="0">
                <a:latin typeface="+mj-ea"/>
                <a:ea typeface="+mj-ea"/>
              </a:rPr>
              <a:t>* 문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913044A6-E4D4-4F5E-8DE3-26F2D8F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729" y="956479"/>
            <a:ext cx="1076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COSPI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893F0-2116-47B7-8C09-7686852D6627}"/>
              </a:ext>
            </a:extLst>
          </p:cNvPr>
          <p:cNvSpPr/>
          <p:nvPr/>
        </p:nvSpPr>
        <p:spPr>
          <a:xfrm>
            <a:off x="1303717" y="958712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C25CAE-C4EA-4440-BC26-D5C523954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29" y="1495805"/>
            <a:ext cx="6339840" cy="45948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827EDC-ADA2-4E0D-9D97-7029F510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41" y="2256695"/>
            <a:ext cx="4183380" cy="37185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5CBF50-35A9-43B7-B687-8D8DAC0E22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294"/>
          <a:stretch/>
        </p:blipFill>
        <p:spPr>
          <a:xfrm>
            <a:off x="2480435" y="1062846"/>
            <a:ext cx="3901440" cy="2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26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4370691" y="364003"/>
            <a:ext cx="3450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응용 프로그램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11" name="직사각형 3">
            <a:extLst>
              <a:ext uri="{FF2B5EF4-FFF2-40B4-BE49-F238E27FC236}">
                <a16:creationId xmlns:a16="http://schemas.microsoft.com/office/drawing/2014/main" id="{212DC7C1-4F9B-4FB1-A818-460FD2341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7" y="1071889"/>
            <a:ext cx="57266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언어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&amp; Tool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  <a:cs typeface="Arial" charset="0"/>
              </a:rPr>
              <a:t>Python,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cs typeface="Arial" charset="0"/>
              </a:rPr>
              <a:t>JetBrains PyCharm 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887E79-2275-4B49-BFE6-6CB05F35FE2C}"/>
              </a:ext>
            </a:extLst>
          </p:cNvPr>
          <p:cNvSpPr/>
          <p:nvPr/>
        </p:nvSpPr>
        <p:spPr>
          <a:xfrm>
            <a:off x="713175" y="1071889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74E83C-395A-4C7F-86DC-722DD4620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02" y="1600112"/>
            <a:ext cx="5311140" cy="51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55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83A6E1-DE89-49AA-9121-5419B0F9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68" y="1058457"/>
            <a:ext cx="9966664" cy="474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18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473965" y="248593"/>
            <a:ext cx="600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질의 수행 응용 프로그램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2D50D-4102-4F41-9BE7-EA3A2EAA5F29}"/>
              </a:ext>
            </a:extLst>
          </p:cNvPr>
          <p:cNvSpPr/>
          <p:nvPr/>
        </p:nvSpPr>
        <p:spPr>
          <a:xfrm>
            <a:off x="2106443" y="1091061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회사 입력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코스피 입력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DE2C14-BEEE-4A95-AB64-871AAA70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581" y="5060145"/>
            <a:ext cx="3619500" cy="134874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1FC3FC8-69B3-4F72-9E6E-921A1455A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443" y="5091138"/>
            <a:ext cx="3649980" cy="10287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7AD31FC-7A36-42CA-BA3F-E882624B6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76726"/>
            <a:ext cx="5744162" cy="193754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994D51-1EDC-4592-8A51-3DA9E96C1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261" y="2376726"/>
            <a:ext cx="4697882" cy="1717116"/>
          </a:xfrm>
          <a:prstGeom prst="rect">
            <a:avLst/>
          </a:prstGeom>
        </p:spPr>
      </p:pic>
      <p:sp>
        <p:nvSpPr>
          <p:cNvPr id="15" name="직사각형 3">
            <a:extLst>
              <a:ext uri="{FF2B5EF4-FFF2-40B4-BE49-F238E27FC236}">
                <a16:creationId xmlns:a16="http://schemas.microsoft.com/office/drawing/2014/main" id="{726FBA63-D20F-4DD4-AA30-B1C65A2B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255" y="1037681"/>
            <a:ext cx="909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기능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D08230-E188-4337-B3F3-B5F41822B2F5}"/>
              </a:ext>
            </a:extLst>
          </p:cNvPr>
          <p:cNvSpPr/>
          <p:nvPr/>
        </p:nvSpPr>
        <p:spPr>
          <a:xfrm>
            <a:off x="1280255" y="1042146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직사각형 3">
            <a:extLst>
              <a:ext uri="{FF2B5EF4-FFF2-40B4-BE49-F238E27FC236}">
                <a16:creationId xmlns:a16="http://schemas.microsoft.com/office/drawing/2014/main" id="{11F88803-153A-49A7-9C41-A1136A067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61" y="4314268"/>
            <a:ext cx="22493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응용 화면 캡처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36499C-AD3A-4719-959E-823DC56B46F2}"/>
              </a:ext>
            </a:extLst>
          </p:cNvPr>
          <p:cNvSpPr/>
          <p:nvPr/>
        </p:nvSpPr>
        <p:spPr>
          <a:xfrm>
            <a:off x="1280255" y="4318733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직사각형 3">
            <a:extLst>
              <a:ext uri="{FF2B5EF4-FFF2-40B4-BE49-F238E27FC236}">
                <a16:creationId xmlns:a16="http://schemas.microsoft.com/office/drawing/2014/main" id="{37A69098-8C41-45C7-98B7-F2DD93AB2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255" y="1680672"/>
            <a:ext cx="121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ko-KR" altLang="en-US" sz="2400" b="1" dirty="0" err="1">
                <a:latin typeface="맑은 고딕" pitchFamily="50" charset="-127"/>
                <a:ea typeface="맑은 고딕" pitchFamily="50" charset="-127"/>
                <a:cs typeface="Arial" charset="0"/>
              </a:rPr>
              <a:t>질의문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1B471D-0389-4093-9E6E-2458230B7042}"/>
              </a:ext>
            </a:extLst>
          </p:cNvPr>
          <p:cNvSpPr/>
          <p:nvPr/>
        </p:nvSpPr>
        <p:spPr>
          <a:xfrm>
            <a:off x="1280255" y="1682905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670454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473965" y="248593"/>
            <a:ext cx="600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질의 수행 응용 프로그램</a:t>
            </a:r>
            <a:endParaRPr lang="en-US" altLang="ko-KR" sz="40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01E12A-CE63-4BAC-89A8-96AD82DF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46" y="5111881"/>
            <a:ext cx="4972744" cy="1133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68CDCE-CC33-4D60-AD19-F8889ECE0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259" y="3378787"/>
            <a:ext cx="5191850" cy="1076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ED8555-4005-4CCC-860E-B06A57CB8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714" y="2503724"/>
            <a:ext cx="6758940" cy="495300"/>
          </a:xfrm>
          <a:prstGeom prst="rect">
            <a:avLst/>
          </a:prstGeom>
        </p:spPr>
      </p:pic>
      <p:sp>
        <p:nvSpPr>
          <p:cNvPr id="20" name="직사각형 3">
            <a:extLst>
              <a:ext uri="{FF2B5EF4-FFF2-40B4-BE49-F238E27FC236}">
                <a16:creationId xmlns:a16="http://schemas.microsoft.com/office/drawing/2014/main" id="{8BB470CD-1752-4555-B93D-C24A79D7F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255" y="956479"/>
            <a:ext cx="909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기능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1795C4-2E29-4FB2-AB84-0C93F78E02DB}"/>
              </a:ext>
            </a:extLst>
          </p:cNvPr>
          <p:cNvSpPr/>
          <p:nvPr/>
        </p:nvSpPr>
        <p:spPr>
          <a:xfrm>
            <a:off x="1280255" y="960944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4" name="직사각형 3">
            <a:extLst>
              <a:ext uri="{FF2B5EF4-FFF2-40B4-BE49-F238E27FC236}">
                <a16:creationId xmlns:a16="http://schemas.microsoft.com/office/drawing/2014/main" id="{8CAB79D6-06D0-40C8-A89F-B30737B35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61" y="4650216"/>
            <a:ext cx="22493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응용 화면 캡처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EBC582-447F-48B4-BF84-5456E2570F58}"/>
              </a:ext>
            </a:extLst>
          </p:cNvPr>
          <p:cNvSpPr/>
          <p:nvPr/>
        </p:nvSpPr>
        <p:spPr>
          <a:xfrm>
            <a:off x="1280255" y="4654681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2E641D-F2BA-45D6-86E6-A4295DC87DFA}"/>
              </a:ext>
            </a:extLst>
          </p:cNvPr>
          <p:cNvSpPr/>
          <p:nvPr/>
        </p:nvSpPr>
        <p:spPr>
          <a:xfrm>
            <a:off x="2143861" y="1002645"/>
            <a:ext cx="1284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시세입력</a:t>
            </a:r>
          </a:p>
        </p:txBody>
      </p:sp>
      <p:sp>
        <p:nvSpPr>
          <p:cNvPr id="28" name="직사각형 3">
            <a:extLst>
              <a:ext uri="{FF2B5EF4-FFF2-40B4-BE49-F238E27FC236}">
                <a16:creationId xmlns:a16="http://schemas.microsoft.com/office/drawing/2014/main" id="{58616B7A-9DB2-4017-B655-C3F39F5C1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255" y="1746120"/>
            <a:ext cx="121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ko-KR" altLang="en-US" sz="2400" b="1" dirty="0" err="1">
                <a:latin typeface="맑은 고딕" pitchFamily="50" charset="-127"/>
                <a:ea typeface="맑은 고딕" pitchFamily="50" charset="-127"/>
                <a:cs typeface="Arial" charset="0"/>
              </a:rPr>
              <a:t>질의문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99FD34-69BA-4EC6-B92D-1A14F0A706F7}"/>
              </a:ext>
            </a:extLst>
          </p:cNvPr>
          <p:cNvSpPr/>
          <p:nvPr/>
        </p:nvSpPr>
        <p:spPr>
          <a:xfrm>
            <a:off x="1280255" y="1748353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022194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473965" y="248593"/>
            <a:ext cx="600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질의 수행 응용 프로그램</a:t>
            </a:r>
            <a:endParaRPr lang="en-US" altLang="ko-KR" sz="40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BB1D32-FE90-428D-B2C9-E20D9620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55" y="5319448"/>
            <a:ext cx="4099560" cy="13563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9A18A2E-63CD-4764-80E1-7FAF10DC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895" y="3243693"/>
            <a:ext cx="5006340" cy="6172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B1015A9-BE00-4803-A1FE-E7F04D553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945" y="2201356"/>
            <a:ext cx="3816718" cy="228879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5082F75-4709-4F54-A5B5-605F86E47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187" y="4774235"/>
            <a:ext cx="4947320" cy="176860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51EDA7F-1699-47EA-9B20-8464CCBE9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895" y="2201356"/>
            <a:ext cx="6103620" cy="556260"/>
          </a:xfrm>
          <a:prstGeom prst="rect">
            <a:avLst/>
          </a:prstGeom>
        </p:spPr>
      </p:pic>
      <p:sp>
        <p:nvSpPr>
          <p:cNvPr id="15" name="직사각형 3">
            <a:extLst>
              <a:ext uri="{FF2B5EF4-FFF2-40B4-BE49-F238E27FC236}">
                <a16:creationId xmlns:a16="http://schemas.microsoft.com/office/drawing/2014/main" id="{7FC92DD4-BF7A-48B4-A6AA-15DBC37F3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38" y="984866"/>
            <a:ext cx="909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기능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A933DA-6C9B-4ACD-BFDB-003317B76185}"/>
              </a:ext>
            </a:extLst>
          </p:cNvPr>
          <p:cNvSpPr/>
          <p:nvPr/>
        </p:nvSpPr>
        <p:spPr>
          <a:xfrm>
            <a:off x="1283538" y="989331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직사각형 3">
            <a:extLst>
              <a:ext uri="{FF2B5EF4-FFF2-40B4-BE49-F238E27FC236}">
                <a16:creationId xmlns:a16="http://schemas.microsoft.com/office/drawing/2014/main" id="{4DD9CE04-94C0-4FD1-86FA-BC1B6AC32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61" y="4851374"/>
            <a:ext cx="22493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응용 화면 캡처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811E27-DF3E-4F82-9767-20755AC3D7EC}"/>
              </a:ext>
            </a:extLst>
          </p:cNvPr>
          <p:cNvSpPr/>
          <p:nvPr/>
        </p:nvSpPr>
        <p:spPr>
          <a:xfrm>
            <a:off x="1280255" y="4855839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2C8B3A-CFAA-4248-9F92-6E5D65D50962}"/>
              </a:ext>
            </a:extLst>
          </p:cNvPr>
          <p:cNvSpPr/>
          <p:nvPr/>
        </p:nvSpPr>
        <p:spPr>
          <a:xfrm>
            <a:off x="2090698" y="1028725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회사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코스피 삭제</a:t>
            </a:r>
          </a:p>
        </p:txBody>
      </p:sp>
      <p:sp>
        <p:nvSpPr>
          <p:cNvPr id="23" name="직사각형 3">
            <a:extLst>
              <a:ext uri="{FF2B5EF4-FFF2-40B4-BE49-F238E27FC236}">
                <a16:creationId xmlns:a16="http://schemas.microsoft.com/office/drawing/2014/main" id="{C7139278-743E-4F75-8FFA-DA5D3C1B2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255" y="1593111"/>
            <a:ext cx="121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ko-KR" altLang="en-US" sz="2400" b="1" dirty="0" err="1">
                <a:latin typeface="맑은 고딕" pitchFamily="50" charset="-127"/>
                <a:ea typeface="맑은 고딕" pitchFamily="50" charset="-127"/>
                <a:cs typeface="Arial" charset="0"/>
              </a:rPr>
              <a:t>질의문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551D28-3FEA-4920-A04D-1B69BD435EAB}"/>
              </a:ext>
            </a:extLst>
          </p:cNvPr>
          <p:cNvSpPr/>
          <p:nvPr/>
        </p:nvSpPr>
        <p:spPr>
          <a:xfrm>
            <a:off x="1280255" y="1595344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062864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473965" y="248593"/>
            <a:ext cx="600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질의 수행 응용 프로그램</a:t>
            </a:r>
            <a:endParaRPr lang="en-US" altLang="ko-KR" sz="40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45D619-D2D5-47E8-9686-02CEC559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67" y="2140526"/>
            <a:ext cx="8526780" cy="26335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9F3E08-DE17-4839-9F27-A7969EE83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289" y="4993521"/>
            <a:ext cx="5942290" cy="1615886"/>
          </a:xfrm>
          <a:prstGeom prst="rect">
            <a:avLst/>
          </a:prstGeom>
        </p:spPr>
      </p:pic>
      <p:sp>
        <p:nvSpPr>
          <p:cNvPr id="19" name="직사각형 3">
            <a:extLst>
              <a:ext uri="{FF2B5EF4-FFF2-40B4-BE49-F238E27FC236}">
                <a16:creationId xmlns:a16="http://schemas.microsoft.com/office/drawing/2014/main" id="{CC79F1DF-F82A-404E-9766-EE32D1EAF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38" y="984866"/>
            <a:ext cx="909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기능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4C8F1F-E636-4F1E-9B23-E51A788214F2}"/>
              </a:ext>
            </a:extLst>
          </p:cNvPr>
          <p:cNvSpPr/>
          <p:nvPr/>
        </p:nvSpPr>
        <p:spPr>
          <a:xfrm>
            <a:off x="1283538" y="989331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직사각형 3">
            <a:extLst>
              <a:ext uri="{FF2B5EF4-FFF2-40B4-BE49-F238E27FC236}">
                <a16:creationId xmlns:a16="http://schemas.microsoft.com/office/drawing/2014/main" id="{D7C224F5-06E6-482B-8904-66C9CAE0E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61" y="4851374"/>
            <a:ext cx="22493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응용 화면 캡처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881AE0-C97E-49A5-8924-E3E6CEC29C30}"/>
              </a:ext>
            </a:extLst>
          </p:cNvPr>
          <p:cNvSpPr/>
          <p:nvPr/>
        </p:nvSpPr>
        <p:spPr>
          <a:xfrm>
            <a:off x="1280255" y="4855839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8E8445-3F71-4A76-A121-F2227D654D74}"/>
              </a:ext>
            </a:extLst>
          </p:cNvPr>
          <p:cNvSpPr/>
          <p:nvPr/>
        </p:nvSpPr>
        <p:spPr>
          <a:xfrm>
            <a:off x="2121730" y="102800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시세 삭제</a:t>
            </a:r>
          </a:p>
        </p:txBody>
      </p:sp>
      <p:sp>
        <p:nvSpPr>
          <p:cNvPr id="24" name="직사각형 3">
            <a:extLst>
              <a:ext uri="{FF2B5EF4-FFF2-40B4-BE49-F238E27FC236}">
                <a16:creationId xmlns:a16="http://schemas.microsoft.com/office/drawing/2014/main" id="{A0445D31-52B5-4470-BE6D-F2B0988D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255" y="1593111"/>
            <a:ext cx="121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ko-KR" altLang="en-US" sz="2400" b="1" dirty="0" err="1">
                <a:latin typeface="맑은 고딕" pitchFamily="50" charset="-127"/>
                <a:ea typeface="맑은 고딕" pitchFamily="50" charset="-127"/>
                <a:cs typeface="Arial" charset="0"/>
              </a:rPr>
              <a:t>질의문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D34954-18A0-4D79-87E9-67A0CECC84D1}"/>
              </a:ext>
            </a:extLst>
          </p:cNvPr>
          <p:cNvSpPr/>
          <p:nvPr/>
        </p:nvSpPr>
        <p:spPr>
          <a:xfrm>
            <a:off x="1280255" y="1595344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86029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AFA19-BAF1-44E9-BF09-CA88EB96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301" y="390617"/>
            <a:ext cx="2411397" cy="567030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375EE-3DA9-47A0-A6ED-8E7DF2EFC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80" y="1290271"/>
            <a:ext cx="10596239" cy="4277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시세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ko-KR" altLang="en-US" sz="2000" dirty="0"/>
              <a:t>각 시세는 </a:t>
            </a:r>
            <a:r>
              <a:rPr lang="en-US" altLang="ko-KR" sz="2000" dirty="0"/>
              <a:t>MP(Market Price)NO, </a:t>
            </a:r>
            <a:r>
              <a:rPr lang="ko-KR" altLang="en-US" sz="2000" dirty="0"/>
              <a:t>날짜</a:t>
            </a:r>
            <a:r>
              <a:rPr lang="en-US" altLang="ko-KR" sz="2000" dirty="0"/>
              <a:t>, </a:t>
            </a:r>
            <a:r>
              <a:rPr lang="ko-KR" altLang="en-US" sz="2000" dirty="0"/>
              <a:t>종가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전일비</a:t>
            </a:r>
            <a:r>
              <a:rPr lang="en-US" altLang="ko-KR" sz="2000" dirty="0"/>
              <a:t>, </a:t>
            </a:r>
            <a:r>
              <a:rPr lang="ko-KR" altLang="en-US" sz="2000" dirty="0"/>
              <a:t>고가</a:t>
            </a:r>
            <a:r>
              <a:rPr lang="en-US" altLang="ko-KR" sz="2000" dirty="0"/>
              <a:t>, </a:t>
            </a:r>
            <a:r>
              <a:rPr lang="ko-KR" altLang="en-US" sz="2000" dirty="0"/>
              <a:t>저가</a:t>
            </a:r>
            <a:r>
              <a:rPr lang="en-US" altLang="ko-KR" sz="2000" dirty="0"/>
              <a:t>, </a:t>
            </a:r>
            <a:r>
              <a:rPr lang="ko-KR" altLang="en-US" sz="2000" dirty="0"/>
              <a:t>거래량</a:t>
            </a:r>
            <a:r>
              <a:rPr lang="en-US" altLang="ko-KR" sz="2000" dirty="0"/>
              <a:t>, INO</a:t>
            </a:r>
            <a:r>
              <a:rPr lang="ko-KR" altLang="en-US" sz="2000" dirty="0"/>
              <a:t>를 저장한다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시세의 </a:t>
            </a:r>
            <a:r>
              <a:rPr lang="en-US" altLang="ko-KR" sz="2000" dirty="0"/>
              <a:t>MPNO</a:t>
            </a:r>
            <a:r>
              <a:rPr lang="ko-KR" altLang="en-US" sz="2000" dirty="0"/>
              <a:t>는 중복되지 않는다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MPNO</a:t>
            </a:r>
            <a:r>
              <a:rPr lang="ko-KR" altLang="en-US" sz="2000" dirty="0"/>
              <a:t>는 입력하지 않고 자동 생성된다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시세의 날짜</a:t>
            </a:r>
            <a:r>
              <a:rPr lang="en-US" altLang="ko-KR" sz="2000" dirty="0"/>
              <a:t>, </a:t>
            </a:r>
            <a:r>
              <a:rPr lang="ko-KR" altLang="en-US" sz="2000" dirty="0"/>
              <a:t>종가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전일비</a:t>
            </a:r>
            <a:r>
              <a:rPr lang="en-US" altLang="ko-KR" sz="2000" dirty="0"/>
              <a:t>, </a:t>
            </a:r>
            <a:r>
              <a:rPr lang="ko-KR" altLang="en-US" sz="2000" dirty="0"/>
              <a:t>고가</a:t>
            </a:r>
            <a:r>
              <a:rPr lang="en-US" altLang="ko-KR" sz="2000" dirty="0"/>
              <a:t>, </a:t>
            </a:r>
            <a:r>
              <a:rPr lang="ko-KR" altLang="en-US" sz="2000" dirty="0"/>
              <a:t>저가</a:t>
            </a:r>
            <a:r>
              <a:rPr lang="en-US" altLang="ko-KR" sz="2000" dirty="0"/>
              <a:t>, </a:t>
            </a:r>
            <a:r>
              <a:rPr lang="ko-KR" altLang="en-US" sz="2000" dirty="0"/>
              <a:t>거래량</a:t>
            </a:r>
            <a:r>
              <a:rPr lang="en-US" altLang="ko-KR" sz="2000" dirty="0"/>
              <a:t>, INO</a:t>
            </a:r>
            <a:r>
              <a:rPr lang="ko-KR" altLang="en-US" sz="2000" dirty="0"/>
              <a:t>는 중복 가능하다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INO</a:t>
            </a:r>
            <a:r>
              <a:rPr lang="ko-KR" altLang="en-US" sz="2000" dirty="0"/>
              <a:t>는 회사의 </a:t>
            </a:r>
            <a:r>
              <a:rPr lang="en-US" altLang="ko-KR" sz="2000" dirty="0"/>
              <a:t>ISIN</a:t>
            </a:r>
            <a:r>
              <a:rPr lang="ko-KR" altLang="en-US" sz="2000" dirty="0"/>
              <a:t>을 외래키로 받는다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시세는 회사와 </a:t>
            </a:r>
            <a:r>
              <a:rPr lang="en-US" altLang="ko-KR" sz="2000" dirty="0"/>
              <a:t>‘</a:t>
            </a:r>
            <a:r>
              <a:rPr lang="ko-KR" altLang="en-US" sz="2000" dirty="0"/>
              <a:t>주식가격</a:t>
            </a:r>
            <a:r>
              <a:rPr lang="en-US" altLang="ko-KR" sz="2000" dirty="0"/>
              <a:t>’</a:t>
            </a:r>
            <a:r>
              <a:rPr lang="ko-KR" altLang="en-US" sz="2000" dirty="0"/>
              <a:t>이라는 관계를 맺는다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2672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473965" y="248593"/>
            <a:ext cx="600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질의 수행 응용 프로그램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913044A6-E4D4-4F5E-8DE3-26F2D8F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26" y="1166501"/>
            <a:ext cx="909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기능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893F0-2116-47B7-8C09-7686852D6627}"/>
              </a:ext>
            </a:extLst>
          </p:cNvPr>
          <p:cNvSpPr/>
          <p:nvPr/>
        </p:nvSpPr>
        <p:spPr>
          <a:xfrm>
            <a:off x="1183526" y="1170966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D11EB2E4-6F3B-4D5F-A78B-EEC294205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26" y="2004062"/>
            <a:ext cx="121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ko-KR" altLang="en-US" sz="2400" b="1" dirty="0" err="1">
                <a:latin typeface="맑은 고딕" pitchFamily="50" charset="-127"/>
                <a:ea typeface="맑은 고딕" pitchFamily="50" charset="-127"/>
                <a:cs typeface="Arial" charset="0"/>
              </a:rPr>
              <a:t>질의문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E98FBB-1335-4DA2-A162-C751E36DE74B}"/>
              </a:ext>
            </a:extLst>
          </p:cNvPr>
          <p:cNvSpPr/>
          <p:nvPr/>
        </p:nvSpPr>
        <p:spPr>
          <a:xfrm>
            <a:off x="1183526" y="2006295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3DE1864E-4F36-491F-85A9-D8C0F69C4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532" y="4782819"/>
            <a:ext cx="22493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응용 화면 캡처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11E7D7-C892-48A3-A7D8-97214ED4487B}"/>
              </a:ext>
            </a:extLst>
          </p:cNvPr>
          <p:cNvSpPr/>
          <p:nvPr/>
        </p:nvSpPr>
        <p:spPr>
          <a:xfrm>
            <a:off x="1183526" y="4787284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2D50D-4102-4F41-9BE7-EA3A2EAA5F29}"/>
              </a:ext>
            </a:extLst>
          </p:cNvPr>
          <p:cNvSpPr/>
          <p:nvPr/>
        </p:nvSpPr>
        <p:spPr>
          <a:xfrm>
            <a:off x="1929418" y="1216082"/>
            <a:ext cx="3873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회사 수정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시세 수정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코스피 수정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F86B3D-5C4D-48EF-8AE0-E5D5ED80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32" y="5272258"/>
            <a:ext cx="3765384" cy="10509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4A2197-F132-4B9F-BA7C-C4C36A73C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40" y="2495113"/>
            <a:ext cx="9136380" cy="5943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449E51A-0D79-4DF8-A2D5-334512BE8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774" y="5290938"/>
            <a:ext cx="3102870" cy="10180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670E379-248A-4DD2-8A98-017F5E512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940" y="3978011"/>
            <a:ext cx="8389620" cy="5638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A567B61-FABB-46FB-9A53-088F5A0BF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3150307"/>
            <a:ext cx="4747260" cy="723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EFCB759-9B33-40C4-9024-CA72A9471D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4295"/>
          <a:stretch/>
        </p:blipFill>
        <p:spPr>
          <a:xfrm>
            <a:off x="8295002" y="5280776"/>
            <a:ext cx="3689852" cy="109728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F354B29-3687-42BA-9C7D-FF15FB139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4940" y="3199837"/>
            <a:ext cx="4351020" cy="6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32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473965" y="248593"/>
            <a:ext cx="600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질의 수행 응용 프로그램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913044A6-E4D4-4F5E-8DE3-26F2D8F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38" y="1170966"/>
            <a:ext cx="2454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COMPANY </a:t>
            </a:r>
            <a:r>
              <a:rPr kumimoji="0" lang="ko-KR" altLang="en-US" sz="2400" dirty="0">
                <a:latin typeface="맑은 고딕" pitchFamily="50" charset="-127"/>
                <a:ea typeface="맑은 고딕" pitchFamily="50" charset="-127"/>
                <a:cs typeface="Arial" charset="0"/>
              </a:rPr>
              <a:t>기능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893F0-2116-47B7-8C09-7686852D6627}"/>
              </a:ext>
            </a:extLst>
          </p:cNvPr>
          <p:cNvSpPr/>
          <p:nvPr/>
        </p:nvSpPr>
        <p:spPr>
          <a:xfrm>
            <a:off x="1183526" y="1170966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D11EB2E4-6F3B-4D5F-A78B-EEC294205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38" y="2006295"/>
            <a:ext cx="27620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COMPANY </a:t>
            </a:r>
            <a:r>
              <a:rPr kumimoji="0" lang="ko-KR" altLang="en-US" sz="2400" dirty="0" err="1">
                <a:latin typeface="맑은 고딕" pitchFamily="50" charset="-127"/>
                <a:ea typeface="맑은 고딕" pitchFamily="50" charset="-127"/>
                <a:cs typeface="Arial" charset="0"/>
              </a:rPr>
              <a:t>질의문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E98FBB-1335-4DA2-A162-C751E36DE74B}"/>
              </a:ext>
            </a:extLst>
          </p:cNvPr>
          <p:cNvSpPr/>
          <p:nvPr/>
        </p:nvSpPr>
        <p:spPr>
          <a:xfrm>
            <a:off x="1183526" y="2006295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3DE1864E-4F36-491F-85A9-D8C0F69C4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38" y="4539433"/>
            <a:ext cx="3903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COMPANY </a:t>
            </a:r>
            <a:r>
              <a:rPr kumimoji="0" lang="ko-KR" altLang="en-US" sz="2400" dirty="0">
                <a:latin typeface="맑은 고딕" pitchFamily="50" charset="-127"/>
                <a:ea typeface="맑은 고딕" pitchFamily="50" charset="-127"/>
                <a:cs typeface="Arial" charset="0"/>
              </a:rPr>
              <a:t>응용 화면 캡처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11E7D7-C892-48A3-A7D8-97214ED4487B}"/>
              </a:ext>
            </a:extLst>
          </p:cNvPr>
          <p:cNvSpPr/>
          <p:nvPr/>
        </p:nvSpPr>
        <p:spPr>
          <a:xfrm>
            <a:off x="1183526" y="4543898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2D50D-4102-4F41-9BE7-EA3A2EAA5F29}"/>
              </a:ext>
            </a:extLst>
          </p:cNvPr>
          <p:cNvSpPr/>
          <p:nvPr/>
        </p:nvSpPr>
        <p:spPr>
          <a:xfrm>
            <a:off x="3544263" y="1214900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회사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A8C492-6B8A-4C80-BDFA-8D0C8099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119" y="2511519"/>
            <a:ext cx="5356860" cy="19888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66766B-6322-4EA9-A8B5-E31E7C6A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119" y="5134627"/>
            <a:ext cx="412242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94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473965" y="248593"/>
            <a:ext cx="600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질의 수행 응용 프로그램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913044A6-E4D4-4F5E-8DE3-26F2D8F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38" y="1118786"/>
            <a:ext cx="3621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DAYMARKETPRICE</a:t>
            </a: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ko-KR" altLang="en-US" sz="2400" dirty="0">
                <a:latin typeface="맑은 고딕" pitchFamily="50" charset="-127"/>
                <a:ea typeface="맑은 고딕" pitchFamily="50" charset="-127"/>
                <a:cs typeface="Arial" charset="0"/>
              </a:rPr>
              <a:t>기능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893F0-2116-47B7-8C09-7686852D6627}"/>
              </a:ext>
            </a:extLst>
          </p:cNvPr>
          <p:cNvSpPr/>
          <p:nvPr/>
        </p:nvSpPr>
        <p:spPr>
          <a:xfrm>
            <a:off x="1183526" y="1077367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2D50D-4102-4F41-9BE7-EA3A2EAA5F29}"/>
              </a:ext>
            </a:extLst>
          </p:cNvPr>
          <p:cNvSpPr/>
          <p:nvPr/>
        </p:nvSpPr>
        <p:spPr>
          <a:xfrm>
            <a:off x="4748886" y="1174113"/>
            <a:ext cx="368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한 회사의 시세를 날짜별로 조회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EE33E78-BAF6-42ED-A32C-FB94A63B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148" y="4512341"/>
            <a:ext cx="4541266" cy="21782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DED0076-F9E8-4869-ABF9-4220B0455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182" y="2242473"/>
            <a:ext cx="5905716" cy="2148980"/>
          </a:xfrm>
          <a:prstGeom prst="rect">
            <a:avLst/>
          </a:prstGeom>
        </p:spPr>
      </p:pic>
      <p:sp>
        <p:nvSpPr>
          <p:cNvPr id="16" name="직사각형 3">
            <a:extLst>
              <a:ext uri="{FF2B5EF4-FFF2-40B4-BE49-F238E27FC236}">
                <a16:creationId xmlns:a16="http://schemas.microsoft.com/office/drawing/2014/main" id="{CA7E3186-983A-42F4-BA3E-74DC02104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38" y="1659920"/>
            <a:ext cx="3929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DAYMARKETPRICE </a:t>
            </a:r>
            <a:r>
              <a:rPr kumimoji="0" lang="ko-KR" altLang="en-US" sz="2400" dirty="0" err="1">
                <a:latin typeface="맑은 고딕" pitchFamily="50" charset="-127"/>
                <a:ea typeface="맑은 고딕" pitchFamily="50" charset="-127"/>
                <a:cs typeface="Arial" charset="0"/>
              </a:rPr>
              <a:t>질의문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B2EE98-EF53-40F7-A6AE-D1C76A9145CC}"/>
              </a:ext>
            </a:extLst>
          </p:cNvPr>
          <p:cNvSpPr/>
          <p:nvPr/>
        </p:nvSpPr>
        <p:spPr>
          <a:xfrm>
            <a:off x="1183526" y="1659920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직사각형 3">
            <a:extLst>
              <a:ext uri="{FF2B5EF4-FFF2-40B4-BE49-F238E27FC236}">
                <a16:creationId xmlns:a16="http://schemas.microsoft.com/office/drawing/2014/main" id="{70E3F350-785E-46AB-8010-D15DF4DDC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586" y="4440459"/>
            <a:ext cx="50704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DAYMARKETPRICE </a:t>
            </a:r>
            <a:r>
              <a:rPr kumimoji="0" lang="ko-KR" altLang="en-US" sz="2400" dirty="0">
                <a:latin typeface="맑은 고딕" pitchFamily="50" charset="-127"/>
                <a:ea typeface="맑은 고딕" pitchFamily="50" charset="-127"/>
                <a:cs typeface="Arial" charset="0"/>
              </a:rPr>
              <a:t>응용 화면 캡처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E075F3-092C-40DD-A791-B883A41B6C59}"/>
              </a:ext>
            </a:extLst>
          </p:cNvPr>
          <p:cNvSpPr/>
          <p:nvPr/>
        </p:nvSpPr>
        <p:spPr>
          <a:xfrm>
            <a:off x="1183526" y="4440459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532631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473965" y="248593"/>
            <a:ext cx="600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질의 수행 응용 프로그램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913044A6-E4D4-4F5E-8DE3-26F2D8F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38" y="1170966"/>
            <a:ext cx="3621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DAYMARKETPRICE</a:t>
            </a: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kumimoji="0" lang="ko-KR" altLang="en-US" sz="2400" dirty="0">
                <a:latin typeface="맑은 고딕" pitchFamily="50" charset="-127"/>
                <a:ea typeface="맑은 고딕" pitchFamily="50" charset="-127"/>
                <a:cs typeface="Arial" charset="0"/>
              </a:rPr>
              <a:t>기능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893F0-2116-47B7-8C09-7686852D6627}"/>
              </a:ext>
            </a:extLst>
          </p:cNvPr>
          <p:cNvSpPr/>
          <p:nvPr/>
        </p:nvSpPr>
        <p:spPr>
          <a:xfrm>
            <a:off x="1183526" y="1170966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2D50D-4102-4F41-9BE7-EA3A2EAA5F29}"/>
              </a:ext>
            </a:extLst>
          </p:cNvPr>
          <p:cNvSpPr/>
          <p:nvPr/>
        </p:nvSpPr>
        <p:spPr>
          <a:xfrm>
            <a:off x="4798680" y="1214900"/>
            <a:ext cx="5862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어떤 하루 회사들의 시세들 중 최고 최저 시세를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4C75B2-AE3D-4ECC-A83F-EC436DD6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03" y="2509769"/>
            <a:ext cx="6577754" cy="2119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32B9C4-A811-4913-9265-DD4040985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65" y="4330030"/>
            <a:ext cx="4198620" cy="2118360"/>
          </a:xfrm>
          <a:prstGeom prst="rect">
            <a:avLst/>
          </a:prstGeom>
        </p:spPr>
      </p:pic>
      <p:sp>
        <p:nvSpPr>
          <p:cNvPr id="15" name="직사각형 3">
            <a:extLst>
              <a:ext uri="{FF2B5EF4-FFF2-40B4-BE49-F238E27FC236}">
                <a16:creationId xmlns:a16="http://schemas.microsoft.com/office/drawing/2014/main" id="{4A5B3BA2-0C39-45A1-AE44-8DF752B1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38" y="1751077"/>
            <a:ext cx="3929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DAYMARKETPRICE </a:t>
            </a:r>
            <a:r>
              <a:rPr kumimoji="0" lang="ko-KR" altLang="en-US" sz="2400" dirty="0" err="1">
                <a:latin typeface="맑은 고딕" pitchFamily="50" charset="-127"/>
                <a:ea typeface="맑은 고딕" pitchFamily="50" charset="-127"/>
                <a:cs typeface="Arial" charset="0"/>
              </a:rPr>
              <a:t>질의문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EE0CE9-DD8F-4BAB-B297-ECA8A8B388D1}"/>
              </a:ext>
            </a:extLst>
          </p:cNvPr>
          <p:cNvSpPr/>
          <p:nvPr/>
        </p:nvSpPr>
        <p:spPr>
          <a:xfrm>
            <a:off x="1183526" y="1751077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직사각형 3">
            <a:extLst>
              <a:ext uri="{FF2B5EF4-FFF2-40B4-BE49-F238E27FC236}">
                <a16:creationId xmlns:a16="http://schemas.microsoft.com/office/drawing/2014/main" id="{78BEFDE8-6266-42FC-BC11-060375DA3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532" y="4645259"/>
            <a:ext cx="50704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DAYMARKETPRICE </a:t>
            </a:r>
            <a:r>
              <a:rPr kumimoji="0" lang="ko-KR" altLang="en-US" sz="2400" dirty="0">
                <a:latin typeface="맑은 고딕" pitchFamily="50" charset="-127"/>
                <a:ea typeface="맑은 고딕" pitchFamily="50" charset="-127"/>
                <a:cs typeface="Arial" charset="0"/>
              </a:rPr>
              <a:t>응용 화면 캡처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DDB0B1-1899-4856-A21C-5801095C0E25}"/>
              </a:ext>
            </a:extLst>
          </p:cNvPr>
          <p:cNvSpPr/>
          <p:nvPr/>
        </p:nvSpPr>
        <p:spPr>
          <a:xfrm>
            <a:off x="1183526" y="4645963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348723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473965" y="248593"/>
            <a:ext cx="600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질의 수행 응용 프로그램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913044A6-E4D4-4F5E-8DE3-26F2D8F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83" y="1170966"/>
            <a:ext cx="36165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DATMARKETPRICE </a:t>
            </a:r>
            <a:r>
              <a:rPr kumimoji="0" lang="ko-KR" altLang="en-US" sz="2400" dirty="0">
                <a:latin typeface="맑은 고딕" pitchFamily="50" charset="-127"/>
                <a:ea typeface="맑은 고딕" pitchFamily="50" charset="-127"/>
                <a:cs typeface="Arial" charset="0"/>
              </a:rPr>
              <a:t>기능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893F0-2116-47B7-8C09-7686852D6627}"/>
              </a:ext>
            </a:extLst>
          </p:cNvPr>
          <p:cNvSpPr/>
          <p:nvPr/>
        </p:nvSpPr>
        <p:spPr>
          <a:xfrm>
            <a:off x="1183526" y="1170966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2D50D-4102-4F41-9BE7-EA3A2EAA5F29}"/>
              </a:ext>
            </a:extLst>
          </p:cNvPr>
          <p:cNvSpPr/>
          <p:nvPr/>
        </p:nvSpPr>
        <p:spPr>
          <a:xfrm>
            <a:off x="4866397" y="1214900"/>
            <a:ext cx="3376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두회사의 시세정보 비교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CE708A-4A13-4AE0-912F-DE1BE69C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38" y="2245215"/>
            <a:ext cx="7417424" cy="19919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B36485-3057-469B-A0D1-B86BDE55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77" y="4177777"/>
            <a:ext cx="4627736" cy="2431630"/>
          </a:xfrm>
          <a:prstGeom prst="rect">
            <a:avLst/>
          </a:prstGeom>
        </p:spPr>
      </p:pic>
      <p:sp>
        <p:nvSpPr>
          <p:cNvPr id="15" name="직사각형 3">
            <a:extLst>
              <a:ext uri="{FF2B5EF4-FFF2-40B4-BE49-F238E27FC236}">
                <a16:creationId xmlns:a16="http://schemas.microsoft.com/office/drawing/2014/main" id="{D43A8C8C-E737-4F9A-ADEE-36BBA2695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38" y="1751077"/>
            <a:ext cx="3929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DAYMARKETPRICE </a:t>
            </a:r>
            <a:r>
              <a:rPr kumimoji="0" lang="ko-KR" altLang="en-US" sz="2400" dirty="0" err="1">
                <a:latin typeface="맑은 고딕" pitchFamily="50" charset="-127"/>
                <a:ea typeface="맑은 고딕" pitchFamily="50" charset="-127"/>
                <a:cs typeface="Arial" charset="0"/>
              </a:rPr>
              <a:t>질의문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2D68DC-8F9C-40A4-8D46-103B84EF95DB}"/>
              </a:ext>
            </a:extLst>
          </p:cNvPr>
          <p:cNvSpPr/>
          <p:nvPr/>
        </p:nvSpPr>
        <p:spPr>
          <a:xfrm>
            <a:off x="1183526" y="1751077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직사각형 3">
            <a:extLst>
              <a:ext uri="{FF2B5EF4-FFF2-40B4-BE49-F238E27FC236}">
                <a16:creationId xmlns:a16="http://schemas.microsoft.com/office/drawing/2014/main" id="{121B629A-8A87-4664-BF1E-74F0BC0B7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38" y="4286526"/>
            <a:ext cx="50704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DAYMARKETPRICE </a:t>
            </a:r>
            <a:r>
              <a:rPr kumimoji="0" lang="ko-KR" altLang="en-US" sz="2400" dirty="0">
                <a:latin typeface="맑은 고딕" pitchFamily="50" charset="-127"/>
                <a:ea typeface="맑은 고딕" pitchFamily="50" charset="-127"/>
                <a:cs typeface="Arial" charset="0"/>
              </a:rPr>
              <a:t>응용 화면 캡처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5F66FD-76FE-4337-8E6B-22A2FB04F396}"/>
              </a:ext>
            </a:extLst>
          </p:cNvPr>
          <p:cNvSpPr/>
          <p:nvPr/>
        </p:nvSpPr>
        <p:spPr>
          <a:xfrm>
            <a:off x="1183526" y="4286526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16268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473965" y="248593"/>
            <a:ext cx="600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질의 수행 응용 프로그램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913044A6-E4D4-4F5E-8DE3-26F2D8F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38" y="1166501"/>
            <a:ext cx="3621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DAYMARKETPRICE </a:t>
            </a:r>
            <a:r>
              <a:rPr kumimoji="0" lang="ko-KR" altLang="en-US" sz="2400" dirty="0">
                <a:latin typeface="맑은 고딕" pitchFamily="50" charset="-127"/>
                <a:ea typeface="맑은 고딕" pitchFamily="50" charset="-127"/>
                <a:cs typeface="Arial" charset="0"/>
              </a:rPr>
              <a:t>기능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893F0-2116-47B7-8C09-7686852D6627}"/>
              </a:ext>
            </a:extLst>
          </p:cNvPr>
          <p:cNvSpPr/>
          <p:nvPr/>
        </p:nvSpPr>
        <p:spPr>
          <a:xfrm>
            <a:off x="1183526" y="1170966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D11EB2E4-6F3B-4D5F-A78B-EEC294205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38" y="2006295"/>
            <a:ext cx="3929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DAYMARKETPRICE </a:t>
            </a:r>
            <a:r>
              <a:rPr kumimoji="0" lang="ko-KR" altLang="en-US" sz="2400" dirty="0" err="1">
                <a:latin typeface="맑은 고딕" pitchFamily="50" charset="-127"/>
                <a:ea typeface="맑은 고딕" pitchFamily="50" charset="-127"/>
                <a:cs typeface="Arial" charset="0"/>
              </a:rPr>
              <a:t>질의문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E98FBB-1335-4DA2-A162-C751E36DE74B}"/>
              </a:ext>
            </a:extLst>
          </p:cNvPr>
          <p:cNvSpPr/>
          <p:nvPr/>
        </p:nvSpPr>
        <p:spPr>
          <a:xfrm>
            <a:off x="1183526" y="2006295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3DE1864E-4F36-491F-85A9-D8C0F69C4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265" y="1989377"/>
            <a:ext cx="50704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DAYMARKETPRICE </a:t>
            </a:r>
            <a:r>
              <a:rPr kumimoji="0" lang="ko-KR" altLang="en-US" sz="2400" dirty="0">
                <a:latin typeface="맑은 고딕" pitchFamily="50" charset="-127"/>
                <a:ea typeface="맑은 고딕" pitchFamily="50" charset="-127"/>
                <a:cs typeface="Arial" charset="0"/>
              </a:rPr>
              <a:t>응용 화면 캡처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11E7D7-C892-48A3-A7D8-97214ED4487B}"/>
              </a:ext>
            </a:extLst>
          </p:cNvPr>
          <p:cNvSpPr/>
          <p:nvPr/>
        </p:nvSpPr>
        <p:spPr>
          <a:xfrm>
            <a:off x="6311259" y="2006295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2D50D-4102-4F41-9BE7-EA3A2EAA5F29}"/>
              </a:ext>
            </a:extLst>
          </p:cNvPr>
          <p:cNvSpPr/>
          <p:nvPr/>
        </p:nvSpPr>
        <p:spPr>
          <a:xfrm>
            <a:off x="4759253" y="1212667"/>
            <a:ext cx="40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회사 별 종가의 평균 최대 종가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0529FF-DE54-437C-BC6D-7DC26B2CF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723" y="2858421"/>
            <a:ext cx="4617720" cy="30632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83A64F-5323-4BA7-871D-7B5727110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11" y="2603051"/>
            <a:ext cx="4275204" cy="35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56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B01738-A019-4C29-A240-98C164A7195F}"/>
              </a:ext>
            </a:extLst>
          </p:cNvPr>
          <p:cNvSpPr txBox="1"/>
          <p:nvPr/>
        </p:nvSpPr>
        <p:spPr>
          <a:xfrm>
            <a:off x="3473965" y="248593"/>
            <a:ext cx="600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질의 수행 응용 프로그램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913044A6-E4D4-4F5E-8DE3-26F2D8F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261" y="1184921"/>
            <a:ext cx="1801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COSPI </a:t>
            </a:r>
            <a:r>
              <a:rPr kumimoji="0" lang="ko-KR" altLang="en-US" sz="2400" dirty="0">
                <a:latin typeface="맑은 고딕" pitchFamily="50" charset="-127"/>
                <a:ea typeface="맑은 고딕" pitchFamily="50" charset="-127"/>
                <a:cs typeface="Arial" charset="0"/>
              </a:rPr>
              <a:t>기능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893F0-2116-47B7-8C09-7686852D6627}"/>
              </a:ext>
            </a:extLst>
          </p:cNvPr>
          <p:cNvSpPr/>
          <p:nvPr/>
        </p:nvSpPr>
        <p:spPr>
          <a:xfrm>
            <a:off x="1183526" y="1170966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D11EB2E4-6F3B-4D5F-A78B-EEC294205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794" y="2001830"/>
            <a:ext cx="21090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COSPI </a:t>
            </a:r>
            <a:r>
              <a:rPr kumimoji="0" lang="ko-KR" altLang="en-US" sz="2400" dirty="0" err="1">
                <a:latin typeface="맑은 고딕" pitchFamily="50" charset="-127"/>
                <a:ea typeface="맑은 고딕" pitchFamily="50" charset="-127"/>
                <a:cs typeface="Arial" charset="0"/>
              </a:rPr>
              <a:t>질의문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E98FBB-1335-4DA2-A162-C751E36DE74B}"/>
              </a:ext>
            </a:extLst>
          </p:cNvPr>
          <p:cNvSpPr/>
          <p:nvPr/>
        </p:nvSpPr>
        <p:spPr>
          <a:xfrm>
            <a:off x="1183526" y="2006295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3DE1864E-4F36-491F-85A9-D8C0F69C4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261" y="4782819"/>
            <a:ext cx="3250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COSPI </a:t>
            </a:r>
            <a:r>
              <a:rPr kumimoji="0" lang="ko-KR" altLang="en-US" sz="2400" dirty="0">
                <a:latin typeface="맑은 고딕" pitchFamily="50" charset="-127"/>
                <a:ea typeface="맑은 고딕" pitchFamily="50" charset="-127"/>
                <a:cs typeface="Arial" charset="0"/>
              </a:rPr>
              <a:t>응용 화면 캡처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11E7D7-C892-48A3-A7D8-97214ED4487B}"/>
              </a:ext>
            </a:extLst>
          </p:cNvPr>
          <p:cNvSpPr/>
          <p:nvPr/>
        </p:nvSpPr>
        <p:spPr>
          <a:xfrm>
            <a:off x="1183526" y="4787284"/>
            <a:ext cx="10001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2D50D-4102-4F41-9BE7-EA3A2EAA5F29}"/>
              </a:ext>
            </a:extLst>
          </p:cNvPr>
          <p:cNvSpPr/>
          <p:nvPr/>
        </p:nvSpPr>
        <p:spPr>
          <a:xfrm>
            <a:off x="3180723" y="1184921"/>
            <a:ext cx="4894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latinLnBrk="1">
              <a:buFontTx/>
              <a:buChar char="-"/>
            </a:pPr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어떤 하루의 코스피를 조회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오늘의 증시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marL="285750" indent="-285750" latinLnBrk="1">
              <a:buFontTx/>
              <a:buChar char="-"/>
            </a:pPr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최고 최저 코스피 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02D968-574D-4D6E-9C2B-FCDBDD6A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94" y="2540766"/>
            <a:ext cx="4584925" cy="17133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2F60CE-FC92-4F26-A336-110E07A3C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43" y="2519362"/>
            <a:ext cx="5514975" cy="1819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56885A-0AAF-4B44-A266-E57942CF3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61" y="5266382"/>
            <a:ext cx="3590925" cy="13430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501D372-9304-4B95-900C-2811501F2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272029"/>
            <a:ext cx="4557956" cy="134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4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AFA19-BAF1-44E9-BF09-CA88EB96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299" y="278322"/>
            <a:ext cx="2411397" cy="567030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375EE-3DA9-47A0-A6ED-8E7DF2EFC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79" y="1290271"/>
            <a:ext cx="10596239" cy="42774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코스피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ko-KR" altLang="en-US" sz="2000" dirty="0"/>
              <a:t>코스피는 날짜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체결가</a:t>
            </a:r>
            <a:r>
              <a:rPr lang="ko-KR" altLang="en-US" sz="2000" dirty="0"/>
              <a:t> 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전일비</a:t>
            </a:r>
            <a:r>
              <a:rPr lang="en-US" altLang="ko-KR" sz="2000" dirty="0"/>
              <a:t>,</a:t>
            </a:r>
            <a:r>
              <a:rPr lang="ko-KR" altLang="en-US" sz="2000" dirty="0"/>
              <a:t> 등락률을 저장한다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 err="1"/>
              <a:t>체결가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전일비</a:t>
            </a:r>
            <a:r>
              <a:rPr lang="en-US" altLang="ko-KR" sz="2000" dirty="0"/>
              <a:t>, </a:t>
            </a:r>
            <a:r>
              <a:rPr lang="ko-KR" altLang="en-US" sz="2000" dirty="0"/>
              <a:t>등락률은 중복 가능하고</a:t>
            </a:r>
            <a:r>
              <a:rPr lang="en-US" altLang="ko-KR" sz="2000" dirty="0"/>
              <a:t>, </a:t>
            </a:r>
            <a:r>
              <a:rPr lang="ko-KR" altLang="en-US" sz="2000" dirty="0"/>
              <a:t>날짜는 중복 불가능하다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증권시장에 상장된 모든 상장기업을</a:t>
            </a:r>
            <a:r>
              <a:rPr lang="en-US" altLang="ko-KR" sz="2000" dirty="0"/>
              <a:t> </a:t>
            </a:r>
            <a:r>
              <a:rPr lang="ko-KR" altLang="en-US" sz="2000" dirty="0"/>
              <a:t>기준으로 가정한다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코스피는 시세와</a:t>
            </a:r>
            <a:r>
              <a:rPr lang="en-US" altLang="ko-KR" sz="2000" dirty="0"/>
              <a:t> ‘</a:t>
            </a:r>
            <a:r>
              <a:rPr lang="ko-KR" altLang="en-US" sz="2000" dirty="0"/>
              <a:t>지수화</a:t>
            </a:r>
            <a:r>
              <a:rPr lang="en-US" altLang="ko-KR" sz="2000" dirty="0"/>
              <a:t>’</a:t>
            </a:r>
            <a:r>
              <a:rPr lang="ko-KR" altLang="en-US" sz="2000" dirty="0"/>
              <a:t>라는 관계를 맺는다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65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AFA19-BAF1-44E9-BF09-CA88EB96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856" y="397522"/>
            <a:ext cx="2954288" cy="567030"/>
          </a:xfrm>
        </p:spPr>
        <p:txBody>
          <a:bodyPr>
            <a:noAutofit/>
          </a:bodyPr>
          <a:lstStyle/>
          <a:p>
            <a:r>
              <a:rPr lang="ko-KR" altLang="en-US" sz="4000" dirty="0" err="1"/>
              <a:t>기능명</a:t>
            </a:r>
            <a:r>
              <a:rPr lang="ko-KR" altLang="en-US" sz="4000" dirty="0"/>
              <a:t> 종합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0F09FDA-E6A3-4ECE-BD53-3438C63B8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5" y="1305017"/>
            <a:ext cx="11469950" cy="5155461"/>
          </a:xfrm>
        </p:spPr>
        <p:txBody>
          <a:bodyPr numCol="2">
            <a:normAutofit/>
          </a:bodyPr>
          <a:lstStyle/>
          <a:p>
            <a:pPr lvl="0"/>
            <a:r>
              <a:rPr lang="ko-KR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회사</a:t>
            </a:r>
          </a:p>
          <a:p>
            <a:pPr lvl="1"/>
            <a:r>
              <a:rPr lang="ko-KR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회사 입력</a:t>
            </a:r>
          </a:p>
          <a:p>
            <a:pPr lvl="1"/>
            <a:r>
              <a:rPr lang="ko-KR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회사 삭제</a:t>
            </a:r>
          </a:p>
          <a:p>
            <a:pPr lvl="1"/>
            <a:r>
              <a:rPr lang="ko-KR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회사 수정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개의 회사를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조회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ko-KR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ko-KR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시세</a:t>
            </a:r>
          </a:p>
          <a:p>
            <a:pPr lvl="1"/>
            <a:r>
              <a:rPr lang="ko-KR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시세 입력 </a:t>
            </a:r>
          </a:p>
          <a:p>
            <a:pPr lvl="1"/>
            <a:r>
              <a:rPr lang="ko-KR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시세 삭제</a:t>
            </a:r>
          </a:p>
          <a:p>
            <a:pPr lvl="1"/>
            <a:r>
              <a:rPr lang="ko-KR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시세 수정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ko-KR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하나의 회사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시세</a:t>
            </a:r>
            <a:r>
              <a:rPr lang="ko-KR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를 날짜별로 조회</a:t>
            </a:r>
          </a:p>
          <a:p>
            <a:pPr lvl="1"/>
            <a:r>
              <a:rPr lang="ko-KR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어떤 하루 회사들의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시세</a:t>
            </a:r>
            <a:r>
              <a:rPr lang="ko-KR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들 중에서 최고 최저의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시세</a:t>
            </a:r>
            <a:r>
              <a:rPr lang="ko-KR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를 조회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lvl="1"/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두 회사의 시세 정보 비교 조회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lvl="1"/>
            <a:r>
              <a:rPr lang="ko-KR" altLang="en-US" sz="1200" b="1" dirty="0">
                <a:highlight>
                  <a:srgbClr val="FFFF00"/>
                </a:highlight>
                <a:latin typeface="+mn-ea"/>
              </a:rPr>
              <a:t>회사 별 종가의 평균</a:t>
            </a:r>
            <a:r>
              <a:rPr lang="en-US" altLang="ko-KR" sz="1200" b="1" dirty="0">
                <a:highlight>
                  <a:srgbClr val="FFFF00"/>
                </a:highlight>
                <a:latin typeface="+mn-ea"/>
              </a:rPr>
              <a:t>,  </a:t>
            </a:r>
            <a:r>
              <a:rPr lang="ko-KR" altLang="en-US" sz="1200" b="1" dirty="0">
                <a:highlight>
                  <a:srgbClr val="FFFF00"/>
                </a:highlight>
                <a:latin typeface="+mn-ea"/>
              </a:rPr>
              <a:t>최대 종가 조회</a:t>
            </a:r>
            <a:r>
              <a:rPr lang="en-US" altLang="ko-KR" sz="1200" b="1" dirty="0">
                <a:highlight>
                  <a:srgbClr val="FFFF00"/>
                </a:highlight>
                <a:latin typeface="+mn-ea"/>
              </a:rPr>
              <a:t>(Group by)</a:t>
            </a:r>
          </a:p>
          <a:p>
            <a:pPr lvl="1"/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lvl="1"/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ko-KR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코스피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코스피 입력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코스피 삭제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코스피 수정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어떤 하루의 코스피를 조회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오늘의 증시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lvl="2"/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최고 최저 코스피 조회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379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C167E-0D87-419E-BA3E-77D11F4B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기능명세서 </a:t>
            </a:r>
            <a:r>
              <a:rPr lang="en-US" altLang="ko-KR" dirty="0"/>
              <a:t>- </a:t>
            </a:r>
            <a:r>
              <a:rPr lang="ko-KR" altLang="en-US" dirty="0"/>
              <a:t>회사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64051FC-14C2-462B-82DE-46A5B1A8D33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2920178"/>
              </p:ext>
            </p:extLst>
          </p:nvPr>
        </p:nvGraphicFramePr>
        <p:xfrm>
          <a:off x="838200" y="1690687"/>
          <a:ext cx="5100961" cy="3991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161">
                  <a:extLst>
                    <a:ext uri="{9D8B030D-6E8A-4147-A177-3AD203B41FA5}">
                      <a16:colId xmlns:a16="http://schemas.microsoft.com/office/drawing/2014/main" val="3371233243"/>
                    </a:ext>
                  </a:extLst>
                </a:gridCol>
                <a:gridCol w="3809800">
                  <a:extLst>
                    <a:ext uri="{9D8B030D-6E8A-4147-A177-3AD203B41FA5}">
                      <a16:colId xmlns:a16="http://schemas.microsoft.com/office/drawing/2014/main" val="658758315"/>
                    </a:ext>
                  </a:extLst>
                </a:gridCol>
              </a:tblGrid>
              <a:tr h="800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23011"/>
                  </a:ext>
                </a:extLst>
              </a:tr>
              <a:tr h="888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증권회사에 상장된 상장회사를 추가하는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03"/>
                  </a:ext>
                </a:extLst>
              </a:tr>
              <a:tr h="1001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회사이름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시가총액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시가총액 순위 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06185"/>
                  </a:ext>
                </a:extLst>
              </a:tr>
              <a:tr h="1301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출력변수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성공 여부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저장된 회사의 정보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(ISIN,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회사이름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시가총액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시가총액 순위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82852"/>
                  </a:ext>
                </a:extLst>
              </a:tr>
            </a:tbl>
          </a:graphicData>
        </a:graphic>
      </p:graphicFrame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0F57991D-90D8-4347-AB83-729101DC86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672298"/>
              </p:ext>
            </p:extLst>
          </p:nvPr>
        </p:nvGraphicFramePr>
        <p:xfrm>
          <a:off x="6252838" y="1690687"/>
          <a:ext cx="5100961" cy="3991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535">
                  <a:extLst>
                    <a:ext uri="{9D8B030D-6E8A-4147-A177-3AD203B41FA5}">
                      <a16:colId xmlns:a16="http://schemas.microsoft.com/office/drawing/2014/main" val="3371233243"/>
                    </a:ext>
                  </a:extLst>
                </a:gridCol>
                <a:gridCol w="3776426">
                  <a:extLst>
                    <a:ext uri="{9D8B030D-6E8A-4147-A177-3AD203B41FA5}">
                      <a16:colId xmlns:a16="http://schemas.microsoft.com/office/drawing/2014/main" val="658758315"/>
                    </a:ext>
                  </a:extLst>
                </a:gridCol>
              </a:tblGrid>
              <a:tr h="890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23011"/>
                  </a:ext>
                </a:extLst>
              </a:tr>
              <a:tr h="987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주어진 </a:t>
                      </a:r>
                      <a:r>
                        <a:rPr lang="en-US" altLang="ko-KR" dirty="0"/>
                        <a:t>ISIN or </a:t>
                      </a:r>
                      <a:r>
                        <a:rPr lang="ko-KR" altLang="en-US" dirty="0"/>
                        <a:t>회사 이름을 갖는 회사를 삭제하는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03"/>
                  </a:ext>
                </a:extLst>
              </a:tr>
              <a:tr h="665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06185"/>
                  </a:ext>
                </a:extLst>
              </a:tr>
              <a:tr h="1447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출력변수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성공 여부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8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35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C167E-0D87-419E-BA3E-77D11F4B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61" y="234102"/>
            <a:ext cx="10515600" cy="1325563"/>
          </a:xfrm>
        </p:spPr>
        <p:txBody>
          <a:bodyPr/>
          <a:lstStyle/>
          <a:p>
            <a:r>
              <a:rPr lang="ko-KR" altLang="en-US" dirty="0"/>
              <a:t>기능명세서 </a:t>
            </a:r>
            <a:r>
              <a:rPr lang="en-US" altLang="ko-KR" dirty="0"/>
              <a:t>- </a:t>
            </a:r>
            <a:r>
              <a:rPr lang="ko-KR" altLang="en-US" dirty="0"/>
              <a:t>회사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64051FC-14C2-462B-82DE-46A5B1A8D33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0739955"/>
              </p:ext>
            </p:extLst>
          </p:nvPr>
        </p:nvGraphicFramePr>
        <p:xfrm>
          <a:off x="461639" y="1825624"/>
          <a:ext cx="5176421" cy="3868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891">
                  <a:extLst>
                    <a:ext uri="{9D8B030D-6E8A-4147-A177-3AD203B41FA5}">
                      <a16:colId xmlns:a16="http://schemas.microsoft.com/office/drawing/2014/main" val="3371233243"/>
                    </a:ext>
                  </a:extLst>
                </a:gridCol>
                <a:gridCol w="3859530">
                  <a:extLst>
                    <a:ext uri="{9D8B030D-6E8A-4147-A177-3AD203B41FA5}">
                      <a16:colId xmlns:a16="http://schemas.microsoft.com/office/drawing/2014/main" val="658758315"/>
                    </a:ext>
                  </a:extLst>
                </a:gridCol>
              </a:tblGrid>
              <a:tr h="860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수정</a:t>
                      </a:r>
                      <a:endParaRPr lang="en-US" altLang="ko-K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85582"/>
                  </a:ext>
                </a:extLst>
              </a:tr>
              <a:tr h="90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회사의 세부필드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(ISIN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제외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수정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03"/>
                  </a:ext>
                </a:extLst>
              </a:tr>
              <a:tr h="90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회사의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ISIN,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제외한 모든 필드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수정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필드 값 필수 입력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06185"/>
                  </a:ext>
                </a:extLst>
              </a:tr>
              <a:tr h="860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출력변수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성공여부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1)</a:t>
                      </a:r>
                    </a:p>
                    <a:p>
                      <a:pPr algn="ctr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추가출력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응용에서는 수정된 회사의 모든 필드 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82852"/>
                  </a:ext>
                </a:extLst>
              </a:tr>
            </a:tbl>
          </a:graphicData>
        </a:graphic>
      </p:graphicFrame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170F2185-0AB2-4B1B-9F55-E992AB397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838630"/>
              </p:ext>
            </p:extLst>
          </p:nvPr>
        </p:nvGraphicFramePr>
        <p:xfrm>
          <a:off x="6553942" y="1825624"/>
          <a:ext cx="5048435" cy="360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865">
                  <a:extLst>
                    <a:ext uri="{9D8B030D-6E8A-4147-A177-3AD203B41FA5}">
                      <a16:colId xmlns:a16="http://schemas.microsoft.com/office/drawing/2014/main" val="3371233243"/>
                    </a:ext>
                  </a:extLst>
                </a:gridCol>
                <a:gridCol w="3770570">
                  <a:extLst>
                    <a:ext uri="{9D8B030D-6E8A-4147-A177-3AD203B41FA5}">
                      <a16:colId xmlns:a16="http://schemas.microsoft.com/office/drawing/2014/main" val="658758315"/>
                    </a:ext>
                  </a:extLst>
                </a:gridCol>
              </a:tblGrid>
              <a:tr h="810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개의 회사를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23011"/>
                  </a:ext>
                </a:extLst>
              </a:tr>
              <a:tr h="930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회사의 종목코드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회사이름 중에 입력한 값이 포함된 회사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정보들을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보여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주는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03"/>
                  </a:ext>
                </a:extLst>
              </a:tr>
              <a:tr h="544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06185"/>
                  </a:ext>
                </a:extLst>
              </a:tr>
              <a:tr h="1318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출력변수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ISIN, </a:t>
                      </a:r>
                      <a:r>
                        <a:rPr lang="ko-KR" altLang="en-US" dirty="0"/>
                        <a:t>회사이름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시가총액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시가총액 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8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89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21D1A-147E-4174-AEBD-BBEE6F1A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기능명세서 </a:t>
            </a:r>
            <a:r>
              <a:rPr lang="en-US" altLang="ko-KR" dirty="0"/>
              <a:t>- </a:t>
            </a:r>
            <a:r>
              <a:rPr lang="ko-KR" altLang="en-US" dirty="0"/>
              <a:t>시세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BACDF1A3-8010-45AF-B372-14E716D49E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691287"/>
              </p:ext>
            </p:extLst>
          </p:nvPr>
        </p:nvGraphicFramePr>
        <p:xfrm>
          <a:off x="843380" y="1816747"/>
          <a:ext cx="5176421" cy="3594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891">
                  <a:extLst>
                    <a:ext uri="{9D8B030D-6E8A-4147-A177-3AD203B41FA5}">
                      <a16:colId xmlns:a16="http://schemas.microsoft.com/office/drawing/2014/main" val="3371233243"/>
                    </a:ext>
                  </a:extLst>
                </a:gridCol>
                <a:gridCol w="3859530">
                  <a:extLst>
                    <a:ext uri="{9D8B030D-6E8A-4147-A177-3AD203B41FA5}">
                      <a16:colId xmlns:a16="http://schemas.microsoft.com/office/drawing/2014/main" val="658758315"/>
                    </a:ext>
                  </a:extLst>
                </a:gridCol>
              </a:tblGrid>
              <a:tr h="860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시세 입력</a:t>
                      </a:r>
                      <a:endParaRPr lang="en-US" altLang="ko-K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85582"/>
                  </a:ext>
                </a:extLst>
              </a:tr>
              <a:tr h="90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받은 시세 정보들로 시세를 생성하는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03"/>
                  </a:ext>
                </a:extLst>
              </a:tr>
              <a:tr h="90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MP</a:t>
                      </a: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전일비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거래량</a:t>
                      </a:r>
                      <a:r>
                        <a:rPr lang="en-US" altLang="ko-KR" dirty="0"/>
                        <a:t>, ISO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06185"/>
                  </a:ext>
                </a:extLst>
              </a:tr>
              <a:tr h="860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출력변수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dirty="0"/>
                        <a:t>생성 성공 여부 </a:t>
                      </a:r>
                      <a:r>
                        <a:rPr lang="en-US" altLang="ko-KR" dirty="0"/>
                        <a:t>( 0 </a:t>
                      </a:r>
                      <a:r>
                        <a:rPr lang="ko-KR" altLang="ko-KR" dirty="0"/>
                        <a:t>또는 </a:t>
                      </a:r>
                      <a:r>
                        <a:rPr lang="en-US" altLang="ko-KR" dirty="0"/>
                        <a:t>1) , </a:t>
                      </a:r>
                      <a:r>
                        <a:rPr lang="ko-KR" altLang="ko-KR" dirty="0"/>
                        <a:t>생성된 시세 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회사이름</a:t>
                      </a:r>
                      <a:r>
                        <a:rPr lang="en-US" altLang="ko-KR" dirty="0"/>
                        <a:t>, ISIN, MP</a:t>
                      </a: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전일비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거래량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82852"/>
                  </a:ext>
                </a:extLst>
              </a:tr>
            </a:tbl>
          </a:graphicData>
        </a:graphic>
      </p:graphicFrame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093F1461-3471-479D-982A-D152BB3D9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229061"/>
              </p:ext>
            </p:extLst>
          </p:nvPr>
        </p:nvGraphicFramePr>
        <p:xfrm>
          <a:off x="6185847" y="1825625"/>
          <a:ext cx="5176421" cy="353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891">
                  <a:extLst>
                    <a:ext uri="{9D8B030D-6E8A-4147-A177-3AD203B41FA5}">
                      <a16:colId xmlns:a16="http://schemas.microsoft.com/office/drawing/2014/main" val="3371233243"/>
                    </a:ext>
                  </a:extLst>
                </a:gridCol>
                <a:gridCol w="3859530">
                  <a:extLst>
                    <a:ext uri="{9D8B030D-6E8A-4147-A177-3AD203B41FA5}">
                      <a16:colId xmlns:a16="http://schemas.microsoft.com/office/drawing/2014/main" val="658758315"/>
                    </a:ext>
                  </a:extLst>
                </a:gridCol>
              </a:tblGrid>
              <a:tr h="860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시세 삭제</a:t>
                      </a:r>
                      <a:endParaRPr lang="en-US" altLang="ko-K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85582"/>
                  </a:ext>
                </a:extLst>
              </a:tr>
              <a:tr h="90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회사이름과 날짜가 같은 시세를 삭제하는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03"/>
                  </a:ext>
                </a:extLst>
              </a:tr>
              <a:tr h="90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종목코드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(ISO),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날짜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06185"/>
                  </a:ext>
                </a:extLst>
              </a:tr>
              <a:tr h="860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출력변수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성공 여부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8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82864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5847</TotalTime>
  <Words>1425</Words>
  <Application>Microsoft Office PowerPoint</Application>
  <PresentationFormat>와이드스크린</PresentationFormat>
  <Paragraphs>365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HY그래픽M</vt:lpstr>
      <vt:lpstr>맑은 고딕</vt:lpstr>
      <vt:lpstr>Arial</vt:lpstr>
      <vt:lpstr>Trebuchet MS</vt:lpstr>
      <vt:lpstr>Wingdings</vt:lpstr>
      <vt:lpstr>Wingdings 3</vt:lpstr>
      <vt:lpstr>패싯</vt:lpstr>
      <vt:lpstr>프로젝트 1단계(Naver 금융) </vt:lpstr>
      <vt:lpstr>목차</vt:lpstr>
      <vt:lpstr>요구사항</vt:lpstr>
      <vt:lpstr>요구사항</vt:lpstr>
      <vt:lpstr>요구사항</vt:lpstr>
      <vt:lpstr>기능명 종합</vt:lpstr>
      <vt:lpstr>기능명세서 - 회사</vt:lpstr>
      <vt:lpstr>기능명세서 - 회사</vt:lpstr>
      <vt:lpstr>기능명세서 - 시세</vt:lpstr>
      <vt:lpstr>기능명세서 - 시세</vt:lpstr>
      <vt:lpstr>기능명세서 - 시세</vt:lpstr>
      <vt:lpstr>기능명세서 - 시세</vt:lpstr>
      <vt:lpstr>기능명세서 – 코스피 </vt:lpstr>
      <vt:lpstr>기능명세서 – 코스피 </vt:lpstr>
      <vt:lpstr>기능명세서 – 코스피 </vt:lpstr>
      <vt:lpstr>PowerPoint 프레젠테이션</vt:lpstr>
      <vt:lpstr>PowerPoint 프레젠테이션</vt:lpstr>
      <vt:lpstr>프로젝트 2단계(Naver 금융)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1단계(Naver 금융)</dc:title>
  <dc:creator>박 인효</dc:creator>
  <cp:lastModifiedBy>인효 박</cp:lastModifiedBy>
  <cp:revision>106</cp:revision>
  <dcterms:created xsi:type="dcterms:W3CDTF">2018-11-07T10:02:42Z</dcterms:created>
  <dcterms:modified xsi:type="dcterms:W3CDTF">2018-12-04T08:28:09Z</dcterms:modified>
</cp:coreProperties>
</file>