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60EF-60C9-438D-91F0-652CCC839A6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1C07A-A45F-44B4-84D6-9B71E066C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7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http://rstudio-pubs-static.s3.amazonaws.com/14197_79619e2b222041f28b6857e45c9cba5d.html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72A3D-333A-44FF-B168-92FC13BFAD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8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똑같은 회귀분석이라도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점들이 모여 있는 밀도에 따라 오차의 크기가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그로 인해 </a:t>
            </a:r>
            <a:r>
              <a:rPr lang="ko-KR" altLang="en-US" dirty="0" err="1" smtClean="0"/>
              <a:t>회귀식의</a:t>
            </a:r>
            <a:r>
              <a:rPr lang="ko-KR" altLang="en-US" dirty="0" smtClean="0"/>
              <a:t> 정확도가 달라진다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밀도가 촘촘하면 오차가 작아 </a:t>
            </a:r>
            <a:r>
              <a:rPr lang="ko-KR" altLang="en-US" dirty="0" err="1" smtClean="0"/>
              <a:t>회귀식의</a:t>
            </a:r>
            <a:r>
              <a:rPr lang="ko-KR" altLang="en-US" dirty="0" smtClean="0"/>
              <a:t> 정확도가 높다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밀도가 느슨하면 오차가 커서 </a:t>
            </a:r>
            <a:r>
              <a:rPr lang="ko-KR" altLang="en-US" dirty="0" err="1" smtClean="0"/>
              <a:t>회귀식의</a:t>
            </a:r>
            <a:r>
              <a:rPr lang="ko-KR" altLang="en-US" dirty="0" smtClean="0"/>
              <a:t> 정확도가 낮다</a:t>
            </a:r>
            <a:endParaRPr lang="en-US" altLang="ko-KR" dirty="0" smtClean="0"/>
          </a:p>
          <a:p>
            <a:r>
              <a:rPr lang="ko-KR" altLang="en-US" dirty="0" smtClean="0"/>
              <a:t>회귀식이 얼마나 정확한지를 나타내는 숫자가 결정계수이다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결정계수가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가까울수록 </a:t>
            </a:r>
            <a:r>
              <a:rPr lang="ko-KR" altLang="en-US" dirty="0" err="1" smtClean="0"/>
              <a:t>회귀식의</a:t>
            </a:r>
            <a:r>
              <a:rPr lang="ko-KR" altLang="en-US" dirty="0" smtClean="0"/>
              <a:t> 정확도는 매우 낮다</a:t>
            </a:r>
          </a:p>
          <a:p>
            <a:r>
              <a:rPr lang="ko-KR" altLang="en-US" dirty="0" smtClean="0"/>
              <a:t>결정계수가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가까울수록 </a:t>
            </a:r>
            <a:r>
              <a:rPr lang="ko-KR" altLang="en-US" dirty="0" err="1" smtClean="0"/>
              <a:t>회귀식의</a:t>
            </a:r>
            <a:r>
              <a:rPr lang="ko-KR" altLang="en-US" dirty="0" smtClean="0"/>
              <a:t> 정확도는 매우 높다</a:t>
            </a:r>
            <a:endParaRPr lang="en-US" altLang="ko-KR" dirty="0" smtClean="0"/>
          </a:p>
          <a:p>
            <a:r>
              <a:rPr lang="ko-KR" altLang="en-US" dirty="0" smtClean="0"/>
              <a:t>결정계수를 구하는 방법은 상관계수를 제곱해서 구하는 방법과 분산분석의 데이터를 가지고 구하는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회귀변동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총변동으로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72A3D-333A-44FF-B168-92FC13BFAD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9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1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4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0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8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5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6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3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61AC-67F6-4160-9E2F-55FC718F3B1C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7DDF-8D23-4F06-995F-9FE5DF7B0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매스미디어 광고 실시의 최적화 문제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인터넷 광고와 매스미디어 광고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5</a:t>
            </a:r>
            <a:endParaRPr lang="ko-KR" altLang="en-US" sz="36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55576" y="2132856"/>
            <a:ext cx="7632848" cy="11521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002060"/>
                </a:solidFill>
              </a:rPr>
              <a:t>퍼즐컬렉션은 지금까지 인터넷에서만 광고를 했으나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600" b="1" dirty="0" err="1" smtClean="0">
                <a:solidFill>
                  <a:srgbClr val="002060"/>
                </a:solidFill>
              </a:rPr>
              <a:t>유저수를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더욱 늘리기 위해 매스미디어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(TV,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잡지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광고를 하기로 했습니다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과거에 다른 게임에서 실시했던 데이터를 이용해서 가장 효과적으로 광고를 하고자 합니다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.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3598970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인터넷 광고로 출발해서 일정한 </a:t>
            </a:r>
            <a:r>
              <a:rPr lang="ko-KR" altLang="en-US" sz="1600" dirty="0" err="1"/>
              <a:t>유저수를</a:t>
            </a:r>
            <a:r>
              <a:rPr lang="ko-KR" altLang="en-US" sz="1600" dirty="0"/>
              <a:t> 넘은 시점부터 매스미디어 광고를 시작함</a:t>
            </a:r>
            <a:endParaRPr lang="en-US" altLang="ko-KR" sz="1600" dirty="0"/>
          </a:p>
          <a:p>
            <a:r>
              <a:rPr lang="ko-KR" altLang="en-US" sz="1600" dirty="0" smtClean="0"/>
              <a:t>매스미디어 </a:t>
            </a:r>
            <a:r>
              <a:rPr lang="ko-KR" altLang="en-US" sz="1600" dirty="0"/>
              <a:t>광고는 인터넷 광고에 비해 매우 큰 비용이 </a:t>
            </a:r>
            <a:r>
              <a:rPr lang="ko-KR" altLang="en-US" sz="1600" dirty="0" err="1"/>
              <a:t>듬</a:t>
            </a:r>
            <a:endParaRPr lang="en-US" altLang="ko-KR" sz="1600" dirty="0"/>
          </a:p>
          <a:p>
            <a:r>
              <a:rPr lang="ko-KR" altLang="en-US" sz="1600" dirty="0"/>
              <a:t>광고를 내는 매체에 따라 광고효과 </a:t>
            </a:r>
            <a:r>
              <a:rPr lang="en-US" altLang="ko-KR" sz="1600" dirty="0"/>
              <a:t>CPI(Cost Per </a:t>
            </a:r>
            <a:r>
              <a:rPr lang="en-US" altLang="ko-KR" sz="1600" dirty="0" smtClean="0"/>
              <a:t>Install - </a:t>
            </a:r>
            <a:r>
              <a:rPr lang="ko-KR" altLang="en-US" sz="1600" dirty="0"/>
              <a:t>신규 유저 </a:t>
            </a:r>
            <a:r>
              <a:rPr lang="en-US" altLang="ko-KR" sz="1600" dirty="0"/>
              <a:t>1</a:t>
            </a:r>
            <a:r>
              <a:rPr lang="ko-KR" altLang="en-US" sz="1600" dirty="0"/>
              <a:t>명을 획득하기 위한 </a:t>
            </a:r>
            <a:r>
              <a:rPr lang="ko-KR" altLang="en-US" sz="1600" dirty="0" smtClean="0"/>
              <a:t>비용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 </a:t>
            </a:r>
            <a:r>
              <a:rPr lang="ko-KR" altLang="en-US" sz="1600" dirty="0"/>
              <a:t>크게 달라진다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914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매스미디어 광고 실시의 최적화 문제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현실의 모습과 이상적인 모습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5</a:t>
            </a:r>
            <a:endParaRPr lang="ko-KR" altLang="en-US" sz="36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738933" y="3851482"/>
            <a:ext cx="4674246" cy="2249394"/>
            <a:chOff x="1979712" y="3964780"/>
            <a:chExt cx="4674246" cy="2249394"/>
          </a:xfrm>
        </p:grpSpPr>
        <p:grpSp>
          <p:nvGrpSpPr>
            <p:cNvPr id="12" name="그룹 11"/>
            <p:cNvGrpSpPr/>
            <p:nvPr/>
          </p:nvGrpSpPr>
          <p:grpSpPr>
            <a:xfrm>
              <a:off x="1979712" y="3964781"/>
              <a:ext cx="4209330" cy="2249393"/>
              <a:chOff x="1979712" y="3964781"/>
              <a:chExt cx="4209330" cy="224939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208288" y="3964781"/>
                <a:ext cx="3980754" cy="2249393"/>
                <a:chOff x="1763688" y="2858453"/>
                <a:chExt cx="3980754" cy="2249393"/>
              </a:xfrm>
            </p:grpSpPr>
            <p:cxnSp>
              <p:nvCxnSpPr>
                <p:cNvPr id="6" name="직선 화살표 연결선 5"/>
                <p:cNvCxnSpPr/>
                <p:nvPr/>
              </p:nvCxnSpPr>
              <p:spPr>
                <a:xfrm flipV="1">
                  <a:off x="2987824" y="3501008"/>
                  <a:ext cx="1512168" cy="936104"/>
                </a:xfrm>
                <a:prstGeom prst="straightConnector1">
                  <a:avLst/>
                </a:prstGeom>
                <a:ln w="31750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타원 6"/>
                <p:cNvSpPr/>
                <p:nvPr/>
              </p:nvSpPr>
              <p:spPr>
                <a:xfrm>
                  <a:off x="1763688" y="4149080"/>
                  <a:ext cx="1224136" cy="9587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rgbClr val="FF0000"/>
                      </a:solidFill>
                    </a:rPr>
                    <a:t> </a:t>
                  </a:r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4499991" y="2858453"/>
                  <a:ext cx="1244451" cy="113557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rgbClr val="107E15"/>
                      </a:solidFill>
                    </a:rPr>
                    <a:t> </a:t>
                  </a:r>
                  <a:endParaRPr lang="ko-KR" altLang="en-US" sz="1400" b="1" dirty="0">
                    <a:solidFill>
                      <a:srgbClr val="107E15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987824" y="3717032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solidFill>
                        <a:srgbClr val="002060"/>
                      </a:solidFill>
                    </a:rPr>
                    <a:t>차이</a:t>
                  </a:r>
                  <a:endParaRPr lang="ko-KR" altLang="en-US" sz="1400" b="1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979712" y="4823360"/>
                <a:ext cx="1008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현실의 모습</a:t>
                </a:r>
                <a:endParaRPr lang="ko-KR" alt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240937" y="5350294"/>
                <a:ext cx="1310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C00000"/>
                    </a:solidFill>
                  </a:rPr>
                  <a:t>매스미디어의</a:t>
                </a:r>
                <a:r>
                  <a:rPr lang="en-US" altLang="ko-KR" sz="1200" b="1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200" b="1" dirty="0" smtClean="0">
                    <a:solidFill>
                      <a:srgbClr val="C00000"/>
                    </a:solidFill>
                  </a:rPr>
                </a:br>
                <a:r>
                  <a:rPr lang="ko-KR" altLang="en-US" sz="1200" b="1" dirty="0" smtClean="0">
                    <a:solidFill>
                      <a:srgbClr val="C00000"/>
                    </a:solidFill>
                  </a:rPr>
                  <a:t>광고효과가</a:t>
                </a:r>
                <a:r>
                  <a:rPr lang="en-US" altLang="ko-KR" sz="1200" b="1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200" b="1" dirty="0" smtClean="0">
                    <a:solidFill>
                      <a:srgbClr val="C00000"/>
                    </a:solidFill>
                  </a:rPr>
                </a:br>
                <a:r>
                  <a:rPr lang="ko-KR" altLang="en-US" sz="1200" b="1" dirty="0" smtClean="0">
                    <a:solidFill>
                      <a:srgbClr val="C00000"/>
                    </a:solidFill>
                  </a:rPr>
                  <a:t>일정치 않음</a:t>
                </a:r>
                <a:endParaRPr lang="ko-KR" altLang="en-US" sz="12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923928" y="3964780"/>
              <a:ext cx="1164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이상적</a:t>
              </a:r>
              <a:r>
                <a:rPr lang="ko-KR" altLang="en-US" sz="1200"/>
                <a:t>인</a:t>
              </a:r>
              <a:r>
                <a:rPr lang="ko-KR" altLang="en-US" sz="1200" smtClean="0"/>
                <a:t> </a:t>
              </a:r>
              <a:r>
                <a:rPr lang="ko-KR" altLang="en-US" sz="1200" dirty="0" smtClean="0"/>
                <a:t>모습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44592" y="4212162"/>
              <a:ext cx="1709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107E15"/>
                  </a:solidFill>
                </a:rPr>
                <a:t>광고를 적절히</a:t>
              </a:r>
              <a:r>
                <a:rPr lang="en-US" altLang="ko-KR" sz="1200" b="1" dirty="0" smtClean="0">
                  <a:solidFill>
                    <a:srgbClr val="107E15"/>
                  </a:solidFill>
                </a:rPr>
                <a:t/>
              </a:r>
              <a:br>
                <a:rPr lang="en-US" altLang="ko-KR" sz="1200" b="1" dirty="0" smtClean="0">
                  <a:solidFill>
                    <a:srgbClr val="107E15"/>
                  </a:solidFill>
                </a:rPr>
              </a:br>
              <a:r>
                <a:rPr lang="ko-KR" altLang="en-US" sz="1200" b="1" dirty="0" smtClean="0">
                  <a:solidFill>
                    <a:srgbClr val="107E15"/>
                  </a:solidFill>
                </a:rPr>
                <a:t>배분해서 광고 효과가</a:t>
              </a:r>
              <a:r>
                <a:rPr lang="en-US" altLang="ko-KR" sz="1200" b="1" dirty="0" smtClean="0">
                  <a:solidFill>
                    <a:srgbClr val="107E15"/>
                  </a:solidFill>
                </a:rPr>
                <a:t/>
              </a:r>
              <a:br>
                <a:rPr lang="en-US" altLang="ko-KR" sz="1200" b="1" dirty="0" smtClean="0">
                  <a:solidFill>
                    <a:srgbClr val="107E15"/>
                  </a:solidFill>
                </a:rPr>
              </a:br>
              <a:r>
                <a:rPr lang="ko-KR" altLang="en-US" sz="1200" b="1" dirty="0" smtClean="0">
                  <a:solidFill>
                    <a:srgbClr val="107E15"/>
                  </a:solidFill>
                </a:rPr>
                <a:t>최고가 </a:t>
              </a:r>
              <a:r>
                <a:rPr lang="ko-KR" altLang="en-US" sz="1200" b="1" dirty="0" err="1" smtClean="0">
                  <a:solidFill>
                    <a:srgbClr val="107E15"/>
                  </a:solidFill>
                </a:rPr>
                <a:t>되도록함</a:t>
              </a:r>
              <a:endParaRPr lang="ko-KR" altLang="en-US" sz="1200" b="1" dirty="0">
                <a:solidFill>
                  <a:srgbClr val="107E15"/>
                </a:solidFill>
              </a:endParaRP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9009" y="2132856"/>
            <a:ext cx="7488832" cy="11521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2060"/>
                </a:solidFill>
              </a:rPr>
              <a:t>가장 적은 지출로 보다 많은 유저를 획득할 수 있는 광고를 하는 것이 이상적인 모습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2060"/>
                </a:solidFill>
              </a:rPr>
              <a:t>지금까지의 데이터를 가지고 광고와 신규 유저수의 인과관계를 짚어내어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광고 효과가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최고가 되도록 배분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5</a:t>
            </a:r>
            <a:endParaRPr lang="ko-KR" altLang="en-US" sz="36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57956" y="2132856"/>
            <a:ext cx="7630467" cy="10801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CPI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추이가 달마다 변동하는 것이 문제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02060"/>
                </a:solidFill>
              </a:rPr>
              <a:t>매스미디어 광고에 의한 신규 유저수가 일정하지 않다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사실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02060"/>
                </a:solidFill>
              </a:rPr>
              <a:t>신규 유저수가 일정하지 않은 것은 매월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TV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광고와 잡지 광고의 배분이 일정하지 않기 때문일 것이다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. (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가설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 smtClean="0">
              <a:solidFill>
                <a:srgbClr val="002060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2354" y="1196752"/>
            <a:ext cx="778720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solidFill>
                  <a:srgbClr val="107E15"/>
                </a:solidFill>
              </a:rPr>
              <a:t>매스미디어 광고 실시의 최적화 문제</a:t>
            </a:r>
            <a:endParaRPr lang="en-US" altLang="ko-KR" sz="1800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sz="1800" b="1" dirty="0" smtClean="0"/>
              <a:t>현실의 모습과 이상적인 모습</a:t>
            </a:r>
            <a:endParaRPr lang="en-US" altLang="ko-KR" sz="1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3111" y="5417903"/>
            <a:ext cx="7486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C00000"/>
                </a:solidFill>
              </a:rPr>
              <a:t>과거 데이터를 사용하여 </a:t>
            </a:r>
            <a:r>
              <a:rPr lang="en-US" altLang="ko-KR" sz="1400" b="1" dirty="0">
                <a:solidFill>
                  <a:srgbClr val="C00000"/>
                </a:solidFill>
              </a:rPr>
              <a:t>TV, </a:t>
            </a:r>
            <a:r>
              <a:rPr lang="ko-KR" altLang="en-US" sz="1400" b="1" dirty="0">
                <a:solidFill>
                  <a:srgbClr val="C00000"/>
                </a:solidFill>
              </a:rPr>
              <a:t>잡지 각각에 대해 광고비와 신규 유저수의 관계를 파악한다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C00000"/>
                </a:solidFill>
              </a:rPr>
              <a:t>TV, </a:t>
            </a:r>
            <a:r>
              <a:rPr lang="ko-KR" altLang="en-US" sz="1400" b="1" dirty="0">
                <a:solidFill>
                  <a:srgbClr val="C00000"/>
                </a:solidFill>
              </a:rPr>
              <a:t>잡지  광고비와 신규 유저수의 관계성을 가지고 어떻게 </a:t>
            </a:r>
            <a:r>
              <a:rPr lang="en-US" altLang="ko-KR" sz="1400" b="1" dirty="0">
                <a:solidFill>
                  <a:srgbClr val="C00000"/>
                </a:solidFill>
              </a:rPr>
              <a:t>TV</a:t>
            </a:r>
            <a:r>
              <a:rPr lang="ko-KR" altLang="en-US" sz="1400" b="1" dirty="0">
                <a:solidFill>
                  <a:srgbClr val="C00000"/>
                </a:solidFill>
              </a:rPr>
              <a:t>와 잡지에 광고를 배분할지 결정한다</a:t>
            </a:r>
            <a:r>
              <a:rPr lang="en-US" altLang="ko-KR" sz="1400" b="1" dirty="0">
                <a:solidFill>
                  <a:srgbClr val="002060"/>
                </a:solidFill>
              </a:rPr>
              <a:t>.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84832"/>
              </p:ext>
            </p:extLst>
          </p:nvPr>
        </p:nvGraphicFramePr>
        <p:xfrm>
          <a:off x="872836" y="3574473"/>
          <a:ext cx="7371570" cy="609600"/>
        </p:xfrm>
        <a:graphic>
          <a:graphicData uri="http://schemas.openxmlformats.org/drawingml/2006/table">
            <a:tbl>
              <a:tblPr/>
              <a:tblGrid>
                <a:gridCol w="1228595"/>
                <a:gridCol w="1228595"/>
                <a:gridCol w="1228595"/>
                <a:gridCol w="1228595"/>
                <a:gridCol w="1228595"/>
                <a:gridCol w="1228595"/>
              </a:tblGrid>
              <a:tr h="2152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2013-01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2013-02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2013-03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2013-04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2013-05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CPI</a:t>
                      </a:r>
                      <a:r>
                        <a:rPr lang="ko-KR" altLang="en-US" sz="1400" dirty="0" smtClean="0"/>
                        <a:t>추이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22,820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24,860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24,430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23,880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23,750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4117"/>
              </p:ext>
            </p:extLst>
          </p:nvPr>
        </p:nvGraphicFramePr>
        <p:xfrm>
          <a:off x="872837" y="4437112"/>
          <a:ext cx="7371570" cy="609600"/>
        </p:xfrm>
        <a:graphic>
          <a:graphicData uri="http://schemas.openxmlformats.org/drawingml/2006/table">
            <a:tbl>
              <a:tblPr/>
              <a:tblGrid>
                <a:gridCol w="1228595"/>
                <a:gridCol w="1228595"/>
                <a:gridCol w="1228595"/>
                <a:gridCol w="1228595"/>
                <a:gridCol w="1228595"/>
                <a:gridCol w="1228595"/>
              </a:tblGrid>
              <a:tr h="2152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2013-06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2013-07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2013-08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2013-09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2013-10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CPI</a:t>
                      </a:r>
                      <a:r>
                        <a:rPr lang="ko-KR" altLang="en-US" sz="1400" dirty="0" smtClean="0"/>
                        <a:t>추이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24,510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23,650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23,800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23,460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27,740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5</a:t>
            </a:r>
            <a:endParaRPr lang="ko-KR" altLang="en-US" sz="36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49782" y="2564904"/>
            <a:ext cx="7859216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solidFill>
                  <a:srgbClr val="107E15"/>
                </a:solidFill>
              </a:rPr>
              <a:t>회귀분석</a:t>
            </a:r>
            <a:r>
              <a:rPr lang="en-US" altLang="ko-KR" sz="1800" b="1" dirty="0" smtClean="0">
                <a:solidFill>
                  <a:srgbClr val="107E15"/>
                </a:solidFill>
              </a:rPr>
              <a:t>(</a:t>
            </a:r>
            <a:r>
              <a:rPr lang="ko-KR" altLang="en-US" sz="1800" b="1" dirty="0" err="1" smtClean="0">
                <a:solidFill>
                  <a:srgbClr val="107E15"/>
                </a:solidFill>
              </a:rPr>
              <a:t>중회귀분석</a:t>
            </a:r>
            <a:r>
              <a:rPr lang="en-US" altLang="ko-KR" sz="1800" b="1" dirty="0">
                <a:solidFill>
                  <a:srgbClr val="107E15"/>
                </a:solidFill>
              </a:rPr>
              <a:t>)</a:t>
            </a:r>
            <a:r>
              <a:rPr lang="ko-KR" altLang="en-US" sz="1800" b="1" dirty="0" smtClean="0">
                <a:solidFill>
                  <a:srgbClr val="107E15"/>
                </a:solidFill>
              </a:rPr>
              <a:t>모델 </a:t>
            </a:r>
            <a:r>
              <a:rPr lang="ko-KR" altLang="en-US" sz="1800" b="1" dirty="0" smtClean="0">
                <a:solidFill>
                  <a:srgbClr val="107E15"/>
                </a:solidFill>
              </a:rPr>
              <a:t>분석 </a:t>
            </a:r>
            <a:endParaRPr lang="en-US" altLang="ko-KR" sz="1800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sz="1600" dirty="0" smtClean="0"/>
              <a:t>관계성을 모델화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가로축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세로축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목</a:t>
            </a:r>
            <a:r>
              <a:rPr lang="ko-KR" altLang="en-US" sz="1600" dirty="0"/>
              <a:t>적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데이터를 뿌린 그래프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데이터 하나하나마다 그래프에 점으로 뿌린 다음에 이렇게 뿌린 점들을 가장 잘 표현할 것 같은 직선을 그린다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직선의 가로축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값을 가지고 세로축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목적변수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값을 예측하는 것이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선형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회귀분석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데이터를 이용해서 설명변수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독립변수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기울기와 절편의 값을 추정</a:t>
            </a:r>
            <a:endParaRPr lang="en-US" altLang="ko-KR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5"/>
              <p:cNvSpPr/>
              <p:nvPr/>
            </p:nvSpPr>
            <p:spPr>
              <a:xfrm>
                <a:off x="834974" y="5013176"/>
                <a:ext cx="7488832" cy="136815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원인으로 여겼던 데이터가 결과로 여겼던 데이터에 정말 영향을 끼쳤는가</a:t>
                </a:r>
                <a:r>
                  <a:rPr lang="en-US" altLang="ko-KR" sz="1600" dirty="0" smtClean="0">
                    <a:solidFill>
                      <a:srgbClr val="002060"/>
                    </a:solidFill>
                  </a:rPr>
                  <a:t>?</a:t>
                </a:r>
                <a:br>
                  <a:rPr lang="en-US" altLang="ko-KR" sz="1600" dirty="0" smtClean="0">
                    <a:solidFill>
                      <a:srgbClr val="002060"/>
                    </a:solidFill>
                  </a:rPr>
                </a:br>
                <a:r>
                  <a:rPr lang="en-US" altLang="ko-KR" sz="1600" dirty="0" smtClean="0">
                    <a:solidFill>
                      <a:srgbClr val="002060"/>
                    </a:solidFill>
                  </a:rPr>
                  <a:t>=&gt; </a:t>
                </a:r>
                <a:r>
                  <a:rPr lang="ko-KR" altLang="en-US" sz="1600" dirty="0" smtClean="0">
                    <a:solidFill>
                      <a:srgbClr val="002060"/>
                    </a:solidFill>
                  </a:rPr>
                  <a:t>광고비</a:t>
                </a:r>
                <a:r>
                  <a:rPr lang="en-US" altLang="ko-KR" sz="1600" dirty="0" smtClean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설명변수</a:t>
                </a:r>
                <a:r>
                  <a:rPr lang="en-US" altLang="ko-KR" sz="1600" dirty="0" smtClean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sz="1600" dirty="0" smtClean="0">
                    <a:solidFill>
                      <a:srgbClr val="002060"/>
                    </a:solidFill>
                  </a:rPr>
                  <a:t>가</a:t>
                </a:r>
                <a:r>
                  <a:rPr lang="en-US" altLang="ko-KR" sz="1600" dirty="0" smtClean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신규 </a:t>
                </a:r>
                <a:r>
                  <a:rPr lang="ko-KR" altLang="en-US" sz="1600" dirty="0" err="1" smtClean="0">
                    <a:solidFill>
                      <a:srgbClr val="002060"/>
                    </a:solidFill>
                  </a:rPr>
                  <a:t>유저수</a:t>
                </a:r>
                <a:r>
                  <a:rPr lang="en-US" altLang="ko-KR" sz="1600" dirty="0" smtClean="0">
                    <a:solidFill>
                      <a:srgbClr val="002060"/>
                    </a:solidFill>
                  </a:rPr>
                  <a:t>(</a:t>
                </a:r>
                <a:r>
                  <a:rPr lang="ko-KR" altLang="en-US" sz="1600" dirty="0" smtClean="0">
                    <a:solidFill>
                      <a:srgbClr val="002060"/>
                    </a:solidFill>
                  </a:rPr>
                  <a:t>목적 변수</a:t>
                </a:r>
                <a:r>
                  <a:rPr lang="en-US" altLang="ko-KR" sz="1600" dirty="0" smtClean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에 어떻게든 영향을 끼쳤는가</a:t>
                </a:r>
                <a:r>
                  <a:rPr lang="en-US" altLang="ko-KR" sz="1600" dirty="0" smtClean="0">
                    <a:solidFill>
                      <a:srgbClr val="002060"/>
                    </a:solidFill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rgbClr val="002060"/>
                    </a:solidFill>
                  </a:rPr>
                  <a:t>만일 영향을 끼쳤다고 하면 그들 사이에는 어떤 관계가 있는가</a:t>
                </a:r>
                <a:r>
                  <a:rPr lang="en-US" altLang="ko-KR" sz="1600" dirty="0" smtClean="0">
                    <a:solidFill>
                      <a:srgbClr val="002060"/>
                    </a:solidFill>
                  </a:rPr>
                  <a:t>?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rgbClr val="C00000"/>
                    </a:solidFill>
                  </a:rPr>
                  <a:t>신규 </a:t>
                </a:r>
                <a:r>
                  <a:rPr lang="ko-KR" altLang="en-US" sz="1600" dirty="0" err="1">
                    <a:solidFill>
                      <a:srgbClr val="C00000"/>
                    </a:solidFill>
                  </a:rPr>
                  <a:t>유저수</a:t>
                </a:r>
                <a:r>
                  <a:rPr lang="ko-KR" alt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sz="1600" i="1">
                        <a:solidFill>
                          <a:srgbClr val="C00000"/>
                        </a:solidFill>
                        <a:latin typeface="Cambria Math"/>
                      </a:rPr>
                      <m:t>β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/>
                      </a:rPr>
                      <m:t>  ∗ </m:t>
                    </m:r>
                    <m:r>
                      <a:rPr lang="ko-KR" altLang="en-US" sz="1600" i="1">
                        <a:solidFill>
                          <a:srgbClr val="C00000"/>
                        </a:solidFill>
                        <a:latin typeface="Cambria Math"/>
                      </a:rPr>
                      <m:t>광고비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1600" i="1">
                        <a:solidFill>
                          <a:srgbClr val="C00000"/>
                        </a:solidFill>
                        <a:latin typeface="Cambria Math"/>
                      </a:rPr>
                      <m:t>α</m:t>
                    </m:r>
                  </m:oMath>
                </a14:m>
                <a:endParaRPr lang="en-US" altLang="ko-KR" sz="1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4" y="5013176"/>
                <a:ext cx="7488832" cy="1368152"/>
              </a:xfrm>
              <a:prstGeom prst="roundRect">
                <a:avLst/>
              </a:prstGeom>
              <a:blipFill rotWithShape="1">
                <a:blip r:embed="rId3"/>
                <a:stretch>
                  <a:fillRect b="-26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834974" y="1267916"/>
            <a:ext cx="7488832" cy="11529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2060"/>
                </a:solidFill>
              </a:rPr>
              <a:t>비즈니스에서는 항상 비용을 고려하고 결과를 예측해서 액션을 취한다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/>
            </a:r>
            <a:br>
              <a:rPr lang="en-US" altLang="ko-KR" sz="1600" b="1" dirty="0" smtClean="0">
                <a:solidFill>
                  <a:srgbClr val="002060"/>
                </a:solidFill>
              </a:rPr>
            </a:br>
            <a:r>
              <a:rPr lang="ko-KR" altLang="en-US" sz="1600" b="1" dirty="0" err="1" smtClean="0">
                <a:solidFill>
                  <a:srgbClr val="002060"/>
                </a:solidFill>
              </a:rPr>
              <a:t>리턴을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상정하고 행동 비용을 투입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2060"/>
                </a:solidFill>
              </a:rPr>
              <a:t>광고매체에 따라 </a:t>
            </a:r>
            <a:r>
              <a:rPr lang="ko-KR" altLang="en-US" sz="1600" b="1" dirty="0" err="1" smtClean="0">
                <a:solidFill>
                  <a:srgbClr val="002060"/>
                </a:solidFill>
              </a:rPr>
              <a:t>유저수를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얼마나 </a:t>
            </a:r>
            <a:r>
              <a:rPr lang="ko-KR" altLang="en-US" sz="1600" b="1" dirty="0" err="1" smtClean="0">
                <a:solidFill>
                  <a:srgbClr val="002060"/>
                </a:solidFill>
              </a:rPr>
              <a:t>획득할수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있는지 상정할 수 있는 모델을 구축하여 광고 방침을 결정한다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.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5</a:t>
            </a:r>
            <a:endParaRPr lang="ko-KR" altLang="en-US" sz="36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340768"/>
            <a:ext cx="7859216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>
                <a:solidFill>
                  <a:srgbClr val="107E15"/>
                </a:solidFill>
              </a:rPr>
              <a:t>회귀 </a:t>
            </a:r>
            <a:r>
              <a:rPr lang="ko-KR" altLang="en-US" sz="2200" b="1" dirty="0" smtClean="0">
                <a:solidFill>
                  <a:srgbClr val="107E15"/>
                </a:solidFill>
              </a:rPr>
              <a:t>분석 </a:t>
            </a:r>
            <a:endParaRPr lang="en-US" altLang="ko-KR" sz="2200" b="1" dirty="0" smtClean="0">
              <a:solidFill>
                <a:srgbClr val="107E15"/>
              </a:solidFill>
            </a:endParaRPr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</a:rPr>
              <a:t>Multiple R-squared </a:t>
            </a:r>
            <a:r>
              <a:rPr lang="ko-KR" altLang="en-US" sz="1600" dirty="0" smtClean="0"/>
              <a:t>결정계수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결정계수가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 가까워질수록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모델이 주어진 자료에 적합함을 의미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>
                <a:solidFill>
                  <a:srgbClr val="C00000"/>
                </a:solidFill>
              </a:rPr>
              <a:t>Ajusted</a:t>
            </a:r>
            <a:r>
              <a:rPr lang="en-US" altLang="ko-KR" sz="1600" dirty="0" smtClean="0">
                <a:solidFill>
                  <a:srgbClr val="C00000"/>
                </a:solidFill>
              </a:rPr>
              <a:t> R-squared </a:t>
            </a:r>
            <a:r>
              <a:rPr lang="ko-KR" altLang="en-US" sz="1600" dirty="0" smtClean="0"/>
              <a:t>수정 결정계수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자유도</a:t>
            </a:r>
            <a:endParaRPr lang="en-US" altLang="ko-KR" sz="1600" dirty="0" smtClean="0"/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</a:rPr>
              <a:t>Residuals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잔차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예측값과</a:t>
            </a:r>
            <a:r>
              <a:rPr lang="ko-KR" altLang="en-US" sz="1600" dirty="0" smtClean="0"/>
              <a:t> 측정값의 차이 분포를 사분위수로 표현한 것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데이터의 치우침이 있는지 확인할 수 있다</a:t>
            </a:r>
            <a:r>
              <a:rPr lang="en-US" altLang="ko-KR" sz="1600" b="1" dirty="0" smtClean="0"/>
              <a:t>.</a:t>
            </a:r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</a:rPr>
              <a:t>Coefficients</a:t>
            </a:r>
          </a:p>
          <a:p>
            <a:pPr lvl="2"/>
            <a:r>
              <a:rPr lang="ko-KR" altLang="en-US" sz="1600" dirty="0" smtClean="0"/>
              <a:t>추정된 절편과 기울기에 관한 개요</a:t>
            </a:r>
            <a:endParaRPr lang="en-US" altLang="ko-KR" sz="1600" dirty="0" smtClean="0"/>
          </a:p>
          <a:p>
            <a:pPr lvl="1"/>
            <a:r>
              <a:rPr lang="en-US" altLang="ko-KR" sz="1600" dirty="0">
                <a:solidFill>
                  <a:srgbClr val="C00000"/>
                </a:solidFill>
              </a:rPr>
              <a:t>P-Value</a:t>
            </a:r>
            <a:r>
              <a:rPr lang="en-US" altLang="ko-KR" sz="1600" dirty="0"/>
              <a:t>(</a:t>
            </a:r>
            <a:r>
              <a:rPr lang="ko-KR" altLang="en-US" sz="1600" dirty="0"/>
              <a:t>유의확률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600" dirty="0"/>
              <a:t>가설</a:t>
            </a:r>
            <a:r>
              <a:rPr lang="en-US" altLang="ko-KR" sz="1600" dirty="0"/>
              <a:t>(H0, H1)</a:t>
            </a:r>
            <a:r>
              <a:rPr lang="ko-KR" altLang="en-US" sz="1600" dirty="0"/>
              <a:t>과 연계되는 개념으로 실제로는 </a:t>
            </a:r>
            <a:r>
              <a:rPr lang="en-US" altLang="ko-KR" sz="1600" dirty="0"/>
              <a:t>H0</a:t>
            </a:r>
            <a:r>
              <a:rPr lang="ko-KR" altLang="en-US" sz="1600" dirty="0"/>
              <a:t>가 참인데도 불구하고</a:t>
            </a:r>
            <a:r>
              <a:rPr lang="en-US" altLang="ko-KR" sz="1600" dirty="0"/>
              <a:t>, H1 </a:t>
            </a:r>
            <a:r>
              <a:rPr lang="ko-KR" altLang="en-US" sz="1600" dirty="0"/>
              <a:t>이라고 잘못 선택할 확률</a:t>
            </a:r>
          </a:p>
          <a:p>
            <a:pPr lvl="2"/>
            <a:r>
              <a:rPr lang="ko-KR" altLang="en-US" sz="1600" dirty="0"/>
              <a:t>제 </a:t>
            </a:r>
            <a:r>
              <a:rPr lang="en-US" altLang="ko-KR" sz="1600" dirty="0"/>
              <a:t>1</a:t>
            </a:r>
            <a:r>
              <a:rPr lang="ko-KR" altLang="en-US" sz="1600" dirty="0"/>
              <a:t>종 오류를 범할 확률을 </a:t>
            </a:r>
            <a:r>
              <a:rPr lang="ko-KR" altLang="en-US" sz="1600" dirty="0" smtClean="0"/>
              <a:t>의미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665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5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>
                <a:solidFill>
                  <a:srgbClr val="107E15"/>
                </a:solidFill>
              </a:rPr>
              <a:t>매스미디어 광고 실시의 최적화 문제</a:t>
            </a:r>
            <a:endParaRPr lang="en-US" altLang="ko-KR" b="1" dirty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데이터 수집</a:t>
            </a:r>
            <a:endParaRPr lang="en-US" altLang="ko-KR" b="1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66756"/>
              </p:ext>
            </p:extLst>
          </p:nvPr>
        </p:nvGraphicFramePr>
        <p:xfrm>
          <a:off x="1043608" y="4509120"/>
          <a:ext cx="7200800" cy="18722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8232"/>
                <a:gridCol w="2160239"/>
                <a:gridCol w="2952329"/>
              </a:tblGrid>
              <a:tr h="366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데이터 내용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데이터형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R </a:t>
                      </a:r>
                      <a:r>
                        <a:rPr lang="ko-KR" altLang="en-US" sz="1400" b="1" dirty="0" smtClean="0"/>
                        <a:t>언어에서의 표기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6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string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문자열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month</a:t>
                      </a:r>
                      <a:endParaRPr lang="ko-KR" altLang="en-US" sz="1400" b="1" dirty="0" smtClean="0"/>
                    </a:p>
                  </a:txBody>
                  <a:tcPr/>
                </a:tc>
              </a:tr>
              <a:tr h="376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TV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광고비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/>
                        <a:t>int</a:t>
                      </a:r>
                      <a:r>
                        <a:rPr lang="en-US" altLang="ko-KR" sz="1400" b="1" dirty="0" smtClean="0"/>
                        <a:t> (</a:t>
                      </a:r>
                      <a:r>
                        <a:rPr lang="ko-KR" altLang="en-US" sz="1400" b="1" dirty="0" smtClean="0"/>
                        <a:t>수치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tvcm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6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잡지 광고비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/>
                        <a:t>int</a:t>
                      </a:r>
                      <a:r>
                        <a:rPr lang="en-US" altLang="ko-KR" sz="1400" b="1" dirty="0" smtClean="0"/>
                        <a:t> (</a:t>
                      </a:r>
                      <a:r>
                        <a:rPr lang="ko-KR" altLang="en-US" sz="1400" b="1" dirty="0" smtClean="0"/>
                        <a:t>수치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magazine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6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신규 </a:t>
                      </a:r>
                      <a:r>
                        <a:rPr lang="ko-KR" altLang="en-US" sz="1400" b="1" dirty="0" err="1" smtClean="0"/>
                        <a:t>유저수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/>
                        <a:t>int</a:t>
                      </a:r>
                      <a:r>
                        <a:rPr lang="en-US" altLang="ko-KR" sz="1400" b="1" dirty="0" smtClean="0"/>
                        <a:t> (</a:t>
                      </a:r>
                      <a:r>
                        <a:rPr lang="ko-KR" altLang="en-US" sz="1400" b="1" dirty="0" smtClean="0"/>
                        <a:t>수치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install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39644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ad_result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5151" y="3068960"/>
            <a:ext cx="7630467" cy="7200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2060"/>
                </a:solidFill>
              </a:rPr>
              <a:t>인터넷 광고를 통해 획득한 </a:t>
            </a:r>
            <a:r>
              <a:rPr lang="ko-KR" altLang="en-US" sz="1400" b="1" dirty="0" err="1">
                <a:solidFill>
                  <a:srgbClr val="002060"/>
                </a:solidFill>
              </a:rPr>
              <a:t>유저수를</a:t>
            </a:r>
            <a:r>
              <a:rPr lang="ko-KR" altLang="en-US" sz="1400" b="1" dirty="0">
                <a:solidFill>
                  <a:srgbClr val="002060"/>
                </a:solidFill>
              </a:rPr>
              <a:t> 뺀 신규 </a:t>
            </a:r>
            <a:r>
              <a:rPr lang="ko-KR" altLang="en-US" sz="1400" b="1" dirty="0" err="1">
                <a:solidFill>
                  <a:srgbClr val="002060"/>
                </a:solidFill>
              </a:rPr>
              <a:t>유저수와</a:t>
            </a:r>
            <a:r>
              <a:rPr lang="ko-KR" altLang="en-US" sz="1400" b="1" dirty="0">
                <a:solidFill>
                  <a:srgbClr val="002060"/>
                </a:solidFill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</a:rPr>
              <a:t>TV, </a:t>
            </a:r>
            <a:r>
              <a:rPr lang="ko-KR" altLang="en-US" sz="1400" b="1" dirty="0">
                <a:solidFill>
                  <a:srgbClr val="002060"/>
                </a:solidFill>
              </a:rPr>
              <a:t>잡지 광고비 데이터를 이용해서 </a:t>
            </a:r>
            <a:r>
              <a:rPr lang="en-US" altLang="ko-KR" sz="1400" b="1" dirty="0">
                <a:solidFill>
                  <a:srgbClr val="002060"/>
                </a:solidFill>
              </a:rPr>
              <a:t>TV, </a:t>
            </a:r>
            <a:r>
              <a:rPr lang="ko-KR" altLang="en-US" sz="1400" b="1" dirty="0">
                <a:solidFill>
                  <a:srgbClr val="002060"/>
                </a:solidFill>
              </a:rPr>
              <a:t>잡지 광고의 효과를 분석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1563" y="1948190"/>
            <a:ext cx="7630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인터넷</a:t>
            </a:r>
            <a:r>
              <a:rPr lang="en-US" altLang="ko-KR" sz="1400" dirty="0" smtClean="0"/>
              <a:t>, TV, </a:t>
            </a:r>
            <a:r>
              <a:rPr lang="ko-KR" altLang="en-US" sz="1400" dirty="0" smtClean="0"/>
              <a:t>잡지 등 세가지 매체 </a:t>
            </a:r>
            <a:r>
              <a:rPr lang="ko-KR" altLang="en-US" sz="1400" dirty="0" err="1" smtClean="0"/>
              <a:t>광고중</a:t>
            </a:r>
            <a:r>
              <a:rPr lang="ko-KR" altLang="en-US" sz="1400" dirty="0" smtClean="0"/>
              <a:t> 인터넷 광고는 데이터를 쉽게 수집하고 측정할 수 있기 때문에 어떤 사이트의 광고가 어떤 효과를 가져왔는지 등 </a:t>
            </a:r>
            <a:r>
              <a:rPr lang="en-US" altLang="ko-KR" sz="1400" dirty="0" smtClean="0"/>
              <a:t>CPI</a:t>
            </a:r>
            <a:r>
              <a:rPr lang="ko-KR" altLang="en-US" sz="1400" dirty="0" smtClean="0"/>
              <a:t>를 명확히 얻을 수 있습니다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TV</a:t>
            </a:r>
            <a:r>
              <a:rPr lang="ko-KR" altLang="en-US" sz="1400" dirty="0" smtClean="0"/>
              <a:t>나 잡지 광고는 전체 유저수가 늘었는지 정도의 개략적인 정보밖에 얻을 수 </a:t>
            </a:r>
            <a:r>
              <a:rPr lang="ko-KR" altLang="en-US" sz="1400" dirty="0" err="1" smtClean="0"/>
              <a:t>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88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5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>
                <a:solidFill>
                  <a:srgbClr val="107E15"/>
                </a:solidFill>
              </a:rPr>
              <a:t>매스미디어 광고 실시의 최적화 문제</a:t>
            </a:r>
            <a:endParaRPr lang="en-US" altLang="ko-KR" b="1" dirty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데이터 분</a:t>
            </a:r>
            <a:r>
              <a:rPr lang="ko-KR" altLang="en-US" b="1" dirty="0"/>
              <a:t>석</a:t>
            </a:r>
            <a:endParaRPr lang="en-US" altLang="ko-KR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57138" y="2348880"/>
            <a:ext cx="7488832" cy="24482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rgbClr val="002060"/>
                </a:solidFill>
              </a:rPr>
              <a:t>TV,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잡지 광고비와 신규 유저수의 </a:t>
            </a:r>
            <a:r>
              <a:rPr lang="ko-KR" altLang="en-US" sz="1600" b="1" dirty="0" err="1" smtClean="0">
                <a:solidFill>
                  <a:srgbClr val="002060"/>
                </a:solidFill>
              </a:rPr>
              <a:t>산점도로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상관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데이터 간의 관계 크기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을 확인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02060"/>
                </a:solidFill>
              </a:rPr>
              <a:t>회귀분석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실행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(lm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함수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02060"/>
                </a:solidFill>
              </a:rPr>
              <a:t>회귀모델의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상세검토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err="1" smtClean="0">
                <a:solidFill>
                  <a:srgbClr val="002060"/>
                </a:solidFill>
              </a:rPr>
              <a:t>잔차분포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/>
            </a:r>
            <a:br>
              <a:rPr lang="en-US" altLang="ko-KR" sz="1600" b="1" dirty="0" smtClean="0">
                <a:solidFill>
                  <a:srgbClr val="002060"/>
                </a:solidFill>
              </a:rPr>
            </a:br>
            <a:r>
              <a:rPr lang="en-US" altLang="ko-KR" sz="1600" b="1" dirty="0" smtClean="0">
                <a:solidFill>
                  <a:srgbClr val="002060"/>
                </a:solidFill>
              </a:rPr>
              <a:t>     </a:t>
            </a:r>
            <a:r>
              <a:rPr lang="ko-KR" altLang="en-US" sz="1600" b="1" dirty="0" err="1" smtClean="0">
                <a:solidFill>
                  <a:srgbClr val="002060"/>
                </a:solidFill>
              </a:rPr>
              <a:t>중회귀모델의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계수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결정계수와 자유도 조정 결정계수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화면 슬라이드 쇼(4:3)</PresentationFormat>
  <Paragraphs>122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데이터 분석 workshop 5</vt:lpstr>
      <vt:lpstr>데이터 분석 workshop 5</vt:lpstr>
      <vt:lpstr>데이터 분석 workshop 5</vt:lpstr>
      <vt:lpstr>데이터 분석 workshop 5</vt:lpstr>
      <vt:lpstr>데이터 분석 workshop 5</vt:lpstr>
      <vt:lpstr>데이터 분석 workshop 5</vt:lpstr>
      <vt:lpstr>데이터 분석 workshop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 workshop 5</dc:title>
  <dc:creator>student</dc:creator>
  <cp:lastModifiedBy>student</cp:lastModifiedBy>
  <cp:revision>1</cp:revision>
  <dcterms:created xsi:type="dcterms:W3CDTF">2019-09-26T04:02:17Z</dcterms:created>
  <dcterms:modified xsi:type="dcterms:W3CDTF">2019-09-26T04:02:51Z</dcterms:modified>
</cp:coreProperties>
</file>