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1B518-398C-43C5-B0A1-E511D803EB07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7C571-637F-4648-A42F-3221B638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8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6B13-0FD3-4877-9711-00524427D21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E208-840E-40BA-A387-7E4511D6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8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6B13-0FD3-4877-9711-00524427D21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E208-840E-40BA-A387-7E4511D6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0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6B13-0FD3-4877-9711-00524427D21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E208-840E-40BA-A387-7E4511D6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3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6B13-0FD3-4877-9711-00524427D21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E208-840E-40BA-A387-7E4511D6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7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6B13-0FD3-4877-9711-00524427D21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E208-840E-40BA-A387-7E4511D6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4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6B13-0FD3-4877-9711-00524427D21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E208-840E-40BA-A387-7E4511D6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0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6B13-0FD3-4877-9711-00524427D21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E208-840E-40BA-A387-7E4511D6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5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6B13-0FD3-4877-9711-00524427D21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E208-840E-40BA-A387-7E4511D6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5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6B13-0FD3-4877-9711-00524427D21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E208-840E-40BA-A387-7E4511D6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6B13-0FD3-4877-9711-00524427D21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E208-840E-40BA-A387-7E4511D6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1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6B13-0FD3-4877-9711-00524427D21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E208-840E-40BA-A387-7E4511D6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0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6B13-0FD3-4877-9711-00524427D21D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E208-840E-40BA-A387-7E4511D6E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5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2788" y="1196752"/>
            <a:ext cx="7787208" cy="576064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b="1" dirty="0" smtClean="0">
                <a:solidFill>
                  <a:srgbClr val="107E15"/>
                </a:solidFill>
              </a:rPr>
              <a:t>(</a:t>
            </a:r>
            <a:r>
              <a:rPr lang="ko-KR" altLang="en-US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b="1" dirty="0" smtClean="0">
                <a:solidFill>
                  <a:srgbClr val="107E15"/>
                </a:solidFill>
              </a:rPr>
              <a:t> </a:t>
            </a:r>
            <a:r>
              <a:rPr lang="ko-KR" altLang="en-US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b="1" dirty="0" smtClean="0">
                <a:solidFill>
                  <a:srgbClr val="107E15"/>
                </a:solidFill>
              </a:rPr>
              <a:t>) </a:t>
            </a:r>
            <a:r>
              <a:rPr lang="ko-KR" altLang="en-US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b="1" dirty="0">
                <a:solidFill>
                  <a:srgbClr val="107E15"/>
                </a:solidFill>
              </a:rPr>
              <a:t>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/>
              <a:t>현실의 모습과 이상적인 모습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560" y="1916832"/>
            <a:ext cx="7975119" cy="1440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rgbClr val="002060"/>
                </a:solidFill>
              </a:rPr>
              <a:t>낚시랜드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소셜게임은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피처폰에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특화된 시스템으로 운영되었습니다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스마트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폰이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나오고 빠른 속도로 보급되자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스마트폰을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위한 기능과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기존 유저가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피처폰에서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스마트폰으로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갈아 탈 수 있도록 아이디 이전 등의 기능을 추가로 제공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rgbClr val="002060"/>
                </a:solidFill>
              </a:rPr>
              <a:t>스마트폰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유저가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서서히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늘어나며 게임 전체의 유저수가 증가하기 시작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최근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낚시랜드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400" b="1" dirty="0" err="1">
                <a:solidFill>
                  <a:srgbClr val="002060"/>
                </a:solidFill>
              </a:rPr>
              <a:t>소셜게임의</a:t>
            </a:r>
            <a:r>
              <a:rPr lang="ko-KR" altLang="en-US" sz="1400" b="1" dirty="0">
                <a:solidFill>
                  <a:srgbClr val="002060"/>
                </a:solidFill>
              </a:rPr>
              <a:t>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피처폰의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유저수가 조금씩 감소하는 문제가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발생하여 조사해 본 결과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피처폰의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유저수가 크게 감소하고 있다는 것을 밝혀냈습니다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.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64883" y="3788620"/>
            <a:ext cx="4901262" cy="2227879"/>
            <a:chOff x="1752696" y="3964780"/>
            <a:chExt cx="4901262" cy="2227879"/>
          </a:xfrm>
        </p:grpSpPr>
        <p:grpSp>
          <p:nvGrpSpPr>
            <p:cNvPr id="19" name="그룹 18"/>
            <p:cNvGrpSpPr/>
            <p:nvPr/>
          </p:nvGrpSpPr>
          <p:grpSpPr>
            <a:xfrm>
              <a:off x="1752696" y="3964781"/>
              <a:ext cx="4253190" cy="2227878"/>
              <a:chOff x="1752696" y="3964781"/>
              <a:chExt cx="4253190" cy="2227878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946415" y="3964781"/>
                <a:ext cx="4059471" cy="2227878"/>
                <a:chOff x="1501815" y="2858453"/>
                <a:chExt cx="4059471" cy="2227878"/>
              </a:xfrm>
            </p:grpSpPr>
            <p:cxnSp>
              <p:nvCxnSpPr>
                <p:cNvPr id="25" name="직선 화살표 연결선 24"/>
                <p:cNvCxnSpPr/>
                <p:nvPr/>
              </p:nvCxnSpPr>
              <p:spPr>
                <a:xfrm flipV="1">
                  <a:off x="2725951" y="3501008"/>
                  <a:ext cx="1774041" cy="896622"/>
                </a:xfrm>
                <a:prstGeom prst="straightConnector1">
                  <a:avLst/>
                </a:prstGeom>
                <a:ln w="31750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/>
                <p:cNvSpPr/>
                <p:nvPr/>
              </p:nvSpPr>
              <p:spPr>
                <a:xfrm>
                  <a:off x="1501815" y="4127565"/>
                  <a:ext cx="1224136" cy="95876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rgbClr val="FF0000"/>
                      </a:solidFill>
                    </a:rPr>
                    <a:t> </a:t>
                  </a:r>
                  <a:endParaRPr lang="ko-KR" alt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4499992" y="2858453"/>
                  <a:ext cx="1061294" cy="113557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rgbClr val="107E15"/>
                      </a:solidFill>
                    </a:rPr>
                    <a:t> </a:t>
                  </a:r>
                  <a:endParaRPr lang="ko-KR" altLang="en-US" sz="1400" b="1" dirty="0">
                    <a:solidFill>
                      <a:srgbClr val="107E15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987824" y="3717032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smtClean="0">
                      <a:solidFill>
                        <a:srgbClr val="002060"/>
                      </a:solidFill>
                    </a:rPr>
                    <a:t>차이</a:t>
                  </a:r>
                  <a:endParaRPr lang="ko-KR" altLang="en-US" sz="1400" b="1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1979712" y="4823360"/>
                <a:ext cx="1008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현실의 모습</a:t>
                </a:r>
                <a:endParaRPr lang="ko-KR" altLang="en-US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752696" y="5503958"/>
                <a:ext cx="17219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 smtClean="0">
                    <a:solidFill>
                      <a:srgbClr val="C00000"/>
                    </a:solidFill>
                  </a:rPr>
                  <a:t>피처폰</a:t>
                </a:r>
                <a:r>
                  <a:rPr lang="ko-KR" altLang="en-US" sz="1200" b="1" dirty="0" smtClean="0">
                    <a:solidFill>
                      <a:srgbClr val="C00000"/>
                    </a:solidFill>
                  </a:rPr>
                  <a:t> 유저 감소량 </a:t>
                </a:r>
                <a:r>
                  <a:rPr lang="en-US" altLang="ko-KR" sz="1200" b="1" dirty="0" smtClean="0">
                    <a:solidFill>
                      <a:srgbClr val="C00000"/>
                    </a:solidFill>
                  </a:rPr>
                  <a:t>&gt;</a:t>
                </a:r>
              </a:p>
              <a:p>
                <a:r>
                  <a:rPr lang="ko-KR" altLang="en-US" sz="1200" b="1" dirty="0" err="1" smtClean="0">
                    <a:solidFill>
                      <a:srgbClr val="C00000"/>
                    </a:solidFill>
                  </a:rPr>
                  <a:t>스마트폰</a:t>
                </a:r>
                <a:r>
                  <a:rPr lang="ko-KR" altLang="en-US" sz="1200" b="1" dirty="0" smtClean="0">
                    <a:solidFill>
                      <a:srgbClr val="C00000"/>
                    </a:solidFill>
                  </a:rPr>
                  <a:t> 유저 </a:t>
                </a:r>
                <a:r>
                  <a:rPr lang="ko-KR" altLang="en-US" sz="1200" b="1" dirty="0" err="1" smtClean="0">
                    <a:solidFill>
                      <a:srgbClr val="C00000"/>
                    </a:solidFill>
                  </a:rPr>
                  <a:t>증가량</a:t>
                </a:r>
                <a:endParaRPr lang="ko-KR" altLang="en-US" sz="12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923928" y="3964780"/>
              <a:ext cx="1164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이상적</a:t>
              </a:r>
              <a:r>
                <a:rPr lang="ko-KR" altLang="en-US" sz="1200"/>
                <a:t>인</a:t>
              </a:r>
              <a:r>
                <a:rPr lang="ko-KR" altLang="en-US" sz="1200" smtClean="0"/>
                <a:t> </a:t>
              </a:r>
              <a:r>
                <a:rPr lang="ko-KR" altLang="en-US" sz="1200" dirty="0" smtClean="0"/>
                <a:t>모습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44592" y="4212162"/>
              <a:ext cx="1709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rgbClr val="107E15"/>
                  </a:solidFill>
                </a:rPr>
                <a:t>피처본</a:t>
              </a:r>
              <a:r>
                <a:rPr lang="ko-KR" altLang="en-US" sz="1200" b="1" dirty="0" smtClean="0">
                  <a:solidFill>
                    <a:srgbClr val="107E15"/>
                  </a:solidFill>
                </a:rPr>
                <a:t> 유저 감소량</a:t>
              </a:r>
              <a:endParaRPr lang="en-US" altLang="ko-KR" sz="1200" b="1" dirty="0" smtClean="0">
                <a:solidFill>
                  <a:srgbClr val="107E15"/>
                </a:solidFill>
              </a:endParaRPr>
            </a:p>
            <a:p>
              <a:r>
                <a:rPr lang="en-US" altLang="ko-KR" sz="1200" b="1" dirty="0" smtClean="0">
                  <a:solidFill>
                    <a:srgbClr val="107E15"/>
                  </a:solidFill>
                </a:rPr>
                <a:t>=</a:t>
              </a:r>
              <a:br>
                <a:rPr lang="en-US" altLang="ko-KR" sz="1200" b="1" dirty="0" smtClean="0">
                  <a:solidFill>
                    <a:srgbClr val="107E15"/>
                  </a:solidFill>
                </a:rPr>
              </a:br>
              <a:r>
                <a:rPr lang="ko-KR" altLang="en-US" sz="1200" b="1" dirty="0" err="1" smtClean="0">
                  <a:solidFill>
                    <a:srgbClr val="107E15"/>
                  </a:solidFill>
                </a:rPr>
                <a:t>스마트폰</a:t>
              </a:r>
              <a:r>
                <a:rPr lang="ko-KR" altLang="en-US" sz="1200" b="1" dirty="0" smtClean="0">
                  <a:solidFill>
                    <a:srgbClr val="107E15"/>
                  </a:solidFill>
                </a:rPr>
                <a:t> 유저 </a:t>
              </a:r>
              <a:r>
                <a:rPr lang="ko-KR" altLang="en-US" sz="1200" b="1" dirty="0" err="1" smtClean="0">
                  <a:solidFill>
                    <a:srgbClr val="107E15"/>
                  </a:solidFill>
                </a:rPr>
                <a:t>증가량</a:t>
              </a:r>
              <a:endParaRPr lang="ko-KR" altLang="en-US" sz="1200" b="1" dirty="0">
                <a:solidFill>
                  <a:srgbClr val="107E15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0977" y="3558284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휴대전화 단말기 시장의 추세를 보면 </a:t>
            </a:r>
            <a:r>
              <a:rPr lang="ko-KR" altLang="en-US" sz="1400" dirty="0" err="1" smtClean="0"/>
              <a:t>피처폰</a:t>
            </a:r>
            <a:r>
              <a:rPr lang="ko-KR" altLang="en-US" sz="1400" dirty="0" smtClean="0"/>
              <a:t> 이용자는 줄어들고 </a:t>
            </a:r>
            <a:r>
              <a:rPr lang="ko-KR" altLang="en-US" sz="1400" dirty="0" err="1" smtClean="0"/>
              <a:t>스마트폰</a:t>
            </a:r>
            <a:r>
              <a:rPr lang="ko-KR" altLang="en-US" sz="1400" dirty="0" smtClean="0"/>
              <a:t> 이용자가 늘어나는 형태로 시장환경이 변했습니다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839283" y="5535379"/>
            <a:ext cx="4077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다른 게임의 상황은 </a:t>
            </a:r>
            <a:r>
              <a:rPr lang="ko-KR" altLang="en-US" sz="1400" dirty="0" err="1" smtClean="0"/>
              <a:t>피처폰으로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게임을 이용하던 유저수가 줄어드는 건 피할 수 없는 상황이지만 </a:t>
            </a:r>
            <a:r>
              <a:rPr lang="ko-KR" altLang="en-US" sz="1400" dirty="0" err="1" smtClean="0"/>
              <a:t>스마트폰</a:t>
            </a:r>
            <a:r>
              <a:rPr lang="ko-KR" altLang="en-US" sz="1400" dirty="0" smtClean="0"/>
              <a:t> 유저수가 증가해서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게임 전체 </a:t>
            </a:r>
            <a:r>
              <a:rPr lang="ko-KR" altLang="en-US" sz="1400" dirty="0" err="1" smtClean="0"/>
              <a:t>유저수는</a:t>
            </a:r>
            <a:r>
              <a:rPr lang="ko-KR" altLang="en-US" sz="1400" dirty="0" smtClean="0"/>
              <a:t> 거의 같은 수준으로 유지하고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22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2592288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900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sz="2900" b="1" dirty="0" smtClean="0">
                <a:solidFill>
                  <a:srgbClr val="107E15"/>
                </a:solidFill>
              </a:rPr>
              <a:t>(</a:t>
            </a:r>
            <a:r>
              <a:rPr lang="ko-KR" altLang="en-US" sz="2900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sz="2900" b="1" dirty="0" smtClean="0">
                <a:solidFill>
                  <a:srgbClr val="107E15"/>
                </a:solidFill>
              </a:rPr>
              <a:t> </a:t>
            </a:r>
            <a:r>
              <a:rPr lang="ko-KR" altLang="en-US" sz="2900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sz="2900" b="1" dirty="0" smtClean="0">
                <a:solidFill>
                  <a:srgbClr val="107E15"/>
                </a:solidFill>
              </a:rPr>
              <a:t>) </a:t>
            </a:r>
            <a:r>
              <a:rPr lang="ko-KR" altLang="en-US" sz="2900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sz="2900" b="1" dirty="0">
                <a:solidFill>
                  <a:srgbClr val="107E15"/>
                </a:solidFill>
              </a:rPr>
              <a:t>석</a:t>
            </a:r>
            <a:endParaRPr lang="en-US" altLang="ko-KR" sz="2900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sz="2900" b="1" dirty="0" smtClean="0"/>
              <a:t>분석 모델</a:t>
            </a:r>
            <a:endParaRPr lang="en-US" altLang="ko-KR" sz="2900" b="1" dirty="0" smtClean="0"/>
          </a:p>
          <a:p>
            <a:pPr lvl="2"/>
            <a:r>
              <a:rPr lang="ko-KR" altLang="en-US" dirty="0" smtClean="0"/>
              <a:t>데이터에 정답이 포함되어 있지 않기 때문에</a:t>
            </a:r>
            <a:r>
              <a:rPr lang="en-US" altLang="ko-KR" dirty="0"/>
              <a:t> </a:t>
            </a:r>
            <a:r>
              <a:rPr lang="en-US" altLang="ko-KR" dirty="0" smtClean="0"/>
              <a:t>SVM, </a:t>
            </a:r>
            <a:r>
              <a:rPr lang="ko-KR" altLang="en-US" dirty="0" err="1" smtClean="0"/>
              <a:t>뉴럴</a:t>
            </a:r>
            <a:r>
              <a:rPr lang="ko-KR" altLang="en-US" dirty="0" smtClean="0"/>
              <a:t> 네트워크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  =&gt; </a:t>
            </a:r>
            <a:r>
              <a:rPr lang="ko-KR" altLang="en-US" dirty="0" smtClean="0"/>
              <a:t>정확도는 높지만 계산이 오래 걸리는 모델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회귀분석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/>
              <a:t>   =&gt;</a:t>
            </a:r>
            <a:r>
              <a:rPr lang="ko-KR" altLang="en-US" dirty="0" smtClean="0"/>
              <a:t>목적변수가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구매하기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구매하지 않기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두 가지 값을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 가질  때 사용하는 회귀모델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  =&gt; </a:t>
            </a:r>
            <a:r>
              <a:rPr lang="ko-KR" altLang="en-US" dirty="0" smtClean="0"/>
              <a:t>신속하게 데이터의 경향을 파악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비율 데이터에 대해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곡선은 </a:t>
            </a:r>
            <a:r>
              <a:rPr lang="en-US" altLang="ko-KR" dirty="0" smtClean="0"/>
              <a:t>S</a:t>
            </a:r>
            <a:r>
              <a:rPr lang="ko-KR" altLang="en-US" dirty="0" smtClean="0"/>
              <a:t>자 모양의 곡선으로서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값까지는 거의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값을 넘어서면서부터 급격히 증가해서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가까워지고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에 가까워질수록 서서히 증가하는 모습을 그리는 곡선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08185" y="4005064"/>
            <a:ext cx="7787208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월의 이용 상황을 설명 변수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, ‘ID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이전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유저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(1)’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와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‘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탈퇴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유저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(0)’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를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종</a:t>
            </a:r>
            <a:r>
              <a:rPr lang="ko-KR" altLang="en-US" sz="1400" b="1" dirty="0">
                <a:solidFill>
                  <a:srgbClr val="C00000"/>
                </a:solidFill>
              </a:rPr>
              <a:t>속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변수로 두고 가로축에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‘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이용횟수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’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를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표시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로지스틱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회귀분석을 통해 가설을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검증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dirty="0" smtClean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‘ID </a:t>
            </a:r>
            <a:r>
              <a:rPr lang="ko-KR" altLang="en-US" sz="1400" b="1" dirty="0">
                <a:solidFill>
                  <a:srgbClr val="C00000"/>
                </a:solidFill>
              </a:rPr>
              <a:t>이전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유저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’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의 비율이 절반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(0.5)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 되는 이용횟수를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역치로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삼고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그것보다 크면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‘ID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이전 유저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’,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작으면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‘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탈퇴 유저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’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로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판별할 수 있습니다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299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3909" y="1340768"/>
            <a:ext cx="5698976" cy="5040560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>
                <a:solidFill>
                  <a:srgbClr val="107E15"/>
                </a:solidFill>
              </a:rPr>
              <a:t>로지스틱</a:t>
            </a:r>
            <a:r>
              <a:rPr lang="ko-KR" altLang="en-US" sz="1800" b="1" dirty="0" smtClean="0">
                <a:solidFill>
                  <a:srgbClr val="107E15"/>
                </a:solidFill>
              </a:rPr>
              <a:t> 회귀분석</a:t>
            </a:r>
            <a:endParaRPr lang="en-US" altLang="ko-KR" sz="1800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sz="1600" dirty="0" smtClean="0"/>
              <a:t>독립 </a:t>
            </a:r>
            <a:r>
              <a:rPr lang="ko-KR" altLang="en-US" sz="1600" dirty="0"/>
              <a:t>변수의 선형 결합을 이용하여 사건의 발생 가능성을 예측하는데 사용되는 통계 기법</a:t>
            </a:r>
          </a:p>
          <a:p>
            <a:pPr lvl="1"/>
            <a:r>
              <a:rPr lang="ko-KR" altLang="en-US" sz="1600" dirty="0"/>
              <a:t>종속 변수가 범주형 데이터를 대상으로 하며 입력 데이터가 주어졌을 때 해당 데이터의 결과가 특정 분류로 나뉘기 때문에 일종의 분류 </a:t>
            </a:r>
            <a:r>
              <a:rPr lang="en-US" altLang="ko-KR" sz="1600" dirty="0"/>
              <a:t>(classification) </a:t>
            </a:r>
            <a:r>
              <a:rPr lang="ko-KR" altLang="en-US" sz="1600" dirty="0"/>
              <a:t>기법</a:t>
            </a:r>
          </a:p>
          <a:p>
            <a:pPr lvl="1"/>
            <a:r>
              <a:rPr lang="ko-KR" altLang="en-US" sz="1600" dirty="0" err="1"/>
              <a:t>지스틱</a:t>
            </a:r>
            <a:r>
              <a:rPr lang="ko-KR" altLang="en-US" sz="1600" dirty="0"/>
              <a:t> 회귀는 종속변수가 </a:t>
            </a:r>
            <a:r>
              <a:rPr lang="ko-KR" altLang="en-US" sz="1600" dirty="0" err="1"/>
              <a:t>이항형</a:t>
            </a:r>
            <a:r>
              <a:rPr lang="ko-KR" altLang="en-US" sz="1600" dirty="0"/>
              <a:t> 문제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유효한 범주의 개수가 </a:t>
            </a:r>
            <a:r>
              <a:rPr lang="ko-KR" altLang="en-US" sz="1600" dirty="0" err="1"/>
              <a:t>두개인</a:t>
            </a:r>
            <a:r>
              <a:rPr lang="ko-KR" altLang="en-US" sz="1600" dirty="0"/>
              <a:t> 경우</a:t>
            </a:r>
            <a:r>
              <a:rPr lang="en-US" altLang="ko-KR" sz="1600" dirty="0"/>
              <a:t>)</a:t>
            </a:r>
            <a:r>
              <a:rPr lang="ko-KR" altLang="en-US" sz="1600" dirty="0"/>
              <a:t>를 지칭할 때 사용된다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두 개 이상의 범주를 가지는 문제가 대상인 경우엔 다항 </a:t>
            </a:r>
            <a:r>
              <a:rPr lang="ko-KR" altLang="en-US" sz="1600" dirty="0" err="1"/>
              <a:t>로지스틱</a:t>
            </a:r>
            <a:r>
              <a:rPr lang="ko-KR" altLang="en-US" sz="1600" dirty="0"/>
              <a:t> 회귀 </a:t>
            </a:r>
            <a:r>
              <a:rPr lang="en-US" altLang="ko-KR" sz="1600" dirty="0"/>
              <a:t>(multinomial logistic regression) </a:t>
            </a:r>
            <a:r>
              <a:rPr lang="ko-KR" altLang="en-US" sz="1600" dirty="0"/>
              <a:t>또는 분화 </a:t>
            </a:r>
            <a:r>
              <a:rPr lang="ko-KR" altLang="en-US" sz="1600" dirty="0" err="1"/>
              <a:t>로지스틱</a:t>
            </a:r>
            <a:r>
              <a:rPr lang="ko-KR" altLang="en-US" sz="1600" dirty="0"/>
              <a:t> 회귀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polytomous</a:t>
            </a:r>
            <a:r>
              <a:rPr lang="en-US" altLang="ko-KR" sz="1600" dirty="0"/>
              <a:t> logistic regression)</a:t>
            </a:r>
            <a:r>
              <a:rPr lang="ko-KR" altLang="en-US" sz="1600" dirty="0"/>
              <a:t>라고 하고 복수의 범주이면서 순서가 존재하면 서수 </a:t>
            </a:r>
            <a:r>
              <a:rPr lang="ko-KR" altLang="en-US" sz="1600" dirty="0" err="1"/>
              <a:t>로지스틱</a:t>
            </a:r>
            <a:r>
              <a:rPr lang="ko-KR" altLang="en-US" sz="1600" dirty="0"/>
              <a:t> 회귀 </a:t>
            </a:r>
            <a:r>
              <a:rPr lang="en-US" altLang="ko-KR" sz="1600" dirty="0"/>
              <a:t>(ordinal logistic regression) 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로지스틱</a:t>
            </a:r>
            <a:r>
              <a:rPr lang="ko-KR" altLang="en-US" sz="1600" dirty="0"/>
              <a:t> 모형 식은 독립 변수가 </a:t>
            </a:r>
            <a:r>
              <a:rPr lang="en-US" altLang="ko-KR" sz="1600" dirty="0"/>
              <a:t>[-∞,∞]</a:t>
            </a:r>
            <a:r>
              <a:rPr lang="ko-KR" altLang="en-US" sz="1600" dirty="0"/>
              <a:t>의 어느 숫자이든 상관 없이 종속 변수 또는 결과 값이 항상 범위 </a:t>
            </a:r>
            <a:r>
              <a:rPr lang="en-US" altLang="ko-KR" sz="1600" dirty="0"/>
              <a:t>[0,1] </a:t>
            </a:r>
            <a:r>
              <a:rPr lang="ko-KR" altLang="en-US" sz="1600" dirty="0"/>
              <a:t>사이에 있도록 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16832"/>
            <a:ext cx="3008759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0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787208" cy="64807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b="1" dirty="0" smtClean="0">
                <a:solidFill>
                  <a:srgbClr val="107E15"/>
                </a:solidFill>
              </a:rPr>
              <a:t>(</a:t>
            </a:r>
            <a:r>
              <a:rPr lang="ko-KR" altLang="en-US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b="1" dirty="0" smtClean="0">
                <a:solidFill>
                  <a:srgbClr val="107E15"/>
                </a:solidFill>
              </a:rPr>
              <a:t> </a:t>
            </a:r>
            <a:r>
              <a:rPr lang="ko-KR" altLang="en-US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b="1" dirty="0" smtClean="0">
                <a:solidFill>
                  <a:srgbClr val="107E15"/>
                </a:solidFill>
              </a:rPr>
              <a:t>) </a:t>
            </a:r>
            <a:r>
              <a:rPr lang="ko-KR" altLang="en-US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b="1" dirty="0">
                <a:solidFill>
                  <a:srgbClr val="107E15"/>
                </a:solidFill>
              </a:rPr>
              <a:t>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/>
              <a:t>데이터 가공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60939" y="2060848"/>
            <a:ext cx="7787208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solidFill>
                  <a:srgbClr val="002060"/>
                </a:solidFill>
              </a:rPr>
              <a:t>1</a:t>
            </a:r>
            <a:r>
              <a:rPr lang="ko-KR" altLang="en-US" sz="1600" dirty="0" smtClean="0">
                <a:solidFill>
                  <a:srgbClr val="002060"/>
                </a:solidFill>
              </a:rPr>
              <a:t>월 </a:t>
            </a:r>
            <a:r>
              <a:rPr lang="en-US" altLang="ko-KR" sz="1600" dirty="0" smtClean="0">
                <a:solidFill>
                  <a:srgbClr val="002060"/>
                </a:solidFill>
              </a:rPr>
              <a:t>DAU</a:t>
            </a:r>
            <a:r>
              <a:rPr lang="ko-KR" altLang="en-US" sz="1600" dirty="0" smtClean="0">
                <a:solidFill>
                  <a:srgbClr val="002060"/>
                </a:solidFill>
              </a:rPr>
              <a:t>로부터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피처폰</a:t>
            </a:r>
            <a:r>
              <a:rPr lang="ko-KR" altLang="en-US" sz="1600" dirty="0" smtClean="0">
                <a:solidFill>
                  <a:srgbClr val="002060"/>
                </a:solidFill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</a:rPr>
              <a:t>DAU</a:t>
            </a:r>
            <a:r>
              <a:rPr lang="ko-KR" altLang="en-US" sz="1600" dirty="0" smtClean="0">
                <a:solidFill>
                  <a:srgbClr val="002060"/>
                </a:solidFill>
              </a:rPr>
              <a:t>를 작성하고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월차로 반복되는 중복 유저를 제거해서 </a:t>
            </a:r>
            <a:r>
              <a:rPr lang="en-US" altLang="ko-KR" sz="1600" dirty="0" smtClean="0">
                <a:solidFill>
                  <a:srgbClr val="002060"/>
                </a:solidFill>
              </a:rPr>
              <a:t>MAU</a:t>
            </a:r>
            <a:r>
              <a:rPr lang="ko-KR" altLang="en-US" sz="1600" dirty="0" smtClean="0">
                <a:solidFill>
                  <a:srgbClr val="002060"/>
                </a:solidFill>
              </a:rPr>
              <a:t>를 작성합니다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2</a:t>
            </a:r>
            <a:r>
              <a:rPr lang="ko-KR" altLang="en-US" sz="1600" dirty="0" smtClean="0">
                <a:solidFill>
                  <a:srgbClr val="002060"/>
                </a:solidFill>
              </a:rPr>
              <a:t>월 </a:t>
            </a:r>
            <a:r>
              <a:rPr lang="en-US" altLang="ko-KR" sz="1600" dirty="0" smtClean="0">
                <a:solidFill>
                  <a:srgbClr val="002060"/>
                </a:solidFill>
              </a:rPr>
              <a:t>DAU</a:t>
            </a:r>
            <a:r>
              <a:rPr lang="ko-KR" altLang="en-US" sz="1600" dirty="0" smtClean="0">
                <a:solidFill>
                  <a:srgbClr val="002060"/>
                </a:solidFill>
              </a:rPr>
              <a:t>로부터 월차로 반복되는 중복 유저를 제거해서 </a:t>
            </a:r>
            <a:r>
              <a:rPr lang="en-US" altLang="ko-KR" sz="1600" dirty="0" smtClean="0">
                <a:solidFill>
                  <a:srgbClr val="002060"/>
                </a:solidFill>
              </a:rPr>
              <a:t>MAU</a:t>
            </a:r>
            <a:r>
              <a:rPr lang="ko-KR" altLang="en-US" sz="1600" dirty="0" smtClean="0">
                <a:solidFill>
                  <a:srgbClr val="002060"/>
                </a:solidFill>
              </a:rPr>
              <a:t>를 작성합니다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두 </a:t>
            </a:r>
            <a:r>
              <a:rPr lang="en-US" altLang="ko-KR" sz="1600" dirty="0" smtClean="0">
                <a:solidFill>
                  <a:srgbClr val="002060"/>
                </a:solidFill>
              </a:rPr>
              <a:t>MAU</a:t>
            </a:r>
            <a:r>
              <a:rPr lang="ko-KR" altLang="en-US" sz="1600" dirty="0" smtClean="0">
                <a:solidFill>
                  <a:srgbClr val="002060"/>
                </a:solidFill>
              </a:rPr>
              <a:t>를 결합하여 </a:t>
            </a:r>
            <a:r>
              <a:rPr lang="en-US" altLang="ko-KR" sz="1600" dirty="0" smtClean="0">
                <a:solidFill>
                  <a:srgbClr val="002060"/>
                </a:solidFill>
              </a:rPr>
              <a:t>1</a:t>
            </a:r>
            <a:r>
              <a:rPr lang="ko-KR" altLang="en-US" sz="1600" dirty="0" smtClean="0">
                <a:solidFill>
                  <a:srgbClr val="002060"/>
                </a:solidFill>
              </a:rPr>
              <a:t>월에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피처폰으로</a:t>
            </a:r>
            <a:r>
              <a:rPr lang="ko-KR" altLang="en-US" sz="1600" dirty="0" smtClean="0">
                <a:solidFill>
                  <a:srgbClr val="002060"/>
                </a:solidFill>
              </a:rPr>
              <a:t> 이용한 유저가 </a:t>
            </a:r>
            <a:r>
              <a:rPr lang="en-US" altLang="ko-KR" sz="1600" dirty="0" smtClean="0">
                <a:solidFill>
                  <a:srgbClr val="002060"/>
                </a:solidFill>
              </a:rPr>
              <a:t>2</a:t>
            </a:r>
            <a:r>
              <a:rPr lang="ko-KR" altLang="en-US" sz="1600" dirty="0" smtClean="0">
                <a:solidFill>
                  <a:srgbClr val="002060"/>
                </a:solidFill>
              </a:rPr>
              <a:t>월에도 이용했는지 나타내는 정보를 기록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 smtClean="0">
                <a:solidFill>
                  <a:srgbClr val="002060"/>
                </a:solidFill>
              </a:rPr>
              <a:t>1</a:t>
            </a:r>
            <a:r>
              <a:rPr lang="ko-KR" altLang="en-US" sz="1600" dirty="0" smtClean="0">
                <a:solidFill>
                  <a:srgbClr val="002060"/>
                </a:solidFill>
              </a:rPr>
              <a:t>월에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피처폰으로</a:t>
            </a:r>
            <a:r>
              <a:rPr lang="ko-KR" altLang="en-US" sz="1600" dirty="0" smtClean="0">
                <a:solidFill>
                  <a:srgbClr val="002060"/>
                </a:solidFill>
              </a:rPr>
              <a:t> 이용하던 유저가 </a:t>
            </a:r>
            <a:r>
              <a:rPr lang="en-US" altLang="ko-KR" sz="1600" dirty="0" smtClean="0">
                <a:solidFill>
                  <a:srgbClr val="002060"/>
                </a:solidFill>
              </a:rPr>
              <a:t>2</a:t>
            </a:r>
            <a:r>
              <a:rPr lang="ko-KR" altLang="en-US" sz="1600" dirty="0" smtClean="0">
                <a:solidFill>
                  <a:srgbClr val="002060"/>
                </a:solidFill>
              </a:rPr>
              <a:t>월에 탈퇴했는지 혹은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스마트폰으로</a:t>
            </a:r>
            <a:r>
              <a:rPr lang="ko-KR" altLang="en-US" sz="1600" dirty="0" smtClean="0">
                <a:solidFill>
                  <a:srgbClr val="002060"/>
                </a:solidFill>
              </a:rPr>
              <a:t> 이용했는지 추출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10935"/>
              </p:ext>
            </p:extLst>
          </p:nvPr>
        </p:nvGraphicFramePr>
        <p:xfrm>
          <a:off x="4932040" y="5229200"/>
          <a:ext cx="3528393" cy="6480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25698"/>
                <a:gridCol w="750721"/>
                <a:gridCol w="1025987"/>
                <a:gridCol w="1025987"/>
              </a:tblGrid>
              <a:tr h="366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유저</a:t>
                      </a:r>
                      <a:r>
                        <a:rPr lang="en-US" altLang="ko-KR" sz="1200" b="1" dirty="0" smtClean="0"/>
                        <a:t>ID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이용월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단말기 종류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월 이용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1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 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2121" y="4365104"/>
            <a:ext cx="501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월에 </a:t>
            </a:r>
            <a:r>
              <a:rPr lang="ko-KR" altLang="en-US" sz="1400" dirty="0" err="1" smtClean="0"/>
              <a:t>피처폰으로</a:t>
            </a:r>
            <a:r>
              <a:rPr lang="ko-KR" altLang="en-US" sz="1400" dirty="0" smtClean="0"/>
              <a:t> 이용하던 유저의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월 이용 상황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5085184"/>
            <a:ext cx="720080" cy="623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</a:rPr>
              <a:t>1</a:t>
            </a:r>
            <a:r>
              <a:rPr lang="ko-KR" altLang="en-US" sz="1400" dirty="0" smtClean="0">
                <a:solidFill>
                  <a:srgbClr val="002060"/>
                </a:solidFill>
              </a:rPr>
              <a:t>월 </a:t>
            </a:r>
            <a:r>
              <a:rPr lang="en-US" altLang="ko-KR" sz="1400" dirty="0" smtClean="0">
                <a:solidFill>
                  <a:srgbClr val="002060"/>
                </a:solidFill>
              </a:rPr>
              <a:t>DAU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79712" y="5085184"/>
            <a:ext cx="864096" cy="623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</a:rPr>
              <a:t>1</a:t>
            </a:r>
            <a:r>
              <a:rPr lang="ko-KR" altLang="en-US" sz="1400" dirty="0" smtClean="0">
                <a:solidFill>
                  <a:srgbClr val="002060"/>
                </a:solidFill>
              </a:rPr>
              <a:t>월</a:t>
            </a:r>
            <a:r>
              <a:rPr lang="en-US" altLang="ko-KR" sz="1400" dirty="0" smtClean="0">
                <a:solidFill>
                  <a:srgbClr val="002060"/>
                </a:solidFill>
              </a:rPr>
              <a:t/>
            </a:r>
            <a:br>
              <a:rPr lang="en-US" altLang="ko-KR" sz="1400" dirty="0" smtClean="0">
                <a:solidFill>
                  <a:srgbClr val="002060"/>
                </a:solidFill>
              </a:rPr>
            </a:br>
            <a:r>
              <a:rPr lang="ko-KR" altLang="en-US" sz="1400" dirty="0" err="1" smtClean="0">
                <a:solidFill>
                  <a:srgbClr val="002060"/>
                </a:solidFill>
              </a:rPr>
              <a:t>피처폰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DAU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47864" y="5085184"/>
            <a:ext cx="936104" cy="623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2060"/>
                </a:solidFill>
              </a:rPr>
              <a:t>1</a:t>
            </a:r>
            <a:r>
              <a:rPr lang="ko-KR" altLang="en-US" sz="1400" dirty="0" smtClean="0">
                <a:solidFill>
                  <a:srgbClr val="002060"/>
                </a:solidFill>
              </a:rPr>
              <a:t>월</a:t>
            </a:r>
            <a:r>
              <a:rPr lang="en-US" altLang="ko-KR" sz="1400" dirty="0" smtClean="0">
                <a:solidFill>
                  <a:srgbClr val="002060"/>
                </a:solidFill>
              </a:rPr>
              <a:t/>
            </a:r>
            <a:br>
              <a:rPr lang="en-US" altLang="ko-KR" sz="1400" dirty="0" smtClean="0">
                <a:solidFill>
                  <a:srgbClr val="002060"/>
                </a:solidFill>
              </a:rPr>
            </a:br>
            <a:r>
              <a:rPr lang="ko-KR" altLang="en-US" sz="1400" dirty="0" err="1" smtClean="0">
                <a:solidFill>
                  <a:srgbClr val="002060"/>
                </a:solidFill>
              </a:rPr>
              <a:t>스마트폰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MAU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>
            <a:off x="1658041" y="5193195"/>
            <a:ext cx="216024" cy="40732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2961109" y="5193194"/>
            <a:ext cx="216024" cy="40732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5576" y="6021288"/>
            <a:ext cx="688242" cy="623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</a:t>
            </a:r>
            <a:r>
              <a:rPr lang="ko-KR" altLang="en-US" sz="1400" dirty="0" smtClean="0">
                <a:solidFill>
                  <a:srgbClr val="002060"/>
                </a:solidFill>
              </a:rPr>
              <a:t>월 </a:t>
            </a:r>
            <a:r>
              <a:rPr lang="en-US" altLang="ko-KR" sz="1400" dirty="0" smtClean="0">
                <a:solidFill>
                  <a:srgbClr val="002060"/>
                </a:solidFill>
              </a:rPr>
              <a:t>DAU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9712" y="6046439"/>
            <a:ext cx="688242" cy="623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</a:t>
            </a:r>
            <a:r>
              <a:rPr lang="ko-KR" altLang="en-US" sz="1400" dirty="0" smtClean="0">
                <a:solidFill>
                  <a:srgbClr val="002060"/>
                </a:solidFill>
              </a:rPr>
              <a:t>월 </a:t>
            </a:r>
            <a:r>
              <a:rPr lang="en-US" altLang="ko-KR" sz="1400" dirty="0">
                <a:solidFill>
                  <a:srgbClr val="002060"/>
                </a:solidFill>
              </a:rPr>
              <a:t>M</a:t>
            </a:r>
            <a:r>
              <a:rPr lang="en-US" altLang="ko-KR" sz="1400" dirty="0" smtClean="0">
                <a:solidFill>
                  <a:srgbClr val="002060"/>
                </a:solidFill>
              </a:rPr>
              <a:t>AU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594417" y="6129299"/>
            <a:ext cx="216024" cy="40732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18" idx="3"/>
          </p:cNvCxnSpPr>
          <p:nvPr/>
        </p:nvCxnSpPr>
        <p:spPr>
          <a:xfrm flipV="1">
            <a:off x="2667954" y="5708531"/>
            <a:ext cx="2264086" cy="649582"/>
          </a:xfrm>
          <a:prstGeom prst="bentConnector3">
            <a:avLst>
              <a:gd name="adj1" fmla="val 787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3"/>
          </p:cNvCxnSpPr>
          <p:nvPr/>
        </p:nvCxnSpPr>
        <p:spPr>
          <a:xfrm flipV="1">
            <a:off x="4283968" y="5396857"/>
            <a:ext cx="64807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787208" cy="64807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b="1" dirty="0" smtClean="0">
                <a:solidFill>
                  <a:srgbClr val="107E15"/>
                </a:solidFill>
              </a:rPr>
              <a:t>(</a:t>
            </a:r>
            <a:r>
              <a:rPr lang="ko-KR" altLang="en-US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b="1" dirty="0" smtClean="0">
                <a:solidFill>
                  <a:srgbClr val="107E15"/>
                </a:solidFill>
              </a:rPr>
              <a:t> </a:t>
            </a:r>
            <a:r>
              <a:rPr lang="ko-KR" altLang="en-US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b="1" dirty="0" smtClean="0">
                <a:solidFill>
                  <a:srgbClr val="107E15"/>
                </a:solidFill>
              </a:rPr>
              <a:t>) </a:t>
            </a:r>
            <a:r>
              <a:rPr lang="ko-KR" altLang="en-US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b="1" dirty="0">
                <a:solidFill>
                  <a:srgbClr val="107E15"/>
                </a:solidFill>
              </a:rPr>
              <a:t>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/>
              <a:t>데이터 가공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62299" y="2060848"/>
            <a:ext cx="7787208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2060"/>
                </a:solidFill>
              </a:rPr>
              <a:t>2</a:t>
            </a:r>
            <a:r>
              <a:rPr lang="ko-KR" altLang="en-US" sz="1600" dirty="0" smtClean="0">
                <a:solidFill>
                  <a:srgbClr val="002060"/>
                </a:solidFill>
              </a:rPr>
              <a:t>월 </a:t>
            </a:r>
            <a:r>
              <a:rPr lang="en-US" altLang="ko-KR" sz="1600" dirty="0" smtClean="0">
                <a:solidFill>
                  <a:srgbClr val="002060"/>
                </a:solidFill>
              </a:rPr>
              <a:t>DAU</a:t>
            </a:r>
            <a:r>
              <a:rPr lang="ko-KR" altLang="en-US" sz="1600" dirty="0" smtClean="0">
                <a:solidFill>
                  <a:srgbClr val="002060"/>
                </a:solidFill>
              </a:rPr>
              <a:t>로부터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피처폰</a:t>
            </a:r>
            <a:r>
              <a:rPr lang="ko-KR" altLang="en-US" sz="1600" dirty="0" smtClean="0">
                <a:solidFill>
                  <a:srgbClr val="002060"/>
                </a:solidFill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</a:rPr>
              <a:t>DAU</a:t>
            </a:r>
            <a:r>
              <a:rPr lang="ko-KR" altLang="en-US" sz="1600" dirty="0" smtClean="0">
                <a:solidFill>
                  <a:srgbClr val="002060"/>
                </a:solidFill>
              </a:rPr>
              <a:t>를 작성하고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월차로 반복되는 중복 유저를 제거해서 </a:t>
            </a:r>
            <a:r>
              <a:rPr lang="en-US" altLang="ko-KR" sz="1600" dirty="0" smtClean="0">
                <a:solidFill>
                  <a:srgbClr val="002060"/>
                </a:solidFill>
              </a:rPr>
              <a:t>MAU</a:t>
            </a:r>
            <a:r>
              <a:rPr lang="ko-KR" altLang="en-US" sz="1600" dirty="0" smtClean="0">
                <a:solidFill>
                  <a:srgbClr val="002060"/>
                </a:solidFill>
              </a:rPr>
              <a:t>를 작성합니다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두 </a:t>
            </a:r>
            <a:r>
              <a:rPr lang="en-US" altLang="ko-KR" sz="1600" dirty="0" smtClean="0">
                <a:solidFill>
                  <a:srgbClr val="002060"/>
                </a:solidFill>
              </a:rPr>
              <a:t>MAU</a:t>
            </a:r>
            <a:r>
              <a:rPr lang="ko-KR" altLang="en-US" sz="1600" dirty="0" smtClean="0">
                <a:solidFill>
                  <a:srgbClr val="002060"/>
                </a:solidFill>
              </a:rPr>
              <a:t>를 결합하여 </a:t>
            </a:r>
            <a:r>
              <a:rPr lang="en-US" altLang="ko-KR" sz="1600" dirty="0">
                <a:solidFill>
                  <a:srgbClr val="002060"/>
                </a:solidFill>
              </a:rPr>
              <a:t>2</a:t>
            </a:r>
            <a:r>
              <a:rPr lang="ko-KR" altLang="en-US" sz="1600" dirty="0" smtClean="0">
                <a:solidFill>
                  <a:srgbClr val="002060"/>
                </a:solidFill>
              </a:rPr>
              <a:t>월의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피처폰</a:t>
            </a:r>
            <a:r>
              <a:rPr lang="ko-KR" altLang="en-US" sz="1600" dirty="0" smtClean="0">
                <a:solidFill>
                  <a:srgbClr val="002060"/>
                </a:solidFill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</a:rPr>
              <a:t>MAU</a:t>
            </a:r>
            <a:r>
              <a:rPr lang="ko-KR" altLang="en-US" sz="1600" dirty="0" smtClean="0">
                <a:solidFill>
                  <a:srgbClr val="002060"/>
                </a:solidFill>
              </a:rPr>
              <a:t>와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스마트폰</a:t>
            </a:r>
            <a:r>
              <a:rPr lang="ko-KR" altLang="en-US" sz="1600" dirty="0" smtClean="0">
                <a:solidFill>
                  <a:srgbClr val="002060"/>
                </a:solidFill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</a:rPr>
              <a:t>MAU</a:t>
            </a:r>
            <a:r>
              <a:rPr lang="ko-KR" altLang="en-US" sz="1600" dirty="0" smtClean="0">
                <a:solidFill>
                  <a:srgbClr val="002060"/>
                </a:solidFill>
              </a:rPr>
              <a:t>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결합하여 </a:t>
            </a:r>
            <a:r>
              <a:rPr lang="en-US" altLang="ko-KR" sz="1600" dirty="0" smtClean="0">
                <a:solidFill>
                  <a:srgbClr val="002060"/>
                </a:solidFill>
              </a:rPr>
              <a:t>2</a:t>
            </a:r>
            <a:r>
              <a:rPr lang="ko-KR" altLang="en-US" sz="1600" dirty="0" smtClean="0">
                <a:solidFill>
                  <a:srgbClr val="002060"/>
                </a:solidFill>
              </a:rPr>
              <a:t>월에 이용한 단말기가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스마트폰인지</a:t>
            </a:r>
            <a:r>
              <a:rPr lang="ko-KR" altLang="en-US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피처폰인지</a:t>
            </a:r>
            <a:r>
              <a:rPr lang="ko-KR" altLang="en-US" sz="1600" dirty="0" smtClean="0">
                <a:solidFill>
                  <a:srgbClr val="002060"/>
                </a:solidFill>
              </a:rPr>
              <a:t> 구별하기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2121" y="5229200"/>
            <a:ext cx="501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월의 이용 단말기 정보 추가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9319"/>
              </p:ext>
            </p:extLst>
          </p:nvPr>
        </p:nvGraphicFramePr>
        <p:xfrm>
          <a:off x="1115616" y="5661248"/>
          <a:ext cx="6624735" cy="7390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61514"/>
                <a:gridCol w="715803"/>
                <a:gridCol w="1011659"/>
                <a:gridCol w="959988"/>
                <a:gridCol w="1419586"/>
                <a:gridCol w="1656185"/>
              </a:tblGrid>
              <a:tr h="366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유저</a:t>
                      </a:r>
                      <a:r>
                        <a:rPr lang="en-US" altLang="ko-KR" sz="1200" b="1" dirty="0" smtClean="0"/>
                        <a:t>ID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이용월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단말기 종류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월 이용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월에 </a:t>
                      </a:r>
                      <a:r>
                        <a:rPr lang="ko-KR" altLang="en-US" sz="1200" b="1" dirty="0" err="1" smtClean="0"/>
                        <a:t>피처폰으로</a:t>
                      </a:r>
                      <a:r>
                        <a:rPr lang="ko-KR" altLang="en-US" sz="1200" b="1" dirty="0" smtClean="0"/>
                        <a:t> 이용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월에 </a:t>
                      </a:r>
                      <a:r>
                        <a:rPr lang="ko-KR" altLang="en-US" sz="1200" b="1" dirty="0" err="1" smtClean="0"/>
                        <a:t>스마트폰으로</a:t>
                      </a:r>
                      <a:r>
                        <a:rPr lang="ko-KR" altLang="en-US" sz="1200" b="1" dirty="0" smtClean="0"/>
                        <a:t> 이용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1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 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17369"/>
              </p:ext>
            </p:extLst>
          </p:nvPr>
        </p:nvGraphicFramePr>
        <p:xfrm>
          <a:off x="1043608" y="4221088"/>
          <a:ext cx="3528393" cy="64807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25698"/>
                <a:gridCol w="750721"/>
                <a:gridCol w="1025987"/>
                <a:gridCol w="1025987"/>
              </a:tblGrid>
              <a:tr h="366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유저</a:t>
                      </a:r>
                      <a:r>
                        <a:rPr lang="en-US" altLang="ko-KR" sz="1200" b="1" dirty="0" smtClean="0"/>
                        <a:t>ID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 smtClean="0"/>
                        <a:t>이용월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단말기 종류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월 이용</a:t>
                      </a:r>
                      <a:endParaRPr lang="ko-KR" altLang="en-US" sz="1200" b="1" dirty="0"/>
                    </a:p>
                  </a:txBody>
                  <a:tcPr/>
                </a:tc>
              </a:tr>
              <a:tr h="2818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 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220072" y="4221088"/>
            <a:ext cx="936104" cy="623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</a:t>
            </a:r>
            <a:r>
              <a:rPr lang="ko-KR" altLang="en-US" sz="1400" dirty="0" smtClean="0">
                <a:solidFill>
                  <a:srgbClr val="002060"/>
                </a:solidFill>
              </a:rPr>
              <a:t>월</a:t>
            </a:r>
            <a:r>
              <a:rPr lang="en-US" altLang="ko-KR" sz="1400" dirty="0" smtClean="0">
                <a:solidFill>
                  <a:srgbClr val="002060"/>
                </a:solidFill>
              </a:rPr>
              <a:t/>
            </a:r>
            <a:br>
              <a:rPr lang="en-US" altLang="ko-KR" sz="1400" dirty="0" smtClean="0">
                <a:solidFill>
                  <a:srgbClr val="002060"/>
                </a:solidFill>
              </a:rPr>
            </a:br>
            <a:r>
              <a:rPr lang="ko-KR" altLang="en-US" sz="1400" dirty="0" err="1" smtClean="0">
                <a:solidFill>
                  <a:srgbClr val="002060"/>
                </a:solidFill>
              </a:rPr>
              <a:t>피처폰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MAU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88224" y="4221088"/>
            <a:ext cx="936104" cy="623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</a:t>
            </a:r>
            <a:r>
              <a:rPr lang="ko-KR" altLang="en-US" sz="1400" dirty="0" smtClean="0">
                <a:solidFill>
                  <a:srgbClr val="002060"/>
                </a:solidFill>
              </a:rPr>
              <a:t>월</a:t>
            </a:r>
            <a:r>
              <a:rPr lang="en-US" altLang="ko-KR" sz="1400" dirty="0" smtClean="0">
                <a:solidFill>
                  <a:srgbClr val="002060"/>
                </a:solidFill>
              </a:rPr>
              <a:t/>
            </a:r>
            <a:br>
              <a:rPr lang="en-US" altLang="ko-KR" sz="1400" dirty="0" smtClean="0">
                <a:solidFill>
                  <a:srgbClr val="002060"/>
                </a:solidFill>
              </a:rPr>
            </a:br>
            <a:r>
              <a:rPr lang="ko-KR" altLang="en-US" sz="1400" dirty="0" err="1" smtClean="0">
                <a:solidFill>
                  <a:srgbClr val="002060"/>
                </a:solidFill>
              </a:rPr>
              <a:t>스마트폰</a:t>
            </a:r>
            <a:r>
              <a:rPr lang="ko-KR" altLang="en-US" sz="1400" dirty="0" smtClean="0">
                <a:solidFill>
                  <a:srgbClr val="002060"/>
                </a:solidFill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</a:rPr>
              <a:t>MAU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8" name="꺾인 연결선 7"/>
          <p:cNvCxnSpPr>
            <a:stCxn id="12" idx="2"/>
          </p:cNvCxnSpPr>
          <p:nvPr/>
        </p:nvCxnSpPr>
        <p:spPr>
          <a:xfrm rot="5400000">
            <a:off x="4937680" y="4910803"/>
            <a:ext cx="816813" cy="6840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5400000">
            <a:off x="6071806" y="4928805"/>
            <a:ext cx="816813" cy="648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6200000" flipH="1">
            <a:off x="3263493" y="4928805"/>
            <a:ext cx="816814" cy="6480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8364" y="6429129"/>
            <a:ext cx="732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‘2</a:t>
            </a:r>
            <a:r>
              <a:rPr lang="ko-KR" altLang="en-US" sz="1400" dirty="0" smtClean="0">
                <a:solidFill>
                  <a:srgbClr val="C00000"/>
                </a:solidFill>
              </a:rPr>
              <a:t>월 이용 없음</a:t>
            </a:r>
            <a:r>
              <a:rPr lang="en-US" altLang="ko-KR" sz="1400" dirty="0" smtClean="0">
                <a:solidFill>
                  <a:srgbClr val="C00000"/>
                </a:solidFill>
              </a:rPr>
              <a:t>’</a:t>
            </a:r>
            <a:r>
              <a:rPr lang="ko-KR" altLang="en-US" sz="1400" dirty="0" smtClean="0">
                <a:solidFill>
                  <a:srgbClr val="C00000"/>
                </a:solidFill>
              </a:rPr>
              <a:t> 또는 </a:t>
            </a:r>
            <a:r>
              <a:rPr lang="en-US" altLang="ko-KR" sz="1400" dirty="0" smtClean="0">
                <a:solidFill>
                  <a:srgbClr val="C00000"/>
                </a:solidFill>
              </a:rPr>
              <a:t>‘2</a:t>
            </a:r>
            <a:r>
              <a:rPr lang="ko-KR" altLang="en-US" sz="1400" dirty="0" smtClean="0">
                <a:solidFill>
                  <a:srgbClr val="C00000"/>
                </a:solidFill>
              </a:rPr>
              <a:t>월 </a:t>
            </a:r>
            <a:r>
              <a:rPr lang="ko-KR" altLang="en-US" sz="1400" dirty="0" err="1" smtClean="0">
                <a:solidFill>
                  <a:srgbClr val="C00000"/>
                </a:solidFill>
              </a:rPr>
              <a:t>스마트폰으로</a:t>
            </a:r>
            <a:r>
              <a:rPr lang="ko-KR" altLang="en-US" sz="1400" dirty="0" smtClean="0">
                <a:solidFill>
                  <a:srgbClr val="C00000"/>
                </a:solidFill>
              </a:rPr>
              <a:t> 이용</a:t>
            </a:r>
            <a:r>
              <a:rPr lang="en-US" altLang="ko-KR" sz="1400" dirty="0" smtClean="0">
                <a:solidFill>
                  <a:srgbClr val="C00000"/>
                </a:solidFill>
              </a:rPr>
              <a:t>’</a:t>
            </a:r>
            <a:r>
              <a:rPr lang="ko-KR" altLang="en-US" sz="1400" dirty="0" smtClean="0">
                <a:solidFill>
                  <a:srgbClr val="C00000"/>
                </a:solidFill>
              </a:rPr>
              <a:t>의 조건으로 데이터 골라내기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787208" cy="64807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b="1" dirty="0" smtClean="0">
                <a:solidFill>
                  <a:srgbClr val="107E15"/>
                </a:solidFill>
              </a:rPr>
              <a:t>(</a:t>
            </a:r>
            <a:r>
              <a:rPr lang="ko-KR" altLang="en-US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b="1" dirty="0" smtClean="0">
                <a:solidFill>
                  <a:srgbClr val="107E15"/>
                </a:solidFill>
              </a:rPr>
              <a:t> </a:t>
            </a:r>
            <a:r>
              <a:rPr lang="ko-KR" altLang="en-US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b="1" dirty="0" smtClean="0">
                <a:solidFill>
                  <a:srgbClr val="107E15"/>
                </a:solidFill>
              </a:rPr>
              <a:t>) </a:t>
            </a:r>
            <a:r>
              <a:rPr lang="ko-KR" altLang="en-US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b="1" dirty="0">
                <a:solidFill>
                  <a:srgbClr val="107E15"/>
                </a:solidFill>
              </a:rPr>
              <a:t>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/>
              <a:t>데이터 가공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60939" y="2204864"/>
            <a:ext cx="7787208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C00000"/>
                </a:solidFill>
              </a:rPr>
              <a:t>2</a:t>
            </a:r>
            <a:r>
              <a:rPr lang="ko-KR" altLang="en-US" sz="1600" dirty="0" smtClean="0">
                <a:solidFill>
                  <a:srgbClr val="C00000"/>
                </a:solidFill>
              </a:rPr>
              <a:t>월 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이용 없음 또는 </a:t>
            </a:r>
            <a:r>
              <a:rPr lang="en-US" altLang="ko-KR" sz="1600" dirty="0" smtClean="0">
                <a:solidFill>
                  <a:srgbClr val="C00000"/>
                </a:solidFill>
              </a:rPr>
              <a:t>2</a:t>
            </a:r>
            <a:r>
              <a:rPr lang="ko-KR" altLang="en-US" sz="1600" dirty="0" smtClean="0">
                <a:solidFill>
                  <a:srgbClr val="C00000"/>
                </a:solidFill>
              </a:rPr>
              <a:t>월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스마트폰으로</a:t>
            </a:r>
            <a:r>
              <a:rPr lang="ko-KR" altLang="en-US" sz="1600" dirty="0" smtClean="0">
                <a:solidFill>
                  <a:srgbClr val="C00000"/>
                </a:solidFill>
              </a:rPr>
              <a:t> 이용의 조건으로 데이터 골라내기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ko-KR" altLang="en-US" sz="1600" dirty="0" err="1" smtClean="0">
                <a:solidFill>
                  <a:srgbClr val="002060"/>
                </a:solidFill>
              </a:rPr>
              <a:t>날짜별로</a:t>
            </a:r>
            <a:r>
              <a:rPr lang="ko-KR" altLang="en-US" sz="1600" dirty="0" smtClean="0">
                <a:solidFill>
                  <a:srgbClr val="002060"/>
                </a:solidFill>
              </a:rPr>
              <a:t> 게임을 이용했는지 나타내는 데이터 가공하기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err="1" smtClean="0">
                <a:solidFill>
                  <a:srgbClr val="002060"/>
                </a:solidFill>
              </a:rPr>
              <a:t>날짜별</a:t>
            </a:r>
            <a:r>
              <a:rPr lang="ko-KR" altLang="en-US" sz="1600" dirty="0" smtClean="0">
                <a:solidFill>
                  <a:srgbClr val="002060"/>
                </a:solidFill>
              </a:rPr>
              <a:t> 이용 상황 데이터와 </a:t>
            </a:r>
            <a:r>
              <a:rPr lang="en-US" altLang="ko-KR" sz="1600" dirty="0" smtClean="0">
                <a:solidFill>
                  <a:srgbClr val="002060"/>
                </a:solidFill>
              </a:rPr>
              <a:t>‘2</a:t>
            </a:r>
            <a:r>
              <a:rPr lang="ko-KR" altLang="en-US" sz="1600" dirty="0">
                <a:solidFill>
                  <a:srgbClr val="002060"/>
                </a:solidFill>
              </a:rPr>
              <a:t>월 </a:t>
            </a:r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이용 없음 또는 </a:t>
            </a:r>
            <a:r>
              <a:rPr lang="en-US" altLang="ko-KR" sz="1600" dirty="0">
                <a:solidFill>
                  <a:srgbClr val="002060"/>
                </a:solidFill>
              </a:rPr>
              <a:t>2</a:t>
            </a:r>
            <a:r>
              <a:rPr lang="ko-KR" altLang="en-US" sz="1600" dirty="0">
                <a:solidFill>
                  <a:srgbClr val="002060"/>
                </a:solidFill>
              </a:rPr>
              <a:t>월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스마트폰으로</a:t>
            </a:r>
            <a:r>
              <a:rPr lang="ko-KR" altLang="en-US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>
                <a:solidFill>
                  <a:srgbClr val="002060"/>
                </a:solidFill>
              </a:rPr>
              <a:t>이용의 </a:t>
            </a:r>
            <a:r>
              <a:rPr lang="ko-KR" altLang="en-US" sz="1600" dirty="0" smtClean="0">
                <a:solidFill>
                  <a:srgbClr val="002060"/>
                </a:solidFill>
              </a:rPr>
              <a:t>조건 데이터</a:t>
            </a:r>
            <a:r>
              <a:rPr lang="en-US" altLang="ko-KR" sz="1600" dirty="0" smtClean="0">
                <a:solidFill>
                  <a:srgbClr val="002060"/>
                </a:solidFill>
              </a:rPr>
              <a:t>’</a:t>
            </a:r>
            <a:r>
              <a:rPr lang="ko-KR" altLang="en-US" sz="1600" dirty="0" smtClean="0">
                <a:solidFill>
                  <a:srgbClr val="002060"/>
                </a:solidFill>
              </a:rPr>
              <a:t>와 결합하기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탈퇴한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유저수와</a:t>
            </a:r>
            <a:r>
              <a:rPr lang="ko-KR" altLang="en-US" sz="1600" dirty="0" smtClean="0">
                <a:solidFill>
                  <a:srgbClr val="002060"/>
                </a:solidFill>
              </a:rPr>
              <a:t> </a:t>
            </a:r>
            <a:r>
              <a:rPr lang="en-US" altLang="ko-KR" sz="1600" dirty="0" smtClean="0">
                <a:solidFill>
                  <a:srgbClr val="002060"/>
                </a:solidFill>
              </a:rPr>
              <a:t>ID </a:t>
            </a:r>
            <a:r>
              <a:rPr lang="ko-KR" altLang="en-US" sz="1600" dirty="0" smtClean="0">
                <a:solidFill>
                  <a:srgbClr val="002060"/>
                </a:solidFill>
              </a:rPr>
              <a:t>이전을 해서 이용하는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유저수</a:t>
            </a:r>
            <a:r>
              <a:rPr lang="ko-KR" altLang="en-US" sz="1600" dirty="0" smtClean="0">
                <a:solidFill>
                  <a:srgbClr val="002060"/>
                </a:solidFill>
              </a:rPr>
              <a:t> 집계 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787208" cy="64807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b="1" dirty="0" smtClean="0">
                <a:solidFill>
                  <a:srgbClr val="107E15"/>
                </a:solidFill>
              </a:rPr>
              <a:t>(</a:t>
            </a:r>
            <a:r>
              <a:rPr lang="ko-KR" altLang="en-US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b="1" dirty="0" smtClean="0">
                <a:solidFill>
                  <a:srgbClr val="107E15"/>
                </a:solidFill>
              </a:rPr>
              <a:t> </a:t>
            </a:r>
            <a:r>
              <a:rPr lang="ko-KR" altLang="en-US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b="1" dirty="0" smtClean="0">
                <a:solidFill>
                  <a:srgbClr val="107E15"/>
                </a:solidFill>
              </a:rPr>
              <a:t>) </a:t>
            </a:r>
            <a:r>
              <a:rPr lang="ko-KR" altLang="en-US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b="1" dirty="0">
                <a:solidFill>
                  <a:srgbClr val="107E15"/>
                </a:solidFill>
              </a:rPr>
              <a:t>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/>
              <a:t>모델검</a:t>
            </a:r>
            <a:r>
              <a:rPr lang="ko-KR" altLang="en-US" b="1" dirty="0"/>
              <a:t>증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90491" y="2204864"/>
            <a:ext cx="7787208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solidFill>
                  <a:srgbClr val="002060"/>
                </a:solidFill>
              </a:rPr>
              <a:t>예측 모델은 </a:t>
            </a:r>
            <a:r>
              <a:rPr lang="en-US" altLang="ko-KR" sz="1600" dirty="0" smtClean="0">
                <a:solidFill>
                  <a:srgbClr val="002060"/>
                </a:solidFill>
              </a:rPr>
              <a:t>‘</a:t>
            </a:r>
            <a:r>
              <a:rPr lang="ko-KR" altLang="en-US" sz="1600" dirty="0" smtClean="0">
                <a:solidFill>
                  <a:srgbClr val="C00000"/>
                </a:solidFill>
              </a:rPr>
              <a:t>모델 구축</a:t>
            </a:r>
            <a:r>
              <a:rPr lang="en-US" altLang="ko-KR" sz="1600" dirty="0" smtClean="0">
                <a:solidFill>
                  <a:srgbClr val="002060"/>
                </a:solidFill>
              </a:rPr>
              <a:t>’</a:t>
            </a:r>
            <a:r>
              <a:rPr lang="ko-KR" altLang="en-US" sz="1600" dirty="0" smtClean="0">
                <a:solidFill>
                  <a:srgbClr val="002060"/>
                </a:solidFill>
              </a:rPr>
              <a:t>과 </a:t>
            </a:r>
            <a:r>
              <a:rPr lang="en-US" altLang="ko-KR" sz="1600" dirty="0" smtClean="0">
                <a:solidFill>
                  <a:srgbClr val="002060"/>
                </a:solidFill>
              </a:rPr>
              <a:t>‘</a:t>
            </a:r>
            <a:r>
              <a:rPr lang="ko-KR" altLang="en-US" sz="1600" dirty="0" smtClean="0">
                <a:solidFill>
                  <a:srgbClr val="C00000"/>
                </a:solidFill>
              </a:rPr>
              <a:t>모델 검</a:t>
            </a:r>
            <a:r>
              <a:rPr lang="ko-KR" altLang="en-US" sz="1600" dirty="0" smtClean="0">
                <a:solidFill>
                  <a:srgbClr val="002060"/>
                </a:solidFill>
              </a:rPr>
              <a:t>증</a:t>
            </a:r>
            <a:r>
              <a:rPr lang="en-US" altLang="ko-KR" sz="1600" dirty="0" smtClean="0">
                <a:solidFill>
                  <a:srgbClr val="002060"/>
                </a:solidFill>
              </a:rPr>
              <a:t>’ 2</a:t>
            </a:r>
            <a:r>
              <a:rPr lang="ko-KR" altLang="en-US" sz="1600" dirty="0" smtClean="0">
                <a:solidFill>
                  <a:srgbClr val="002060"/>
                </a:solidFill>
              </a:rPr>
              <a:t>단계로 나누어 진행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데이터로부터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로지스틱</a:t>
            </a:r>
            <a:r>
              <a:rPr lang="ko-KR" altLang="en-US" sz="1600" dirty="0" smtClean="0">
                <a:solidFill>
                  <a:srgbClr val="002060"/>
                </a:solidFill>
              </a:rPr>
              <a:t> 회귀분석을 통해 예측 모델을 구축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예측 모델이 어느 정도 신뢰할 수 있는지 검증하기 이해 모델의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예측값과</a:t>
            </a:r>
            <a:r>
              <a:rPr lang="ko-KR" altLang="en-US" sz="1600" dirty="0" smtClean="0">
                <a:solidFill>
                  <a:srgbClr val="002060"/>
                </a:solidFill>
              </a:rPr>
              <a:t> 실제 </a:t>
            </a:r>
            <a:r>
              <a:rPr lang="ko-KR" altLang="en-US" sz="1600" dirty="0" smtClean="0">
                <a:solidFill>
                  <a:srgbClr val="002060"/>
                </a:solidFill>
              </a:rPr>
              <a:t>데이터를 비교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>
                <a:solidFill>
                  <a:srgbClr val="002060"/>
                </a:solidFill>
              </a:rPr>
              <a:t>모</a:t>
            </a:r>
            <a:r>
              <a:rPr lang="ko-KR" altLang="en-US" sz="1600" dirty="0" smtClean="0">
                <a:solidFill>
                  <a:srgbClr val="002060"/>
                </a:solidFill>
              </a:rPr>
              <a:t>델의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예측값은</a:t>
            </a:r>
            <a:r>
              <a:rPr lang="ko-KR" altLang="en-US" sz="1600" dirty="0" smtClean="0">
                <a:solidFill>
                  <a:srgbClr val="002060"/>
                </a:solidFill>
              </a:rPr>
              <a:t> 다음달에 </a:t>
            </a:r>
            <a:r>
              <a:rPr lang="en-US" altLang="ko-KR" sz="1600" dirty="0" smtClean="0">
                <a:solidFill>
                  <a:srgbClr val="002060"/>
                </a:solidFill>
              </a:rPr>
              <a:t>ID</a:t>
            </a:r>
            <a:r>
              <a:rPr lang="ko-KR" altLang="en-US" sz="1600" dirty="0" smtClean="0">
                <a:solidFill>
                  <a:srgbClr val="002060"/>
                </a:solidFill>
              </a:rPr>
              <a:t>를 이전할 확률이 되므로 </a:t>
            </a:r>
            <a:r>
              <a:rPr lang="en-US" altLang="ko-KR" sz="1600" dirty="0" smtClean="0">
                <a:solidFill>
                  <a:srgbClr val="002060"/>
                </a:solidFill>
              </a:rPr>
              <a:t>0.5 </a:t>
            </a:r>
            <a:r>
              <a:rPr lang="ko-KR" altLang="en-US" sz="1600" dirty="0" smtClean="0">
                <a:solidFill>
                  <a:srgbClr val="002060"/>
                </a:solidFill>
              </a:rPr>
              <a:t>이상을 </a:t>
            </a:r>
            <a:r>
              <a:rPr lang="en-US" altLang="ko-KR" sz="1600" dirty="0" smtClean="0">
                <a:solidFill>
                  <a:srgbClr val="002060"/>
                </a:solidFill>
              </a:rPr>
              <a:t>‘</a:t>
            </a:r>
            <a:r>
              <a:rPr lang="ko-KR" altLang="en-US" sz="1600" dirty="0" smtClean="0">
                <a:solidFill>
                  <a:srgbClr val="002060"/>
                </a:solidFill>
              </a:rPr>
              <a:t>다음달 </a:t>
            </a:r>
            <a:r>
              <a:rPr lang="en-US" altLang="ko-KR" sz="1600" dirty="0" smtClean="0">
                <a:solidFill>
                  <a:srgbClr val="002060"/>
                </a:solidFill>
              </a:rPr>
              <a:t>ID </a:t>
            </a:r>
            <a:r>
              <a:rPr lang="ko-KR" altLang="en-US" sz="1600" dirty="0" smtClean="0">
                <a:solidFill>
                  <a:srgbClr val="002060"/>
                </a:solidFill>
              </a:rPr>
              <a:t>이전</a:t>
            </a:r>
            <a:r>
              <a:rPr lang="en-US" altLang="ko-KR" sz="1600" dirty="0" smtClean="0">
                <a:solidFill>
                  <a:srgbClr val="002060"/>
                </a:solidFill>
              </a:rPr>
              <a:t>’</a:t>
            </a:r>
            <a:r>
              <a:rPr lang="ko-KR" altLang="en-US" sz="1600" dirty="0" smtClean="0">
                <a:solidFill>
                  <a:srgbClr val="002060"/>
                </a:solidFill>
              </a:rPr>
              <a:t>으로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그 미만을 </a:t>
            </a:r>
            <a:r>
              <a:rPr lang="en-US" altLang="ko-KR" sz="1600" dirty="0" smtClean="0">
                <a:solidFill>
                  <a:srgbClr val="002060"/>
                </a:solidFill>
              </a:rPr>
              <a:t>‘</a:t>
            </a:r>
            <a:r>
              <a:rPr lang="ko-KR" altLang="en-US" sz="1600" dirty="0" smtClean="0">
                <a:solidFill>
                  <a:srgbClr val="002060"/>
                </a:solidFill>
              </a:rPr>
              <a:t>탈퇴</a:t>
            </a:r>
            <a:r>
              <a:rPr lang="en-US" altLang="ko-KR" sz="1600" dirty="0" smtClean="0">
                <a:solidFill>
                  <a:srgbClr val="002060"/>
                </a:solidFill>
              </a:rPr>
              <a:t>’</a:t>
            </a:r>
            <a:r>
              <a:rPr lang="ko-KR" altLang="en-US" sz="1600" dirty="0" smtClean="0">
                <a:solidFill>
                  <a:srgbClr val="002060"/>
                </a:solidFill>
              </a:rPr>
              <a:t>로  정함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설명 변수는 과거 </a:t>
            </a:r>
            <a:r>
              <a:rPr lang="en-US" altLang="ko-KR" sz="1600" dirty="0" smtClean="0">
                <a:solidFill>
                  <a:srgbClr val="002060"/>
                </a:solidFill>
              </a:rPr>
              <a:t>1</a:t>
            </a:r>
            <a:r>
              <a:rPr lang="ko-KR" altLang="en-US" sz="1600" dirty="0" smtClean="0">
                <a:solidFill>
                  <a:srgbClr val="002060"/>
                </a:solidFill>
              </a:rPr>
              <a:t>개월</a:t>
            </a:r>
            <a:r>
              <a:rPr lang="en-US" altLang="ko-KR" sz="1600" dirty="0" smtClean="0">
                <a:solidFill>
                  <a:srgbClr val="002060"/>
                </a:solidFill>
              </a:rPr>
              <a:t>(31</a:t>
            </a:r>
            <a:r>
              <a:rPr lang="ko-KR" altLang="en-US" sz="1600" dirty="0" smtClean="0">
                <a:solidFill>
                  <a:srgbClr val="002060"/>
                </a:solidFill>
              </a:rPr>
              <a:t>일간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r>
              <a:rPr lang="ko-KR" altLang="en-US" sz="1600" dirty="0" smtClean="0">
                <a:solidFill>
                  <a:srgbClr val="002060"/>
                </a:solidFill>
              </a:rPr>
              <a:t>의 이용 상황을 </a:t>
            </a:r>
            <a:r>
              <a:rPr lang="en-US" altLang="ko-KR" sz="1600" dirty="0" smtClean="0">
                <a:solidFill>
                  <a:srgbClr val="002060"/>
                </a:solidFill>
              </a:rPr>
              <a:t>AIC(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아카이케</a:t>
            </a:r>
            <a:r>
              <a:rPr lang="ko-KR" altLang="en-US" sz="1600" dirty="0" smtClean="0">
                <a:solidFill>
                  <a:srgbClr val="002060"/>
                </a:solidFill>
              </a:rPr>
              <a:t> 정보 척도</a:t>
            </a:r>
            <a:r>
              <a:rPr lang="en-US" altLang="ko-KR" sz="1600" dirty="0" smtClean="0">
                <a:solidFill>
                  <a:srgbClr val="002060"/>
                </a:solidFill>
              </a:rPr>
              <a:t>) </a:t>
            </a:r>
            <a:r>
              <a:rPr lang="ko-KR" altLang="en-US" sz="1600" dirty="0" smtClean="0">
                <a:solidFill>
                  <a:srgbClr val="002060"/>
                </a:solidFill>
              </a:rPr>
              <a:t>지표를 가지고 변수를 선택하여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로지스틱</a:t>
            </a:r>
            <a:r>
              <a:rPr lang="ko-KR" altLang="en-US" sz="1600" dirty="0" smtClean="0">
                <a:solidFill>
                  <a:srgbClr val="002060"/>
                </a:solidFill>
              </a:rPr>
              <a:t> 회귀분석으로 모델을 구축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err="1" smtClean="0">
                <a:solidFill>
                  <a:srgbClr val="002060"/>
                </a:solidFill>
              </a:rPr>
              <a:t>다중공선성</a:t>
            </a:r>
            <a:r>
              <a:rPr lang="en-US" altLang="ko-KR" sz="1600" dirty="0" smtClean="0">
                <a:solidFill>
                  <a:srgbClr val="002060"/>
                </a:solidFill>
              </a:rPr>
              <a:t>(multicollinearity) -  </a:t>
            </a:r>
            <a:r>
              <a:rPr lang="ko-KR" altLang="en-US" sz="1600" dirty="0" smtClean="0">
                <a:solidFill>
                  <a:srgbClr val="002060"/>
                </a:solidFill>
              </a:rPr>
              <a:t>설명변수 간에 상관이 있을 때 발생하는 현상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lvl="1"/>
            <a:r>
              <a:rPr lang="ko-KR" altLang="en-US" sz="1600" dirty="0" err="1" smtClean="0">
                <a:solidFill>
                  <a:srgbClr val="002060"/>
                </a:solidFill>
              </a:rPr>
              <a:t>다중공선성이</a:t>
            </a:r>
            <a:r>
              <a:rPr lang="ko-KR" altLang="en-US" sz="1600" dirty="0" smtClean="0">
                <a:solidFill>
                  <a:srgbClr val="002060"/>
                </a:solidFill>
              </a:rPr>
              <a:t> 발생하면 계수에 대해 논의할 수 없게 되며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</a:rPr>
              <a:t>장기 예측이 불가능한 불안정한 모델이 되어 버리는 문제가 발생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정답 데이터가 존재하지 않는 상황에서 정확도와 </a:t>
            </a:r>
            <a:r>
              <a:rPr lang="ko-KR" altLang="en-US" sz="1600" dirty="0" err="1" smtClean="0">
                <a:solidFill>
                  <a:srgbClr val="002060"/>
                </a:solidFill>
              </a:rPr>
              <a:t>재현성을</a:t>
            </a:r>
            <a:r>
              <a:rPr lang="ko-KR" altLang="en-US" sz="1600" dirty="0" smtClean="0">
                <a:solidFill>
                  <a:srgbClr val="002060"/>
                </a:solidFill>
              </a:rPr>
              <a:t> 높이는 모델의 완성도 작업을 생략하고 한번만 사용할 일회용 모델로 진행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err="1" smtClean="0">
                <a:solidFill>
                  <a:srgbClr val="002060"/>
                </a:solidFill>
              </a:rPr>
              <a:t>예측값과</a:t>
            </a:r>
            <a:r>
              <a:rPr lang="ko-KR" altLang="en-US" sz="1600" dirty="0" smtClean="0">
                <a:solidFill>
                  <a:srgbClr val="002060"/>
                </a:solidFill>
              </a:rPr>
              <a:t> 측정값의 차이는 크로스 집계표를 사용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  <a:p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7787208" cy="504056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b="1" dirty="0" smtClean="0">
                <a:solidFill>
                  <a:srgbClr val="107E15"/>
                </a:solidFill>
              </a:rPr>
              <a:t>(</a:t>
            </a:r>
            <a:r>
              <a:rPr lang="ko-KR" altLang="en-US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b="1" dirty="0" smtClean="0">
                <a:solidFill>
                  <a:srgbClr val="107E15"/>
                </a:solidFill>
              </a:rPr>
              <a:t> </a:t>
            </a:r>
            <a:r>
              <a:rPr lang="ko-KR" altLang="en-US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b="1" dirty="0" smtClean="0">
                <a:solidFill>
                  <a:srgbClr val="107E15"/>
                </a:solidFill>
              </a:rPr>
              <a:t>) </a:t>
            </a:r>
            <a:r>
              <a:rPr lang="ko-KR" altLang="en-US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b="1" dirty="0">
                <a:solidFill>
                  <a:srgbClr val="107E15"/>
                </a:solidFill>
              </a:rPr>
              <a:t>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err="1" smtClean="0"/>
              <a:t>피처폰</a:t>
            </a:r>
            <a:r>
              <a:rPr lang="ko-KR" altLang="en-US" b="1" dirty="0" smtClean="0"/>
              <a:t> 유저의 탈퇴를 구조적으로 분석하기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560" y="1916832"/>
            <a:ext cx="7734410" cy="19442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피처폰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유저의 감소량에 비해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스마트폰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유저의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증가량이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적은 이유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400" b="1" dirty="0" err="1" smtClean="0">
                <a:solidFill>
                  <a:schemeClr val="tx1"/>
                </a:solidFill>
              </a:rPr>
              <a:t>피처폰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유저의 탈퇴 패턴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rgbClr val="002060"/>
                </a:solidFill>
              </a:rPr>
              <a:t>피처폰에서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그냥 탈퇴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rgbClr val="002060"/>
                </a:solidFill>
              </a:rPr>
              <a:t>피처폰에서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스마트폰으로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갈아타기 위해 탈퇴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endParaRPr lang="en-US" altLang="ko-KR" sz="1400" b="1" dirty="0">
              <a:solidFill>
                <a:srgbClr val="002060"/>
              </a:solidFill>
            </a:endParaRPr>
          </a:p>
          <a:p>
            <a:r>
              <a:rPr lang="ko-KR" altLang="en-US" sz="1400" b="1" dirty="0" err="1" smtClean="0">
                <a:solidFill>
                  <a:schemeClr val="tx1"/>
                </a:solidFill>
              </a:rPr>
              <a:t>스마트폰으로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갈아타기 위해 탈퇴하는 유저의 패턴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2060"/>
                </a:solidFill>
              </a:rPr>
              <a:t>ID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를 이전해서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피처폰에서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쓰던 계정을 그대로 사용하는 유저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2060"/>
                </a:solidFill>
              </a:rPr>
              <a:t>ID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를 새로 만들어서 사용하는 유저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자연히 탈퇴하는 유저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16730"/>
              </p:ext>
            </p:extLst>
          </p:nvPr>
        </p:nvGraphicFramePr>
        <p:xfrm>
          <a:off x="658417" y="4149080"/>
          <a:ext cx="7704856" cy="17399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80320"/>
                <a:gridCol w="4824536"/>
              </a:tblGrid>
              <a:tr h="3403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탈퇴 시에  </a:t>
                      </a:r>
                      <a:r>
                        <a:rPr lang="ko-KR" altLang="en-US" sz="1400" b="1" dirty="0" err="1" smtClean="0"/>
                        <a:t>스마트폰</a:t>
                      </a:r>
                      <a:r>
                        <a:rPr lang="ko-KR" altLang="en-US" sz="1400" b="1" dirty="0" smtClean="0"/>
                        <a:t> 사용하는가</a:t>
                      </a:r>
                      <a:r>
                        <a:rPr lang="en-US" altLang="ko-KR" sz="1400" b="1" dirty="0" smtClean="0"/>
                        <a:t>?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피처폰</a:t>
                      </a:r>
                      <a:r>
                        <a:rPr lang="ko-KR" altLang="en-US" sz="1400" b="1" dirty="0" smtClean="0"/>
                        <a:t> 유저가 탈퇴하게 된 이유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49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아니오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자연탈퇴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49907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예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자연탈퇴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4990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새로 </a:t>
                      </a:r>
                      <a:r>
                        <a:rPr lang="ko-KR" altLang="en-US" sz="1400" b="1" dirty="0" err="1" smtClean="0"/>
                        <a:t>스마트폰용</a:t>
                      </a:r>
                      <a:r>
                        <a:rPr lang="ko-KR" altLang="en-US" sz="1400" b="1" dirty="0" smtClean="0"/>
                        <a:t> 계정을 만들어서 사용했음</a:t>
                      </a:r>
                    </a:p>
                  </a:txBody>
                  <a:tcPr/>
                </a:tc>
              </a:tr>
              <a:tr h="34990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/>
                        <a:t>피처폰에서</a:t>
                      </a:r>
                      <a:r>
                        <a:rPr lang="ko-KR" altLang="en-US" sz="1400" b="1" dirty="0" smtClean="0"/>
                        <a:t> 쓰던 계정을 </a:t>
                      </a:r>
                      <a:r>
                        <a:rPr lang="ko-KR" altLang="en-US" sz="1400" b="1" dirty="0" err="1" smtClean="0"/>
                        <a:t>스마트폰으로</a:t>
                      </a:r>
                      <a:r>
                        <a:rPr lang="ko-KR" altLang="en-US" sz="1400" b="1" dirty="0" smtClean="0"/>
                        <a:t> 이전해서 사용했음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3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7787208" cy="504056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b="1" dirty="0" smtClean="0">
                <a:solidFill>
                  <a:srgbClr val="107E15"/>
                </a:solidFill>
              </a:rPr>
              <a:t>(</a:t>
            </a:r>
            <a:r>
              <a:rPr lang="ko-KR" altLang="en-US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b="1" dirty="0" smtClean="0">
                <a:solidFill>
                  <a:srgbClr val="107E15"/>
                </a:solidFill>
              </a:rPr>
              <a:t> </a:t>
            </a:r>
            <a:r>
              <a:rPr lang="ko-KR" altLang="en-US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b="1" dirty="0" smtClean="0">
                <a:solidFill>
                  <a:srgbClr val="107E15"/>
                </a:solidFill>
              </a:rPr>
              <a:t>) </a:t>
            </a:r>
            <a:r>
              <a:rPr lang="ko-KR" altLang="en-US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b="1" dirty="0">
                <a:solidFill>
                  <a:srgbClr val="107E15"/>
                </a:solidFill>
              </a:rPr>
              <a:t>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err="1" smtClean="0"/>
              <a:t>피처폰</a:t>
            </a:r>
            <a:r>
              <a:rPr lang="ko-KR" altLang="en-US" b="1" dirty="0" smtClean="0"/>
              <a:t> 유저의 탈퇴를 구조적으로 분석하기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8" y="1916832"/>
            <a:ext cx="7920880" cy="201622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스마트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폰으로</a:t>
            </a:r>
            <a:r>
              <a:rPr lang="ko-KR" altLang="en-US" sz="1600" dirty="0" smtClean="0">
                <a:solidFill>
                  <a:schemeClr val="tx1"/>
                </a:solidFill>
              </a:rPr>
              <a:t> 이전할 때 새로 </a:t>
            </a:r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r>
              <a:rPr lang="ko-KR" altLang="en-US" sz="1600" dirty="0" smtClean="0">
                <a:solidFill>
                  <a:schemeClr val="tx1"/>
                </a:solidFill>
              </a:rPr>
              <a:t>를 만들어서 </a:t>
            </a:r>
            <a:r>
              <a:rPr lang="ko-KR" altLang="en-US" sz="1600" dirty="0" smtClean="0">
                <a:solidFill>
                  <a:schemeClr val="tx1"/>
                </a:solidFill>
              </a:rPr>
              <a:t>게임을 이용하는 유저들 중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피처폰</a:t>
            </a:r>
            <a:r>
              <a:rPr lang="ko-KR" altLang="en-US" sz="1600" dirty="0" smtClean="0">
                <a:solidFill>
                  <a:schemeClr val="tx1"/>
                </a:solidFill>
              </a:rPr>
              <a:t> 유저와 실제 같더라도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계저잉</a:t>
            </a:r>
            <a:r>
              <a:rPr lang="ko-KR" altLang="en-US" sz="1600" dirty="0" smtClean="0">
                <a:solidFill>
                  <a:schemeClr val="tx1"/>
                </a:solidFill>
              </a:rPr>
              <a:t> 다르기 때문에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피처폰에서</a:t>
            </a:r>
            <a:r>
              <a:rPr lang="ko-KR" altLang="en-US" sz="1600" dirty="0" smtClean="0">
                <a:solidFill>
                  <a:schemeClr val="tx1"/>
                </a:solidFill>
              </a:rPr>
              <a:t> 갈아탄 기존 유저인지 알아낼 방법이 없습니다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정기적인 설문조사를 </a:t>
            </a:r>
            <a:r>
              <a:rPr lang="ko-KR" altLang="en-US" sz="1600" dirty="0" smtClean="0">
                <a:solidFill>
                  <a:schemeClr val="tx1"/>
                </a:solidFill>
              </a:rPr>
              <a:t>통해 이런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유저수는</a:t>
            </a:r>
            <a:r>
              <a:rPr lang="ko-KR" altLang="en-US" sz="1600" dirty="0" smtClean="0">
                <a:solidFill>
                  <a:schemeClr val="tx1"/>
                </a:solidFill>
              </a:rPr>
              <a:t> 극히 일부임이 밝혀졌습니다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스마트폰으로</a:t>
            </a:r>
            <a:r>
              <a:rPr lang="ko-KR" altLang="en-US" sz="1600" dirty="0" smtClean="0">
                <a:solidFill>
                  <a:schemeClr val="tx1"/>
                </a:solidFill>
              </a:rPr>
              <a:t> 갈아탈 때 자연히 게임을 관두는 유저의 경우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피처폰을</a:t>
            </a:r>
            <a:r>
              <a:rPr lang="ko-KR" altLang="en-US" sz="1600" dirty="0" smtClean="0">
                <a:solidFill>
                  <a:schemeClr val="tx1"/>
                </a:solidFill>
              </a:rPr>
              <a:t> 쓰다가 그냥 탈퇴한 것인지 스마트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폰으로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갈아타다보니</a:t>
            </a:r>
            <a:r>
              <a:rPr lang="ko-KR" altLang="en-US" sz="1600" dirty="0" smtClean="0">
                <a:solidFill>
                  <a:schemeClr val="tx1"/>
                </a:solidFill>
              </a:rPr>
              <a:t> 탈퇴한 것인지 알아낼 방법이 없습니다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7787208" cy="576064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b="1" dirty="0" smtClean="0">
                <a:solidFill>
                  <a:srgbClr val="107E15"/>
                </a:solidFill>
              </a:rPr>
              <a:t>(</a:t>
            </a:r>
            <a:r>
              <a:rPr lang="ko-KR" altLang="en-US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b="1" dirty="0" smtClean="0">
                <a:solidFill>
                  <a:srgbClr val="107E15"/>
                </a:solidFill>
              </a:rPr>
              <a:t> </a:t>
            </a:r>
            <a:r>
              <a:rPr lang="ko-KR" altLang="en-US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b="1" dirty="0" smtClean="0">
                <a:solidFill>
                  <a:srgbClr val="107E15"/>
                </a:solidFill>
              </a:rPr>
              <a:t>) </a:t>
            </a:r>
            <a:r>
              <a:rPr lang="ko-KR" altLang="en-US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b="1" dirty="0">
                <a:solidFill>
                  <a:srgbClr val="107E15"/>
                </a:solidFill>
              </a:rPr>
              <a:t>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en-US" altLang="ko-KR" b="1" dirty="0" smtClean="0"/>
              <a:t>ID </a:t>
            </a:r>
            <a:r>
              <a:rPr lang="ko-KR" altLang="en-US" b="1" dirty="0" smtClean="0"/>
              <a:t>이전에 실패해서 게임을 떠났다는 가설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801589"/>
              </p:ext>
            </p:extLst>
          </p:nvPr>
        </p:nvGraphicFramePr>
        <p:xfrm>
          <a:off x="683568" y="2492896"/>
          <a:ext cx="8064896" cy="242802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80320"/>
                <a:gridCol w="5184576"/>
              </a:tblGrid>
              <a:tr h="3735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탈퇴 시에  </a:t>
                      </a:r>
                      <a:r>
                        <a:rPr lang="ko-KR" altLang="en-US" sz="1400" b="1" dirty="0" err="1" smtClean="0"/>
                        <a:t>스마트폰</a:t>
                      </a:r>
                      <a:r>
                        <a:rPr lang="ko-KR" altLang="en-US" sz="1400" b="1" dirty="0" smtClean="0"/>
                        <a:t> 사용하는가</a:t>
                      </a:r>
                      <a:r>
                        <a:rPr lang="en-US" altLang="ko-KR" sz="1400" b="1" dirty="0" smtClean="0"/>
                        <a:t>?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피처폰</a:t>
                      </a:r>
                      <a:r>
                        <a:rPr lang="ko-KR" altLang="en-US" sz="1400" b="1" dirty="0" smtClean="0"/>
                        <a:t> 유저가 탈퇴하게 된 이유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840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아니오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자연탈퇴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84082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예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자연탈퇴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8408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새로 </a:t>
                      </a:r>
                      <a:r>
                        <a:rPr lang="ko-KR" altLang="en-US" sz="1400" b="1" dirty="0" err="1" smtClean="0"/>
                        <a:t>스마트폰용</a:t>
                      </a:r>
                      <a:r>
                        <a:rPr lang="ko-KR" altLang="en-US" sz="1400" b="1" dirty="0" smtClean="0"/>
                        <a:t> 계정을 만들어서 사용했음</a:t>
                      </a:r>
                    </a:p>
                  </a:txBody>
                  <a:tcPr/>
                </a:tc>
              </a:tr>
              <a:tr h="38408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/>
                        <a:t>피처폰에서</a:t>
                      </a:r>
                      <a:r>
                        <a:rPr lang="ko-KR" altLang="en-US" sz="1400" b="1" dirty="0" smtClean="0"/>
                        <a:t> 쓰던 계정을 </a:t>
                      </a:r>
                      <a:r>
                        <a:rPr lang="ko-KR" altLang="en-US" sz="1400" b="1" dirty="0" err="1" smtClean="0"/>
                        <a:t>스마트폰으로</a:t>
                      </a:r>
                      <a:r>
                        <a:rPr lang="ko-KR" altLang="en-US" sz="1400" b="1" dirty="0" smtClean="0"/>
                        <a:t> 이전해서 사용했음</a:t>
                      </a:r>
                    </a:p>
                  </a:txBody>
                  <a:tcPr/>
                </a:tc>
              </a:tr>
              <a:tr h="46639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/>
                        <a:t>피처폰에서</a:t>
                      </a:r>
                      <a:r>
                        <a:rPr lang="ko-KR" altLang="en-US" sz="1400" b="1" dirty="0" smtClean="0"/>
                        <a:t> 쓰던 계정을 </a:t>
                      </a:r>
                      <a:r>
                        <a:rPr lang="ko-KR" altLang="en-US" sz="1400" b="1" dirty="0" err="1" smtClean="0"/>
                        <a:t>스마트폰으로</a:t>
                      </a:r>
                      <a:r>
                        <a:rPr lang="ko-KR" altLang="en-US" sz="1400" b="1" dirty="0" smtClean="0"/>
                        <a:t> 이전하려고 했으나 잘 안되어서 게임을 떠났음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683568" y="5157193"/>
            <a:ext cx="7992888" cy="1008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002060"/>
                </a:solidFill>
              </a:rPr>
              <a:t>현재 진행중인 시스템 개선 사안도 있기 때문에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‘ID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이전 실패로 인한 탈퇴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’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가 전체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유저수에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어느정도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영향을 끼쳤는지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파악하여 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액션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1 :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영향이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크다면 다른 사안을 중지해서라도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ID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이전 시스템을 개선한다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액션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2 :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영향이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작다면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스마트폰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유저 획득을 위한 광고를 개선한다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.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8" y="1805430"/>
            <a:ext cx="7992888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게임기획자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개발자와의 회의 결과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ID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이전 기능은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스마트폰이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처음 나왔을 때 급히 만든 것이라 유저 인터페이스가 조금 어려워서 게임을 떠난 유저가 있을 것이라는 의견이 있었습니다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787208" cy="576064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b="1" dirty="0" smtClean="0">
                <a:solidFill>
                  <a:srgbClr val="107E15"/>
                </a:solidFill>
              </a:rPr>
              <a:t>(</a:t>
            </a:r>
            <a:r>
              <a:rPr lang="ko-KR" altLang="en-US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b="1" dirty="0" smtClean="0">
                <a:solidFill>
                  <a:srgbClr val="107E15"/>
                </a:solidFill>
              </a:rPr>
              <a:t> </a:t>
            </a:r>
            <a:r>
              <a:rPr lang="ko-KR" altLang="en-US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b="1" dirty="0" smtClean="0">
                <a:solidFill>
                  <a:srgbClr val="107E15"/>
                </a:solidFill>
              </a:rPr>
              <a:t>) </a:t>
            </a:r>
            <a:r>
              <a:rPr lang="ko-KR" altLang="en-US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b="1" dirty="0">
                <a:solidFill>
                  <a:srgbClr val="107E15"/>
                </a:solidFill>
              </a:rPr>
              <a:t>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/>
              <a:t>데이터 </a:t>
            </a:r>
            <a:r>
              <a:rPr lang="ko-KR" altLang="en-US" b="1" dirty="0" smtClean="0"/>
              <a:t>구별 및  수집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2095663"/>
            <a:ext cx="7992888" cy="10453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자연 탈퇴한 유저는 점점 이용일이 줄어들다가 떠나게 되는데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ID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이전에 실패해서 탈퇴한 유저는 쭉 이용하다가 갑자기 발길이 뚝 끊어진 모습의 데이터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002060"/>
                </a:solidFill>
              </a:rPr>
              <a:t>2013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년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1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월과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2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월의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DAU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데이터를 사용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1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월의 이용 상황을 가지고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2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월에 게임을 떠난 유저들이 자연히 떠난 것인지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ID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이전에 실패해서 </a:t>
            </a:r>
            <a:r>
              <a:rPr lang="ko-KR" altLang="en-US" sz="1400" b="1" dirty="0" err="1" smtClean="0">
                <a:solidFill>
                  <a:srgbClr val="002060"/>
                </a:solidFill>
              </a:rPr>
              <a:t>떠난것인지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 예측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54019"/>
              </p:ext>
            </p:extLst>
          </p:nvPr>
        </p:nvGraphicFramePr>
        <p:xfrm>
          <a:off x="1115616" y="4221088"/>
          <a:ext cx="5760641" cy="203269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70586"/>
                <a:gridCol w="1728192"/>
                <a:gridCol w="2361863"/>
              </a:tblGrid>
              <a:tr h="330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데이터 내용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/>
                        <a:t>데이터형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R </a:t>
                      </a:r>
                      <a:r>
                        <a:rPr lang="ko-KR" altLang="en-US" sz="1400" b="1" dirty="0" smtClean="0"/>
                        <a:t>언어에서의 표기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40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/>
                        <a:t>이용월</a:t>
                      </a:r>
                      <a:endParaRPr lang="ko-KR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smtClean="0"/>
                        <a:t>String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범주형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region_month</a:t>
                      </a:r>
                      <a:endParaRPr lang="ko-KR" altLang="en-US" sz="1400" b="1" dirty="0" smtClean="0"/>
                    </a:p>
                  </a:txBody>
                  <a:tcPr/>
                </a:tc>
              </a:tr>
              <a:tr h="3403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이용일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smtClean="0"/>
                        <a:t>String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범주형</a:t>
                      </a:r>
                      <a:endParaRPr lang="ko-KR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region_day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40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/>
                        <a:t>게임명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smtClean="0"/>
                        <a:t>String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범주형</a:t>
                      </a:r>
                      <a:endParaRPr lang="ko-KR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app_name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40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유저</a:t>
                      </a:r>
                      <a:r>
                        <a:rPr lang="en-US" altLang="ko-KR" sz="1400" b="1" dirty="0" smtClean="0"/>
                        <a:t>ID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int</a:t>
                      </a:r>
                      <a:endParaRPr lang="ko-KR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user_id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  <a:tr h="340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단말기 종류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String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범주형</a:t>
                      </a:r>
                      <a:endParaRPr lang="ko-KR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device</a:t>
                      </a:r>
                      <a:endParaRPr lang="en-US" altLang="ko-KR" sz="14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1600" y="371703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DAU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1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7787208" cy="576064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b="1" dirty="0" smtClean="0">
                <a:solidFill>
                  <a:srgbClr val="107E15"/>
                </a:solidFill>
              </a:rPr>
              <a:t>(</a:t>
            </a:r>
            <a:r>
              <a:rPr lang="ko-KR" altLang="en-US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b="1" dirty="0" smtClean="0">
                <a:solidFill>
                  <a:srgbClr val="107E15"/>
                </a:solidFill>
              </a:rPr>
              <a:t> </a:t>
            </a:r>
            <a:r>
              <a:rPr lang="ko-KR" altLang="en-US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b="1" dirty="0" smtClean="0">
                <a:solidFill>
                  <a:srgbClr val="107E15"/>
                </a:solidFill>
              </a:rPr>
              <a:t>) </a:t>
            </a:r>
            <a:r>
              <a:rPr lang="ko-KR" altLang="en-US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b="1" dirty="0">
                <a:solidFill>
                  <a:srgbClr val="107E15"/>
                </a:solidFill>
              </a:rPr>
              <a:t>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/>
              <a:t>데이터 수집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0492" y="1916832"/>
            <a:ext cx="7056784" cy="7200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설명 변수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– 1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월의 이용 현황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목적 변수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자연 탈퇴한 경우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ID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이전에 실패해서 떠난 경우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99592" y="2924944"/>
            <a:ext cx="72728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이용횟수가 적음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스마트폰을</a:t>
            </a:r>
            <a:r>
              <a:rPr lang="ko-KR" altLang="en-US" sz="1400" dirty="0" smtClean="0">
                <a:solidFill>
                  <a:schemeClr val="tx1"/>
                </a:solidFill>
              </a:rPr>
              <a:t> 가지고 있지 않으면 자연히 게임을 떠남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err="1">
                <a:solidFill>
                  <a:schemeClr val="tx1"/>
                </a:solidFill>
              </a:rPr>
              <a:t>스마트폰을</a:t>
            </a:r>
            <a:r>
              <a:rPr lang="ko-KR" altLang="en-US" sz="1400" dirty="0">
                <a:solidFill>
                  <a:schemeClr val="tx1"/>
                </a:solidFill>
              </a:rPr>
              <a:t> 가지고 </a:t>
            </a:r>
            <a:r>
              <a:rPr lang="ko-KR" altLang="en-US" sz="1400" dirty="0" smtClean="0">
                <a:solidFill>
                  <a:schemeClr val="tx1"/>
                </a:solidFill>
              </a:rPr>
              <a:t>있으며 </a:t>
            </a:r>
            <a:r>
              <a:rPr lang="ko-KR" altLang="en-US" sz="1400" dirty="0">
                <a:solidFill>
                  <a:schemeClr val="tx1"/>
                </a:solidFill>
              </a:rPr>
              <a:t>자연히 </a:t>
            </a:r>
            <a:r>
              <a:rPr lang="ko-KR" altLang="en-US" sz="1400" dirty="0" smtClean="0">
                <a:solidFill>
                  <a:schemeClr val="tx1"/>
                </a:solidFill>
              </a:rPr>
              <a:t>게임을 떠남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이용횟수가 많</a:t>
            </a:r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스마트폰에서는</a:t>
            </a:r>
            <a:r>
              <a:rPr lang="ko-KR" altLang="en-US" sz="1400" dirty="0" smtClean="0">
                <a:solidFill>
                  <a:schemeClr val="tx1"/>
                </a:solidFill>
              </a:rPr>
              <a:t> 새로 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r>
              <a:rPr lang="ko-KR" altLang="en-US" sz="1400" dirty="0" smtClean="0">
                <a:solidFill>
                  <a:schemeClr val="tx1"/>
                </a:solidFill>
              </a:rPr>
              <a:t>를 만들어서  </a:t>
            </a:r>
            <a:r>
              <a:rPr lang="ko-KR" altLang="en-US" sz="1400" dirty="0">
                <a:solidFill>
                  <a:schemeClr val="tx1"/>
                </a:solidFill>
              </a:rPr>
              <a:t>게임을 </a:t>
            </a:r>
            <a:r>
              <a:rPr lang="ko-KR" altLang="en-US" sz="1400" dirty="0" smtClean="0">
                <a:solidFill>
                  <a:schemeClr val="tx1"/>
                </a:solidFill>
              </a:rPr>
              <a:t>이용</a:t>
            </a:r>
            <a:r>
              <a:rPr lang="ko-KR" altLang="en-US" sz="1400" dirty="0">
                <a:solidFill>
                  <a:schemeClr val="tx1"/>
                </a:solidFill>
              </a:rPr>
              <a:t>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스마트폰으로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r>
              <a:rPr lang="ko-KR" altLang="en-US" sz="1400" dirty="0" smtClean="0">
                <a:solidFill>
                  <a:schemeClr val="tx1"/>
                </a:solidFill>
              </a:rPr>
              <a:t>를 이전해서 </a:t>
            </a:r>
            <a:r>
              <a:rPr lang="ko-KR" altLang="en-US" sz="1400" dirty="0">
                <a:solidFill>
                  <a:schemeClr val="tx1"/>
                </a:solidFill>
              </a:rPr>
              <a:t>게임을 </a:t>
            </a:r>
            <a:r>
              <a:rPr lang="ko-KR" altLang="en-US" sz="1400" dirty="0" smtClean="0">
                <a:solidFill>
                  <a:schemeClr val="tx1"/>
                </a:solidFill>
              </a:rPr>
              <a:t>이용</a:t>
            </a:r>
            <a:r>
              <a:rPr lang="ko-KR" altLang="en-US" sz="1400" dirty="0">
                <a:solidFill>
                  <a:schemeClr val="tx1"/>
                </a:solidFill>
              </a:rPr>
              <a:t>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sz="1400" dirty="0" err="1">
                <a:solidFill>
                  <a:schemeClr val="tx1"/>
                </a:solidFill>
              </a:rPr>
              <a:t>스마트폰으로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ID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ko-KR" altLang="en-US" sz="1400" dirty="0" smtClean="0">
                <a:solidFill>
                  <a:schemeClr val="tx1"/>
                </a:solidFill>
              </a:rPr>
              <a:t>이전하려 했으나 잘 되지 않았음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0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7787208" cy="576064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b="1" dirty="0" smtClean="0">
                <a:solidFill>
                  <a:srgbClr val="107E15"/>
                </a:solidFill>
              </a:rPr>
              <a:t>(</a:t>
            </a:r>
            <a:r>
              <a:rPr lang="ko-KR" altLang="en-US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b="1" dirty="0" smtClean="0">
                <a:solidFill>
                  <a:srgbClr val="107E15"/>
                </a:solidFill>
              </a:rPr>
              <a:t> </a:t>
            </a:r>
            <a:r>
              <a:rPr lang="ko-KR" altLang="en-US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b="1" dirty="0" smtClean="0">
                <a:solidFill>
                  <a:srgbClr val="107E15"/>
                </a:solidFill>
              </a:rPr>
              <a:t>) </a:t>
            </a:r>
            <a:r>
              <a:rPr lang="ko-KR" altLang="en-US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b="1" dirty="0">
                <a:solidFill>
                  <a:srgbClr val="107E15"/>
                </a:solidFill>
              </a:rPr>
              <a:t>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/>
              <a:t>데이터 수집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0492" y="1916832"/>
            <a:ext cx="7056784" cy="5040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설명 변수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– 1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월의 이용 현황</a:t>
            </a:r>
            <a:endParaRPr lang="en-US" altLang="ko-KR" sz="1400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02060"/>
                </a:solidFill>
              </a:rPr>
              <a:t>목적 변수 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–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자연 탈퇴한 경우</a:t>
            </a:r>
            <a:r>
              <a:rPr lang="en-US" altLang="ko-KR" sz="1400" b="1" dirty="0" smtClean="0">
                <a:solidFill>
                  <a:srgbClr val="002060"/>
                </a:solidFill>
              </a:rPr>
              <a:t>, ID </a:t>
            </a:r>
            <a:r>
              <a:rPr lang="ko-KR" altLang="en-US" sz="1400" b="1" dirty="0" smtClean="0">
                <a:solidFill>
                  <a:srgbClr val="002060"/>
                </a:solidFill>
              </a:rPr>
              <a:t>이전에 실패해서 떠난 경우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5102"/>
              </p:ext>
            </p:extLst>
          </p:nvPr>
        </p:nvGraphicFramePr>
        <p:xfrm>
          <a:off x="467544" y="2708920"/>
          <a:ext cx="7992888" cy="26840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48444"/>
                <a:gridCol w="4496000"/>
                <a:gridCol w="1748444"/>
              </a:tblGrid>
              <a:tr h="3661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탈퇴 시에 </a:t>
                      </a:r>
                      <a:r>
                        <a:rPr lang="ko-KR" altLang="en-US" sz="1400" b="1" dirty="0" err="1" smtClean="0"/>
                        <a:t>스마트폰을</a:t>
                      </a:r>
                      <a:r>
                        <a:rPr lang="ko-KR" altLang="en-US" sz="1400" b="1" dirty="0" smtClean="0"/>
                        <a:t> 사용했는가</a:t>
                      </a:r>
                      <a:r>
                        <a:rPr lang="en-US" altLang="ko-KR" sz="1400" b="1" dirty="0" smtClean="0"/>
                        <a:t>?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/>
                        <a:t>피처폰</a:t>
                      </a:r>
                      <a:r>
                        <a:rPr lang="ko-KR" altLang="en-US" sz="1400" b="1" dirty="0" smtClean="0"/>
                        <a:t> 유저가 탈퇴하게 된 이유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데이터가 있는가</a:t>
                      </a:r>
                      <a:r>
                        <a:rPr lang="en-US" altLang="ko-KR" sz="1400" b="1" dirty="0" smtClean="0"/>
                        <a:t>?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76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아니오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자연 탈퇴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X </a:t>
                      </a:r>
                      <a:endParaRPr lang="ko-KR" altLang="en-US" sz="1400" b="1" dirty="0" smtClean="0"/>
                    </a:p>
                  </a:txBody>
                  <a:tcPr/>
                </a:tc>
              </a:tr>
              <a:tr h="376508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예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자연 탈퇴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X 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7650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새로 </a:t>
                      </a:r>
                      <a:r>
                        <a:rPr lang="ko-KR" altLang="en-US" sz="1400" b="1" dirty="0" err="1" smtClean="0"/>
                        <a:t>스마트폰용</a:t>
                      </a:r>
                      <a:r>
                        <a:rPr lang="ko-KR" altLang="en-US" sz="1400" b="1" dirty="0" smtClean="0"/>
                        <a:t> 계정을 만들어서 사용했음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X(</a:t>
                      </a:r>
                      <a:r>
                        <a:rPr lang="ko-KR" altLang="en-US" sz="1400" b="1" dirty="0" smtClean="0"/>
                        <a:t>극히 소수</a:t>
                      </a:r>
                      <a:r>
                        <a:rPr lang="en-US" altLang="ko-KR" sz="1400" b="1" dirty="0" smtClean="0"/>
                        <a:t>) 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7650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C00000"/>
                          </a:solidFill>
                        </a:rPr>
                        <a:t>피처폰에서</a:t>
                      </a:r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</a:rPr>
                        <a:t> 쓰던 계정을 </a:t>
                      </a:r>
                      <a:r>
                        <a:rPr lang="ko-KR" altLang="en-US" sz="1400" b="1" dirty="0" err="1" smtClean="0">
                          <a:solidFill>
                            <a:srgbClr val="C00000"/>
                          </a:solidFill>
                        </a:rPr>
                        <a:t>스마트폰으로</a:t>
                      </a:r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</a:rPr>
                        <a:t> 이전해서 사용했음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O </a:t>
                      </a:r>
                    </a:p>
                  </a:txBody>
                  <a:tcPr/>
                </a:tc>
              </a:tr>
              <a:tr h="37650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/>
                        <a:t>피처폰에서</a:t>
                      </a:r>
                      <a:r>
                        <a:rPr lang="ko-KR" altLang="en-US" sz="1400" b="1" dirty="0" smtClean="0"/>
                        <a:t> 쓰던 계정을 </a:t>
                      </a:r>
                      <a:r>
                        <a:rPr lang="ko-KR" altLang="en-US" sz="1400" b="1" dirty="0" err="1" smtClean="0"/>
                        <a:t>스마트폰으로</a:t>
                      </a:r>
                      <a:r>
                        <a:rPr lang="ko-KR" altLang="en-US" sz="1400" b="1" dirty="0" smtClean="0"/>
                        <a:t> 이전하려고 했으나 잘 안되어서 게임을 떠났음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X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467544" y="5805264"/>
            <a:ext cx="7920880" cy="7200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ID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이전에 실패해서 떠난 유저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’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에 대한 데이터까지는 알아 낼 수 없음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rgbClr val="C00000"/>
                </a:solidFill>
              </a:rPr>
              <a:t>자연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탈퇴한 유저와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ID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이전에 실패해서 탈퇴한 유저를 데이터 상에서 구별할 방법이 없으므로 진짜 정답을 포함한 데이터가 없음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787208" cy="64807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b="1" dirty="0" smtClean="0">
                <a:solidFill>
                  <a:srgbClr val="107E15"/>
                </a:solidFill>
              </a:rPr>
              <a:t>(</a:t>
            </a:r>
            <a:r>
              <a:rPr lang="ko-KR" altLang="en-US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b="1" dirty="0" smtClean="0">
                <a:solidFill>
                  <a:srgbClr val="107E15"/>
                </a:solidFill>
              </a:rPr>
              <a:t> </a:t>
            </a:r>
            <a:r>
              <a:rPr lang="ko-KR" altLang="en-US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b="1" dirty="0" smtClean="0">
                <a:solidFill>
                  <a:srgbClr val="107E15"/>
                </a:solidFill>
              </a:rPr>
              <a:t>) </a:t>
            </a:r>
            <a:r>
              <a:rPr lang="ko-KR" altLang="en-US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b="1" dirty="0">
                <a:solidFill>
                  <a:srgbClr val="107E15"/>
                </a:solidFill>
              </a:rPr>
              <a:t>석</a:t>
            </a:r>
            <a:endParaRPr lang="en-US" altLang="ko-KR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b="1" dirty="0" smtClean="0"/>
              <a:t>분석 스토리 정리</a:t>
            </a:r>
            <a:endParaRPr lang="en-US" altLang="ko-KR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2060848"/>
            <a:ext cx="8136904" cy="27363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정답을 포함한 데이터가 없이 모델 세우기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탈퇴자 전체에 대해 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‘ID 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이전 실패로 인한 탈퇴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’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의 비율이 높을 때는 탈퇴 유저와 이전 유저 간에 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월의 이용횟수가 크게 다르지 않을 것입니다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월의 이용횟수가 크게 다르지 않다는 건 이용횟수를 가지고는 모델을 만들 수 없다는 뜻이 됩니다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‘ID 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이전 실패로 인한 탈퇴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’</a:t>
            </a:r>
            <a:r>
              <a:rPr lang="ko-KR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가 적다면 이용횟수의 차이가 분명히 드러날 것이기 때문에 모델을 만들 수 있습니다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C00000"/>
                </a:solidFill>
              </a:rPr>
              <a:t>ID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이전에 실패한  유저가 많으면 데이터상으로는 이용 횟수에 별로 변화가 없을 것이므로 모델이 만들어지지 않음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C00000"/>
                </a:solidFill>
              </a:rPr>
              <a:t>ID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이전과 상관없이 자연히 탈퇴한 유저가 많다면 이용 횟수가 적어졌을 것이므로 모델이 만들어짐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648072"/>
          </a:xfrm>
        </p:spPr>
        <p:txBody>
          <a:bodyPr>
            <a:normAutofit/>
          </a:bodyPr>
          <a:lstStyle/>
          <a:p>
            <a:r>
              <a:rPr lang="ko-KR" altLang="en-US" sz="1600" b="1" dirty="0" smtClean="0">
                <a:solidFill>
                  <a:srgbClr val="107E15"/>
                </a:solidFill>
              </a:rPr>
              <a:t>게임 단말기 전화</a:t>
            </a:r>
            <a:r>
              <a:rPr lang="en-US" altLang="ko-KR" sz="1600" b="1" dirty="0" smtClean="0">
                <a:solidFill>
                  <a:srgbClr val="107E15"/>
                </a:solidFill>
              </a:rPr>
              <a:t>(</a:t>
            </a:r>
            <a:r>
              <a:rPr lang="ko-KR" altLang="en-US" sz="1600" b="1" dirty="0" err="1" smtClean="0">
                <a:solidFill>
                  <a:srgbClr val="107E15"/>
                </a:solidFill>
              </a:rPr>
              <a:t>피처폰에서</a:t>
            </a:r>
            <a:r>
              <a:rPr lang="ko-KR" altLang="en-US" sz="1600" b="1" dirty="0" smtClean="0">
                <a:solidFill>
                  <a:srgbClr val="107E15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107E15"/>
                </a:solidFill>
              </a:rPr>
              <a:t>스마트폰으로</a:t>
            </a:r>
            <a:r>
              <a:rPr lang="en-US" altLang="ko-KR" sz="1600" b="1" dirty="0" smtClean="0">
                <a:solidFill>
                  <a:srgbClr val="107E15"/>
                </a:solidFill>
              </a:rPr>
              <a:t>) </a:t>
            </a:r>
            <a:r>
              <a:rPr lang="ko-KR" altLang="en-US" sz="1600" b="1" dirty="0" smtClean="0">
                <a:solidFill>
                  <a:srgbClr val="107E15"/>
                </a:solidFill>
              </a:rPr>
              <a:t>사례분</a:t>
            </a:r>
            <a:r>
              <a:rPr lang="ko-KR" altLang="en-US" sz="1600" b="1" dirty="0">
                <a:solidFill>
                  <a:srgbClr val="107E15"/>
                </a:solidFill>
              </a:rPr>
              <a:t>석</a:t>
            </a:r>
            <a:endParaRPr lang="en-US" altLang="ko-KR" sz="1600" b="1" dirty="0" smtClean="0">
              <a:solidFill>
                <a:srgbClr val="107E15"/>
              </a:solidFill>
            </a:endParaRPr>
          </a:p>
          <a:p>
            <a:pPr lvl="1"/>
            <a:r>
              <a:rPr lang="ko-KR" altLang="en-US" sz="1600" b="1" dirty="0" smtClean="0"/>
              <a:t>분석 스토리</a:t>
            </a:r>
            <a:endParaRPr lang="en-US" altLang="ko-KR" sz="1600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데이터 분석 </a:t>
            </a:r>
            <a:r>
              <a:rPr lang="en-US" altLang="ko-KR" sz="3600" dirty="0" smtClean="0"/>
              <a:t>workshop 6</a:t>
            </a:r>
            <a:endParaRPr lang="ko-KR" altLang="en-US" sz="36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7197C-C640-4068-8A59-FAD9A9BF497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3528" y="1916832"/>
            <a:ext cx="8280920" cy="1112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사실</a:t>
            </a:r>
            <a:endParaRPr lang="en-US" altLang="ko-KR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ko-KR" altLang="en-US" sz="1600" dirty="0" err="1" smtClean="0"/>
              <a:t>피처폰</a:t>
            </a:r>
            <a:r>
              <a:rPr lang="ko-KR" altLang="en-US" sz="1600" dirty="0" smtClean="0"/>
              <a:t> 유저의 감소수가 </a:t>
            </a:r>
            <a:r>
              <a:rPr lang="ko-KR" altLang="en-US" sz="1600" dirty="0" err="1" smtClean="0"/>
              <a:t>스마트폰</a:t>
            </a:r>
            <a:r>
              <a:rPr lang="ko-KR" altLang="en-US" sz="1600" dirty="0" smtClean="0"/>
              <a:t> 유저의 </a:t>
            </a:r>
            <a:r>
              <a:rPr lang="ko-KR" altLang="en-US" sz="1600" dirty="0" err="1" smtClean="0"/>
              <a:t>증가수보다</a:t>
            </a:r>
            <a:r>
              <a:rPr lang="ko-KR" altLang="en-US" sz="1600" dirty="0" smtClean="0"/>
              <a:t> 크다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피처폰</a:t>
            </a:r>
            <a:r>
              <a:rPr lang="ko-KR" altLang="en-US" sz="1600" dirty="0" smtClean="0"/>
              <a:t> 유저 중 </a:t>
            </a:r>
            <a:r>
              <a:rPr lang="ko-KR" altLang="en-US" sz="1600" dirty="0" err="1" smtClean="0"/>
              <a:t>스마트폰에서</a:t>
            </a:r>
            <a:r>
              <a:rPr lang="ko-KR" altLang="en-US" sz="1600" dirty="0" smtClean="0"/>
              <a:t> 새로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만들어서 사용하는 유저는 적다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앙케이트</a:t>
            </a:r>
            <a:r>
              <a:rPr lang="ko-KR" altLang="en-US" sz="1600" dirty="0" smtClean="0"/>
              <a:t> 조사로 알아낸 사실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49036" y="3140968"/>
            <a:ext cx="8255412" cy="88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</a:rPr>
              <a:t>설</a:t>
            </a:r>
            <a:endParaRPr lang="en-US" altLang="ko-KR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ko-KR" altLang="en-US" sz="1600" dirty="0" err="1" smtClean="0"/>
              <a:t>피처폰에서</a:t>
            </a:r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스마트폰으로</a:t>
            </a:r>
            <a:r>
              <a:rPr lang="ko-KR" altLang="en-US" sz="1600" dirty="0" smtClean="0"/>
              <a:t> 갈아탈 때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이전에 실패한  </a:t>
            </a:r>
            <a:r>
              <a:rPr lang="ko-KR" altLang="en-US" sz="1600" dirty="0" smtClean="0"/>
              <a:t>탈퇴한 </a:t>
            </a:r>
            <a:r>
              <a:rPr lang="ko-KR" altLang="en-US" sz="1600" dirty="0" smtClean="0"/>
              <a:t>유저들이 있을 것이다</a:t>
            </a:r>
            <a:r>
              <a:rPr lang="en-US" altLang="ko-KR" sz="1600" dirty="0" smtClean="0"/>
              <a:t>. 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24240" y="4149080"/>
            <a:ext cx="8424223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>
                <a:solidFill>
                  <a:srgbClr val="C00000"/>
                </a:solidFill>
              </a:rPr>
              <a:t>분석 기법과 결과를 바탕으로 한 액션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sz="1600" dirty="0" smtClean="0"/>
              <a:t>이용 상황 데이터를 활용해서 </a:t>
            </a:r>
            <a:r>
              <a:rPr lang="en-US" altLang="ko-KR" sz="1600" dirty="0" smtClean="0">
                <a:solidFill>
                  <a:srgbClr val="C00000"/>
                </a:solidFill>
              </a:rPr>
              <a:t>‘ID </a:t>
            </a:r>
            <a:r>
              <a:rPr lang="ko-KR" altLang="en-US" sz="1600" dirty="0" smtClean="0">
                <a:solidFill>
                  <a:srgbClr val="C00000"/>
                </a:solidFill>
              </a:rPr>
              <a:t>이전 유저</a:t>
            </a:r>
            <a:r>
              <a:rPr lang="en-US" altLang="ko-KR" sz="1600" dirty="0" smtClean="0">
                <a:solidFill>
                  <a:srgbClr val="C00000"/>
                </a:solidFill>
              </a:rPr>
              <a:t>’</a:t>
            </a:r>
            <a:r>
              <a:rPr lang="ko-KR" altLang="en-US" sz="1600" dirty="0" smtClean="0">
                <a:solidFill>
                  <a:srgbClr val="C00000"/>
                </a:solidFill>
              </a:rPr>
              <a:t>와 </a:t>
            </a:r>
            <a:r>
              <a:rPr lang="en-US" altLang="ko-KR" sz="1600" dirty="0" smtClean="0">
                <a:solidFill>
                  <a:srgbClr val="C00000"/>
                </a:solidFill>
              </a:rPr>
              <a:t>‘</a:t>
            </a:r>
            <a:r>
              <a:rPr lang="ko-KR" altLang="en-US" sz="1600" dirty="0" smtClean="0">
                <a:solidFill>
                  <a:srgbClr val="C00000"/>
                </a:solidFill>
              </a:rPr>
              <a:t>탈퇴 유저</a:t>
            </a:r>
            <a:r>
              <a:rPr lang="en-US" altLang="ko-KR" sz="1600" dirty="0" smtClean="0">
                <a:solidFill>
                  <a:srgbClr val="C00000"/>
                </a:solidFill>
              </a:rPr>
              <a:t>’</a:t>
            </a:r>
            <a:r>
              <a:rPr lang="ko-KR" altLang="en-US" sz="1600" dirty="0" smtClean="0">
                <a:solidFill>
                  <a:srgbClr val="C00000"/>
                </a:solidFill>
              </a:rPr>
              <a:t>의 판별 모델을 구축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</a:p>
          <a:p>
            <a:pPr lvl="2"/>
            <a:r>
              <a:rPr lang="ko-KR" altLang="en-US" sz="1600" dirty="0" smtClean="0"/>
              <a:t>유효한 모델이 만들어진 경우 </a:t>
            </a:r>
            <a:r>
              <a:rPr lang="en-US" altLang="ko-KR" sz="1600" dirty="0" smtClean="0"/>
              <a:t>: ID </a:t>
            </a:r>
            <a:r>
              <a:rPr lang="ko-KR" altLang="en-US" sz="1600" dirty="0" smtClean="0"/>
              <a:t>이전 실패로 인해 탈퇴한 유저수가 적음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ko-KR" altLang="en-US" sz="1600" dirty="0" smtClean="0"/>
              <a:t> </a:t>
            </a:r>
            <a:r>
              <a:rPr lang="en-US" altLang="ko-KR" sz="1600" dirty="0" smtClean="0"/>
              <a:t>= &gt; </a:t>
            </a:r>
            <a:r>
              <a:rPr lang="ko-KR" altLang="en-US" sz="1600" dirty="0" err="1" smtClean="0"/>
              <a:t>스마트폰</a:t>
            </a:r>
            <a:r>
              <a:rPr lang="ko-KR" altLang="en-US" sz="1600" dirty="0" smtClean="0"/>
              <a:t> 신규 유저를 대상으로 한 광고를 개선함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유효한 모델이 만들어지지 않을 경우 </a:t>
            </a:r>
            <a:r>
              <a:rPr lang="en-US" altLang="ko-KR" sz="1600" dirty="0" smtClean="0"/>
              <a:t>: ID </a:t>
            </a:r>
            <a:r>
              <a:rPr lang="ko-KR" altLang="en-US" sz="1600" dirty="0" smtClean="0"/>
              <a:t>이전 실패로 인해 탈퇴한 유저가 많을 가능성이 높음 </a:t>
            </a:r>
            <a:endParaRPr lang="en-US" altLang="ko-KR" sz="1600" dirty="0" smtClean="0"/>
          </a:p>
          <a:p>
            <a:pPr marL="9144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=&gt; ID </a:t>
            </a:r>
            <a:r>
              <a:rPr lang="ko-KR" altLang="en-US" sz="1600" dirty="0" smtClean="0"/>
              <a:t>이전 기능을 개선해서 보다 간단하고 실수 없이 이전할 수 </a:t>
            </a:r>
            <a:r>
              <a:rPr lang="ko-KR" altLang="en-US" sz="1600" dirty="0" err="1" smtClean="0"/>
              <a:t>있도록함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843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1642</Words>
  <Application>Microsoft Office PowerPoint</Application>
  <PresentationFormat>화면 슬라이드 쇼(4:3)</PresentationFormat>
  <Paragraphs>236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데이터 분석 workshop 6</vt:lpstr>
      <vt:lpstr>데이터 분석 workshop 6</vt:lpstr>
      <vt:lpstr>데이터 분석 workshop 6</vt:lpstr>
      <vt:lpstr>데이터 분석 workshop 6</vt:lpstr>
      <vt:lpstr>데이터 분석 workshop 6</vt:lpstr>
      <vt:lpstr>데이터 분석 workshop 6</vt:lpstr>
      <vt:lpstr>데이터 분석 workshop 6</vt:lpstr>
      <vt:lpstr>데이터 분석 workshop 6</vt:lpstr>
      <vt:lpstr>데이터 분석 workshop 6</vt:lpstr>
      <vt:lpstr>데이터 분석 workshop 6</vt:lpstr>
      <vt:lpstr>데이터 분석 workshop 6</vt:lpstr>
      <vt:lpstr>데이터 분석 workshop 6</vt:lpstr>
      <vt:lpstr>데이터 분석 workshop 6</vt:lpstr>
      <vt:lpstr>데이터 분석 workshop 6</vt:lpstr>
      <vt:lpstr>데이터 분석 workshop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 workshop 5</dc:title>
  <dc:creator>student</dc:creator>
  <cp:lastModifiedBy>student</cp:lastModifiedBy>
  <cp:revision>5</cp:revision>
  <dcterms:created xsi:type="dcterms:W3CDTF">2019-09-26T05:03:59Z</dcterms:created>
  <dcterms:modified xsi:type="dcterms:W3CDTF">2019-09-26T07:02:58Z</dcterms:modified>
</cp:coreProperties>
</file>