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7" r:id="rId2"/>
    <p:sldId id="258" r:id="rId3"/>
    <p:sldId id="259" r:id="rId4"/>
    <p:sldId id="265" r:id="rId5"/>
    <p:sldId id="256" r:id="rId6"/>
    <p:sldId id="266" r:id="rId7"/>
    <p:sldId id="268" r:id="rId8"/>
    <p:sldId id="261" r:id="rId9"/>
    <p:sldId id="269" r:id="rId10"/>
    <p:sldId id="270" r:id="rId11"/>
    <p:sldId id="271" r:id="rId12"/>
    <p:sldId id="272" r:id="rId13"/>
    <p:sldId id="274" r:id="rId14"/>
    <p:sldId id="273" r:id="rId15"/>
    <p:sldId id="276" r:id="rId16"/>
    <p:sldId id="275" r:id="rId17"/>
    <p:sldId id="277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2525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564"/>
    <p:restoredTop sz="94713"/>
  </p:normalViewPr>
  <p:slideViewPr>
    <p:cSldViewPr snapToGrid="0">
      <p:cViewPr varScale="1">
        <p:scale>
          <a:sx n="108" d="100"/>
          <a:sy n="108" d="100"/>
        </p:scale>
        <p:origin x="22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C7CC1D-336F-3545-B3BF-82E895DB753C}" type="datetimeFigureOut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18DDD-6FF2-1B47-85EB-99340C79A76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4621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ko-KR" dirty="0"/>
              <a:t>16</a:t>
            </a:r>
            <a:r>
              <a:rPr kumimoji="1" lang="ko-KR" altLang="en-US" dirty="0"/>
              <a:t>개의 레이어 </a:t>
            </a:r>
            <a:r>
              <a:rPr kumimoji="1" lang="en-US" altLang="ko-KR" dirty="0"/>
              <a:t>-&gt;</a:t>
            </a:r>
            <a:r>
              <a:rPr kumimoji="1" lang="ko-KR" altLang="en-US" dirty="0"/>
              <a:t> </a:t>
            </a:r>
            <a:r>
              <a:rPr kumimoji="1" lang="en-US" altLang="ko-KR" dirty="0"/>
              <a:t>13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Convolution layers 3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Fully connected layers</a:t>
            </a:r>
            <a:r>
              <a:rPr kumimoji="1" lang="ko-KR" altLang="en-US" dirty="0"/>
              <a:t> 구성 </a:t>
            </a:r>
            <a:r>
              <a:rPr kumimoji="1" lang="ko-KR" altLang="en-US" dirty="0" err="1"/>
              <a:t>으로</a:t>
            </a:r>
            <a:r>
              <a:rPr kumimoji="1" lang="ko-KR" altLang="en-US" dirty="0"/>
              <a:t> </a:t>
            </a:r>
            <a:r>
              <a:rPr kumimoji="1" lang="en-US" altLang="ko-KR" dirty="0"/>
              <a:t>VGG16</a:t>
            </a:r>
          </a:p>
          <a:p>
            <a:r>
              <a:rPr kumimoji="1" lang="ko-KR" altLang="en-US" dirty="0" err="1"/>
              <a:t>컨볼루션</a:t>
            </a:r>
            <a:r>
              <a:rPr kumimoji="1" lang="ko-KR" altLang="en-US" dirty="0"/>
              <a:t> 레이어 </a:t>
            </a:r>
            <a:r>
              <a:rPr kumimoji="1" lang="en-US" altLang="ko-KR" dirty="0"/>
              <a:t>=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입력이미지에서</a:t>
            </a:r>
            <a:r>
              <a:rPr kumimoji="1" lang="ko-KR" altLang="en-US" dirty="0"/>
              <a:t> 특징을 추출</a:t>
            </a:r>
            <a:endParaRPr kumimoji="1" lang="en-US" altLang="ko-KR" dirty="0"/>
          </a:p>
          <a:p>
            <a:r>
              <a:rPr kumimoji="1" lang="ko-KR" altLang="en-US" dirty="0" err="1"/>
              <a:t>풀링</a:t>
            </a:r>
            <a:r>
              <a:rPr kumimoji="1" lang="ko-KR" altLang="en-US" dirty="0"/>
              <a:t> 레이어 </a:t>
            </a:r>
            <a:r>
              <a:rPr kumimoji="1" lang="en-US" altLang="ko-KR" dirty="0"/>
              <a:t>=</a:t>
            </a:r>
            <a:r>
              <a:rPr kumimoji="1" lang="ko-KR" altLang="en-US" dirty="0"/>
              <a:t> 공간적 차원을 줄여 </a:t>
            </a:r>
            <a:r>
              <a:rPr kumimoji="1" lang="ko-KR" altLang="en-US" dirty="0" err="1"/>
              <a:t>계산량</a:t>
            </a:r>
            <a:r>
              <a:rPr kumimoji="1" lang="ko-KR" altLang="en-US" dirty="0"/>
              <a:t> 감소 및 모델의 불변성 확보</a:t>
            </a:r>
            <a:endParaRPr kumimoji="1" lang="en-US" altLang="ko-KR" dirty="0"/>
          </a:p>
          <a:p>
            <a:r>
              <a:rPr kumimoji="1" lang="ko-KR" altLang="en-US" dirty="0"/>
              <a:t>완전 연결 레이어 </a:t>
            </a:r>
            <a:r>
              <a:rPr kumimoji="1" lang="en-US" altLang="ko-KR" dirty="0"/>
              <a:t>=</a:t>
            </a:r>
            <a:r>
              <a:rPr kumimoji="1" lang="ko-KR" altLang="en-US" dirty="0"/>
              <a:t> 추출된 특징을 기반으로 최종 분류 수행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18DDD-6FF2-1B47-85EB-99340C79A761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008574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532196-672A-9BBF-8106-7F45B3AF6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8FE7B8-7DAE-0A4B-37CA-F4637D2E85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8F36CD-A3D2-98E0-A415-087CDC3BF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6532-8C53-0649-9891-6AD9363122C6}" type="datetimeFigureOut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AB803DB-14D2-7B42-A6CD-924BEF776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E1804-E523-733E-3E44-758A14A01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F77-6780-1546-9EB1-F958029366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613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0357B6-4392-CB15-F0F8-CBC6EB31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4F4B02B-D630-0D75-2E6D-5481D907F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8E3702-65EC-7872-B67B-E5122E538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6532-8C53-0649-9891-6AD9363122C6}" type="datetimeFigureOut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E6619A-E7AB-62B5-3684-5BCF191AD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FEBC434-14B8-E553-2A0E-7C4F1AEDF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F77-6780-1546-9EB1-F958029366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1117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109EEBC-91A1-D777-2F39-D2B7ECDC2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028E6F-AF83-4E6E-19DC-18C424B2D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75AFBC-DA4C-F5EC-989D-50E86D259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6532-8C53-0649-9891-6AD9363122C6}" type="datetimeFigureOut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6BC375-3DA1-8EB0-8200-B3E8A950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D8B81E-2D4E-3409-2B1A-2BA0D572B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F77-6780-1546-9EB1-F958029366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6239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BA17E4-B94E-77F8-07D0-0B5D677A6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4E7353-8DD9-3C82-D576-EDDF58C64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0E91A3-CE30-9FF0-4A45-4888DAE52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6532-8C53-0649-9891-6AD9363122C6}" type="datetimeFigureOut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8B330-6B66-DB40-C8A4-957B356AD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0787A-5A39-8FDD-52B5-12C3C7C88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F77-6780-1546-9EB1-F958029366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24633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B3106-1A8B-BB7F-7241-9F2B8976A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58C7A8-713D-22A8-566C-42F720F1E0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F8FF51-2CBF-2E13-9DAD-6CCBBB337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6532-8C53-0649-9891-6AD9363122C6}" type="datetimeFigureOut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2BE1D7-F4E3-5902-0748-A59697CCE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828E13-D9E0-5EF1-5B2B-9AB3A59B3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F77-6780-1546-9EB1-F958029366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90232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76C3C-F87C-9F61-9417-E726CBF01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967500-35CD-89C8-A1CB-0360E1B57D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86A7CC-277F-BBAA-D30A-6B446F9695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8DC0AE-371F-2E94-2CA1-2CB2549EB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6532-8C53-0649-9891-6AD9363122C6}" type="datetimeFigureOut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A69A0B-71EF-0BD7-AC20-BC7F9389B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698DA-1AC4-32A7-BC12-5E701A198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F77-6780-1546-9EB1-F958029366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6523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F57DA9-D59F-E3EC-2027-814333EE1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B40E30-9B8D-9283-1A69-5BCFAEE9E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CFEBDA-C247-4341-F211-F8C861CBE8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3830B8E-24BA-23A4-B223-7D20248C6C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E7B55D4-0E7A-117A-A83A-6CD067FA24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208392-1E1B-6E9F-240B-FF1E96FE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6532-8C53-0649-9891-6AD9363122C6}" type="datetimeFigureOut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3464114-1CB5-705B-9C8A-9E336CE88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E9BB66-2423-9D1F-028F-5130F4CFE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F77-6780-1546-9EB1-F958029366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92225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74AB5E-AFBB-D8D6-F173-B657676DC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59235BF-F7A3-29C6-36A7-49B539716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6532-8C53-0649-9891-6AD9363122C6}" type="datetimeFigureOut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32FCA0-CC1D-60B3-F3BF-1CFD0BF3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D6B673-F050-1C0D-A6F4-B18C78F38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F77-6780-1546-9EB1-F958029366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484762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F2787F4-6ED5-F1C4-2A8C-BCF9D66AD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6532-8C53-0649-9891-6AD9363122C6}" type="datetimeFigureOut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A157AF1-08BC-8278-95B3-0154B27B7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6400D-BEDF-116C-DBEA-38102BEA1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F77-6780-1546-9EB1-F958029366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96954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DC075E-AC87-6ACF-5202-BA508E5C8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908601-5D0A-8BC2-4B9B-A8245D1EE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565FD90-A8FA-9B1E-7CD4-7FF5B74178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A3018C-ED8F-FCCE-D136-5FE069B16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6532-8C53-0649-9891-6AD9363122C6}" type="datetimeFigureOut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A2A99B0-4D83-0A1D-B868-4154BCB8E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32B8A9-59F9-BEA5-A70B-253D2F7AE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F77-6780-1546-9EB1-F958029366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07538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BDBD22-E516-F534-ABF9-BFB22424F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1EBB65A-58DE-76AB-4CF8-2A42199C5A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8815251-2535-5AE1-5CFE-18549B0B33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A7FB0AD-C50E-DFF3-18E6-408AE2517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D6532-8C53-0649-9891-6AD9363122C6}" type="datetimeFigureOut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0F50F5C-18A3-1550-5842-DC6954802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B2192E-7CEF-4255-FC98-53F97E6BF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C91F77-6780-1546-9EB1-F958029366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14729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2C5065-5CDF-1FF3-1312-EF0B97544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2CF92C7-D45B-3C3D-27D5-8835BEEC29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F7A09A-87B4-93F2-2143-7EE9CBCA2D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D6532-8C53-0649-9891-6AD9363122C6}" type="datetimeFigureOut">
              <a:rPr kumimoji="1" lang="ko-KR" altLang="en-US" smtClean="0"/>
              <a:t>2024. 8. 1.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D98589-86AB-A588-5C6B-6F081B748F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D83606-4923-F2B4-9997-A32D14A334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C91F77-6780-1546-9EB1-F958029366C7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751341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6307381A-23C2-4BE2-6543-64BE25B284DA}"/>
              </a:ext>
            </a:extLst>
          </p:cNvPr>
          <p:cNvSpPr/>
          <p:nvPr/>
        </p:nvSpPr>
        <p:spPr>
          <a:xfrm>
            <a:off x="0" y="-33268"/>
            <a:ext cx="12192000" cy="68912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019A696E-26CB-6704-6ACF-F9FB7FD53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716" y="1987342"/>
            <a:ext cx="10515600" cy="1983545"/>
          </a:xfrm>
        </p:spPr>
        <p:txBody>
          <a:bodyPr>
            <a:normAutofit/>
          </a:bodyPr>
          <a:lstStyle/>
          <a:p>
            <a:pPr algn="ctr"/>
            <a:r>
              <a:rPr kumimoji="1" lang="en-US" altLang="ko-KR" sz="5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</a:t>
            </a:r>
            <a:br>
              <a:rPr kumimoji="1" lang="en-US" altLang="ko-KR" sz="4000" dirty="0"/>
            </a:b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 모델 </a:t>
            </a:r>
            <a:r>
              <a:rPr kumimoji="1" lang="ko-KR" altLang="en-US" sz="4000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파이토치</a:t>
            </a:r>
            <a:r>
              <a:rPr kumimoji="1" lang="ko-KR" altLang="en-US" sz="4000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구현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03B1445-9EB6-1DE9-B8D8-9E52A1A62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2355" y="4812762"/>
            <a:ext cx="2151508" cy="6879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박 윤 수</a:t>
            </a:r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1A195-0409-9FBF-2A07-700C3535C775}"/>
              </a:ext>
            </a:extLst>
          </p:cNvPr>
          <p:cNvSpPr txBox="1"/>
          <p:nvPr/>
        </p:nvSpPr>
        <p:spPr>
          <a:xfrm>
            <a:off x="10345704" y="192207"/>
            <a:ext cx="17212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2800" b="1" dirty="0"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Deep TR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6B97F6D2-4060-46AB-3077-9B9297381219}"/>
              </a:ext>
            </a:extLst>
          </p:cNvPr>
          <p:cNvGrpSpPr/>
          <p:nvPr/>
        </p:nvGrpSpPr>
        <p:grpSpPr>
          <a:xfrm flipV="1">
            <a:off x="2382356" y="2098127"/>
            <a:ext cx="7427288" cy="45719"/>
            <a:chOff x="2011680" y="1041009"/>
            <a:chExt cx="8456023" cy="98474"/>
          </a:xfrm>
        </p:grpSpPr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7F58249-4716-DBED-7EA4-42799E227B48}"/>
                </a:ext>
              </a:extLst>
            </p:cNvPr>
            <p:cNvSpPr/>
            <p:nvPr/>
          </p:nvSpPr>
          <p:spPr>
            <a:xfrm>
              <a:off x="2011680" y="1041009"/>
              <a:ext cx="1983545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D78544A-D642-08DD-8FCC-96B59E678B29}"/>
                </a:ext>
              </a:extLst>
            </p:cNvPr>
            <p:cNvSpPr/>
            <p:nvPr/>
          </p:nvSpPr>
          <p:spPr>
            <a:xfrm>
              <a:off x="3995225" y="1041009"/>
              <a:ext cx="6472478" cy="9847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53380B-E449-5D70-1396-E211AC915E3A}"/>
              </a:ext>
            </a:extLst>
          </p:cNvPr>
          <p:cNvGrpSpPr/>
          <p:nvPr/>
        </p:nvGrpSpPr>
        <p:grpSpPr>
          <a:xfrm rot="10800000" flipV="1">
            <a:off x="2382356" y="3948027"/>
            <a:ext cx="7427288" cy="45719"/>
            <a:chOff x="2011680" y="1041009"/>
            <a:chExt cx="8456023" cy="98474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01B558E-EC85-3A72-916C-81A654B9B90D}"/>
                </a:ext>
              </a:extLst>
            </p:cNvPr>
            <p:cNvSpPr/>
            <p:nvPr/>
          </p:nvSpPr>
          <p:spPr>
            <a:xfrm>
              <a:off x="2011680" y="1041009"/>
              <a:ext cx="1983545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2A8AD9D2-8B9C-90A6-FEBB-8F17A35242AD}"/>
                </a:ext>
              </a:extLst>
            </p:cNvPr>
            <p:cNvSpPr/>
            <p:nvPr/>
          </p:nvSpPr>
          <p:spPr>
            <a:xfrm>
              <a:off x="3995225" y="1041009"/>
              <a:ext cx="6472478" cy="98474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34BFBF-152A-788B-232E-B6180C4E0214}"/>
              </a:ext>
            </a:extLst>
          </p:cNvPr>
          <p:cNvSpPr/>
          <p:nvPr/>
        </p:nvSpPr>
        <p:spPr>
          <a:xfrm>
            <a:off x="-1" y="0"/>
            <a:ext cx="985683" cy="685799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34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A1D54-ECBB-0CDC-135E-E2B71F75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모델 정의 코드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모델 구현 및 분석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레이어</a:t>
            </a: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( Part3 )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ADA9-980F-BA47-E7CD-EB3E6E1867F3}"/>
              </a:ext>
            </a:extLst>
          </p:cNvPr>
          <p:cNvSpPr txBox="1"/>
          <p:nvPr/>
        </p:nvSpPr>
        <p:spPr>
          <a:xfrm>
            <a:off x="591504" y="385560"/>
            <a:ext cx="864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02</a:t>
            </a:r>
            <a:endParaRPr kumimoji="1" lang="ko-KR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4C82AA-1A8E-39B4-70EC-EE828294B67A}"/>
              </a:ext>
            </a:extLst>
          </p:cNvPr>
          <p:cNvGrpSpPr/>
          <p:nvPr/>
        </p:nvGrpSpPr>
        <p:grpSpPr>
          <a:xfrm>
            <a:off x="414285" y="1198581"/>
            <a:ext cx="11363429" cy="45721"/>
            <a:chOff x="2011681" y="1041011"/>
            <a:chExt cx="4850233" cy="984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9A938A-1640-AF26-FF6D-11C5AD770F58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0E7062-4D90-00AB-7897-E84E2ECFF7A6}"/>
                </a:ext>
              </a:extLst>
            </p:cNvPr>
            <p:cNvSpPr/>
            <p:nvPr/>
          </p:nvSpPr>
          <p:spPr>
            <a:xfrm>
              <a:off x="2753009" y="1041015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5B9C83-04C8-926E-48C0-64A13ADBD019}"/>
              </a:ext>
            </a:extLst>
          </p:cNvPr>
          <p:cNvSpPr txBox="1"/>
          <p:nvPr/>
        </p:nvSpPr>
        <p:spPr>
          <a:xfrm>
            <a:off x="1472537" y="419427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코드 구현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8A2F895-F43A-8EFE-8F6A-91E092476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155" t="5025" r="21158" b="65395"/>
          <a:stretch/>
        </p:blipFill>
        <p:spPr bwMode="auto">
          <a:xfrm rot="5400000">
            <a:off x="8119600" y="3100173"/>
            <a:ext cx="4530804" cy="278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B54AD42-B021-E0D9-54A1-5F5298B7C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04" y="2997200"/>
            <a:ext cx="7493000" cy="386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012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A1D54-ECBB-0CDC-135E-E2B71F75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모델 정의 코드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모델 구현 및 분석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Fully Connected 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레이어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ADA9-980F-BA47-E7CD-EB3E6E1867F3}"/>
              </a:ext>
            </a:extLst>
          </p:cNvPr>
          <p:cNvSpPr txBox="1"/>
          <p:nvPr/>
        </p:nvSpPr>
        <p:spPr>
          <a:xfrm>
            <a:off x="591504" y="385560"/>
            <a:ext cx="864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02</a:t>
            </a:r>
            <a:endParaRPr kumimoji="1" lang="ko-KR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4C82AA-1A8E-39B4-70EC-EE828294B67A}"/>
              </a:ext>
            </a:extLst>
          </p:cNvPr>
          <p:cNvGrpSpPr/>
          <p:nvPr/>
        </p:nvGrpSpPr>
        <p:grpSpPr>
          <a:xfrm>
            <a:off x="414285" y="1198581"/>
            <a:ext cx="11363429" cy="45721"/>
            <a:chOff x="2011681" y="1041011"/>
            <a:chExt cx="4850233" cy="984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9A938A-1640-AF26-FF6D-11C5AD770F58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0E7062-4D90-00AB-7897-E84E2ECFF7A6}"/>
                </a:ext>
              </a:extLst>
            </p:cNvPr>
            <p:cNvSpPr/>
            <p:nvPr/>
          </p:nvSpPr>
          <p:spPr>
            <a:xfrm>
              <a:off x="2753009" y="1041015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5B9C83-04C8-926E-48C0-64A13ADBD019}"/>
              </a:ext>
            </a:extLst>
          </p:cNvPr>
          <p:cNvSpPr txBox="1"/>
          <p:nvPr/>
        </p:nvSpPr>
        <p:spPr>
          <a:xfrm>
            <a:off x="1472537" y="419427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코드 구현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8A2F895-F43A-8EFE-8F6A-91E092476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89" t="64883" r="4724" b="5537"/>
          <a:stretch/>
        </p:blipFill>
        <p:spPr bwMode="auto">
          <a:xfrm rot="5400000">
            <a:off x="8119600" y="3100173"/>
            <a:ext cx="4530804" cy="278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D794B41F-612C-B795-4227-BEC145C27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2700" y="3139605"/>
            <a:ext cx="5308600" cy="344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1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A1D54-ECBB-0CDC-135E-E2B71F75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모델 정의 코드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모델 구현 및 분석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Forward Method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ADA9-980F-BA47-E7CD-EB3E6E1867F3}"/>
              </a:ext>
            </a:extLst>
          </p:cNvPr>
          <p:cNvSpPr txBox="1"/>
          <p:nvPr/>
        </p:nvSpPr>
        <p:spPr>
          <a:xfrm>
            <a:off x="591504" y="385560"/>
            <a:ext cx="864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02</a:t>
            </a:r>
            <a:endParaRPr kumimoji="1" lang="ko-KR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4C82AA-1A8E-39B4-70EC-EE828294B67A}"/>
              </a:ext>
            </a:extLst>
          </p:cNvPr>
          <p:cNvGrpSpPr/>
          <p:nvPr/>
        </p:nvGrpSpPr>
        <p:grpSpPr>
          <a:xfrm>
            <a:off x="414285" y="1198581"/>
            <a:ext cx="11363429" cy="45721"/>
            <a:chOff x="2011681" y="1041011"/>
            <a:chExt cx="4850233" cy="984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9A938A-1640-AF26-FF6D-11C5AD770F58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0E7062-4D90-00AB-7897-E84E2ECFF7A6}"/>
                </a:ext>
              </a:extLst>
            </p:cNvPr>
            <p:cNvSpPr/>
            <p:nvPr/>
          </p:nvSpPr>
          <p:spPr>
            <a:xfrm>
              <a:off x="2753009" y="1041015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5B9C83-04C8-926E-48C0-64A13ADBD019}"/>
              </a:ext>
            </a:extLst>
          </p:cNvPr>
          <p:cNvSpPr txBox="1"/>
          <p:nvPr/>
        </p:nvSpPr>
        <p:spPr>
          <a:xfrm>
            <a:off x="1472537" y="419427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코드 구현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5E15B2D-DB28-D4AB-0236-520869DC8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2700" y="3055336"/>
            <a:ext cx="7772400" cy="3775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216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A1D54-ECBB-0CDC-135E-E2B71F75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학습 및 평가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주요 </a:t>
            </a: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Hyper parameters </a:t>
            </a:r>
          </a:p>
          <a:p>
            <a:pPr marL="457200" lvl="1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- </a:t>
            </a:r>
            <a:r>
              <a:rPr kumimoji="1" lang="en-US" altLang="ko-KR" sz="2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num_classes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= 10</a:t>
            </a:r>
          </a:p>
          <a:p>
            <a:pPr marL="457200" lvl="1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- </a:t>
            </a:r>
            <a:r>
              <a:rPr kumimoji="1" lang="en-US" altLang="ko-KR" sz="2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num_epochs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= 30</a:t>
            </a:r>
          </a:p>
          <a:p>
            <a:pPr marL="457200" lvl="1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- </a:t>
            </a:r>
            <a:r>
              <a:rPr kumimoji="1" lang="en-US" altLang="ko-KR" sz="2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batch_size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= 64</a:t>
            </a:r>
          </a:p>
          <a:p>
            <a:pPr marL="457200" lvl="1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- </a:t>
            </a:r>
            <a:r>
              <a:rPr kumimoji="1" lang="en-US" altLang="ko-KR" sz="2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learning_rage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= 0.001</a:t>
            </a:r>
          </a:p>
          <a:p>
            <a:pPr marL="457200" lvl="1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- device = GPU ( Kaggle GPU P100)</a:t>
            </a:r>
          </a:p>
          <a:p>
            <a:pPr marL="457200" lvl="1" indent="0">
              <a:buNone/>
            </a:pP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손실 함수 및 </a:t>
            </a:r>
            <a:r>
              <a:rPr kumimoji="1" lang="ko-KR" altLang="en-US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옵티마이저</a:t>
            </a: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</a:t>
            </a:r>
          </a:p>
          <a:p>
            <a:pPr marL="457200" lvl="1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- 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손실 함수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(Criterion) = </a:t>
            </a:r>
            <a:r>
              <a:rPr kumimoji="1" lang="en-US" altLang="ko-KR" sz="2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CrossEntropyLoss</a:t>
            </a:r>
            <a:endParaRPr kumimoji="1" lang="en-US" altLang="ko-KR" sz="2000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- </a:t>
            </a:r>
            <a:r>
              <a:rPr kumimoji="1" lang="ko-KR" altLang="en-US" sz="2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옵티마이저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(Optimizer) = Adam(</a:t>
            </a:r>
            <a:r>
              <a:rPr kumimoji="1" lang="en-US" altLang="ko-KR" sz="2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learning_rate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= 0.001)</a:t>
            </a:r>
          </a:p>
          <a:p>
            <a:pPr marL="457200" lvl="1" indent="0">
              <a:buNone/>
            </a:pP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ADA9-980F-BA47-E7CD-EB3E6E1867F3}"/>
              </a:ext>
            </a:extLst>
          </p:cNvPr>
          <p:cNvSpPr txBox="1"/>
          <p:nvPr/>
        </p:nvSpPr>
        <p:spPr>
          <a:xfrm>
            <a:off x="591504" y="385560"/>
            <a:ext cx="864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02</a:t>
            </a:r>
            <a:endParaRPr kumimoji="1" lang="ko-KR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4C82AA-1A8E-39B4-70EC-EE828294B67A}"/>
              </a:ext>
            </a:extLst>
          </p:cNvPr>
          <p:cNvGrpSpPr/>
          <p:nvPr/>
        </p:nvGrpSpPr>
        <p:grpSpPr>
          <a:xfrm>
            <a:off x="414285" y="1198581"/>
            <a:ext cx="11363429" cy="45721"/>
            <a:chOff x="2011681" y="1041011"/>
            <a:chExt cx="4850233" cy="984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9A938A-1640-AF26-FF6D-11C5AD770F58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0E7062-4D90-00AB-7897-E84E2ECFF7A6}"/>
                </a:ext>
              </a:extLst>
            </p:cNvPr>
            <p:cNvSpPr/>
            <p:nvPr/>
          </p:nvSpPr>
          <p:spPr>
            <a:xfrm>
              <a:off x="2753009" y="1041015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5B9C83-04C8-926E-48C0-64A13ADBD019}"/>
              </a:ext>
            </a:extLst>
          </p:cNvPr>
          <p:cNvSpPr txBox="1"/>
          <p:nvPr/>
        </p:nvSpPr>
        <p:spPr>
          <a:xfrm>
            <a:off x="1472537" y="419427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코드 구현</a:t>
            </a:r>
          </a:p>
        </p:txBody>
      </p:sp>
    </p:spTree>
    <p:extLst>
      <p:ext uri="{BB962C8B-B14F-4D97-AF65-F5344CB8AC3E}">
        <p14:creationId xmlns:p14="http://schemas.microsoft.com/office/powerpoint/2010/main" val="3703679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A1D54-ECBB-0CDC-135E-E2B71F75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실험 설정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0" indent="0">
              <a:buNone/>
            </a:pP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   </a:t>
            </a: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Dataset</a:t>
            </a:r>
          </a:p>
          <a:p>
            <a:pPr marL="0" indent="0">
              <a:buNone/>
            </a:pPr>
            <a:r>
              <a:rPr kumimoji="1" lang="en-US" altLang="ko-KR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</a:t>
            </a:r>
            <a:r>
              <a:rPr kumimoji="1" lang="ko-KR" altLang="en-US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</a:t>
            </a:r>
            <a:r>
              <a:rPr kumimoji="1" lang="en-US" altLang="ko-KR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Train, Validation, Test = CIFAR 10</a:t>
            </a:r>
          </a:p>
          <a:p>
            <a:pPr marL="0" indent="0">
              <a:buNone/>
            </a:pPr>
            <a:r>
              <a:rPr kumimoji="1" lang="en-US" altLang="ko-KR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</a:t>
            </a:r>
            <a:r>
              <a:rPr kumimoji="1" lang="ko-KR" altLang="en-US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</a:t>
            </a:r>
            <a:r>
              <a:rPr kumimoji="1" lang="en-US" altLang="ko-KR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( 32 X 32,</a:t>
            </a:r>
            <a:r>
              <a:rPr kumimoji="1" lang="ko-KR" altLang="en-US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60,000</a:t>
            </a:r>
            <a:r>
              <a:rPr kumimoji="1" lang="ko-KR" altLang="en-US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개 이미지</a:t>
            </a:r>
            <a:r>
              <a:rPr kumimoji="1" lang="en-US" altLang="ko-KR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,</a:t>
            </a:r>
            <a:r>
              <a:rPr kumimoji="1" lang="ko-KR" altLang="en-US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kumimoji="1" lang="en-US" altLang="ko-KR" sz="24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num_classes</a:t>
            </a:r>
            <a:r>
              <a:rPr kumimoji="1" lang="en-US" altLang="ko-KR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= 10)</a:t>
            </a:r>
          </a:p>
          <a:p>
            <a:pPr marL="0" indent="0">
              <a:buNone/>
            </a:pPr>
            <a:r>
              <a:rPr kumimoji="1" lang="en-US" altLang="ko-KR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</a:t>
            </a:r>
            <a:r>
              <a:rPr kumimoji="1" lang="ko-KR" altLang="en-US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실험에서는 </a:t>
            </a:r>
            <a:r>
              <a:rPr kumimoji="1" lang="en-US" altLang="ko-KR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224</a:t>
            </a:r>
            <a:r>
              <a:rPr kumimoji="1" lang="ko-KR" altLang="en-US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kumimoji="1" lang="en-US" altLang="ko-KR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X 224 </a:t>
            </a:r>
            <a:r>
              <a:rPr kumimoji="1" lang="ko-KR" altLang="en-US" sz="2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리사이즈</a:t>
            </a:r>
            <a:endParaRPr kumimoji="1" lang="en-US" altLang="ko-KR" sz="2400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0" indent="0">
              <a:buNone/>
            </a:pP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0" indent="0">
              <a:buNone/>
            </a:pP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   실험 환경 및 조건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0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Kaggle GPU P100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ADA9-980F-BA47-E7CD-EB3E6E1867F3}"/>
              </a:ext>
            </a:extLst>
          </p:cNvPr>
          <p:cNvSpPr txBox="1"/>
          <p:nvPr/>
        </p:nvSpPr>
        <p:spPr>
          <a:xfrm>
            <a:off x="591504" y="385560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03</a:t>
            </a:r>
            <a:endParaRPr kumimoji="1" lang="ko-KR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4C82AA-1A8E-39B4-70EC-EE828294B67A}"/>
              </a:ext>
            </a:extLst>
          </p:cNvPr>
          <p:cNvGrpSpPr/>
          <p:nvPr/>
        </p:nvGrpSpPr>
        <p:grpSpPr>
          <a:xfrm>
            <a:off x="414285" y="1198581"/>
            <a:ext cx="11363429" cy="45721"/>
            <a:chOff x="2011681" y="1041011"/>
            <a:chExt cx="4850233" cy="984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9A938A-1640-AF26-FF6D-11C5AD770F58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0E7062-4D90-00AB-7897-E84E2ECFF7A6}"/>
                </a:ext>
              </a:extLst>
            </p:cNvPr>
            <p:cNvSpPr/>
            <p:nvPr/>
          </p:nvSpPr>
          <p:spPr>
            <a:xfrm>
              <a:off x="2753009" y="1041015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5B9C83-04C8-926E-48C0-64A13ADBD019}"/>
              </a:ext>
            </a:extLst>
          </p:cNvPr>
          <p:cNvSpPr txBox="1"/>
          <p:nvPr/>
        </p:nvSpPr>
        <p:spPr>
          <a:xfrm>
            <a:off x="1472537" y="419427"/>
            <a:ext cx="369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실험 결과 및 분석</a:t>
            </a:r>
          </a:p>
        </p:txBody>
      </p:sp>
    </p:spTree>
    <p:extLst>
      <p:ext uri="{BB962C8B-B14F-4D97-AF65-F5344CB8AC3E}">
        <p14:creationId xmlns:p14="http://schemas.microsoft.com/office/powerpoint/2010/main" val="4870210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A1D54-ECBB-0CDC-135E-E2B71F75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실험 결과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0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훈련결과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0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 </a:t>
            </a:r>
            <a:r>
              <a:rPr kumimoji="1" lang="en-US" altLang="ko-KR" sz="2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Train_loss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: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5.399 -&gt; 0.2878</a:t>
            </a:r>
          </a:p>
          <a:p>
            <a:pPr marL="0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   </a:t>
            </a:r>
            <a:r>
              <a:rPr kumimoji="1" lang="en-US" altLang="ko-KR" sz="2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Validation_loss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: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0.077</a:t>
            </a:r>
          </a:p>
          <a:p>
            <a:pPr marL="0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   </a:t>
            </a:r>
            <a:r>
              <a:rPr kumimoji="1" lang="en-US" altLang="ko-KR" sz="2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Train_Accuracy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: 23.54% -&gt; 93.23%</a:t>
            </a:r>
          </a:p>
          <a:p>
            <a:pPr marL="0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   </a:t>
            </a:r>
            <a:r>
              <a:rPr kumimoji="1" lang="en-US" altLang="ko-KR" sz="2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Validation_Accuracy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: 78.70%</a:t>
            </a:r>
          </a:p>
          <a:p>
            <a:pPr marL="0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   </a:t>
            </a:r>
            <a:r>
              <a:rPr kumimoji="1" lang="en-US" altLang="ko-KR" sz="2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Test_Accuracy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: 77.39%</a:t>
            </a:r>
          </a:p>
          <a:p>
            <a:pPr marL="0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Time: around 270ms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kumimoji="1" lang="en-US" altLang="ko-KR" sz="14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(each epoch 9ms)</a:t>
            </a:r>
            <a:endParaRPr kumimoji="1" lang="en-US" altLang="ko-KR" sz="2000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0" indent="0">
              <a:buNone/>
            </a:pP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0" indent="0">
              <a:buNone/>
            </a:pP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0" indent="0">
              <a:buNone/>
            </a:pP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ADA9-980F-BA47-E7CD-EB3E6E1867F3}"/>
              </a:ext>
            </a:extLst>
          </p:cNvPr>
          <p:cNvSpPr txBox="1"/>
          <p:nvPr/>
        </p:nvSpPr>
        <p:spPr>
          <a:xfrm>
            <a:off x="591504" y="385560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03</a:t>
            </a:r>
            <a:endParaRPr kumimoji="1" lang="ko-KR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4C82AA-1A8E-39B4-70EC-EE828294B67A}"/>
              </a:ext>
            </a:extLst>
          </p:cNvPr>
          <p:cNvGrpSpPr/>
          <p:nvPr/>
        </p:nvGrpSpPr>
        <p:grpSpPr>
          <a:xfrm>
            <a:off x="414285" y="1198581"/>
            <a:ext cx="11363429" cy="45721"/>
            <a:chOff x="2011681" y="1041011"/>
            <a:chExt cx="4850233" cy="984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9A938A-1640-AF26-FF6D-11C5AD770F58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0E7062-4D90-00AB-7897-E84E2ECFF7A6}"/>
                </a:ext>
              </a:extLst>
            </p:cNvPr>
            <p:cNvSpPr/>
            <p:nvPr/>
          </p:nvSpPr>
          <p:spPr>
            <a:xfrm>
              <a:off x="2753009" y="1041015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5B9C83-04C8-926E-48C0-64A13ADBD019}"/>
              </a:ext>
            </a:extLst>
          </p:cNvPr>
          <p:cNvSpPr txBox="1"/>
          <p:nvPr/>
        </p:nvSpPr>
        <p:spPr>
          <a:xfrm>
            <a:off x="1472537" y="419427"/>
            <a:ext cx="369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실험 결과 및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C095AE-001E-F91B-F8EA-AD4E47CC9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6635" y="1569694"/>
            <a:ext cx="5617069" cy="4863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8485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A1D54-ECBB-0CDC-135E-E2B71F75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실험 결과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0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 학습 곡선 시각화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0" indent="0">
              <a:buNone/>
            </a:pP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0" indent="0">
              <a:buNone/>
            </a:pP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ADA9-980F-BA47-E7CD-EB3E6E1867F3}"/>
              </a:ext>
            </a:extLst>
          </p:cNvPr>
          <p:cNvSpPr txBox="1"/>
          <p:nvPr/>
        </p:nvSpPr>
        <p:spPr>
          <a:xfrm>
            <a:off x="591504" y="385560"/>
            <a:ext cx="8803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03</a:t>
            </a:r>
            <a:endParaRPr kumimoji="1" lang="ko-KR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4C82AA-1A8E-39B4-70EC-EE828294B67A}"/>
              </a:ext>
            </a:extLst>
          </p:cNvPr>
          <p:cNvGrpSpPr/>
          <p:nvPr/>
        </p:nvGrpSpPr>
        <p:grpSpPr>
          <a:xfrm>
            <a:off x="414285" y="1198581"/>
            <a:ext cx="11363429" cy="45721"/>
            <a:chOff x="2011681" y="1041011"/>
            <a:chExt cx="4850233" cy="984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9A938A-1640-AF26-FF6D-11C5AD770F58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0E7062-4D90-00AB-7897-E84E2ECFF7A6}"/>
                </a:ext>
              </a:extLst>
            </p:cNvPr>
            <p:cNvSpPr/>
            <p:nvPr/>
          </p:nvSpPr>
          <p:spPr>
            <a:xfrm>
              <a:off x="2753009" y="1041015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5B9C83-04C8-926E-48C0-64A13ADBD019}"/>
              </a:ext>
            </a:extLst>
          </p:cNvPr>
          <p:cNvSpPr txBox="1"/>
          <p:nvPr/>
        </p:nvSpPr>
        <p:spPr>
          <a:xfrm>
            <a:off x="1472537" y="419427"/>
            <a:ext cx="369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실험 결과 및 분석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A64DBBA-1823-6601-D9D5-8A35098E3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7956" y="2828303"/>
            <a:ext cx="5469758" cy="352772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629E518-553D-D900-7FB8-088F166B78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2808463"/>
            <a:ext cx="5469758" cy="3550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816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A1D54-ECBB-0CDC-135E-E2B71F75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프로젝트 요약 및 주요 성과 정리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결론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VGG16 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모델 </a:t>
            </a:r>
            <a:r>
              <a:rPr kumimoji="1" lang="ko-KR" altLang="en-US" sz="2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파이토치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구현</a:t>
            </a:r>
            <a:endParaRPr kumimoji="1" lang="en-US" altLang="ko-KR" sz="2000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훈련 정확도 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93.23%</a:t>
            </a:r>
          </a:p>
          <a:p>
            <a:pPr marL="457200" lvl="1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검증 정확도 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78.70%</a:t>
            </a:r>
          </a:p>
          <a:p>
            <a:pPr marL="457200" lvl="1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테스트 정확도 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77.39%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향후 과제</a:t>
            </a:r>
          </a:p>
          <a:p>
            <a:pPr marL="457200" lvl="1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코드 개선 방안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-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Early Stopping</a:t>
            </a:r>
            <a:r>
              <a:rPr kumimoji="1" lang="ko-KR" altLang="en-US" sz="2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으로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최적 </a:t>
            </a:r>
            <a:r>
              <a:rPr kumimoji="1" lang="ko-KR" altLang="en-US" sz="2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에포크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찾기</a:t>
            </a:r>
            <a:endParaRPr kumimoji="1" lang="en-US" altLang="ko-KR" sz="2000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데이터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– 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커스텀 데이터셋으로 훈련</a:t>
            </a:r>
            <a:endParaRPr kumimoji="1" lang="en-US" altLang="ko-KR" sz="2000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추가 실험 계획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-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kumimoji="1" lang="en-US" altLang="ko-KR" sz="2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ResNet</a:t>
            </a: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kumimoji="1" lang="ko-KR" altLang="en-US" sz="2000" b="1" dirty="0" err="1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파이토치</a:t>
            </a:r>
            <a:r>
              <a:rPr kumimoji="1" lang="ko-KR" altLang="en-US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구현 및 성능 비교</a:t>
            </a:r>
            <a:endParaRPr kumimoji="1" lang="en-US" altLang="ko-KR" sz="2000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sz="2000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ADA9-980F-BA47-E7CD-EB3E6E1867F3}"/>
              </a:ext>
            </a:extLst>
          </p:cNvPr>
          <p:cNvSpPr txBox="1"/>
          <p:nvPr/>
        </p:nvSpPr>
        <p:spPr>
          <a:xfrm>
            <a:off x="591504" y="385560"/>
            <a:ext cx="91242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04</a:t>
            </a:r>
            <a:endParaRPr kumimoji="1" lang="ko-KR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4C82AA-1A8E-39B4-70EC-EE828294B67A}"/>
              </a:ext>
            </a:extLst>
          </p:cNvPr>
          <p:cNvGrpSpPr/>
          <p:nvPr/>
        </p:nvGrpSpPr>
        <p:grpSpPr>
          <a:xfrm>
            <a:off x="414285" y="1198581"/>
            <a:ext cx="11363429" cy="45721"/>
            <a:chOff x="2011681" y="1041011"/>
            <a:chExt cx="4850233" cy="984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9A938A-1640-AF26-FF6D-11C5AD770F58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0E7062-4D90-00AB-7897-E84E2ECFF7A6}"/>
                </a:ext>
              </a:extLst>
            </p:cNvPr>
            <p:cNvSpPr/>
            <p:nvPr/>
          </p:nvSpPr>
          <p:spPr>
            <a:xfrm>
              <a:off x="2753009" y="1041015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5B9C83-04C8-926E-48C0-64A13ADBD019}"/>
              </a:ext>
            </a:extLst>
          </p:cNvPr>
          <p:cNvSpPr txBox="1"/>
          <p:nvPr/>
        </p:nvSpPr>
        <p:spPr>
          <a:xfrm>
            <a:off x="1472537" y="419427"/>
            <a:ext cx="369684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결과 및 향후 과제</a:t>
            </a:r>
          </a:p>
        </p:txBody>
      </p:sp>
    </p:spTree>
    <p:extLst>
      <p:ext uri="{BB962C8B-B14F-4D97-AF65-F5344CB8AC3E}">
        <p14:creationId xmlns:p14="http://schemas.microsoft.com/office/powerpoint/2010/main" val="5916425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8EB5D278-A7E5-4EBC-8E67-7C4DA9199C2D}"/>
              </a:ext>
            </a:extLst>
          </p:cNvPr>
          <p:cNvSpPr/>
          <p:nvPr/>
        </p:nvSpPr>
        <p:spPr>
          <a:xfrm rot="5400000">
            <a:off x="5433219" y="-5433216"/>
            <a:ext cx="1325563" cy="1219200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87B087-B1FE-E30E-C5B8-FCCBE5BFA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459" y="1825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R" sz="5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Contents</a:t>
            </a:r>
            <a:endParaRPr kumimoji="1" lang="ko-KR" altLang="en-US" sz="54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pic>
        <p:nvPicPr>
          <p:cNvPr id="5" name="그래픽 4" descr="브라유 점자 단색으로 채워진">
            <a:extLst>
              <a:ext uri="{FF2B5EF4-FFF2-40B4-BE49-F238E27FC236}">
                <a16:creationId xmlns:a16="http://schemas.microsoft.com/office/drawing/2014/main" id="{096BAC71-FC12-52D8-836C-E86BCA506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16897" y="250448"/>
            <a:ext cx="914400" cy="914400"/>
          </a:xfrm>
          <a:prstGeom prst="rect">
            <a:avLst/>
          </a:prstGeom>
        </p:spPr>
      </p:pic>
      <p:pic>
        <p:nvPicPr>
          <p:cNvPr id="6" name="그래픽 5" descr="데이터베이스 단색으로 채워진">
            <a:extLst>
              <a:ext uri="{FF2B5EF4-FFF2-40B4-BE49-F238E27FC236}">
                <a16:creationId xmlns:a16="http://schemas.microsoft.com/office/drawing/2014/main" id="{A7E02665-0B93-1AEF-1218-B8AD2B47B2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782844" y="223836"/>
            <a:ext cx="914400" cy="914400"/>
          </a:xfrm>
          <a:prstGeom prst="rect">
            <a:avLst/>
          </a:prstGeom>
        </p:spPr>
      </p:pic>
      <p:pic>
        <p:nvPicPr>
          <p:cNvPr id="7" name="그래픽 6" descr="목록 단색으로 채워진">
            <a:extLst>
              <a:ext uri="{FF2B5EF4-FFF2-40B4-BE49-F238E27FC236}">
                <a16:creationId xmlns:a16="http://schemas.microsoft.com/office/drawing/2014/main" id="{6E7DC418-5E96-4E9E-4F67-39A7881188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831606" y="223836"/>
            <a:ext cx="914400" cy="914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FA5914D-9101-A4D1-F61E-8DD603C434E1}"/>
              </a:ext>
            </a:extLst>
          </p:cNvPr>
          <p:cNvSpPr txBox="1"/>
          <p:nvPr/>
        </p:nvSpPr>
        <p:spPr>
          <a:xfrm>
            <a:off x="1167237" y="2097724"/>
            <a:ext cx="6655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01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EC643DA-B191-AB62-9204-80ADF321C471}"/>
              </a:ext>
            </a:extLst>
          </p:cNvPr>
          <p:cNvSpPr txBox="1"/>
          <p:nvPr/>
        </p:nvSpPr>
        <p:spPr>
          <a:xfrm>
            <a:off x="2009797" y="3087119"/>
            <a:ext cx="7409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20226D6-A82D-ABEA-E065-1E7A5D935291}"/>
              </a:ext>
            </a:extLst>
          </p:cNvPr>
          <p:cNvSpPr txBox="1"/>
          <p:nvPr/>
        </p:nvSpPr>
        <p:spPr>
          <a:xfrm>
            <a:off x="3291895" y="5187725"/>
            <a:ext cx="7793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04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74A262-A631-34B4-66F2-B70B14CA0BB1}"/>
              </a:ext>
            </a:extLst>
          </p:cNvPr>
          <p:cNvSpPr txBox="1"/>
          <p:nvPr/>
        </p:nvSpPr>
        <p:spPr>
          <a:xfrm>
            <a:off x="2539766" y="4138849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03</a:t>
            </a:r>
            <a:endParaRPr kumimoji="1"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2A4A567-4B69-1B5F-874F-EAD0B6BB9466}"/>
              </a:ext>
            </a:extLst>
          </p:cNvPr>
          <p:cNvGrpSpPr/>
          <p:nvPr/>
        </p:nvGrpSpPr>
        <p:grpSpPr>
          <a:xfrm flipV="1">
            <a:off x="1167238" y="2682496"/>
            <a:ext cx="4260168" cy="45720"/>
            <a:chOff x="2011681" y="1041011"/>
            <a:chExt cx="4850233" cy="98476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005C0A3-D479-63EC-A52A-A9B7C85F6800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0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CA8F7859-9A5E-818A-E8ED-8248651DE1E4}"/>
                </a:ext>
              </a:extLst>
            </p:cNvPr>
            <p:cNvSpPr/>
            <p:nvPr/>
          </p:nvSpPr>
          <p:spPr>
            <a:xfrm>
              <a:off x="2753009" y="1041011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000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83CE7291-F0B0-CFFF-30C3-0363B894259A}"/>
              </a:ext>
            </a:extLst>
          </p:cNvPr>
          <p:cNvGrpSpPr/>
          <p:nvPr/>
        </p:nvGrpSpPr>
        <p:grpSpPr>
          <a:xfrm flipV="1">
            <a:off x="2048270" y="3695858"/>
            <a:ext cx="4260168" cy="45720"/>
            <a:chOff x="2011681" y="1041011"/>
            <a:chExt cx="4850233" cy="9847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9329984-2D5B-6183-14CB-7267C918234B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00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4C004215-BC56-5830-3A8B-7F02B24E2B05}"/>
                </a:ext>
              </a:extLst>
            </p:cNvPr>
            <p:cNvSpPr/>
            <p:nvPr/>
          </p:nvSpPr>
          <p:spPr>
            <a:xfrm>
              <a:off x="2753009" y="1041011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00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9DDCEEA6-C197-F809-82D0-8A1BF12AC283}"/>
              </a:ext>
            </a:extLst>
          </p:cNvPr>
          <p:cNvGrpSpPr/>
          <p:nvPr/>
        </p:nvGrpSpPr>
        <p:grpSpPr>
          <a:xfrm flipV="1">
            <a:off x="3311311" y="5755217"/>
            <a:ext cx="4260168" cy="45720"/>
            <a:chOff x="2011681" y="1041011"/>
            <a:chExt cx="4850233" cy="98476"/>
          </a:xfrm>
        </p:grpSpPr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7A157FF-9411-70EC-43EB-DDB579897EBE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00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C994C27-E6AB-84BF-98DC-C10F405B46F8}"/>
                </a:ext>
              </a:extLst>
            </p:cNvPr>
            <p:cNvSpPr/>
            <p:nvPr/>
          </p:nvSpPr>
          <p:spPr>
            <a:xfrm>
              <a:off x="2753009" y="1041011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00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005FE7E-C6F7-673B-CBF9-C48444EDF6D9}"/>
              </a:ext>
            </a:extLst>
          </p:cNvPr>
          <p:cNvGrpSpPr/>
          <p:nvPr/>
        </p:nvGrpSpPr>
        <p:grpSpPr>
          <a:xfrm flipV="1">
            <a:off x="2578239" y="4724185"/>
            <a:ext cx="4260168" cy="45720"/>
            <a:chOff x="2011681" y="1041011"/>
            <a:chExt cx="4850233" cy="98476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513FF09A-AE1A-4AFD-752B-E504E02A1AA8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000"/>
            </a:p>
          </p:txBody>
        </p: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927EB27F-AE45-7262-7B04-E8D9FE8AFE60}"/>
                </a:ext>
              </a:extLst>
            </p:cNvPr>
            <p:cNvSpPr/>
            <p:nvPr/>
          </p:nvSpPr>
          <p:spPr>
            <a:xfrm>
              <a:off x="2753009" y="1041011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000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9F9EA656-CFE2-AB2B-F8E0-C5F9AA566F8A}"/>
              </a:ext>
            </a:extLst>
          </p:cNvPr>
          <p:cNvSpPr txBox="1"/>
          <p:nvPr/>
        </p:nvSpPr>
        <p:spPr>
          <a:xfrm>
            <a:off x="2048270" y="2131591"/>
            <a:ext cx="23503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</a:t>
            </a:r>
            <a:r>
              <a:rPr kumimoji="1"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개요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8D40624-F4D9-AD2E-592B-307BC69A55A6}"/>
              </a:ext>
            </a:extLst>
          </p:cNvPr>
          <p:cNvSpPr txBox="1"/>
          <p:nvPr/>
        </p:nvSpPr>
        <p:spPr>
          <a:xfrm>
            <a:off x="2929302" y="3117896"/>
            <a:ext cx="170912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코드 구현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7DB23F-26EA-246E-7DED-F39D9B957776}"/>
              </a:ext>
            </a:extLst>
          </p:cNvPr>
          <p:cNvSpPr txBox="1"/>
          <p:nvPr/>
        </p:nvSpPr>
        <p:spPr>
          <a:xfrm>
            <a:off x="3495553" y="4143178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실험 결과 및 분석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D174C68-588C-E517-CA83-0132A5009622}"/>
              </a:ext>
            </a:extLst>
          </p:cNvPr>
          <p:cNvSpPr txBox="1"/>
          <p:nvPr/>
        </p:nvSpPr>
        <p:spPr>
          <a:xfrm>
            <a:off x="4284551" y="5167737"/>
            <a:ext cx="29867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결론 및 향후 과제</a:t>
            </a:r>
          </a:p>
        </p:txBody>
      </p:sp>
    </p:spTree>
    <p:extLst>
      <p:ext uri="{BB962C8B-B14F-4D97-AF65-F5344CB8AC3E}">
        <p14:creationId xmlns:p14="http://schemas.microsoft.com/office/powerpoint/2010/main" val="127369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172E0-F270-8097-17AC-2E4AC515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소개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1)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역사와 개발 배경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lvl="1"/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VGG(Visual Geometry Group)</a:t>
            </a:r>
          </a:p>
          <a:p>
            <a:pPr marL="457200" lvl="1" indent="0">
              <a:buNone/>
            </a:pP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옥스포드 대학의 </a:t>
            </a: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A. Zisserman, K. Simonyan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제안한 모델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	2</a:t>
            </a:r>
            <a:r>
              <a:rPr kumimoji="1" lang="en-US" altLang="ko-KR" b="1" baseline="30000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nd</a:t>
            </a: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Place in classification task in ImageNet Challenge(2014)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67F76-3AB4-3EEF-A24D-33D999498F16}"/>
              </a:ext>
            </a:extLst>
          </p:cNvPr>
          <p:cNvSpPr txBox="1"/>
          <p:nvPr/>
        </p:nvSpPr>
        <p:spPr>
          <a:xfrm>
            <a:off x="591504" y="385560"/>
            <a:ext cx="772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01</a:t>
            </a:r>
            <a:endParaRPr kumimoji="1" lang="ko-KR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4C2BF0-3A27-B26B-61C8-6AE65F8F9AB6}"/>
              </a:ext>
            </a:extLst>
          </p:cNvPr>
          <p:cNvGrpSpPr/>
          <p:nvPr/>
        </p:nvGrpSpPr>
        <p:grpSpPr>
          <a:xfrm>
            <a:off x="414285" y="1198581"/>
            <a:ext cx="11363429" cy="45721"/>
            <a:chOff x="2011681" y="1041011"/>
            <a:chExt cx="4850233" cy="9848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BDA17B-09F3-E660-74C7-4282478EFFB5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566602-C2C3-15FF-2742-0B8C1111E059}"/>
                </a:ext>
              </a:extLst>
            </p:cNvPr>
            <p:cNvSpPr/>
            <p:nvPr/>
          </p:nvSpPr>
          <p:spPr>
            <a:xfrm>
              <a:off x="2753009" y="1041015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F3DB1C-99DC-905D-ED6A-5D07233B04D6}"/>
              </a:ext>
            </a:extLst>
          </p:cNvPr>
          <p:cNvSpPr txBox="1"/>
          <p:nvPr/>
        </p:nvSpPr>
        <p:spPr>
          <a:xfrm>
            <a:off x="1472537" y="419427"/>
            <a:ext cx="2896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</a:t>
            </a:r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758764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8D172E0-F270-8097-17AC-2E4AC5151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소개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2)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주요 특징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B67F76-3AB4-3EEF-A24D-33D999498F16}"/>
              </a:ext>
            </a:extLst>
          </p:cNvPr>
          <p:cNvSpPr txBox="1"/>
          <p:nvPr/>
        </p:nvSpPr>
        <p:spPr>
          <a:xfrm>
            <a:off x="591504" y="385560"/>
            <a:ext cx="772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01</a:t>
            </a:r>
            <a:endParaRPr kumimoji="1" lang="ko-KR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84C2BF0-3A27-B26B-61C8-6AE65F8F9AB6}"/>
              </a:ext>
            </a:extLst>
          </p:cNvPr>
          <p:cNvGrpSpPr/>
          <p:nvPr/>
        </p:nvGrpSpPr>
        <p:grpSpPr>
          <a:xfrm>
            <a:off x="414285" y="1198581"/>
            <a:ext cx="11363429" cy="45721"/>
            <a:chOff x="2011681" y="1041011"/>
            <a:chExt cx="4850233" cy="98480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BDA17B-09F3-E660-74C7-4282478EFFB5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B566602-C2C3-15FF-2742-0B8C1111E059}"/>
                </a:ext>
              </a:extLst>
            </p:cNvPr>
            <p:cNvSpPr/>
            <p:nvPr/>
          </p:nvSpPr>
          <p:spPr>
            <a:xfrm>
              <a:off x="2753009" y="1041015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FF3DB1C-99DC-905D-ED6A-5D07233B04D6}"/>
              </a:ext>
            </a:extLst>
          </p:cNvPr>
          <p:cNvSpPr txBox="1"/>
          <p:nvPr/>
        </p:nvSpPr>
        <p:spPr>
          <a:xfrm>
            <a:off x="1472537" y="419427"/>
            <a:ext cx="2896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</a:t>
            </a:r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개요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D0DEC7C-729D-015B-20F9-7252355F96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723" t="5666" r="9567" b="10615"/>
          <a:stretch/>
        </p:blipFill>
        <p:spPr>
          <a:xfrm>
            <a:off x="688967" y="2858778"/>
            <a:ext cx="6030181" cy="3613662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4623A228-5779-3309-8AD1-935025A0B888}"/>
              </a:ext>
            </a:extLst>
          </p:cNvPr>
          <p:cNvGrpSpPr/>
          <p:nvPr/>
        </p:nvGrpSpPr>
        <p:grpSpPr>
          <a:xfrm>
            <a:off x="7162800" y="4126194"/>
            <a:ext cx="3984484" cy="1346200"/>
            <a:chOff x="7162800" y="4126194"/>
            <a:chExt cx="3984484" cy="134620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A30FF448-5844-3ED4-FB11-F1EC460FC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62800" y="4126194"/>
              <a:ext cx="533400" cy="134620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3D99962-3D4A-1788-7499-10E18646A7F4}"/>
                </a:ext>
              </a:extLst>
            </p:cNvPr>
            <p:cNvSpPr txBox="1"/>
            <p:nvPr/>
          </p:nvSpPr>
          <p:spPr>
            <a:xfrm>
              <a:off x="7880043" y="4334493"/>
              <a:ext cx="300595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Convolution + </a:t>
              </a:r>
              <a:r>
                <a:rPr kumimoji="1" lang="en-US" altLang="ko-KR" b="1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ReLU</a:t>
              </a:r>
              <a:r>
                <a:rPr kumimoji="1" lang="en-US" altLang="ko-KR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-&gt; 13 </a:t>
              </a:r>
              <a:r>
                <a:rPr kumimoji="1" lang="ko-KR" altLang="en-US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개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0E85DE-1171-E2B4-8221-D197BE5BA16E}"/>
                </a:ext>
              </a:extLst>
            </p:cNvPr>
            <p:cNvSpPr txBox="1"/>
            <p:nvPr/>
          </p:nvSpPr>
          <p:spPr>
            <a:xfrm>
              <a:off x="7880043" y="4614628"/>
              <a:ext cx="1447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Max Pooling</a:t>
              </a:r>
              <a:endPara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1368675-422B-353A-A814-1E2AFB98CBF1}"/>
                </a:ext>
              </a:extLst>
            </p:cNvPr>
            <p:cNvSpPr txBox="1"/>
            <p:nvPr/>
          </p:nvSpPr>
          <p:spPr>
            <a:xfrm>
              <a:off x="7880043" y="4925049"/>
              <a:ext cx="3267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Fully Connected + </a:t>
              </a:r>
              <a:r>
                <a:rPr kumimoji="1" lang="en-US" altLang="ko-KR" b="1" dirty="0" err="1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ReLU</a:t>
              </a:r>
              <a:r>
                <a:rPr kumimoji="1" lang="ko-KR" altLang="en-US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en-US" altLang="ko-KR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-&gt;</a:t>
              </a:r>
              <a:r>
                <a:rPr kumimoji="1" lang="ko-KR" altLang="en-US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 </a:t>
              </a:r>
              <a:r>
                <a:rPr kumimoji="1" lang="en-US" altLang="ko-KR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3</a:t>
              </a:r>
              <a:r>
                <a:rPr kumimoji="1" lang="ko-KR" altLang="en-US" b="1" dirty="0">
                  <a:latin typeface="Apple SD Gothic Neo" panose="02000300000000000000" pitchFamily="2" charset="-127"/>
                  <a:ea typeface="Apple SD Gothic Neo" panose="02000300000000000000" pitchFamily="2" charset="-127"/>
                </a:rPr>
                <a:t>개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8BA1FE46-D460-DF15-7706-9DC6EDDB2C41}"/>
              </a:ext>
            </a:extLst>
          </p:cNvPr>
          <p:cNvSpPr txBox="1"/>
          <p:nvPr/>
        </p:nvSpPr>
        <p:spPr>
          <a:xfrm>
            <a:off x="1206212" y="6441750"/>
            <a:ext cx="13965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224 x 224 x 64</a:t>
            </a:r>
            <a:endParaRPr kumimoji="1" lang="ko-KR" altLang="en-US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6300A88-182B-6D4C-3761-2F03AA78B0E9}"/>
              </a:ext>
            </a:extLst>
          </p:cNvPr>
          <p:cNvSpPr txBox="1"/>
          <p:nvPr/>
        </p:nvSpPr>
        <p:spPr>
          <a:xfrm>
            <a:off x="1647774" y="5659417"/>
            <a:ext cx="14959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112 x 112 x 128</a:t>
            </a:r>
            <a:endParaRPr kumimoji="1" lang="ko-KR" altLang="en-US" sz="14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257ED8-F190-6208-3383-7F393CAD604B}"/>
              </a:ext>
            </a:extLst>
          </p:cNvPr>
          <p:cNvSpPr txBox="1"/>
          <p:nvPr/>
        </p:nvSpPr>
        <p:spPr>
          <a:xfrm>
            <a:off x="2195388" y="5232818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56 x 56 x 256</a:t>
            </a:r>
            <a:endParaRPr kumimoji="1" lang="ko-KR" altLang="en-US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386E5C-A12C-0BD7-314A-9833D9B77307}"/>
              </a:ext>
            </a:extLst>
          </p:cNvPr>
          <p:cNvSpPr txBox="1"/>
          <p:nvPr/>
        </p:nvSpPr>
        <p:spPr>
          <a:xfrm>
            <a:off x="2945791" y="4945663"/>
            <a:ext cx="12971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/>
              <a:t>28 x 28 x 512</a:t>
            </a:r>
            <a:endParaRPr kumimoji="1" lang="ko-KR" alt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625BC92-1FCA-3186-FD97-512248C737CB}"/>
              </a:ext>
            </a:extLst>
          </p:cNvPr>
          <p:cNvSpPr txBox="1"/>
          <p:nvPr/>
        </p:nvSpPr>
        <p:spPr>
          <a:xfrm>
            <a:off x="3955030" y="4786549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14 x 14 x 512</a:t>
            </a:r>
            <a:endParaRPr kumimoji="1" lang="ko-KR" altLang="en-US" sz="12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F8055B0-B38A-FABA-F1B1-1C233C716432}"/>
              </a:ext>
            </a:extLst>
          </p:cNvPr>
          <p:cNvCxnSpPr>
            <a:cxnSpLocks/>
          </p:cNvCxnSpPr>
          <p:nvPr/>
        </p:nvCxnSpPr>
        <p:spPr>
          <a:xfrm flipV="1">
            <a:off x="5108789" y="4799294"/>
            <a:ext cx="0" cy="495087"/>
          </a:xfrm>
          <a:prstGeom prst="straightConnector1">
            <a:avLst/>
          </a:prstGeom>
          <a:ln w="222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46B9D7A-1BCE-0A47-C1FC-CB004E348C38}"/>
              </a:ext>
            </a:extLst>
          </p:cNvPr>
          <p:cNvSpPr txBox="1"/>
          <p:nvPr/>
        </p:nvSpPr>
        <p:spPr>
          <a:xfrm>
            <a:off x="4650897" y="5325842"/>
            <a:ext cx="97174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dirty="0"/>
              <a:t>7 x 7 x 512</a:t>
            </a:r>
            <a:endParaRPr kumimoji="1" lang="ko-KR" altLang="en-US" sz="1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F0FC713-0D1A-17AF-34F7-3A88C6DEC239}"/>
              </a:ext>
            </a:extLst>
          </p:cNvPr>
          <p:cNvSpPr txBox="1"/>
          <p:nvPr/>
        </p:nvSpPr>
        <p:spPr>
          <a:xfrm>
            <a:off x="5191571" y="4784704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1 x 1 x 4096</a:t>
            </a:r>
            <a:endParaRPr kumimoji="1" lang="ko-KR" altLang="en-US" sz="11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0E56DFD-A553-C79E-3E10-2659D4E607E3}"/>
              </a:ext>
            </a:extLst>
          </p:cNvPr>
          <p:cNvSpPr txBox="1"/>
          <p:nvPr/>
        </p:nvSpPr>
        <p:spPr>
          <a:xfrm>
            <a:off x="6083896" y="4784704"/>
            <a:ext cx="9765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100" dirty="0"/>
              <a:t>1 x 1 x 1000</a:t>
            </a:r>
            <a:endParaRPr kumimoji="1" lang="ko-KR" altLang="en-US" sz="11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BE18C4C-981E-2992-AC2B-4CD10C282D17}"/>
              </a:ext>
            </a:extLst>
          </p:cNvPr>
          <p:cNvSpPr txBox="1"/>
          <p:nvPr/>
        </p:nvSpPr>
        <p:spPr>
          <a:xfrm>
            <a:off x="2151115" y="258790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conv1</a:t>
            </a:r>
            <a:endParaRPr kumimoji="1" lang="ko-KR" altLang="en-US" sz="1400" b="1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CDD372-6BE6-F93D-7158-BD22E395F1A4}"/>
              </a:ext>
            </a:extLst>
          </p:cNvPr>
          <p:cNvSpPr txBox="1"/>
          <p:nvPr/>
        </p:nvSpPr>
        <p:spPr>
          <a:xfrm>
            <a:off x="2395735" y="3477003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conv2</a:t>
            </a:r>
            <a:endParaRPr kumimoji="1" lang="ko-KR" altLang="en-US" sz="14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130BF2B-E400-4FCC-48AD-17B17C578AFB}"/>
              </a:ext>
            </a:extLst>
          </p:cNvPr>
          <p:cNvSpPr txBox="1"/>
          <p:nvPr/>
        </p:nvSpPr>
        <p:spPr>
          <a:xfrm>
            <a:off x="2574601" y="3951320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conv3</a:t>
            </a:r>
            <a:endParaRPr kumimoji="1" lang="ko-KR" altLang="en-US" sz="1400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B2661D0-5500-CBD1-EC16-0B1F8C37CBBD}"/>
              </a:ext>
            </a:extLst>
          </p:cNvPr>
          <p:cNvSpPr txBox="1"/>
          <p:nvPr/>
        </p:nvSpPr>
        <p:spPr>
          <a:xfrm>
            <a:off x="3158791" y="4103720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conv4</a:t>
            </a:r>
            <a:endParaRPr kumimoji="1" lang="ko-KR" altLang="en-US" sz="1400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B166008-26A6-79BE-D846-913032F939F0}"/>
              </a:ext>
            </a:extLst>
          </p:cNvPr>
          <p:cNvSpPr txBox="1"/>
          <p:nvPr/>
        </p:nvSpPr>
        <p:spPr>
          <a:xfrm>
            <a:off x="4311002" y="4180604"/>
            <a:ext cx="6928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conv5</a:t>
            </a:r>
            <a:endParaRPr kumimoji="1" lang="ko-KR" altLang="en-US" sz="1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D9E5F45-9CB0-649D-C63F-EBF9773DCB0F}"/>
              </a:ext>
            </a:extLst>
          </p:cNvPr>
          <p:cNvSpPr txBox="1"/>
          <p:nvPr/>
        </p:nvSpPr>
        <p:spPr>
          <a:xfrm>
            <a:off x="5302561" y="427849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fc6</a:t>
            </a:r>
            <a:endParaRPr kumimoji="1" lang="ko-KR" altLang="en-US" sz="1400" b="1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0EB57B-A48F-7670-43D5-B393CE3CD89A}"/>
              </a:ext>
            </a:extLst>
          </p:cNvPr>
          <p:cNvSpPr txBox="1"/>
          <p:nvPr/>
        </p:nvSpPr>
        <p:spPr>
          <a:xfrm>
            <a:off x="5823478" y="427849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fc7</a:t>
            </a:r>
            <a:endParaRPr kumimoji="1" lang="ko-KR" altLang="en-US" sz="1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4FA5FB-C36C-995B-FC39-7D748940F043}"/>
              </a:ext>
            </a:extLst>
          </p:cNvPr>
          <p:cNvSpPr txBox="1"/>
          <p:nvPr/>
        </p:nvSpPr>
        <p:spPr>
          <a:xfrm>
            <a:off x="6348950" y="4278496"/>
            <a:ext cx="4443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fc8</a:t>
            </a:r>
            <a:endParaRPr kumimoji="1" lang="ko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154347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 stack of three 3 × 3 convolution layers has an effective receptive field of 7 × 7.">
            <a:extLst>
              <a:ext uri="{FF2B5EF4-FFF2-40B4-BE49-F238E27FC236}">
                <a16:creationId xmlns:a16="http://schemas.microsoft.com/office/drawing/2014/main" id="{6CC97F71-ABE8-938B-AEA9-B5AA01D3F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76"/>
          <a:stretch/>
        </p:blipFill>
        <p:spPr bwMode="auto">
          <a:xfrm>
            <a:off x="977988" y="1616410"/>
            <a:ext cx="8082017" cy="1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E2C94B-47EE-2709-5D5B-A19A9BCAF179}"/>
              </a:ext>
            </a:extLst>
          </p:cNvPr>
          <p:cNvSpPr txBox="1"/>
          <p:nvPr/>
        </p:nvSpPr>
        <p:spPr>
          <a:xfrm>
            <a:off x="591504" y="385560"/>
            <a:ext cx="772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01</a:t>
            </a:r>
            <a:endParaRPr kumimoji="1" lang="ko-KR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763D21E-8200-1474-DE36-813FD45A2B03}"/>
              </a:ext>
            </a:extLst>
          </p:cNvPr>
          <p:cNvGrpSpPr/>
          <p:nvPr/>
        </p:nvGrpSpPr>
        <p:grpSpPr>
          <a:xfrm>
            <a:off x="414285" y="1198581"/>
            <a:ext cx="11363429" cy="45721"/>
            <a:chOff x="2011681" y="1041011"/>
            <a:chExt cx="4850233" cy="9848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50C8030-D538-53D0-C8FA-3BB207ED36C5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46C791-C2C6-3F0B-B78D-F3841DE48606}"/>
                </a:ext>
              </a:extLst>
            </p:cNvPr>
            <p:cNvSpPr/>
            <p:nvPr/>
          </p:nvSpPr>
          <p:spPr>
            <a:xfrm>
              <a:off x="2753009" y="1041015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638D055-7B24-B4C9-9D46-953963A4054B}"/>
              </a:ext>
            </a:extLst>
          </p:cNvPr>
          <p:cNvSpPr txBox="1"/>
          <p:nvPr/>
        </p:nvSpPr>
        <p:spPr>
          <a:xfrm>
            <a:off x="1472537" y="419427"/>
            <a:ext cx="2896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</a:t>
            </a:r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개요</a:t>
            </a:r>
          </a:p>
        </p:txBody>
      </p:sp>
      <p:pic>
        <p:nvPicPr>
          <p:cNvPr id="14" name="Picture 2" descr="A stack of three 3 × 3 convolution layers has an effective receptive field of 7 × 7.">
            <a:extLst>
              <a:ext uri="{FF2B5EF4-FFF2-40B4-BE49-F238E27FC236}">
                <a16:creationId xmlns:a16="http://schemas.microsoft.com/office/drawing/2014/main" id="{7C34DC32-113C-543E-1772-F2407F1A58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225" t="51126" r="18012"/>
          <a:stretch/>
        </p:blipFill>
        <p:spPr bwMode="auto">
          <a:xfrm>
            <a:off x="1472537" y="4078909"/>
            <a:ext cx="5234153" cy="1984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50028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B3ED9EDA-56B6-64F1-23E6-EE6939EC0CE5}"/>
              </a:ext>
            </a:extLst>
          </p:cNvPr>
          <p:cNvSpPr/>
          <p:nvPr/>
        </p:nvSpPr>
        <p:spPr>
          <a:xfrm>
            <a:off x="414285" y="3846172"/>
            <a:ext cx="11179362" cy="1296296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074" name="Picture 2" descr="A stack of three 3 × 3 convolution layers has an effective receptive field of 7 × 7.">
            <a:extLst>
              <a:ext uri="{FF2B5EF4-FFF2-40B4-BE49-F238E27FC236}">
                <a16:creationId xmlns:a16="http://schemas.microsoft.com/office/drawing/2014/main" id="{6CC97F71-ABE8-938B-AEA9-B5AA01D3F1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4276"/>
          <a:stretch/>
        </p:blipFill>
        <p:spPr bwMode="auto">
          <a:xfrm>
            <a:off x="977988" y="1630146"/>
            <a:ext cx="8082017" cy="1856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DE2C94B-47EE-2709-5D5B-A19A9BCAF179}"/>
              </a:ext>
            </a:extLst>
          </p:cNvPr>
          <p:cNvSpPr txBox="1"/>
          <p:nvPr/>
        </p:nvSpPr>
        <p:spPr>
          <a:xfrm>
            <a:off x="591504" y="385560"/>
            <a:ext cx="77296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01</a:t>
            </a:r>
            <a:endParaRPr kumimoji="1" lang="ko-KR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763D21E-8200-1474-DE36-813FD45A2B03}"/>
              </a:ext>
            </a:extLst>
          </p:cNvPr>
          <p:cNvGrpSpPr/>
          <p:nvPr/>
        </p:nvGrpSpPr>
        <p:grpSpPr>
          <a:xfrm>
            <a:off x="414285" y="1198581"/>
            <a:ext cx="11363429" cy="45721"/>
            <a:chOff x="2011681" y="1041011"/>
            <a:chExt cx="4850233" cy="9848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50C8030-D538-53D0-C8FA-3BB207ED36C5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2846C791-C2C6-3F0B-B78D-F3841DE48606}"/>
                </a:ext>
              </a:extLst>
            </p:cNvPr>
            <p:cNvSpPr/>
            <p:nvPr/>
          </p:nvSpPr>
          <p:spPr>
            <a:xfrm>
              <a:off x="2753009" y="1041015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638D055-7B24-B4C9-9D46-953963A4054B}"/>
              </a:ext>
            </a:extLst>
          </p:cNvPr>
          <p:cNvSpPr txBox="1"/>
          <p:nvPr/>
        </p:nvSpPr>
        <p:spPr>
          <a:xfrm>
            <a:off x="1472537" y="419427"/>
            <a:ext cx="289694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</a:t>
            </a:r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개요</a:t>
            </a:r>
          </a:p>
        </p:txBody>
      </p:sp>
      <p:sp>
        <p:nvSpPr>
          <p:cNvPr id="4" name="모서리가 둥근 직사각형 3">
            <a:extLst>
              <a:ext uri="{FF2B5EF4-FFF2-40B4-BE49-F238E27FC236}">
                <a16:creationId xmlns:a16="http://schemas.microsoft.com/office/drawing/2014/main" id="{A4C603F2-C9F8-D918-62CC-8363592A42B9}"/>
              </a:ext>
            </a:extLst>
          </p:cNvPr>
          <p:cNvSpPr/>
          <p:nvPr/>
        </p:nvSpPr>
        <p:spPr>
          <a:xfrm>
            <a:off x="591503" y="4022728"/>
            <a:ext cx="10761279" cy="914788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467724E-836C-3BA0-F1E9-7AC7336C106D}"/>
              </a:ext>
            </a:extLst>
          </p:cNvPr>
          <p:cNvSpPr txBox="1"/>
          <p:nvPr/>
        </p:nvSpPr>
        <p:spPr>
          <a:xfrm>
            <a:off x="591504" y="4139431"/>
            <a:ext cx="107612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비선형성 증가</a:t>
            </a:r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3X3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레이어를 사용하면 여러 개의 비선형 함수를 적용 가능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&gt;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네트워크가 더 복잡한 특징 패턴 학습 가능</a:t>
            </a:r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5" name="모서리가 둥근 직사각형 4">
            <a:extLst>
              <a:ext uri="{FF2B5EF4-FFF2-40B4-BE49-F238E27FC236}">
                <a16:creationId xmlns:a16="http://schemas.microsoft.com/office/drawing/2014/main" id="{B7C7F946-8F67-BCD0-2FF5-F052D9AA0DF6}"/>
              </a:ext>
            </a:extLst>
          </p:cNvPr>
          <p:cNvSpPr/>
          <p:nvPr/>
        </p:nvSpPr>
        <p:spPr>
          <a:xfrm>
            <a:off x="414285" y="5328746"/>
            <a:ext cx="11179362" cy="1447517"/>
          </a:xfrm>
          <a:prstGeom prst="round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6" name="모서리가 둥근 직사각형 5">
            <a:extLst>
              <a:ext uri="{FF2B5EF4-FFF2-40B4-BE49-F238E27FC236}">
                <a16:creationId xmlns:a16="http://schemas.microsoft.com/office/drawing/2014/main" id="{980B75A2-DD67-58E1-2689-84E73CF8E0BE}"/>
              </a:ext>
            </a:extLst>
          </p:cNvPr>
          <p:cNvSpPr/>
          <p:nvPr/>
        </p:nvSpPr>
        <p:spPr>
          <a:xfrm>
            <a:off x="591503" y="5505302"/>
            <a:ext cx="10761279" cy="1084683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9D162B2-64C2-D059-6034-A4EAEE7929B0}"/>
              </a:ext>
            </a:extLst>
          </p:cNvPr>
          <p:cNvSpPr txBox="1"/>
          <p:nvPr/>
        </p:nvSpPr>
        <p:spPr>
          <a:xfrm>
            <a:off x="591504" y="5622006"/>
            <a:ext cx="10761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 startAt="2"/>
            </a:pP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파라미터 수 감소</a:t>
            </a:r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lvl="1"/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3X3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컨볼루션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레이어 스택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3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 (3 X 3 X C) = 27C					(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if C = 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채널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 lvl="1"/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7X7 </a:t>
            </a:r>
            <a:r>
              <a:rPr kumimoji="1" lang="ko-KR" altLang="en-US" b="1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컨볼루션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레이어 스택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7</a:t>
            </a:r>
            <a:r>
              <a:rPr kumimoji="1" lang="ko-KR" alt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X 7 C = 49C</a:t>
            </a:r>
          </a:p>
          <a:p>
            <a:pPr lvl="1"/>
            <a:endParaRPr kumimoji="1" lang="en-US" altLang="ko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14734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A1D54-ECBB-0CDC-135E-E2B71F75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모델 정의 코드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모델 구현 및 분석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89D3229-B341-4DA0-9F47-96E661D0D8B7}"/>
              </a:ext>
            </a:extLst>
          </p:cNvPr>
          <p:cNvGrpSpPr/>
          <p:nvPr/>
        </p:nvGrpSpPr>
        <p:grpSpPr>
          <a:xfrm>
            <a:off x="1282700" y="2907043"/>
            <a:ext cx="9190122" cy="3531530"/>
            <a:chOff x="591504" y="2897733"/>
            <a:chExt cx="9190122" cy="3531530"/>
          </a:xfrm>
        </p:grpSpPr>
        <p:pic>
          <p:nvPicPr>
            <p:cNvPr id="11266" name="Picture 2">
              <a:extLst>
                <a:ext uri="{FF2B5EF4-FFF2-40B4-BE49-F238E27FC236}">
                  <a16:creationId xmlns:a16="http://schemas.microsoft.com/office/drawing/2014/main" id="{5B3EB9A4-485F-6206-B446-6DAF3DCBAA2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768" r="21067" b="64652"/>
            <a:stretch/>
          </p:blipFill>
          <p:spPr bwMode="auto">
            <a:xfrm>
              <a:off x="591504" y="2897733"/>
              <a:ext cx="7338768" cy="1639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2">
              <a:extLst>
                <a:ext uri="{FF2B5EF4-FFF2-40B4-BE49-F238E27FC236}">
                  <a16:creationId xmlns:a16="http://schemas.microsoft.com/office/drawing/2014/main" id="{2EA88284-0503-527B-AEF2-DEB1B25B029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930" t="63845" r="3695" b="4763"/>
            <a:stretch/>
          </p:blipFill>
          <p:spPr bwMode="auto">
            <a:xfrm>
              <a:off x="2301765" y="4789648"/>
              <a:ext cx="7479861" cy="16396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1" name="꺾인 연결선[E] 10">
              <a:extLst>
                <a:ext uri="{FF2B5EF4-FFF2-40B4-BE49-F238E27FC236}">
                  <a16:creationId xmlns:a16="http://schemas.microsoft.com/office/drawing/2014/main" id="{E22F0E59-A83C-AC4E-76B2-A16AB453FBDD}"/>
                </a:ext>
              </a:extLst>
            </p:cNvPr>
            <p:cNvCxnSpPr>
              <a:stCxn id="11266" idx="3"/>
              <a:endCxn id="4" idx="1"/>
            </p:cNvCxnSpPr>
            <p:nvPr/>
          </p:nvCxnSpPr>
          <p:spPr>
            <a:xfrm flipH="1">
              <a:off x="2301765" y="3717541"/>
              <a:ext cx="5628507" cy="1891915"/>
            </a:xfrm>
            <a:prstGeom prst="bentConnector5">
              <a:avLst>
                <a:gd name="adj1" fmla="val -4061"/>
                <a:gd name="adj2" fmla="val 50000"/>
                <a:gd name="adj3" fmla="val 104061"/>
              </a:avLst>
            </a:prstGeom>
            <a:ln w="317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F84577F-C0CA-CD70-8016-FE61A91B2D97}"/>
              </a:ext>
            </a:extLst>
          </p:cNvPr>
          <p:cNvSpPr txBox="1"/>
          <p:nvPr/>
        </p:nvSpPr>
        <p:spPr>
          <a:xfrm>
            <a:off x="591504" y="385560"/>
            <a:ext cx="864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02</a:t>
            </a:r>
            <a:endParaRPr kumimoji="1" lang="ko-KR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A96FCFE-AFA2-43C3-411B-8409BBDED558}"/>
              </a:ext>
            </a:extLst>
          </p:cNvPr>
          <p:cNvGrpSpPr/>
          <p:nvPr/>
        </p:nvGrpSpPr>
        <p:grpSpPr>
          <a:xfrm>
            <a:off x="414285" y="1198581"/>
            <a:ext cx="11363429" cy="45721"/>
            <a:chOff x="2011681" y="1041011"/>
            <a:chExt cx="4850233" cy="98480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1AC54AD8-5E73-709B-006E-F056C8C81090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B634EA51-A193-D385-F476-E74DEABBC930}"/>
                </a:ext>
              </a:extLst>
            </p:cNvPr>
            <p:cNvSpPr/>
            <p:nvPr/>
          </p:nvSpPr>
          <p:spPr>
            <a:xfrm>
              <a:off x="2753009" y="1041015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EDAFA83-174A-6E0A-6296-6E07B03F4D39}"/>
              </a:ext>
            </a:extLst>
          </p:cNvPr>
          <p:cNvSpPr txBox="1"/>
          <p:nvPr/>
        </p:nvSpPr>
        <p:spPr>
          <a:xfrm>
            <a:off x="1472537" y="419427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코드 구현</a:t>
            </a:r>
          </a:p>
        </p:txBody>
      </p:sp>
    </p:spTree>
    <p:extLst>
      <p:ext uri="{BB962C8B-B14F-4D97-AF65-F5344CB8AC3E}">
        <p14:creationId xmlns:p14="http://schemas.microsoft.com/office/powerpoint/2010/main" val="26913128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A1D54-ECBB-0CDC-135E-E2B71F75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모델 정의 코드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모델 구현 및 분석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레이어</a:t>
            </a: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( Part1 )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ADA9-980F-BA47-E7CD-EB3E6E1867F3}"/>
              </a:ext>
            </a:extLst>
          </p:cNvPr>
          <p:cNvSpPr txBox="1"/>
          <p:nvPr/>
        </p:nvSpPr>
        <p:spPr>
          <a:xfrm>
            <a:off x="591504" y="385560"/>
            <a:ext cx="864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02</a:t>
            </a:r>
            <a:endParaRPr kumimoji="1" lang="ko-KR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4C82AA-1A8E-39B4-70EC-EE828294B67A}"/>
              </a:ext>
            </a:extLst>
          </p:cNvPr>
          <p:cNvGrpSpPr/>
          <p:nvPr/>
        </p:nvGrpSpPr>
        <p:grpSpPr>
          <a:xfrm>
            <a:off x="414285" y="1198581"/>
            <a:ext cx="11363429" cy="45721"/>
            <a:chOff x="2011681" y="1041011"/>
            <a:chExt cx="4850233" cy="984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9A938A-1640-AF26-FF6D-11C5AD770F58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0E7062-4D90-00AB-7897-E84E2ECFF7A6}"/>
                </a:ext>
              </a:extLst>
            </p:cNvPr>
            <p:cNvSpPr/>
            <p:nvPr/>
          </p:nvSpPr>
          <p:spPr>
            <a:xfrm>
              <a:off x="2753009" y="1041015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5B9C83-04C8-926E-48C0-64A13ADBD019}"/>
              </a:ext>
            </a:extLst>
          </p:cNvPr>
          <p:cNvSpPr txBox="1"/>
          <p:nvPr/>
        </p:nvSpPr>
        <p:spPr>
          <a:xfrm>
            <a:off x="1472537" y="419427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코드 구현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E309736-09E0-0014-1C00-1FB3C3306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04" y="3051176"/>
            <a:ext cx="7678893" cy="3587121"/>
          </a:xfrm>
          <a:prstGeom prst="rect">
            <a:avLst/>
          </a:prstGeom>
        </p:spPr>
      </p:pic>
      <p:pic>
        <p:nvPicPr>
          <p:cNvPr id="13" name="Picture 2">
            <a:extLst>
              <a:ext uri="{FF2B5EF4-FFF2-40B4-BE49-F238E27FC236}">
                <a16:creationId xmlns:a16="http://schemas.microsoft.com/office/drawing/2014/main" id="{B8A2F895-F43A-8EFE-8F6A-91E092476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4" t="4915" r="71025" b="65505"/>
          <a:stretch/>
        </p:blipFill>
        <p:spPr bwMode="auto">
          <a:xfrm rot="5400000">
            <a:off x="8762871" y="3280596"/>
            <a:ext cx="3244263" cy="278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077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FA1D54-ECBB-0CDC-135E-E2B71F752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모델 정의 코드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모델 구현 및 분석</a:t>
            </a:r>
            <a:endParaRPr kumimoji="1" lang="en-US" altLang="ko-KR" b="1" dirty="0">
              <a:latin typeface="Apple SD Gothic Neo ExtraBold" panose="02000300000000000000" pitchFamily="2" charset="-127"/>
              <a:ea typeface="Apple SD Gothic Neo ExtraBold" panose="02000300000000000000" pitchFamily="2" charset="-127"/>
            </a:endParaRPr>
          </a:p>
          <a:p>
            <a:pPr marL="457200" lvl="1" indent="0">
              <a:buNone/>
            </a:pP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VGG-16 </a:t>
            </a:r>
            <a:r>
              <a:rPr kumimoji="1" lang="ko-KR" altLang="en-US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레이어</a:t>
            </a:r>
            <a:r>
              <a:rPr kumimoji="1" lang="en-US" altLang="ko-KR" b="1" dirty="0"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 ( Part2 )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94ADA9-980F-BA47-E7CD-EB3E6E1867F3}"/>
              </a:ext>
            </a:extLst>
          </p:cNvPr>
          <p:cNvSpPr txBox="1"/>
          <p:nvPr/>
        </p:nvSpPr>
        <p:spPr>
          <a:xfrm>
            <a:off x="591504" y="385560"/>
            <a:ext cx="86433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ple SD Gothic Neo Heavy" panose="02000300000000000000" pitchFamily="2" charset="-127"/>
                <a:ea typeface="Apple SD Gothic Neo Heavy" panose="02000300000000000000" pitchFamily="2" charset="-127"/>
              </a:rPr>
              <a:t>02</a:t>
            </a:r>
            <a:endParaRPr kumimoji="1" lang="ko-KR" altLang="en-US" sz="4400" b="1" dirty="0">
              <a:solidFill>
                <a:schemeClr val="tx1">
                  <a:lumMod val="50000"/>
                  <a:lumOff val="50000"/>
                </a:schemeClr>
              </a:solidFill>
              <a:latin typeface="Apple SD Gothic Neo Heavy" panose="02000300000000000000" pitchFamily="2" charset="-127"/>
              <a:ea typeface="Apple SD Gothic Neo Heavy" panose="02000300000000000000" pitchFamily="2" charset="-127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C04C82AA-1A8E-39B4-70EC-EE828294B67A}"/>
              </a:ext>
            </a:extLst>
          </p:cNvPr>
          <p:cNvGrpSpPr/>
          <p:nvPr/>
        </p:nvGrpSpPr>
        <p:grpSpPr>
          <a:xfrm>
            <a:off x="414285" y="1198581"/>
            <a:ext cx="11363429" cy="45721"/>
            <a:chOff x="2011681" y="1041011"/>
            <a:chExt cx="4850233" cy="984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9A938A-1640-AF26-FF6D-11C5AD770F58}"/>
                </a:ext>
              </a:extLst>
            </p:cNvPr>
            <p:cNvSpPr/>
            <p:nvPr/>
          </p:nvSpPr>
          <p:spPr>
            <a:xfrm>
              <a:off x="2011681" y="1041011"/>
              <a:ext cx="741328" cy="98474"/>
            </a:xfrm>
            <a:prstGeom prst="rect">
              <a:avLst/>
            </a:prstGeom>
            <a:solidFill>
              <a:srgbClr val="25252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0E7062-4D90-00AB-7897-E84E2ECFF7A6}"/>
                </a:ext>
              </a:extLst>
            </p:cNvPr>
            <p:cNvSpPr/>
            <p:nvPr/>
          </p:nvSpPr>
          <p:spPr>
            <a:xfrm>
              <a:off x="2753009" y="1041015"/>
              <a:ext cx="4108905" cy="98476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sz="2800"/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8E5B9C83-04C8-926E-48C0-64A13ADBD019}"/>
              </a:ext>
            </a:extLst>
          </p:cNvPr>
          <p:cNvSpPr txBox="1"/>
          <p:nvPr/>
        </p:nvSpPr>
        <p:spPr>
          <a:xfrm>
            <a:off x="1472537" y="419427"/>
            <a:ext cx="20954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4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pple SD Gothic Neo ExtraBold" panose="02000300000000000000" pitchFamily="2" charset="-127"/>
                <a:ea typeface="Apple SD Gothic Neo ExtraBold" panose="02000300000000000000" pitchFamily="2" charset="-127"/>
              </a:rPr>
              <a:t>코드 구현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8A2F895-F43A-8EFE-8F6A-91E092476EF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2" t="5025" r="49997" b="65395"/>
          <a:stretch/>
        </p:blipFill>
        <p:spPr bwMode="auto">
          <a:xfrm rot="5400000">
            <a:off x="8762871" y="3280596"/>
            <a:ext cx="3244263" cy="2785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EA10C75-05E5-EADC-B9A7-83209E178B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20757"/>
            <a:ext cx="7391400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2754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3199</TotalTime>
  <Words>610</Words>
  <Application>Microsoft Macintosh PowerPoint</Application>
  <PresentationFormat>와이드스크린</PresentationFormat>
  <Paragraphs>140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3" baseType="lpstr">
      <vt:lpstr>맑은 고딕</vt:lpstr>
      <vt:lpstr>Apple SD Gothic Neo</vt:lpstr>
      <vt:lpstr>Apple SD Gothic Neo ExtraBold</vt:lpstr>
      <vt:lpstr>Apple SD Gothic Neo Heavy</vt:lpstr>
      <vt:lpstr>Arial</vt:lpstr>
      <vt:lpstr>Office 테마</vt:lpstr>
      <vt:lpstr>VGG-16 딥러닝 모델 파이토치 구현</vt:lpstr>
      <vt:lpstr>Contents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 Yunsu</dc:creator>
  <cp:lastModifiedBy>Park Yunsu</cp:lastModifiedBy>
  <cp:revision>34</cp:revision>
  <dcterms:created xsi:type="dcterms:W3CDTF">2024-07-30T07:30:39Z</dcterms:created>
  <dcterms:modified xsi:type="dcterms:W3CDTF">2024-08-01T12:55:46Z</dcterms:modified>
</cp:coreProperties>
</file>