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67" r:id="rId4"/>
    <p:sldId id="268" r:id="rId5"/>
    <p:sldId id="269" r:id="rId6"/>
    <p:sldId id="270" r:id="rId7"/>
    <p:sldId id="258" r:id="rId8"/>
    <p:sldId id="271" r:id="rId9"/>
    <p:sldId id="272" r:id="rId10"/>
    <p:sldId id="259" r:id="rId11"/>
    <p:sldId id="273" r:id="rId12"/>
    <p:sldId id="274" r:id="rId13"/>
    <p:sldId id="275" r:id="rId14"/>
    <p:sldId id="276" r:id="rId15"/>
    <p:sldId id="277" r:id="rId16"/>
    <p:sldId id="278" r:id="rId17"/>
    <p:sldId id="262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A46"/>
    <a:srgbClr val="ED8374"/>
    <a:srgbClr val="264CFF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00"/>
  </p:normalViewPr>
  <p:slideViewPr>
    <p:cSldViewPr>
      <p:cViewPr>
        <p:scale>
          <a:sx n="50" d="100"/>
          <a:sy n="50" d="100"/>
        </p:scale>
        <p:origin x="216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 w="88900">
              <a:noFill/>
            </a:ln>
          </c:spPr>
          <c:explosion val="10"/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889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E5-D345-AE48-A37BBD53FE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889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CE5-D345-AE48-A37BBD53FEF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데이터</c:v>
                </c:pt>
                <c:pt idx="1">
                  <c:v>처리가 필요한 데이터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E5-D345-AE48-A37BBD53FEF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57"/>
        <c:holeSize val="63"/>
      </c:doughnutChart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n-cs"/>
              </a:defRPr>
            </a:pPr>
            <a:endParaRPr lang="ko-Kore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n-cs"/>
              </a:defRPr>
            </a:pPr>
            <a:endParaRPr lang="ko-Kore-KR"/>
          </a:p>
        </c:txPr>
      </c:legendEntry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 w="88900">
              <a:noFill/>
            </a:ln>
          </c:spPr>
          <c:explosion val="10"/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889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E5-D345-AE48-A37BBD53FE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889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CE5-D345-AE48-A37BBD53FEF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데이터</c:v>
                </c:pt>
                <c:pt idx="1">
                  <c:v>처리가 필요한 데이터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E5-D345-AE48-A37BBD53FEF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57"/>
        <c:holeSize val="63"/>
      </c:doughnutChart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n-cs"/>
              </a:defRPr>
            </a:pPr>
            <a:endParaRPr lang="ko-Kore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n-cs"/>
              </a:defRPr>
            </a:pPr>
            <a:endParaRPr lang="ko-Kore-KR"/>
          </a:p>
        </c:txPr>
      </c:legendEntry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 w="88900">
              <a:noFill/>
            </a:ln>
          </c:spPr>
          <c:explosion val="10"/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889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E5-D345-AE48-A37BBD53FE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889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CE5-D345-AE48-A37BBD53FEF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데이터</c:v>
                </c:pt>
                <c:pt idx="1">
                  <c:v>처리가 필요한 데이터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E5-D345-AE48-A37BBD53FEF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57"/>
        <c:holeSize val="63"/>
      </c:doughnutChart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n-cs"/>
              </a:defRPr>
            </a:pPr>
            <a:endParaRPr lang="ko-Kore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n-cs"/>
              </a:defRPr>
            </a:pPr>
            <a:endParaRPr lang="ko-Kore-KR"/>
          </a:p>
        </c:txPr>
      </c:legendEntry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 w="88900">
              <a:noFill/>
            </a:ln>
          </c:spPr>
          <c:explosion val="10"/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889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E5-D345-AE48-A37BBD53FE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889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CE5-D345-AE48-A37BBD53FEF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데이터</c:v>
                </c:pt>
                <c:pt idx="1">
                  <c:v>처리가 필요한 데이터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E5-D345-AE48-A37BBD53FEF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57"/>
        <c:holeSize val="63"/>
      </c:doughnutChart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n-cs"/>
              </a:defRPr>
            </a:pPr>
            <a:endParaRPr lang="ko-Kore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n-cs"/>
              </a:defRPr>
            </a:pPr>
            <a:endParaRPr lang="ko-Kore-KR"/>
          </a:p>
        </c:txPr>
      </c:legendEntry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C18FF-8CB4-364F-862E-D74B29DB58E1}" type="datetimeFigureOut">
              <a:rPr kumimoji="1" lang="ko-Kore-KR" altLang="en-US" smtClean="0"/>
              <a:t>2023. 3. 13.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20AF1-6ACA-FF4D-BA29-802B8B602F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804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20AF1-6ACA-FF4D-BA29-802B8B602F86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9039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20AF1-6ACA-FF4D-BA29-802B8B602F86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618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20AF1-6ACA-FF4D-BA29-802B8B602F86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5037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20AF1-6ACA-FF4D-BA29-802B8B602F86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4054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20AF1-6ACA-FF4D-BA29-802B8B602F86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531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.png"/><Relationship Id="rId10" Type="http://schemas.openxmlformats.org/officeDocument/2006/relationships/image" Target="../media/image2.png"/><Relationship Id="rId4" Type="http://schemas.openxmlformats.org/officeDocument/2006/relationships/image" Target="../media/image24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5.png"/><Relationship Id="rId5" Type="http://schemas.openxmlformats.org/officeDocument/2006/relationships/image" Target="../media/image38.png"/><Relationship Id="rId10" Type="http://schemas.openxmlformats.org/officeDocument/2006/relationships/image" Target="../media/image1.png"/><Relationship Id="rId4" Type="http://schemas.openxmlformats.org/officeDocument/2006/relationships/image" Target="../media/image37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chart" Target="../charts/chart3.xml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chart" Target="../charts/chart4.xml"/><Relationship Id="rId1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7512284" cy="10285714"/>
            <a:chOff x="0" y="0"/>
            <a:chExt cx="1751228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51228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941295"/>
            <a:ext cx="17512284" cy="8099431"/>
            <a:chOff x="-190476" y="2721071"/>
            <a:chExt cx="17512284" cy="80994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476" y="2721071"/>
              <a:ext cx="17512284" cy="80994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12284" y="-95238"/>
            <a:ext cx="773431" cy="10476190"/>
            <a:chOff x="17512284" y="-95238"/>
            <a:chExt cx="773431" cy="104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12284" y="-95238"/>
              <a:ext cx="773431" cy="1047619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22638" y="5648627"/>
            <a:ext cx="4995904" cy="846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100" b="1" dirty="0">
                <a:solidFill>
                  <a:srgbClr val="FFFFFF"/>
                </a:solidFill>
                <a:latin typeface="Pretendard ExtraBold" pitchFamily="34" charset="0"/>
                <a:cs typeface="Pretendard ExtraBold" pitchFamily="34" charset="0"/>
              </a:rPr>
              <a:t>1980 - 2015 </a:t>
            </a:r>
          </a:p>
          <a:p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322638" y="2941295"/>
            <a:ext cx="13244614" cy="26161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200" dirty="0" err="1">
                <a:solidFill>
                  <a:srgbClr val="FFFFFF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lack Han Sans" pitchFamily="34" charset="0"/>
              </a:rPr>
              <a:t>비디오</a:t>
            </a:r>
            <a:r>
              <a:rPr lang="en-US" sz="8200">
                <a:solidFill>
                  <a:srgbClr val="FFFFFF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lack Han Sans" pitchFamily="34" charset="0"/>
              </a:rPr>
              <a:t> </a:t>
            </a:r>
            <a:r>
              <a:rPr lang="en-US" sz="8200" err="1">
                <a:solidFill>
                  <a:srgbClr val="FFFFFF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lack Han Sans" pitchFamily="34" charset="0"/>
              </a:rPr>
              <a:t>게임산업</a:t>
            </a:r>
            <a:endParaRPr lang="en-US" sz="8200">
              <a:solidFill>
                <a:srgbClr val="FFFFFF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lack Han Sans" pitchFamily="34" charset="0"/>
            </a:endParaRPr>
          </a:p>
          <a:p>
            <a:r>
              <a:rPr lang="ko-KR" altLang="en-US" sz="8200">
                <a:solidFill>
                  <a:srgbClr val="FFFFFF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lack Han Sans" pitchFamily="34" charset="0"/>
              </a:rPr>
              <a:t>트렌드 분석</a:t>
            </a:r>
            <a:endParaRPr lang="en-US" sz="8200">
              <a:solidFill>
                <a:srgbClr val="FFFFFF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lack Han Sans" pitchFamily="34" charset="0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322634" y="1390215"/>
            <a:ext cx="14867016" cy="14689"/>
            <a:chOff x="1322634" y="1390215"/>
            <a:chExt cx="14867016" cy="146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2634" y="1390215"/>
              <a:ext cx="14867016" cy="1468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322638" y="745761"/>
            <a:ext cx="773466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solidFill>
                  <a:srgbClr val="FFFFFF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AI 18기 </a:t>
            </a:r>
            <a:r>
              <a:rPr lang="en-US" sz="2400" err="1">
                <a:solidFill>
                  <a:srgbClr val="FFFFFF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박윤수</a:t>
            </a:r>
            <a:endParaRPr 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55017" y="745761"/>
            <a:ext cx="773466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>
                <a:solidFill>
                  <a:srgbClr val="FFFFFF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2023.03.13(월)</a:t>
            </a:r>
            <a:endParaRPr 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322638" y="5445370"/>
            <a:ext cx="6413586" cy="50876"/>
            <a:chOff x="1322638" y="5445370"/>
            <a:chExt cx="6413586" cy="5087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2638" y="5445370"/>
              <a:ext cx="6413586" cy="5087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0147349" y="2348825"/>
            <a:ext cx="4350000" cy="1246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ko-KR" altLang="en-US" sz="2300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전처리</a:t>
            </a:r>
            <a:r>
              <a:rPr lang="en-US" sz="2300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2300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과정</a:t>
            </a:r>
            <a:endParaRPr lang="en-US" sz="2300" b="1" dirty="0">
              <a:solidFill>
                <a:srgbClr val="EEEEEE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Pretendard SemiBold" pitchFamily="34" charset="0"/>
            </a:endParaRPr>
          </a:p>
          <a:p>
            <a:endParaRPr lang="en-US" altLang="ko-Kore-KR" sz="1600" dirty="0">
              <a:solidFill>
                <a:srgbClr val="EEEEEE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Pretendard SemiBold" pitchFamily="34" charset="0"/>
            </a:endParaRPr>
          </a:p>
          <a:p>
            <a:r>
              <a:rPr lang="en-US" sz="1600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  </a:t>
            </a:r>
            <a:r>
              <a:rPr lang="en-US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[</a:t>
            </a:r>
            <a:r>
              <a:rPr lang="ko-KR" altLang="en-US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데이터의</a:t>
            </a:r>
            <a:r>
              <a:rPr lang="en-US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분석</a:t>
            </a:r>
            <a:r>
              <a:rPr lang="en-US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및</a:t>
            </a:r>
            <a:r>
              <a:rPr lang="en-US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처리</a:t>
            </a:r>
            <a:r>
              <a:rPr lang="en-US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업무</a:t>
            </a:r>
            <a:r>
              <a:rPr lang="ko-KR" altLang="en-US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]</a:t>
            </a:r>
          </a:p>
          <a:p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     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데이터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ko-KR" alt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전처리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과정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설명</a:t>
            </a:r>
            <a:endParaRPr 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130390" y="3988175"/>
            <a:ext cx="7157610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2. </a:t>
            </a:r>
            <a:r>
              <a:rPr lang="en-US" sz="2300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글로벌</a:t>
            </a:r>
            <a:r>
              <a:rPr lang="en-US" sz="2300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2300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게임산업</a:t>
            </a:r>
            <a:r>
              <a:rPr lang="en-US" sz="2300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2300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동향</a:t>
            </a:r>
            <a:r>
              <a:rPr lang="en-US" sz="2300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2300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분석</a:t>
            </a:r>
            <a:endParaRPr lang="en-US" sz="2300" b="1" dirty="0">
              <a:solidFill>
                <a:srgbClr val="EEEEEE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Pretendard SemiBold" pitchFamily="34" charset="0"/>
            </a:endParaRPr>
          </a:p>
          <a:p>
            <a:endParaRPr lang="en-US" sz="1100" dirty="0">
              <a:solidFill>
                <a:srgbClr val="EEEEEE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Pretendard SemiBold" pitchFamily="34" charset="0"/>
            </a:endParaRPr>
          </a:p>
          <a:p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  </a:t>
            </a:r>
            <a:r>
              <a:rPr 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[</a:t>
            </a:r>
            <a:r>
              <a:rPr lang="ko-KR" alt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연도별</a:t>
            </a:r>
            <a:r>
              <a:rPr 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게임</a:t>
            </a:r>
            <a:r>
              <a:rPr 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출시량</a:t>
            </a:r>
            <a:r>
              <a:rPr 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및</a:t>
            </a:r>
            <a:r>
              <a:rPr 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판매량</a:t>
            </a:r>
            <a:r>
              <a:rPr lang="ko-KR" alt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]</a:t>
            </a:r>
          </a:p>
          <a:p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     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연도별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출시량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판매량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분석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후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특정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동향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설명</a:t>
            </a:r>
            <a:endParaRPr lang="en-US" sz="1600" dirty="0">
              <a:solidFill>
                <a:srgbClr val="EEEEEE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Pretendard SemiBold" pitchFamily="34" charset="0"/>
            </a:endParaRPr>
          </a:p>
          <a:p>
            <a:endParaRPr lang="en-US" altLang="ko-Kore-KR" sz="1600" dirty="0">
              <a:solidFill>
                <a:srgbClr val="EEEEEE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Pretendard SemiBold" pitchFamily="34" charset="0"/>
            </a:endParaRPr>
          </a:p>
          <a:p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       </a:t>
            </a:r>
            <a:r>
              <a:rPr lang="ko-KR" alt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[</a:t>
            </a:r>
            <a:r>
              <a:rPr lang="ko-KR" alt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게임회사별</a:t>
            </a:r>
            <a:r>
              <a:rPr 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선호도</a:t>
            </a:r>
            <a:r>
              <a:rPr 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및</a:t>
            </a:r>
            <a:r>
              <a:rPr 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국가별</a:t>
            </a:r>
            <a:r>
              <a:rPr 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선호도</a:t>
            </a:r>
            <a:r>
              <a:rPr lang="ko-KR" alt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]</a:t>
            </a:r>
          </a:p>
          <a:p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          </a:t>
            </a:r>
            <a:r>
              <a:rPr lang="ko-KR" alt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 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게임회사별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판매량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분석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및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국가별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선호도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조사</a:t>
            </a:r>
            <a:endParaRPr lang="en-US" sz="1600" dirty="0">
              <a:solidFill>
                <a:srgbClr val="EEEEEE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Pretendard SemiBold" pitchFamily="34" charset="0"/>
            </a:endParaRPr>
          </a:p>
          <a:p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 </a:t>
            </a:r>
            <a:endParaRPr lang="en-US" altLang="ko-Kore-KR" sz="1600" dirty="0">
              <a:solidFill>
                <a:srgbClr val="EEEEEE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Pretendard SemiBold" pitchFamily="34" charset="0"/>
            </a:endParaRPr>
          </a:p>
          <a:p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   </a:t>
            </a:r>
            <a:r>
              <a:rPr lang="ko-KR" alt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         </a:t>
            </a:r>
            <a:r>
              <a:rPr 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[</a:t>
            </a:r>
            <a:r>
              <a:rPr lang="ko-KR" alt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국가별</a:t>
            </a:r>
            <a:r>
              <a:rPr 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TOP4 </a:t>
            </a:r>
            <a:r>
              <a:rPr lang="en-US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장르</a:t>
            </a:r>
            <a:r>
              <a:rPr lang="ko-KR" alt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]</a:t>
            </a:r>
          </a:p>
          <a:p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      </a:t>
            </a:r>
            <a:r>
              <a:rPr lang="ko-KR" alt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        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국가별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선호하는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게임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장르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분석</a:t>
            </a:r>
            <a:endParaRPr 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496800" y="7093527"/>
            <a:ext cx="6530286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3. </a:t>
            </a:r>
            <a:r>
              <a:rPr lang="en-US" sz="2300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닌텐도와</a:t>
            </a:r>
            <a:r>
              <a:rPr lang="en-US" sz="2300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2300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일본</a:t>
            </a:r>
            <a:r>
              <a:rPr lang="en-US" sz="2300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2300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게임산업</a:t>
            </a:r>
            <a:endParaRPr lang="en-US" sz="2300" b="1" dirty="0">
              <a:solidFill>
                <a:srgbClr val="EEEEEE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Pretendard SemiBold" pitchFamily="34" charset="0"/>
            </a:endParaRPr>
          </a:p>
          <a:p>
            <a:endParaRPr lang="en-US" altLang="ko-Kore-KR" sz="1600" dirty="0">
              <a:solidFill>
                <a:srgbClr val="EEEEEE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Pretendard SemiBold" pitchFamily="34" charset="0"/>
            </a:endParaRPr>
          </a:p>
          <a:p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  </a:t>
            </a:r>
            <a:r>
              <a:rPr 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[</a:t>
            </a:r>
            <a:r>
              <a:rPr lang="ko-KR" alt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닌텐도</a:t>
            </a:r>
            <a:r>
              <a:rPr 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플랫폼</a:t>
            </a:r>
            <a:r>
              <a:rPr 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별</a:t>
            </a:r>
            <a:r>
              <a:rPr 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분석</a:t>
            </a:r>
            <a:r>
              <a:rPr 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및</a:t>
            </a:r>
            <a:r>
              <a:rPr 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일본</a:t>
            </a:r>
            <a:r>
              <a:rPr 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게임산업</a:t>
            </a:r>
            <a:r>
              <a:rPr 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동향</a:t>
            </a:r>
            <a:r>
              <a:rPr lang="ko-KR" alt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]</a:t>
            </a:r>
          </a:p>
          <a:p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     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플랫폼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별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시각화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및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일본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게임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산업의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전문가</a:t>
            </a:r>
            <a:r>
              <a:rPr lang="en-US" sz="16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sz="1600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의견</a:t>
            </a:r>
            <a:endParaRPr 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38800" y="4464275"/>
            <a:ext cx="2952510" cy="4152788"/>
            <a:chOff x="1449612" y="5169279"/>
            <a:chExt cx="2952510" cy="41527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9612" y="5169279"/>
              <a:ext cx="2952510" cy="41527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62610" y="8116382"/>
            <a:ext cx="1752965" cy="280980"/>
            <a:chOff x="1573422" y="8821386"/>
            <a:chExt cx="1752965" cy="28098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3422" y="8821386"/>
              <a:ext cx="1752965" cy="28098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648115" y="7714982"/>
            <a:ext cx="198195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" pitchFamily="34" charset="0"/>
              </a:rPr>
              <a:t>2009</a:t>
            </a:r>
            <a:endParaRPr lang="en-US" sz="2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71381" y="8767008"/>
            <a:ext cx="376105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닌텐도 </a:t>
            </a:r>
            <a:r>
              <a:rPr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Wii </a:t>
            </a:r>
            <a:r>
              <a:rPr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스포츠 판매량</a:t>
            </a:r>
            <a:endParaRPr 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120383" y="1085453"/>
            <a:ext cx="16044948" cy="15853"/>
            <a:chOff x="1120383" y="1085453"/>
            <a:chExt cx="16044948" cy="1585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0383" y="1085453"/>
              <a:ext cx="16044948" cy="15853"/>
            </a:xfrm>
            <a:prstGeom prst="rect">
              <a:avLst/>
            </a:prstGeom>
          </p:spPr>
        </p:pic>
      </p:grp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9870F8ED-A2F1-B10D-FF31-12C3F505AFE1}"/>
              </a:ext>
            </a:extLst>
          </p:cNvPr>
          <p:cNvGrpSpPr/>
          <p:nvPr/>
        </p:nvGrpSpPr>
        <p:grpSpPr>
          <a:xfrm>
            <a:off x="0" y="-43223"/>
            <a:ext cx="18288000" cy="3052630"/>
            <a:chOff x="52227797" y="-12700"/>
            <a:chExt cx="17512283" cy="9965423"/>
          </a:xfrm>
          <a:noFill/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1F9ACEED-B93F-9DFB-37D7-B340C353B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alphaModFix/>
            </a:blip>
            <a:stretch>
              <a:fillRect/>
            </a:stretch>
          </p:blipFill>
          <p:spPr>
            <a:xfrm>
              <a:off x="52227797" y="-12700"/>
              <a:ext cx="17512283" cy="9965423"/>
            </a:xfrm>
            <a:prstGeom prst="rect">
              <a:avLst/>
            </a:prstGeom>
            <a:grpFill/>
            <a:effectLst>
              <a:glow>
                <a:schemeClr val="accent1"/>
              </a:glow>
            </a:effectLst>
          </p:spPr>
        </p:pic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8D504579-AA3E-86BF-8F45-9FD8D9EF3441}"/>
              </a:ext>
            </a:extLst>
          </p:cNvPr>
          <p:cNvSpPr txBox="1"/>
          <p:nvPr/>
        </p:nvSpPr>
        <p:spPr>
          <a:xfrm>
            <a:off x="507170" y="94086"/>
            <a:ext cx="3142201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특정 트렌드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GangwonEduPower" pitchFamily="34" charset="0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설명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GangwonEduPower" pitchFamily="34" charset="0"/>
            </a:endParaRPr>
          </a:p>
        </p:txBody>
      </p:sp>
      <p:sp>
        <p:nvSpPr>
          <p:cNvPr id="8" name="Object 27">
            <a:extLst>
              <a:ext uri="{FF2B5EF4-FFF2-40B4-BE49-F238E27FC236}">
                <a16:creationId xmlns:a16="http://schemas.microsoft.com/office/drawing/2014/main" id="{7F38071E-379F-AA0A-E9E9-1DCB731CF8EB}"/>
              </a:ext>
            </a:extLst>
          </p:cNvPr>
          <p:cNvSpPr txBox="1"/>
          <p:nvPr/>
        </p:nvSpPr>
        <p:spPr>
          <a:xfrm>
            <a:off x="17015138" y="220438"/>
            <a:ext cx="8918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00</a:t>
            </a:r>
            <a:r>
              <a:rPr lang="en-US" altLang="ko-KR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9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DBA7A56-7083-79D5-D31D-79D306C66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342" y="3792630"/>
            <a:ext cx="6120752" cy="4585580"/>
          </a:xfrm>
          <a:prstGeom prst="rect">
            <a:avLst/>
          </a:prstGeom>
        </p:spPr>
      </p:pic>
      <p:grpSp>
        <p:nvGrpSpPr>
          <p:cNvPr id="14" name="그룹 1002">
            <a:extLst>
              <a:ext uri="{FF2B5EF4-FFF2-40B4-BE49-F238E27FC236}">
                <a16:creationId xmlns:a16="http://schemas.microsoft.com/office/drawing/2014/main" id="{F698EAA8-D097-75AB-ABD3-FB22D9A91FBC}"/>
              </a:ext>
            </a:extLst>
          </p:cNvPr>
          <p:cNvGrpSpPr/>
          <p:nvPr/>
        </p:nvGrpSpPr>
        <p:grpSpPr>
          <a:xfrm>
            <a:off x="1399676" y="3581252"/>
            <a:ext cx="3761059" cy="5290036"/>
            <a:chOff x="4111536" y="4051079"/>
            <a:chExt cx="3761059" cy="5290036"/>
          </a:xfrm>
        </p:grpSpPr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1CC39938-027A-9371-26DB-F8B6BAF83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1536" y="4051079"/>
              <a:ext cx="3761059" cy="5290036"/>
            </a:xfrm>
            <a:prstGeom prst="rect">
              <a:avLst/>
            </a:prstGeom>
          </p:spPr>
        </p:pic>
      </p:grpSp>
      <p:grpSp>
        <p:nvGrpSpPr>
          <p:cNvPr id="17" name="그룹 1005">
            <a:extLst>
              <a:ext uri="{FF2B5EF4-FFF2-40B4-BE49-F238E27FC236}">
                <a16:creationId xmlns:a16="http://schemas.microsoft.com/office/drawing/2014/main" id="{3D228DAE-F555-D4D8-C734-931698204AA3}"/>
              </a:ext>
            </a:extLst>
          </p:cNvPr>
          <p:cNvGrpSpPr/>
          <p:nvPr/>
        </p:nvGrpSpPr>
        <p:grpSpPr>
          <a:xfrm>
            <a:off x="1680738" y="8310536"/>
            <a:ext cx="1919336" cy="307648"/>
            <a:chOff x="4392598" y="8780363"/>
            <a:chExt cx="1919336" cy="307648"/>
          </a:xfrm>
        </p:grpSpPr>
        <p:pic>
          <p:nvPicPr>
            <p:cNvPr id="28" name="Object 15">
              <a:extLst>
                <a:ext uri="{FF2B5EF4-FFF2-40B4-BE49-F238E27FC236}">
                  <a16:creationId xmlns:a16="http://schemas.microsoft.com/office/drawing/2014/main" id="{B5F4E040-ED3D-DDFE-4591-77842E57E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92598" y="8780363"/>
              <a:ext cx="1919336" cy="307648"/>
            </a:xfrm>
            <a:prstGeom prst="rect">
              <a:avLst/>
            </a:prstGeom>
          </p:spPr>
        </p:pic>
      </p:grpSp>
      <p:sp>
        <p:nvSpPr>
          <p:cNvPr id="30" name="Object 19">
            <a:extLst>
              <a:ext uri="{FF2B5EF4-FFF2-40B4-BE49-F238E27FC236}">
                <a16:creationId xmlns:a16="http://schemas.microsoft.com/office/drawing/2014/main" id="{29AACDE2-A287-D8D2-D69E-18C9466F3C4E}"/>
              </a:ext>
            </a:extLst>
          </p:cNvPr>
          <p:cNvSpPr txBox="1"/>
          <p:nvPr/>
        </p:nvSpPr>
        <p:spPr>
          <a:xfrm rot="19117245">
            <a:off x="2164538" y="5044694"/>
            <a:ext cx="262129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3200" dirty="0">
                <a:solidFill>
                  <a:srgbClr val="FFFFFF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ExtraBold" pitchFamily="34" charset="0"/>
              </a:rPr>
              <a:t>82.74 M</a:t>
            </a:r>
            <a:endParaRPr lang="en-US" sz="3200" dirty="0">
              <a:solidFill>
                <a:srgbClr val="FFFFFF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Pretendard ExtraBold" pitchFamily="34" charset="0"/>
            </a:endParaRPr>
          </a:p>
        </p:txBody>
      </p:sp>
      <p:sp>
        <p:nvSpPr>
          <p:cNvPr id="31" name="Object 21">
            <a:extLst>
              <a:ext uri="{FF2B5EF4-FFF2-40B4-BE49-F238E27FC236}">
                <a16:creationId xmlns:a16="http://schemas.microsoft.com/office/drawing/2014/main" id="{E8449A71-8827-F85F-63D9-337183A3769A}"/>
              </a:ext>
            </a:extLst>
          </p:cNvPr>
          <p:cNvSpPr txBox="1"/>
          <p:nvPr/>
        </p:nvSpPr>
        <p:spPr>
          <a:xfrm>
            <a:off x="921611" y="7691095"/>
            <a:ext cx="355410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" pitchFamily="34" charset="0"/>
              </a:rPr>
              <a:t>2006</a:t>
            </a:r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1AC123B5-3C0B-C682-E6C3-94A7609A0B83}"/>
              </a:ext>
            </a:extLst>
          </p:cNvPr>
          <p:cNvSpPr txBox="1"/>
          <p:nvPr/>
        </p:nvSpPr>
        <p:spPr>
          <a:xfrm rot="19117245">
            <a:off x="5681646" y="5882540"/>
            <a:ext cx="262129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2800" dirty="0">
                <a:solidFill>
                  <a:srgbClr val="FFFFFF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ExtraBold" pitchFamily="34" charset="0"/>
              </a:rPr>
              <a:t>33 M</a:t>
            </a:r>
            <a:endParaRPr lang="en-US" sz="2800" dirty="0">
              <a:solidFill>
                <a:srgbClr val="FFFFFF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Pretendard ExtraBold" pitchFamily="34" charset="0"/>
            </a:endParaRPr>
          </a:p>
        </p:txBody>
      </p:sp>
      <p:sp>
        <p:nvSpPr>
          <p:cNvPr id="45" name="Object 24">
            <a:extLst>
              <a:ext uri="{FF2B5EF4-FFF2-40B4-BE49-F238E27FC236}">
                <a16:creationId xmlns:a16="http://schemas.microsoft.com/office/drawing/2014/main" id="{C491B9A3-8B25-1E9F-8EB9-D426DF474A7A}"/>
              </a:ext>
            </a:extLst>
          </p:cNvPr>
          <p:cNvSpPr txBox="1"/>
          <p:nvPr/>
        </p:nvSpPr>
        <p:spPr>
          <a:xfrm>
            <a:off x="12287037" y="8780958"/>
            <a:ext cx="253536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닌텐도 </a:t>
            </a:r>
            <a:r>
              <a:rPr lang="en-US" altLang="ko-KR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wii</a:t>
            </a:r>
            <a:r>
              <a:rPr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리모트</a:t>
            </a:r>
            <a:endParaRPr 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6" name="Object 5">
            <a:extLst>
              <a:ext uri="{FF2B5EF4-FFF2-40B4-BE49-F238E27FC236}">
                <a16:creationId xmlns:a16="http://schemas.microsoft.com/office/drawing/2014/main" id="{CB184DFF-D640-9D0F-18DE-FD70B16C0319}"/>
              </a:ext>
            </a:extLst>
          </p:cNvPr>
          <p:cNvSpPr txBox="1"/>
          <p:nvPr/>
        </p:nvSpPr>
        <p:spPr>
          <a:xfrm>
            <a:off x="3649371" y="1093379"/>
            <a:ext cx="776899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GangwonEduPower" pitchFamily="34" charset="0"/>
              </a:rPr>
              <a:t>Wii </a:t>
            </a:r>
            <a:r>
              <a:rPr lang="ko-KR" altLang="en-US" sz="2800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GangwonEduPower" pitchFamily="34" charset="0"/>
              </a:rPr>
              <a:t>리모트가</a:t>
            </a:r>
            <a:r>
              <a:rPr lang="ko-KR" altLang="en-US" sz="28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GangwonEduPower" pitchFamily="34" charset="0"/>
              </a:rPr>
              <a:t> 가져온</a:t>
            </a:r>
            <a:endParaRPr lang="en-US" altLang="ko-KR" sz="28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GangwonEduPower" pitchFamily="34" charset="0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GangwonEduPower" pitchFamily="34" charset="0"/>
              </a:rPr>
              <a:t>스포츠 게임 장르의 역전</a:t>
            </a:r>
            <a:endParaRPr lang="en-US" altLang="ko-KR" sz="28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GangwonEduPower" pitchFamily="34" charset="0"/>
            </a:endParaRPr>
          </a:p>
        </p:txBody>
      </p:sp>
      <p:grpSp>
        <p:nvGrpSpPr>
          <p:cNvPr id="47" name="그룹 1005">
            <a:extLst>
              <a:ext uri="{FF2B5EF4-FFF2-40B4-BE49-F238E27FC236}">
                <a16:creationId xmlns:a16="http://schemas.microsoft.com/office/drawing/2014/main" id="{2DBDD23E-6871-4F80-99A5-799D46099E14}"/>
              </a:ext>
            </a:extLst>
          </p:cNvPr>
          <p:cNvGrpSpPr/>
          <p:nvPr/>
        </p:nvGrpSpPr>
        <p:grpSpPr>
          <a:xfrm flipV="1">
            <a:off x="3681269" y="900644"/>
            <a:ext cx="13484062" cy="45719"/>
            <a:chOff x="1322638" y="5445370"/>
            <a:chExt cx="6413586" cy="50876"/>
          </a:xfrm>
        </p:grpSpPr>
        <p:pic>
          <p:nvPicPr>
            <p:cNvPr id="48" name="Object 19">
              <a:extLst>
                <a:ext uri="{FF2B5EF4-FFF2-40B4-BE49-F238E27FC236}">
                  <a16:creationId xmlns:a16="http://schemas.microsoft.com/office/drawing/2014/main" id="{3609B110-B980-DC5C-35DC-F45D7CEDF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2638" y="5445370"/>
              <a:ext cx="6413586" cy="50876"/>
            </a:xfrm>
            <a:prstGeom prst="rect">
              <a:avLst/>
            </a:prstGeom>
          </p:spPr>
        </p:pic>
      </p:grpSp>
      <p:grpSp>
        <p:nvGrpSpPr>
          <p:cNvPr id="5" name="그룹 1002">
            <a:extLst>
              <a:ext uri="{FF2B5EF4-FFF2-40B4-BE49-F238E27FC236}">
                <a16:creationId xmlns:a16="http://schemas.microsoft.com/office/drawing/2014/main" id="{1022A9AC-2564-4B04-8D5B-9844A8A76532}"/>
              </a:ext>
            </a:extLst>
          </p:cNvPr>
          <p:cNvGrpSpPr/>
          <p:nvPr/>
        </p:nvGrpSpPr>
        <p:grpSpPr>
          <a:xfrm rot="10800000">
            <a:off x="120875" y="-790842"/>
            <a:ext cx="17512284" cy="3856038"/>
            <a:chOff x="-190476" y="2721071"/>
            <a:chExt cx="17512284" cy="8099431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111C61C1-686B-1C35-69D0-B9F0D1AA1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190476" y="2721071"/>
              <a:ext cx="17512284" cy="80994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1120383" y="1085453"/>
            <a:ext cx="16044948" cy="15853"/>
            <a:chOff x="1120383" y="1085453"/>
            <a:chExt cx="16044948" cy="1585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0383" y="1085453"/>
              <a:ext cx="16044948" cy="15853"/>
            </a:xfrm>
            <a:prstGeom prst="rect">
              <a:avLst/>
            </a:prstGeom>
          </p:spPr>
        </p:pic>
      </p:grp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9870F8ED-A2F1-B10D-FF31-12C3F505AFE1}"/>
              </a:ext>
            </a:extLst>
          </p:cNvPr>
          <p:cNvGrpSpPr/>
          <p:nvPr/>
        </p:nvGrpSpPr>
        <p:grpSpPr>
          <a:xfrm>
            <a:off x="0" y="-13829"/>
            <a:ext cx="18288000" cy="3052630"/>
            <a:chOff x="52227797" y="-12700"/>
            <a:chExt cx="17512283" cy="9965423"/>
          </a:xfrm>
          <a:noFill/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1F9ACEED-B93F-9DFB-37D7-B340C353B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>
              <a:off x="52227797" y="-12700"/>
              <a:ext cx="17512283" cy="9965423"/>
            </a:xfrm>
            <a:prstGeom prst="rect">
              <a:avLst/>
            </a:prstGeom>
            <a:grpFill/>
            <a:effectLst>
              <a:glow>
                <a:schemeClr val="accent1"/>
              </a:glow>
            </a:effectLst>
          </p:spPr>
        </p:pic>
      </p:grpSp>
      <p:sp>
        <p:nvSpPr>
          <p:cNvPr id="8" name="Object 27">
            <a:extLst>
              <a:ext uri="{FF2B5EF4-FFF2-40B4-BE49-F238E27FC236}">
                <a16:creationId xmlns:a16="http://schemas.microsoft.com/office/drawing/2014/main" id="{7F38071E-379F-AA0A-E9E9-1DCB731CF8EB}"/>
              </a:ext>
            </a:extLst>
          </p:cNvPr>
          <p:cNvSpPr txBox="1"/>
          <p:nvPr/>
        </p:nvSpPr>
        <p:spPr>
          <a:xfrm>
            <a:off x="17015138" y="220438"/>
            <a:ext cx="8918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0</a:t>
            </a:r>
            <a:r>
              <a:rPr lang="en-US" altLang="ko-KR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10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47" name="그룹 1005">
            <a:extLst>
              <a:ext uri="{FF2B5EF4-FFF2-40B4-BE49-F238E27FC236}">
                <a16:creationId xmlns:a16="http://schemas.microsoft.com/office/drawing/2014/main" id="{2DBDD23E-6871-4F80-99A5-799D46099E14}"/>
              </a:ext>
            </a:extLst>
          </p:cNvPr>
          <p:cNvGrpSpPr/>
          <p:nvPr/>
        </p:nvGrpSpPr>
        <p:grpSpPr>
          <a:xfrm flipV="1">
            <a:off x="3681269" y="900644"/>
            <a:ext cx="13484062" cy="45719"/>
            <a:chOff x="1322638" y="5445370"/>
            <a:chExt cx="6413586" cy="50876"/>
          </a:xfrm>
        </p:grpSpPr>
        <p:pic>
          <p:nvPicPr>
            <p:cNvPr id="48" name="Object 19">
              <a:extLst>
                <a:ext uri="{FF2B5EF4-FFF2-40B4-BE49-F238E27FC236}">
                  <a16:creationId xmlns:a16="http://schemas.microsoft.com/office/drawing/2014/main" id="{3609B110-B980-DC5C-35DC-F45D7CEDF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2638" y="5445370"/>
              <a:ext cx="6413586" cy="50876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952267-2839-74B6-2A5C-22F3264DB7F8}"/>
              </a:ext>
            </a:extLst>
          </p:cNvPr>
          <p:cNvGrpSpPr/>
          <p:nvPr/>
        </p:nvGrpSpPr>
        <p:grpSpPr>
          <a:xfrm>
            <a:off x="327227" y="4254921"/>
            <a:ext cx="7840792" cy="4938700"/>
            <a:chOff x="176966" y="3953417"/>
            <a:chExt cx="7840792" cy="4938700"/>
          </a:xfrm>
        </p:grpSpPr>
        <p:pic>
          <p:nvPicPr>
            <p:cNvPr id="14338" name="Picture 2">
              <a:extLst>
                <a:ext uri="{FF2B5EF4-FFF2-40B4-BE49-F238E27FC236}">
                  <a16:creationId xmlns:a16="http://schemas.microsoft.com/office/drawing/2014/main" id="{4D635C1D-4847-79FC-D5C3-0DC5B93E5B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90" b="5260"/>
            <a:stretch/>
          </p:blipFill>
          <p:spPr bwMode="auto">
            <a:xfrm>
              <a:off x="609600" y="4457700"/>
              <a:ext cx="7408158" cy="411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45FC6B-2F93-FE44-F7B1-F0883F9FD2C6}"/>
                </a:ext>
              </a:extLst>
            </p:cNvPr>
            <p:cNvSpPr txBox="1"/>
            <p:nvPr/>
          </p:nvSpPr>
          <p:spPr>
            <a:xfrm>
              <a:off x="3317362" y="3953417"/>
              <a:ext cx="2010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회사별</a:t>
              </a:r>
              <a:r>
                <a:rPr kumimoji="1" lang="ko-KR" altLang="en-US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 총 판매량</a:t>
              </a:r>
              <a:endParaRPr kumimoji="1" lang="ko-Kore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D1D400-A5D2-D5F1-FEAC-56E861035317}"/>
                </a:ext>
              </a:extLst>
            </p:cNvPr>
            <p:cNvSpPr txBox="1"/>
            <p:nvPr/>
          </p:nvSpPr>
          <p:spPr>
            <a:xfrm>
              <a:off x="176966" y="5794206"/>
              <a:ext cx="453970" cy="1441788"/>
            </a:xfrm>
            <a:prstGeom prst="rect">
              <a:avLst/>
            </a:prstGeom>
            <a:noFill/>
          </p:spPr>
          <p:txBody>
            <a:bodyPr vert="wordArtVertRtl" wrap="square" rtlCol="0" anchor="ctr" anchorCtr="0">
              <a:spAutoFit/>
            </a:bodyPr>
            <a:lstStyle/>
            <a:p>
              <a:pPr algn="ctr"/>
              <a:r>
                <a:rPr kumimoji="1" lang="ko-Kore-KR" altLang="en-US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판매량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9CE94F-A937-337A-E2A2-638974F368F3}"/>
                </a:ext>
              </a:extLst>
            </p:cNvPr>
            <p:cNvSpPr txBox="1"/>
            <p:nvPr/>
          </p:nvSpPr>
          <p:spPr>
            <a:xfrm>
              <a:off x="3308218" y="8522785"/>
              <a:ext cx="2010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회</a:t>
              </a:r>
              <a:r>
                <a:rPr kumimoji="1" lang="ko-KR" altLang="en-US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  </a:t>
              </a:r>
              <a:r>
                <a:rPr kumimoji="1" lang="ko-Kore-KR" altLang="en-US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사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E3B76B9-0358-0491-F6DA-D3FD1E3EB99B}"/>
              </a:ext>
            </a:extLst>
          </p:cNvPr>
          <p:cNvGrpSpPr/>
          <p:nvPr/>
        </p:nvGrpSpPr>
        <p:grpSpPr>
          <a:xfrm>
            <a:off x="10119983" y="3212943"/>
            <a:ext cx="6331682" cy="6710406"/>
            <a:chOff x="9909230" y="3326815"/>
            <a:chExt cx="6331682" cy="671040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C8CE2E5-8659-CB23-88E6-AE56768E555D}"/>
                </a:ext>
              </a:extLst>
            </p:cNvPr>
            <p:cNvGrpSpPr/>
            <p:nvPr/>
          </p:nvGrpSpPr>
          <p:grpSpPr>
            <a:xfrm>
              <a:off x="10363200" y="3566329"/>
              <a:ext cx="5877712" cy="6286226"/>
              <a:chOff x="9358584" y="1746666"/>
              <a:chExt cx="5877712" cy="6671807"/>
            </a:xfrm>
          </p:grpSpPr>
          <p:pic>
            <p:nvPicPr>
              <p:cNvPr id="14340" name="Picture 4">
                <a:extLst>
                  <a:ext uri="{FF2B5EF4-FFF2-40B4-BE49-F238E27FC236}">
                    <a16:creationId xmlns:a16="http://schemas.microsoft.com/office/drawing/2014/main" id="{75565F8E-9E96-3501-2F7C-BDF5E4A00C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5" t="3960" r="66884"/>
              <a:stretch/>
            </p:blipFill>
            <p:spPr bwMode="auto">
              <a:xfrm>
                <a:off x="9358584" y="1746666"/>
                <a:ext cx="5814007" cy="66718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F6E9135-8DF5-738C-F7AF-57B93E7B4E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671" t="6872" b="77995"/>
              <a:stretch/>
            </p:blipFill>
            <p:spPr bwMode="auto">
              <a:xfrm>
                <a:off x="13347396" y="1948926"/>
                <a:ext cx="1888900" cy="10513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28CE25-007A-AC3D-9233-FC76EF6E68E2}"/>
                </a:ext>
              </a:extLst>
            </p:cNvPr>
            <p:cNvSpPr txBox="1"/>
            <p:nvPr/>
          </p:nvSpPr>
          <p:spPr>
            <a:xfrm>
              <a:off x="9909230" y="5988548"/>
              <a:ext cx="453970" cy="1441788"/>
            </a:xfrm>
            <a:prstGeom prst="rect">
              <a:avLst/>
            </a:prstGeom>
            <a:noFill/>
          </p:spPr>
          <p:txBody>
            <a:bodyPr vert="wordArtVertRtl" wrap="square" rtlCol="0" anchor="ctr" anchorCtr="0">
              <a:spAutoFit/>
            </a:bodyPr>
            <a:lstStyle/>
            <a:p>
              <a:pPr algn="ctr"/>
              <a:r>
                <a:rPr kumimoji="1" lang="ko-Kore-KR" altLang="en-US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판매량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1A1AE05-4AA5-BEF7-939C-BC69B7D9EF7F}"/>
                </a:ext>
              </a:extLst>
            </p:cNvPr>
            <p:cNvSpPr txBox="1"/>
            <p:nvPr/>
          </p:nvSpPr>
          <p:spPr>
            <a:xfrm>
              <a:off x="12264742" y="9667889"/>
              <a:ext cx="2010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회</a:t>
              </a:r>
              <a:r>
                <a:rPr kumimoji="1" lang="ko-KR" altLang="en-US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  </a:t>
              </a:r>
              <a:r>
                <a:rPr kumimoji="1" lang="ko-Kore-KR" altLang="en-US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사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E97634-E921-A093-B01F-DAE94A66E5C8}"/>
                </a:ext>
              </a:extLst>
            </p:cNvPr>
            <p:cNvSpPr txBox="1"/>
            <p:nvPr/>
          </p:nvSpPr>
          <p:spPr>
            <a:xfrm>
              <a:off x="11811000" y="3326815"/>
              <a:ext cx="2010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국가별</a:t>
              </a:r>
              <a:r>
                <a:rPr kumimoji="1" lang="ko-KR" altLang="en-US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 회사 선호도</a:t>
              </a:r>
              <a:endPara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sp>
        <p:nvSpPr>
          <p:cNvPr id="38" name="Object 5">
            <a:extLst>
              <a:ext uri="{FF2B5EF4-FFF2-40B4-BE49-F238E27FC236}">
                <a16:creationId xmlns:a16="http://schemas.microsoft.com/office/drawing/2014/main" id="{C2A5DE26-DFAE-F411-05F7-95C7F7628908}"/>
              </a:ext>
            </a:extLst>
          </p:cNvPr>
          <p:cNvSpPr txBox="1"/>
          <p:nvPr/>
        </p:nvSpPr>
        <p:spPr>
          <a:xfrm>
            <a:off x="346758" y="26190"/>
            <a:ext cx="3142201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글로벌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GangwonEduPower" pitchFamily="34" charset="0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게임산업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동향분석</a:t>
            </a:r>
            <a:endParaRPr 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6E771C-5A0E-7BFB-0DCC-CA196C0E6173}"/>
              </a:ext>
            </a:extLst>
          </p:cNvPr>
          <p:cNvSpPr txBox="1"/>
          <p:nvPr/>
        </p:nvSpPr>
        <p:spPr>
          <a:xfrm>
            <a:off x="3647741" y="1001211"/>
            <a:ext cx="916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게임회사별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선호도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및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국가별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선호도</a:t>
            </a:r>
            <a:r>
              <a:rPr lang="ko-KR" altLang="en-US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endParaRPr lang="ko-Kore-KR" altLang="en-US" dirty="0"/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CB1FBC2C-B6D2-9F14-24A4-D133A49C4D06}"/>
              </a:ext>
            </a:extLst>
          </p:cNvPr>
          <p:cNvGrpSpPr/>
          <p:nvPr/>
        </p:nvGrpSpPr>
        <p:grpSpPr>
          <a:xfrm rot="10800000">
            <a:off x="120875" y="-790842"/>
            <a:ext cx="17512284" cy="3856038"/>
            <a:chOff x="-190476" y="2721071"/>
            <a:chExt cx="17512284" cy="8099431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BB0230F9-6B5C-A6FD-E612-1A99A4C49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90476" y="2721071"/>
              <a:ext cx="17512284" cy="8099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477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0" name="그룹 1001">
            <a:extLst>
              <a:ext uri="{FF2B5EF4-FFF2-40B4-BE49-F238E27FC236}">
                <a16:creationId xmlns:a16="http://schemas.microsoft.com/office/drawing/2014/main" id="{D5782C8B-C854-C09C-4128-1056631BA3A2}"/>
              </a:ext>
            </a:extLst>
          </p:cNvPr>
          <p:cNvGrpSpPr/>
          <p:nvPr/>
        </p:nvGrpSpPr>
        <p:grpSpPr>
          <a:xfrm>
            <a:off x="-23975" y="643"/>
            <a:ext cx="3673346" cy="10285714"/>
            <a:chOff x="52227797" y="-12700"/>
            <a:chExt cx="17512284" cy="10285714"/>
          </a:xfrm>
          <a:noFill/>
        </p:grpSpPr>
        <p:pic>
          <p:nvPicPr>
            <p:cNvPr id="971" name="Object 2">
              <a:extLst>
                <a:ext uri="{FF2B5EF4-FFF2-40B4-BE49-F238E27FC236}">
                  <a16:creationId xmlns:a16="http://schemas.microsoft.com/office/drawing/2014/main" id="{9040484C-5AF8-8A90-1344-4B8E7396F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/>
            </a:blip>
            <a:stretch>
              <a:fillRect/>
            </a:stretch>
          </p:blipFill>
          <p:spPr>
            <a:xfrm>
              <a:off x="52227797" y="-12700"/>
              <a:ext cx="17512284" cy="10285714"/>
            </a:xfrm>
            <a:prstGeom prst="rect">
              <a:avLst/>
            </a:prstGeom>
            <a:grpFill/>
            <a:effectLst>
              <a:glow>
                <a:schemeClr val="accent1"/>
              </a:glow>
            </a:effectLst>
          </p:spPr>
        </p:pic>
      </p:grpSp>
      <p:sp>
        <p:nvSpPr>
          <p:cNvPr id="982" name="Object 5">
            <a:extLst>
              <a:ext uri="{FF2B5EF4-FFF2-40B4-BE49-F238E27FC236}">
                <a16:creationId xmlns:a16="http://schemas.microsoft.com/office/drawing/2014/main" id="{6502147A-BC67-0876-6E4F-223BAC26456B}"/>
              </a:ext>
            </a:extLst>
          </p:cNvPr>
          <p:cNvSpPr txBox="1"/>
          <p:nvPr/>
        </p:nvSpPr>
        <p:spPr>
          <a:xfrm>
            <a:off x="507170" y="752118"/>
            <a:ext cx="3142201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글로벌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GangwonEduPower" pitchFamily="34" charset="0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게임산업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동향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분석</a:t>
            </a:r>
            <a:endParaRPr 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34" name="Object 27">
            <a:extLst>
              <a:ext uri="{FF2B5EF4-FFF2-40B4-BE49-F238E27FC236}">
                <a16:creationId xmlns:a16="http://schemas.microsoft.com/office/drawing/2014/main" id="{BCBD7853-6EAF-4258-01C8-11FFA003E5E7}"/>
              </a:ext>
            </a:extLst>
          </p:cNvPr>
          <p:cNvSpPr txBox="1"/>
          <p:nvPr/>
        </p:nvSpPr>
        <p:spPr>
          <a:xfrm>
            <a:off x="479738" y="99060"/>
            <a:ext cx="8918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0</a:t>
            </a:r>
            <a:r>
              <a:rPr lang="en-US" altLang="ko-KR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11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AA702-FDB8-377C-9359-C7DCB9360B68}"/>
              </a:ext>
            </a:extLst>
          </p:cNvPr>
          <p:cNvSpPr txBox="1"/>
          <p:nvPr/>
        </p:nvSpPr>
        <p:spPr>
          <a:xfrm>
            <a:off x="394509" y="4782233"/>
            <a:ext cx="3142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국가별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TOP4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장르</a:t>
            </a:r>
            <a:endParaRPr lang="en-US" altLang="ko-Kore-KR" sz="1800" dirty="0">
              <a:solidFill>
                <a:srgbClr val="EEEEEE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Pretendard SemiBold" pitchFamily="34" charset="0"/>
            </a:endParaRPr>
          </a:p>
        </p:txBody>
      </p:sp>
      <p:grpSp>
        <p:nvGrpSpPr>
          <p:cNvPr id="5" name="그룹 1005">
            <a:extLst>
              <a:ext uri="{FF2B5EF4-FFF2-40B4-BE49-F238E27FC236}">
                <a16:creationId xmlns:a16="http://schemas.microsoft.com/office/drawing/2014/main" id="{19598148-1697-D72D-1BEA-789F13E01684}"/>
              </a:ext>
            </a:extLst>
          </p:cNvPr>
          <p:cNvGrpSpPr/>
          <p:nvPr/>
        </p:nvGrpSpPr>
        <p:grpSpPr>
          <a:xfrm flipV="1">
            <a:off x="714206" y="4492051"/>
            <a:ext cx="2935165" cy="45719"/>
            <a:chOff x="1322638" y="5445370"/>
            <a:chExt cx="6413586" cy="50876"/>
          </a:xfrm>
        </p:grpSpPr>
        <p:pic>
          <p:nvPicPr>
            <p:cNvPr id="6" name="Object 19">
              <a:extLst>
                <a:ext uri="{FF2B5EF4-FFF2-40B4-BE49-F238E27FC236}">
                  <a16:creationId xmlns:a16="http://schemas.microsoft.com/office/drawing/2014/main" id="{6A25342F-A936-E456-3856-70501F4E2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2638" y="5445370"/>
              <a:ext cx="6413586" cy="50876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DBDE8C6-5D80-97EF-E70C-2AC95E8B77A1}"/>
              </a:ext>
            </a:extLst>
          </p:cNvPr>
          <p:cNvGrpSpPr/>
          <p:nvPr/>
        </p:nvGrpSpPr>
        <p:grpSpPr>
          <a:xfrm>
            <a:off x="3743746" y="1356881"/>
            <a:ext cx="14259041" cy="7589367"/>
            <a:chOff x="3677778" y="1365501"/>
            <a:chExt cx="14259041" cy="7589367"/>
          </a:xfrm>
        </p:grpSpPr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CA0F6027-B59B-BE39-1A1A-EE1435C08DC1}"/>
                </a:ext>
              </a:extLst>
            </p:cNvPr>
            <p:cNvSpPr txBox="1"/>
            <p:nvPr/>
          </p:nvSpPr>
          <p:spPr>
            <a:xfrm>
              <a:off x="10424683" y="858553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장   르</a:t>
              </a:r>
              <a:endParaRPr kumimoji="1" lang="ko-Kore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60AEE898-A5BF-131B-90FC-540AC30A4391}"/>
                </a:ext>
              </a:extLst>
            </p:cNvPr>
            <p:cNvSpPr txBox="1"/>
            <p:nvPr/>
          </p:nvSpPr>
          <p:spPr>
            <a:xfrm>
              <a:off x="3677778" y="4686300"/>
              <a:ext cx="453970" cy="1441788"/>
            </a:xfrm>
            <a:prstGeom prst="rect">
              <a:avLst/>
            </a:prstGeom>
            <a:noFill/>
          </p:spPr>
          <p:txBody>
            <a:bodyPr vert="wordArtVertRtl" wrap="square" rtlCol="0" anchor="ctr" anchorCtr="0">
              <a:spAutoFit/>
            </a:bodyPr>
            <a:lstStyle/>
            <a:p>
              <a:pPr algn="ctr"/>
              <a:r>
                <a:rPr kumimoji="1" lang="ko-Kore-KR" altLang="en-US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판매량</a:t>
              </a:r>
            </a:p>
          </p:txBody>
        </p:sp>
        <p:pic>
          <p:nvPicPr>
            <p:cNvPr id="15362" name="Picture 2">
              <a:extLst>
                <a:ext uri="{FF2B5EF4-FFF2-40B4-BE49-F238E27FC236}">
                  <a16:creationId xmlns:a16="http://schemas.microsoft.com/office/drawing/2014/main" id="{8366B9BF-E94E-D10A-4BED-8E340B8EB6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5" t="4944" b="3313"/>
            <a:stretch/>
          </p:blipFill>
          <p:spPr bwMode="auto">
            <a:xfrm>
              <a:off x="4131748" y="1365501"/>
              <a:ext cx="13805071" cy="721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7CF3EB02-A574-3D1D-538D-E7841DC37612}"/>
                </a:ext>
              </a:extLst>
            </p:cNvPr>
            <p:cNvSpPr/>
            <p:nvPr/>
          </p:nvSpPr>
          <p:spPr>
            <a:xfrm>
              <a:off x="5427149" y="1590533"/>
              <a:ext cx="4038600" cy="10551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36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국가별 장르 선호도</a:t>
              </a:r>
              <a:endParaRPr kumimoji="1" lang="ko-Kore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1B11D0-7B92-9228-312F-13E669AEE7AE}"/>
              </a:ext>
            </a:extLst>
          </p:cNvPr>
          <p:cNvGrpSpPr/>
          <p:nvPr/>
        </p:nvGrpSpPr>
        <p:grpSpPr>
          <a:xfrm rot="5400000">
            <a:off x="-2776289" y="3518444"/>
            <a:ext cx="9546473" cy="3304846"/>
            <a:chOff x="-190474" y="2301799"/>
            <a:chExt cx="17513514" cy="8519271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EF409CDE-8DB0-E537-8895-F92687665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90474" y="2301799"/>
              <a:ext cx="17513514" cy="8519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256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0" name="그룹 1001">
            <a:extLst>
              <a:ext uri="{FF2B5EF4-FFF2-40B4-BE49-F238E27FC236}">
                <a16:creationId xmlns:a16="http://schemas.microsoft.com/office/drawing/2014/main" id="{D5782C8B-C854-C09C-4128-1056631BA3A2}"/>
              </a:ext>
            </a:extLst>
          </p:cNvPr>
          <p:cNvGrpSpPr/>
          <p:nvPr/>
        </p:nvGrpSpPr>
        <p:grpSpPr>
          <a:xfrm>
            <a:off x="-23975" y="643"/>
            <a:ext cx="3673346" cy="10285714"/>
            <a:chOff x="52227797" y="-12700"/>
            <a:chExt cx="17512284" cy="10285714"/>
          </a:xfrm>
          <a:noFill/>
        </p:grpSpPr>
        <p:pic>
          <p:nvPicPr>
            <p:cNvPr id="971" name="Object 2">
              <a:extLst>
                <a:ext uri="{FF2B5EF4-FFF2-40B4-BE49-F238E27FC236}">
                  <a16:creationId xmlns:a16="http://schemas.microsoft.com/office/drawing/2014/main" id="{9040484C-5AF8-8A90-1344-4B8E7396F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>
              <a:off x="52227797" y="-12700"/>
              <a:ext cx="17512284" cy="10285714"/>
            </a:xfrm>
            <a:prstGeom prst="rect">
              <a:avLst/>
            </a:prstGeom>
            <a:grpFill/>
            <a:effectLst>
              <a:glow>
                <a:schemeClr val="accent1"/>
              </a:glow>
            </a:effectLst>
          </p:spPr>
        </p:pic>
      </p:grpSp>
      <p:sp>
        <p:nvSpPr>
          <p:cNvPr id="982" name="Object 5">
            <a:extLst>
              <a:ext uri="{FF2B5EF4-FFF2-40B4-BE49-F238E27FC236}">
                <a16:creationId xmlns:a16="http://schemas.microsoft.com/office/drawing/2014/main" id="{6502147A-BC67-0876-6E4F-223BAC26456B}"/>
              </a:ext>
            </a:extLst>
          </p:cNvPr>
          <p:cNvSpPr txBox="1"/>
          <p:nvPr/>
        </p:nvSpPr>
        <p:spPr>
          <a:xfrm>
            <a:off x="507170" y="752118"/>
            <a:ext cx="3142201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글로벌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GangwonEduPower" pitchFamily="34" charset="0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게임산업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동향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분석</a:t>
            </a:r>
            <a:endParaRPr 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34" name="Object 27">
            <a:extLst>
              <a:ext uri="{FF2B5EF4-FFF2-40B4-BE49-F238E27FC236}">
                <a16:creationId xmlns:a16="http://schemas.microsoft.com/office/drawing/2014/main" id="{BCBD7853-6EAF-4258-01C8-11FFA003E5E7}"/>
              </a:ext>
            </a:extLst>
          </p:cNvPr>
          <p:cNvSpPr txBox="1"/>
          <p:nvPr/>
        </p:nvSpPr>
        <p:spPr>
          <a:xfrm>
            <a:off x="479738" y="99060"/>
            <a:ext cx="8918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0</a:t>
            </a:r>
            <a:r>
              <a:rPr lang="en-US" altLang="ko-KR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12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AA702-FDB8-377C-9359-C7DCB9360B68}"/>
              </a:ext>
            </a:extLst>
          </p:cNvPr>
          <p:cNvSpPr txBox="1"/>
          <p:nvPr/>
        </p:nvSpPr>
        <p:spPr>
          <a:xfrm>
            <a:off x="394509" y="4782233"/>
            <a:ext cx="3142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국가별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TOP4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장르</a:t>
            </a:r>
            <a:endParaRPr lang="en-US" altLang="ko-Kore-KR" sz="1800" dirty="0">
              <a:solidFill>
                <a:srgbClr val="EEEEEE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Pretendard SemiBold" pitchFamily="34" charset="0"/>
            </a:endParaRPr>
          </a:p>
        </p:txBody>
      </p:sp>
      <p:grpSp>
        <p:nvGrpSpPr>
          <p:cNvPr id="5" name="그룹 1005">
            <a:extLst>
              <a:ext uri="{FF2B5EF4-FFF2-40B4-BE49-F238E27FC236}">
                <a16:creationId xmlns:a16="http://schemas.microsoft.com/office/drawing/2014/main" id="{19598148-1697-D72D-1BEA-789F13E01684}"/>
              </a:ext>
            </a:extLst>
          </p:cNvPr>
          <p:cNvGrpSpPr/>
          <p:nvPr/>
        </p:nvGrpSpPr>
        <p:grpSpPr>
          <a:xfrm flipV="1">
            <a:off x="714206" y="4492051"/>
            <a:ext cx="2935165" cy="45719"/>
            <a:chOff x="1322638" y="5445370"/>
            <a:chExt cx="6413586" cy="50876"/>
          </a:xfrm>
        </p:grpSpPr>
        <p:pic>
          <p:nvPicPr>
            <p:cNvPr id="6" name="Object 19">
              <a:extLst>
                <a:ext uri="{FF2B5EF4-FFF2-40B4-BE49-F238E27FC236}">
                  <a16:creationId xmlns:a16="http://schemas.microsoft.com/office/drawing/2014/main" id="{6A25342F-A936-E456-3856-70501F4E2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2638" y="5445370"/>
              <a:ext cx="6413586" cy="50876"/>
            </a:xfrm>
            <a:prstGeom prst="rect">
              <a:avLst/>
            </a:prstGeom>
          </p:spPr>
        </p:pic>
      </p:grp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A9A2A89-7707-2265-C1FD-B631B5D2E9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0" b="3390"/>
          <a:stretch/>
        </p:blipFill>
        <p:spPr bwMode="auto">
          <a:xfrm>
            <a:off x="3743746" y="2446020"/>
            <a:ext cx="14414140" cy="54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6A3D845-ED45-D59B-5A58-A45BACCF9C15}"/>
              </a:ext>
            </a:extLst>
          </p:cNvPr>
          <p:cNvSpPr/>
          <p:nvPr/>
        </p:nvSpPr>
        <p:spPr>
          <a:xfrm>
            <a:off x="4800600" y="7840980"/>
            <a:ext cx="1600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장</a:t>
            </a:r>
            <a:r>
              <a:rPr kumimoji="1" lang="ko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 </a:t>
            </a:r>
            <a:r>
              <a:rPr kumimoji="1" lang="ko-Kore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2D17E1-BD3E-0D05-6459-B1CC5DCB0FDF}"/>
              </a:ext>
            </a:extLst>
          </p:cNvPr>
          <p:cNvSpPr/>
          <p:nvPr/>
        </p:nvSpPr>
        <p:spPr>
          <a:xfrm>
            <a:off x="15430500" y="7840980"/>
            <a:ext cx="1600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장</a:t>
            </a:r>
            <a:r>
              <a:rPr kumimoji="1" lang="ko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 </a:t>
            </a:r>
            <a:r>
              <a:rPr kumimoji="1" lang="ko-Kore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CABF8F-DEF7-5BF6-B631-A0004B8D78AB}"/>
              </a:ext>
            </a:extLst>
          </p:cNvPr>
          <p:cNvSpPr/>
          <p:nvPr/>
        </p:nvSpPr>
        <p:spPr>
          <a:xfrm>
            <a:off x="11887200" y="7846395"/>
            <a:ext cx="1600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장</a:t>
            </a:r>
            <a:r>
              <a:rPr kumimoji="1" lang="ko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 </a:t>
            </a:r>
            <a:r>
              <a:rPr kumimoji="1" lang="ko-Kore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06CF42-49CB-84CB-BCC3-A55D619D2D78}"/>
              </a:ext>
            </a:extLst>
          </p:cNvPr>
          <p:cNvSpPr/>
          <p:nvPr/>
        </p:nvSpPr>
        <p:spPr>
          <a:xfrm>
            <a:off x="8343900" y="7879081"/>
            <a:ext cx="1600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장</a:t>
            </a:r>
            <a:r>
              <a:rPr kumimoji="1" lang="ko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 </a:t>
            </a:r>
            <a:r>
              <a:rPr kumimoji="1" lang="ko-Kore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11E7B1-8C9A-334D-53A3-2F29F6593FD4}"/>
              </a:ext>
            </a:extLst>
          </p:cNvPr>
          <p:cNvSpPr/>
          <p:nvPr/>
        </p:nvSpPr>
        <p:spPr>
          <a:xfrm>
            <a:off x="4832684" y="1977188"/>
            <a:ext cx="1600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북미</a:t>
            </a:r>
            <a:r>
              <a:rPr kumimoji="1" lang="ko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TOP 4</a:t>
            </a:r>
            <a:endParaRPr kumimoji="1" lang="ko-Kore-KR" altLang="en-US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C4CEB6-902B-201E-34AA-6430759A148C}"/>
              </a:ext>
            </a:extLst>
          </p:cNvPr>
          <p:cNvSpPr/>
          <p:nvPr/>
        </p:nvSpPr>
        <p:spPr>
          <a:xfrm>
            <a:off x="8534400" y="1998845"/>
            <a:ext cx="1600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유럽 </a:t>
            </a:r>
            <a:r>
              <a:rPr kumimoji="1" lang="en-US" altLang="ko-KR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TOP 4</a:t>
            </a:r>
            <a:endParaRPr kumimoji="1" lang="ko-Kore-KR" altLang="en-US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C7D7AB-5E91-5416-02C2-32205954662D}"/>
              </a:ext>
            </a:extLst>
          </p:cNvPr>
          <p:cNvSpPr/>
          <p:nvPr/>
        </p:nvSpPr>
        <p:spPr>
          <a:xfrm>
            <a:off x="12039600" y="1998845"/>
            <a:ext cx="1600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일본 </a:t>
            </a:r>
            <a:r>
              <a:rPr kumimoji="1" lang="en-US" altLang="ko-KR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TOP 4</a:t>
            </a:r>
            <a:endParaRPr kumimoji="1" lang="ko-Kore-KR" altLang="en-US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5AE71E-7163-540B-B704-9B43560F547C}"/>
              </a:ext>
            </a:extLst>
          </p:cNvPr>
          <p:cNvSpPr/>
          <p:nvPr/>
        </p:nvSpPr>
        <p:spPr>
          <a:xfrm>
            <a:off x="15773400" y="1998845"/>
            <a:ext cx="200743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그 외 국가 </a:t>
            </a:r>
            <a:r>
              <a:rPr kumimoji="1" lang="en-US" altLang="ko-KR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TOP 4</a:t>
            </a:r>
            <a:endParaRPr kumimoji="1" lang="ko-Kore-KR" altLang="en-US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910D5B-4D8D-46AD-CE75-00983B8B8365}"/>
              </a:ext>
            </a:extLst>
          </p:cNvPr>
          <p:cNvSpPr/>
          <p:nvPr/>
        </p:nvSpPr>
        <p:spPr>
          <a:xfrm>
            <a:off x="3729915" y="4372749"/>
            <a:ext cx="252984" cy="1617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판매량</a:t>
            </a:r>
            <a:endParaRPr kumimoji="1" lang="ko-Kore-KR" altLang="en-US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82BE4E-7C31-F5E2-F15D-29A3474A212E}"/>
              </a:ext>
            </a:extLst>
          </p:cNvPr>
          <p:cNvSpPr/>
          <p:nvPr/>
        </p:nvSpPr>
        <p:spPr>
          <a:xfrm>
            <a:off x="7363248" y="4420174"/>
            <a:ext cx="252984" cy="1617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판매량</a:t>
            </a:r>
            <a:endParaRPr kumimoji="1" lang="ko-Kore-KR" altLang="en-US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AC9F65-11DF-1C16-0598-5331443BDE84}"/>
              </a:ext>
            </a:extLst>
          </p:cNvPr>
          <p:cNvSpPr/>
          <p:nvPr/>
        </p:nvSpPr>
        <p:spPr>
          <a:xfrm>
            <a:off x="10953751" y="4372747"/>
            <a:ext cx="252984" cy="1617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판매량</a:t>
            </a:r>
            <a:endParaRPr kumimoji="1" lang="ko-Kore-KR" altLang="en-US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2A2058-9488-ED4F-9217-49A0BAF483DE}"/>
              </a:ext>
            </a:extLst>
          </p:cNvPr>
          <p:cNvSpPr/>
          <p:nvPr/>
        </p:nvSpPr>
        <p:spPr>
          <a:xfrm>
            <a:off x="14544254" y="4514910"/>
            <a:ext cx="252984" cy="1617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판매량</a:t>
            </a:r>
            <a:endParaRPr kumimoji="1" lang="ko-Kore-KR" altLang="en-US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96C03A-FB2C-1C56-2A6E-FFF789526E41}"/>
              </a:ext>
            </a:extLst>
          </p:cNvPr>
          <p:cNvSpPr/>
          <p:nvPr/>
        </p:nvSpPr>
        <p:spPr>
          <a:xfrm>
            <a:off x="4180516" y="762417"/>
            <a:ext cx="7086600" cy="805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48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국가별 </a:t>
            </a:r>
            <a:r>
              <a:rPr kumimoji="1" lang="en-US" altLang="ko-KR" sz="48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TOP 4 </a:t>
            </a:r>
            <a:r>
              <a:rPr kumimoji="1" lang="ko-KR" altLang="en-US" sz="48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장르</a:t>
            </a:r>
            <a:endParaRPr kumimoji="1" lang="ko-Kore-KR" altLang="en-US" sz="4800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2" name="그룹 1002">
            <a:extLst>
              <a:ext uri="{FF2B5EF4-FFF2-40B4-BE49-F238E27FC236}">
                <a16:creationId xmlns:a16="http://schemas.microsoft.com/office/drawing/2014/main" id="{680BC24E-F94A-EE43-E545-26D252F31643}"/>
              </a:ext>
            </a:extLst>
          </p:cNvPr>
          <p:cNvGrpSpPr/>
          <p:nvPr/>
        </p:nvGrpSpPr>
        <p:grpSpPr>
          <a:xfrm rot="5400000">
            <a:off x="-2776289" y="3518444"/>
            <a:ext cx="9546473" cy="3304846"/>
            <a:chOff x="-190474" y="2301799"/>
            <a:chExt cx="17513514" cy="8519271"/>
          </a:xfrm>
        </p:grpSpPr>
        <p:pic>
          <p:nvPicPr>
            <p:cNvPr id="19" name="Object 5">
              <a:extLst>
                <a:ext uri="{FF2B5EF4-FFF2-40B4-BE49-F238E27FC236}">
                  <a16:creationId xmlns:a16="http://schemas.microsoft.com/office/drawing/2014/main" id="{AA35F590-0048-2804-90A3-E5AFD245C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90474" y="2301799"/>
              <a:ext cx="17513514" cy="8519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3321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0" name="그룹 1001">
            <a:extLst>
              <a:ext uri="{FF2B5EF4-FFF2-40B4-BE49-F238E27FC236}">
                <a16:creationId xmlns:a16="http://schemas.microsoft.com/office/drawing/2014/main" id="{D5782C8B-C854-C09C-4128-1056631BA3A2}"/>
              </a:ext>
            </a:extLst>
          </p:cNvPr>
          <p:cNvGrpSpPr/>
          <p:nvPr/>
        </p:nvGrpSpPr>
        <p:grpSpPr>
          <a:xfrm>
            <a:off x="-23975" y="643"/>
            <a:ext cx="3673346" cy="10285714"/>
            <a:chOff x="52227797" y="-12700"/>
            <a:chExt cx="17512284" cy="10285714"/>
          </a:xfrm>
          <a:noFill/>
        </p:grpSpPr>
        <p:pic>
          <p:nvPicPr>
            <p:cNvPr id="971" name="Object 2">
              <a:extLst>
                <a:ext uri="{FF2B5EF4-FFF2-40B4-BE49-F238E27FC236}">
                  <a16:creationId xmlns:a16="http://schemas.microsoft.com/office/drawing/2014/main" id="{9040484C-5AF8-8A90-1344-4B8E7396F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>
              <a:off x="52227797" y="-12700"/>
              <a:ext cx="17512284" cy="10285714"/>
            </a:xfrm>
            <a:prstGeom prst="rect">
              <a:avLst/>
            </a:prstGeom>
            <a:grpFill/>
            <a:effectLst>
              <a:glow>
                <a:schemeClr val="accent1"/>
              </a:glow>
            </a:effectLst>
          </p:spPr>
        </p:pic>
      </p:grpSp>
      <p:sp>
        <p:nvSpPr>
          <p:cNvPr id="982" name="Object 5">
            <a:extLst>
              <a:ext uri="{FF2B5EF4-FFF2-40B4-BE49-F238E27FC236}">
                <a16:creationId xmlns:a16="http://schemas.microsoft.com/office/drawing/2014/main" id="{6502147A-BC67-0876-6E4F-223BAC26456B}"/>
              </a:ext>
            </a:extLst>
          </p:cNvPr>
          <p:cNvSpPr txBox="1"/>
          <p:nvPr/>
        </p:nvSpPr>
        <p:spPr>
          <a:xfrm>
            <a:off x="507170" y="752118"/>
            <a:ext cx="3142201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닌텐도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GangwonEduPower" pitchFamily="34" charset="0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그리고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GangwonEduPower" pitchFamily="34" charset="0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일본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GangwonEduPower" pitchFamily="34" charset="0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게임산업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GangwonEduPower" pitchFamily="34" charset="0"/>
            </a:endParaRPr>
          </a:p>
        </p:txBody>
      </p:sp>
      <p:sp>
        <p:nvSpPr>
          <p:cNvPr id="1034" name="Object 27">
            <a:extLst>
              <a:ext uri="{FF2B5EF4-FFF2-40B4-BE49-F238E27FC236}">
                <a16:creationId xmlns:a16="http://schemas.microsoft.com/office/drawing/2014/main" id="{BCBD7853-6EAF-4258-01C8-11FFA003E5E7}"/>
              </a:ext>
            </a:extLst>
          </p:cNvPr>
          <p:cNvSpPr txBox="1"/>
          <p:nvPr/>
        </p:nvSpPr>
        <p:spPr>
          <a:xfrm>
            <a:off x="479738" y="99060"/>
            <a:ext cx="8918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0</a:t>
            </a:r>
            <a:r>
              <a:rPr lang="en-US" altLang="ko-KR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13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AA702-FDB8-377C-9359-C7DCB9360B68}"/>
              </a:ext>
            </a:extLst>
          </p:cNvPr>
          <p:cNvSpPr txBox="1"/>
          <p:nvPr/>
        </p:nvSpPr>
        <p:spPr>
          <a:xfrm>
            <a:off x="394509" y="4782233"/>
            <a:ext cx="31422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닌텐도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플랫폼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별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분석</a:t>
            </a:r>
            <a:endParaRPr lang="en-US" altLang="ko-Kore-KR" dirty="0">
              <a:solidFill>
                <a:srgbClr val="EEEEEE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Pretendard SemiBold" pitchFamily="34" charset="0"/>
            </a:endParaRPr>
          </a:p>
          <a:p>
            <a:pPr algn="r"/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</a:p>
          <a:p>
            <a:pPr algn="r"/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일본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게임산업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동향</a:t>
            </a:r>
            <a:endParaRPr lang="en-US" altLang="ko-Kore-KR" sz="1800" dirty="0">
              <a:solidFill>
                <a:srgbClr val="EEEEEE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Pretendard SemiBold" pitchFamily="34" charset="0"/>
            </a:endParaRPr>
          </a:p>
        </p:txBody>
      </p:sp>
      <p:grpSp>
        <p:nvGrpSpPr>
          <p:cNvPr id="5" name="그룹 1005">
            <a:extLst>
              <a:ext uri="{FF2B5EF4-FFF2-40B4-BE49-F238E27FC236}">
                <a16:creationId xmlns:a16="http://schemas.microsoft.com/office/drawing/2014/main" id="{19598148-1697-D72D-1BEA-789F13E01684}"/>
              </a:ext>
            </a:extLst>
          </p:cNvPr>
          <p:cNvGrpSpPr/>
          <p:nvPr/>
        </p:nvGrpSpPr>
        <p:grpSpPr>
          <a:xfrm flipV="1">
            <a:off x="714206" y="4492051"/>
            <a:ext cx="2935165" cy="45719"/>
            <a:chOff x="1322638" y="5445370"/>
            <a:chExt cx="6413586" cy="50876"/>
          </a:xfrm>
        </p:grpSpPr>
        <p:pic>
          <p:nvPicPr>
            <p:cNvPr id="6" name="Object 19">
              <a:extLst>
                <a:ext uri="{FF2B5EF4-FFF2-40B4-BE49-F238E27FC236}">
                  <a16:creationId xmlns:a16="http://schemas.microsoft.com/office/drawing/2014/main" id="{6A25342F-A936-E456-3856-70501F4E2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2638" y="5445370"/>
              <a:ext cx="6413586" cy="50876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A3D845-ED45-D59B-5A58-A45BACCF9C15}"/>
              </a:ext>
            </a:extLst>
          </p:cNvPr>
          <p:cNvSpPr/>
          <p:nvPr/>
        </p:nvSpPr>
        <p:spPr>
          <a:xfrm>
            <a:off x="9788524" y="8731225"/>
            <a:ext cx="2100399" cy="524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연</a:t>
            </a:r>
            <a:r>
              <a:rPr kumimoji="1" lang="ko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 </a:t>
            </a:r>
            <a:r>
              <a:rPr kumimoji="1" lang="ko-Kore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11E7B1-8C9A-334D-53A3-2F29F6593FD4}"/>
              </a:ext>
            </a:extLst>
          </p:cNvPr>
          <p:cNvSpPr/>
          <p:nvPr/>
        </p:nvSpPr>
        <p:spPr>
          <a:xfrm>
            <a:off x="6248399" y="562225"/>
            <a:ext cx="9180648" cy="469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연도별 닌텐도 플랫폼 게임 </a:t>
            </a:r>
            <a:r>
              <a:rPr kumimoji="1" lang="ko-KR" altLang="en-US" sz="2800" dirty="0" err="1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출시량</a:t>
            </a:r>
            <a:endParaRPr kumimoji="1" lang="ko-Kore-KR" altLang="en-US" sz="2800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910D5B-4D8D-46AD-CE75-00983B8B8365}"/>
              </a:ext>
            </a:extLst>
          </p:cNvPr>
          <p:cNvSpPr/>
          <p:nvPr/>
        </p:nvSpPr>
        <p:spPr>
          <a:xfrm>
            <a:off x="4180516" y="4215986"/>
            <a:ext cx="332063" cy="185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출</a:t>
            </a:r>
            <a:r>
              <a:rPr kumimoji="1" lang="ko-KR" altLang="en-US" dirty="0" err="1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시량</a:t>
            </a:r>
            <a:endParaRPr kumimoji="1" lang="ko-Kore-KR" altLang="en-US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0BBFD41C-C58C-0039-6F3C-4281CBBDC4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" t="5136" b="4171"/>
          <a:stretch/>
        </p:blipFill>
        <p:spPr bwMode="auto">
          <a:xfrm>
            <a:off x="4876800" y="1181091"/>
            <a:ext cx="11804650" cy="757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002">
            <a:extLst>
              <a:ext uri="{FF2B5EF4-FFF2-40B4-BE49-F238E27FC236}">
                <a16:creationId xmlns:a16="http://schemas.microsoft.com/office/drawing/2014/main" id="{D67174B7-9B69-D666-3EEE-B62598E2E4A9}"/>
              </a:ext>
            </a:extLst>
          </p:cNvPr>
          <p:cNvGrpSpPr/>
          <p:nvPr/>
        </p:nvGrpSpPr>
        <p:grpSpPr>
          <a:xfrm rot="5400000">
            <a:off x="-2776289" y="3518444"/>
            <a:ext cx="9546473" cy="3304846"/>
            <a:chOff x="-190474" y="2301799"/>
            <a:chExt cx="17513514" cy="8519271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35644ABA-0513-29C5-17C9-E2C9F2557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90474" y="2301799"/>
              <a:ext cx="17513514" cy="8519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854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0" name="그룹 1001">
            <a:extLst>
              <a:ext uri="{FF2B5EF4-FFF2-40B4-BE49-F238E27FC236}">
                <a16:creationId xmlns:a16="http://schemas.microsoft.com/office/drawing/2014/main" id="{D5782C8B-C854-C09C-4128-1056631BA3A2}"/>
              </a:ext>
            </a:extLst>
          </p:cNvPr>
          <p:cNvGrpSpPr/>
          <p:nvPr/>
        </p:nvGrpSpPr>
        <p:grpSpPr>
          <a:xfrm>
            <a:off x="-23975" y="643"/>
            <a:ext cx="3673346" cy="10285714"/>
            <a:chOff x="52227797" y="-12700"/>
            <a:chExt cx="17512284" cy="10285714"/>
          </a:xfrm>
          <a:noFill/>
        </p:grpSpPr>
        <p:pic>
          <p:nvPicPr>
            <p:cNvPr id="971" name="Object 2">
              <a:extLst>
                <a:ext uri="{FF2B5EF4-FFF2-40B4-BE49-F238E27FC236}">
                  <a16:creationId xmlns:a16="http://schemas.microsoft.com/office/drawing/2014/main" id="{9040484C-5AF8-8A90-1344-4B8E7396F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>
              <a:off x="52227797" y="-12700"/>
              <a:ext cx="17512284" cy="10285714"/>
            </a:xfrm>
            <a:prstGeom prst="rect">
              <a:avLst/>
            </a:prstGeom>
            <a:grpFill/>
            <a:effectLst>
              <a:glow>
                <a:schemeClr val="accent1"/>
              </a:glow>
            </a:effectLst>
          </p:spPr>
        </p:pic>
      </p:grpSp>
      <p:sp>
        <p:nvSpPr>
          <p:cNvPr id="982" name="Object 5">
            <a:extLst>
              <a:ext uri="{FF2B5EF4-FFF2-40B4-BE49-F238E27FC236}">
                <a16:creationId xmlns:a16="http://schemas.microsoft.com/office/drawing/2014/main" id="{6502147A-BC67-0876-6E4F-223BAC26456B}"/>
              </a:ext>
            </a:extLst>
          </p:cNvPr>
          <p:cNvSpPr txBox="1"/>
          <p:nvPr/>
        </p:nvSpPr>
        <p:spPr>
          <a:xfrm>
            <a:off x="507170" y="752118"/>
            <a:ext cx="3142201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닌텐도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GangwonEduPower" pitchFamily="34" charset="0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그리고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GangwonEduPower" pitchFamily="34" charset="0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일본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GangwonEduPower" pitchFamily="34" charset="0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게임산업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GangwonEduPower" pitchFamily="34" charset="0"/>
            </a:endParaRPr>
          </a:p>
        </p:txBody>
      </p:sp>
      <p:sp>
        <p:nvSpPr>
          <p:cNvPr id="1034" name="Object 27">
            <a:extLst>
              <a:ext uri="{FF2B5EF4-FFF2-40B4-BE49-F238E27FC236}">
                <a16:creationId xmlns:a16="http://schemas.microsoft.com/office/drawing/2014/main" id="{BCBD7853-6EAF-4258-01C8-11FFA003E5E7}"/>
              </a:ext>
            </a:extLst>
          </p:cNvPr>
          <p:cNvSpPr txBox="1"/>
          <p:nvPr/>
        </p:nvSpPr>
        <p:spPr>
          <a:xfrm>
            <a:off x="479738" y="99060"/>
            <a:ext cx="8918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0</a:t>
            </a:r>
            <a:r>
              <a:rPr lang="en-US" altLang="ko-KR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14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AA702-FDB8-377C-9359-C7DCB9360B68}"/>
              </a:ext>
            </a:extLst>
          </p:cNvPr>
          <p:cNvSpPr txBox="1"/>
          <p:nvPr/>
        </p:nvSpPr>
        <p:spPr>
          <a:xfrm>
            <a:off x="394509" y="4782233"/>
            <a:ext cx="31422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닌텐도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플랫폼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별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분석</a:t>
            </a:r>
            <a:endParaRPr lang="en-US" altLang="ko-Kore-KR" dirty="0">
              <a:solidFill>
                <a:srgbClr val="EEEEEE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Pretendard SemiBold" pitchFamily="34" charset="0"/>
            </a:endParaRPr>
          </a:p>
          <a:p>
            <a:pPr algn="r"/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</a:p>
          <a:p>
            <a:pPr algn="r"/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일본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게임산업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동향</a:t>
            </a:r>
            <a:endParaRPr lang="en-US" altLang="ko-Kore-KR" sz="1800" dirty="0">
              <a:solidFill>
                <a:srgbClr val="EEEEEE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Pretendard SemiBold" pitchFamily="34" charset="0"/>
            </a:endParaRPr>
          </a:p>
        </p:txBody>
      </p:sp>
      <p:grpSp>
        <p:nvGrpSpPr>
          <p:cNvPr id="5" name="그룹 1005">
            <a:extLst>
              <a:ext uri="{FF2B5EF4-FFF2-40B4-BE49-F238E27FC236}">
                <a16:creationId xmlns:a16="http://schemas.microsoft.com/office/drawing/2014/main" id="{19598148-1697-D72D-1BEA-789F13E01684}"/>
              </a:ext>
            </a:extLst>
          </p:cNvPr>
          <p:cNvGrpSpPr/>
          <p:nvPr/>
        </p:nvGrpSpPr>
        <p:grpSpPr>
          <a:xfrm flipV="1">
            <a:off x="714206" y="4492051"/>
            <a:ext cx="2935165" cy="45719"/>
            <a:chOff x="1322638" y="5445370"/>
            <a:chExt cx="6413586" cy="50876"/>
          </a:xfrm>
        </p:grpSpPr>
        <p:pic>
          <p:nvPicPr>
            <p:cNvPr id="6" name="Object 19">
              <a:extLst>
                <a:ext uri="{FF2B5EF4-FFF2-40B4-BE49-F238E27FC236}">
                  <a16:creationId xmlns:a16="http://schemas.microsoft.com/office/drawing/2014/main" id="{6A25342F-A936-E456-3856-70501F4E2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2638" y="5445370"/>
              <a:ext cx="6413586" cy="50876"/>
            </a:xfrm>
            <a:prstGeom prst="rect">
              <a:avLst/>
            </a:prstGeom>
          </p:spPr>
        </p:pic>
      </p:grpSp>
      <p:pic>
        <p:nvPicPr>
          <p:cNvPr id="19458" name="Picture 2">
            <a:extLst>
              <a:ext uri="{FF2B5EF4-FFF2-40B4-BE49-F238E27FC236}">
                <a16:creationId xmlns:a16="http://schemas.microsoft.com/office/drawing/2014/main" id="{9473DCC7-D7C3-CA83-6B0E-A71ECCD6F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" t="4094" b="3945"/>
          <a:stretch/>
        </p:blipFill>
        <p:spPr bwMode="auto">
          <a:xfrm>
            <a:off x="4138052" y="2293617"/>
            <a:ext cx="6360490" cy="488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E78307B4-FB95-EE3C-155A-83BF277BB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" t="4111" b="3674"/>
          <a:stretch/>
        </p:blipFill>
        <p:spPr bwMode="auto">
          <a:xfrm>
            <a:off x="11145490" y="2293618"/>
            <a:ext cx="6546490" cy="472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D188B28-B49D-EF0F-5F44-F0B88D223E4F}"/>
              </a:ext>
            </a:extLst>
          </p:cNvPr>
          <p:cNvSpPr/>
          <p:nvPr/>
        </p:nvSpPr>
        <p:spPr>
          <a:xfrm>
            <a:off x="6096000" y="7198304"/>
            <a:ext cx="2100399" cy="524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연</a:t>
            </a:r>
            <a:r>
              <a:rPr kumimoji="1" lang="ko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 </a:t>
            </a:r>
            <a:r>
              <a:rPr kumimoji="1" lang="ko-Kore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913208-8BFA-C3CA-FA1A-CC630E456F3A}"/>
              </a:ext>
            </a:extLst>
          </p:cNvPr>
          <p:cNvSpPr/>
          <p:nvPr/>
        </p:nvSpPr>
        <p:spPr>
          <a:xfrm>
            <a:off x="3748710" y="4215986"/>
            <a:ext cx="332063" cy="185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출</a:t>
            </a:r>
            <a:r>
              <a:rPr kumimoji="1" lang="ko-KR" altLang="en-US" dirty="0" err="1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시량</a:t>
            </a:r>
            <a:endParaRPr kumimoji="1" lang="ko-Kore-KR" altLang="en-US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4AA335-4A25-1791-6E56-64934896853A}"/>
              </a:ext>
            </a:extLst>
          </p:cNvPr>
          <p:cNvSpPr/>
          <p:nvPr/>
        </p:nvSpPr>
        <p:spPr>
          <a:xfrm>
            <a:off x="13258800" y="7018571"/>
            <a:ext cx="2100399" cy="524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연</a:t>
            </a:r>
            <a:r>
              <a:rPr kumimoji="1" lang="ko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 </a:t>
            </a:r>
            <a:r>
              <a:rPr kumimoji="1" lang="ko-Kore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303266-92A2-E77F-D894-3ACBB9256F3D}"/>
              </a:ext>
            </a:extLst>
          </p:cNvPr>
          <p:cNvSpPr/>
          <p:nvPr/>
        </p:nvSpPr>
        <p:spPr>
          <a:xfrm>
            <a:off x="10752458" y="4036253"/>
            <a:ext cx="332063" cy="185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출</a:t>
            </a:r>
            <a:r>
              <a:rPr kumimoji="1" lang="ko-KR" altLang="en-US" dirty="0" err="1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시량</a:t>
            </a:r>
            <a:endParaRPr kumimoji="1" lang="ko-Kore-KR" altLang="en-US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CF2649-9968-E38E-F1FC-C47199B52DBC}"/>
              </a:ext>
            </a:extLst>
          </p:cNvPr>
          <p:cNvSpPr/>
          <p:nvPr/>
        </p:nvSpPr>
        <p:spPr>
          <a:xfrm>
            <a:off x="3914741" y="1578273"/>
            <a:ext cx="6610212" cy="469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연도별 닌텐도 플랫폼 게임 </a:t>
            </a:r>
            <a:r>
              <a:rPr kumimoji="1" lang="ko-KR" altLang="en-US" sz="2800" dirty="0" err="1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출시량</a:t>
            </a:r>
            <a:r>
              <a:rPr kumimoji="1" lang="ko-KR" altLang="en-US" sz="28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28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(DS </a:t>
            </a:r>
            <a:r>
              <a:rPr kumimoji="1" lang="ko-KR" altLang="en-US" sz="28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계열</a:t>
            </a:r>
            <a:r>
              <a:rPr kumimoji="1" lang="en-US" altLang="ko-KR" sz="28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endParaRPr kumimoji="1" lang="ko-Kore-KR" altLang="en-US" sz="2800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7664F6-7698-A29F-8201-D90F81565033}"/>
              </a:ext>
            </a:extLst>
          </p:cNvPr>
          <p:cNvSpPr/>
          <p:nvPr/>
        </p:nvSpPr>
        <p:spPr>
          <a:xfrm>
            <a:off x="11170618" y="1617248"/>
            <a:ext cx="6610212" cy="469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연도별 닌텐도 플랫폼 게임 </a:t>
            </a:r>
            <a:r>
              <a:rPr kumimoji="1" lang="ko-KR" altLang="en-US" sz="2800" dirty="0" err="1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출시량</a:t>
            </a:r>
            <a:r>
              <a:rPr kumimoji="1" lang="ko-KR" altLang="en-US" sz="28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28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(Wii </a:t>
            </a:r>
            <a:r>
              <a:rPr kumimoji="1" lang="ko-KR" altLang="en-US" sz="28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계열</a:t>
            </a:r>
            <a:r>
              <a:rPr kumimoji="1" lang="en-US" altLang="ko-KR" sz="28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endParaRPr kumimoji="1" lang="ko-Kore-KR" altLang="en-US" sz="2800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F0750936-BC89-C8F4-44AF-C461FF9961FC}"/>
              </a:ext>
            </a:extLst>
          </p:cNvPr>
          <p:cNvGrpSpPr/>
          <p:nvPr/>
        </p:nvGrpSpPr>
        <p:grpSpPr>
          <a:xfrm rot="5400000">
            <a:off x="-2776289" y="3518444"/>
            <a:ext cx="9546473" cy="3304846"/>
            <a:chOff x="-190474" y="2301799"/>
            <a:chExt cx="17513514" cy="8519271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30350E9E-7CA5-2131-201B-2DBE2351E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90474" y="2301799"/>
              <a:ext cx="17513514" cy="8519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411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7">
            <a:extLst>
              <a:ext uri="{FF2B5EF4-FFF2-40B4-BE49-F238E27FC236}">
                <a16:creationId xmlns:a16="http://schemas.microsoft.com/office/drawing/2014/main" id="{4DC39352-623F-0289-84C1-3B770D37E14A}"/>
              </a:ext>
            </a:extLst>
          </p:cNvPr>
          <p:cNvSpPr txBox="1"/>
          <p:nvPr/>
        </p:nvSpPr>
        <p:spPr>
          <a:xfrm>
            <a:off x="479738" y="99060"/>
            <a:ext cx="8918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0</a:t>
            </a:r>
            <a:r>
              <a:rPr lang="en-US" altLang="ko-KR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14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31" name="그룹 1006">
            <a:extLst>
              <a:ext uri="{FF2B5EF4-FFF2-40B4-BE49-F238E27FC236}">
                <a16:creationId xmlns:a16="http://schemas.microsoft.com/office/drawing/2014/main" id="{4BBB4499-F036-9688-6A9C-6E60F3C7F7DE}"/>
              </a:ext>
            </a:extLst>
          </p:cNvPr>
          <p:cNvGrpSpPr/>
          <p:nvPr/>
        </p:nvGrpSpPr>
        <p:grpSpPr>
          <a:xfrm>
            <a:off x="1120383" y="1085453"/>
            <a:ext cx="16044948" cy="15853"/>
            <a:chOff x="1120383" y="1085453"/>
            <a:chExt cx="16044948" cy="15853"/>
          </a:xfrm>
        </p:grpSpPr>
        <p:pic>
          <p:nvPicPr>
            <p:cNvPr id="34" name="Object 28">
              <a:extLst>
                <a:ext uri="{FF2B5EF4-FFF2-40B4-BE49-F238E27FC236}">
                  <a16:creationId xmlns:a16="http://schemas.microsoft.com/office/drawing/2014/main" id="{0CEB6D16-6E18-919C-621D-CB24ECD3D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0383" y="1085453"/>
              <a:ext cx="16044948" cy="15853"/>
            </a:xfrm>
            <a:prstGeom prst="rect">
              <a:avLst/>
            </a:prstGeom>
          </p:spPr>
        </p:pic>
      </p:grpSp>
      <p:grpSp>
        <p:nvGrpSpPr>
          <p:cNvPr id="36" name="그룹 1001">
            <a:extLst>
              <a:ext uri="{FF2B5EF4-FFF2-40B4-BE49-F238E27FC236}">
                <a16:creationId xmlns:a16="http://schemas.microsoft.com/office/drawing/2014/main" id="{D3DF9191-CBBA-E86C-EA3A-FE6F978A8F72}"/>
              </a:ext>
            </a:extLst>
          </p:cNvPr>
          <p:cNvGrpSpPr/>
          <p:nvPr/>
        </p:nvGrpSpPr>
        <p:grpSpPr>
          <a:xfrm>
            <a:off x="0" y="-13829"/>
            <a:ext cx="18288000" cy="3052630"/>
            <a:chOff x="52227797" y="-12700"/>
            <a:chExt cx="17512283" cy="9965423"/>
          </a:xfrm>
          <a:noFill/>
        </p:grpSpPr>
        <p:pic>
          <p:nvPicPr>
            <p:cNvPr id="38" name="Object 2">
              <a:extLst>
                <a:ext uri="{FF2B5EF4-FFF2-40B4-BE49-F238E27FC236}">
                  <a16:creationId xmlns:a16="http://schemas.microsoft.com/office/drawing/2014/main" id="{B4F3B1AF-2BD3-3392-55C9-1F74F926D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/>
            </a:blip>
            <a:stretch>
              <a:fillRect/>
            </a:stretch>
          </p:blipFill>
          <p:spPr>
            <a:xfrm>
              <a:off x="52227797" y="-12700"/>
              <a:ext cx="17512283" cy="9965423"/>
            </a:xfrm>
            <a:prstGeom prst="rect">
              <a:avLst/>
            </a:prstGeom>
            <a:grpFill/>
            <a:effectLst>
              <a:glow>
                <a:schemeClr val="accent1"/>
              </a:glow>
            </a:effectLst>
          </p:spPr>
        </p:pic>
      </p:grpSp>
      <p:sp>
        <p:nvSpPr>
          <p:cNvPr id="40" name="Object 27">
            <a:extLst>
              <a:ext uri="{FF2B5EF4-FFF2-40B4-BE49-F238E27FC236}">
                <a16:creationId xmlns:a16="http://schemas.microsoft.com/office/drawing/2014/main" id="{3B891DF8-59BB-2134-C98A-799B4793892B}"/>
              </a:ext>
            </a:extLst>
          </p:cNvPr>
          <p:cNvSpPr txBox="1"/>
          <p:nvPr/>
        </p:nvSpPr>
        <p:spPr>
          <a:xfrm>
            <a:off x="17015138" y="220438"/>
            <a:ext cx="8918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0</a:t>
            </a:r>
            <a:r>
              <a:rPr lang="en-US" altLang="ko-KR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15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41" name="그룹 1005">
            <a:extLst>
              <a:ext uri="{FF2B5EF4-FFF2-40B4-BE49-F238E27FC236}">
                <a16:creationId xmlns:a16="http://schemas.microsoft.com/office/drawing/2014/main" id="{F3F92F49-E413-9F2D-8449-24073AC67851}"/>
              </a:ext>
            </a:extLst>
          </p:cNvPr>
          <p:cNvGrpSpPr/>
          <p:nvPr/>
        </p:nvGrpSpPr>
        <p:grpSpPr>
          <a:xfrm flipV="1">
            <a:off x="3681269" y="900644"/>
            <a:ext cx="13484062" cy="45719"/>
            <a:chOff x="1322638" y="5445370"/>
            <a:chExt cx="6413586" cy="50876"/>
          </a:xfrm>
        </p:grpSpPr>
        <p:pic>
          <p:nvPicPr>
            <p:cNvPr id="42" name="Object 19">
              <a:extLst>
                <a:ext uri="{FF2B5EF4-FFF2-40B4-BE49-F238E27FC236}">
                  <a16:creationId xmlns:a16="http://schemas.microsoft.com/office/drawing/2014/main" id="{4A543E53-7C49-041A-E0F7-CEAC83362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2638" y="5445370"/>
              <a:ext cx="6413586" cy="50876"/>
            </a:xfrm>
            <a:prstGeom prst="rect">
              <a:avLst/>
            </a:prstGeom>
          </p:spPr>
        </p:pic>
      </p:grpSp>
      <p:sp>
        <p:nvSpPr>
          <p:cNvPr id="45" name="Object 5">
            <a:extLst>
              <a:ext uri="{FF2B5EF4-FFF2-40B4-BE49-F238E27FC236}">
                <a16:creationId xmlns:a16="http://schemas.microsoft.com/office/drawing/2014/main" id="{32A2440F-59EC-23CB-6AFA-E7D32D2CF911}"/>
              </a:ext>
            </a:extLst>
          </p:cNvPr>
          <p:cNvSpPr txBox="1"/>
          <p:nvPr/>
        </p:nvSpPr>
        <p:spPr>
          <a:xfrm>
            <a:off x="346758" y="26190"/>
            <a:ext cx="3142201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일본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게임산업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동향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4F3A34-BF66-5FAB-CDAA-273BA97950BA}"/>
              </a:ext>
            </a:extLst>
          </p:cNvPr>
          <p:cNvSpPr txBox="1"/>
          <p:nvPr/>
        </p:nvSpPr>
        <p:spPr>
          <a:xfrm>
            <a:off x="3647741" y="1001211"/>
            <a:ext cx="9162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일본 게임산업의 전문가의 의견</a:t>
            </a:r>
            <a:endParaRPr lang="ko-Kore-KR" altLang="en-US" sz="3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99F541-7B5A-FE96-8100-BCAC56049441}"/>
              </a:ext>
            </a:extLst>
          </p:cNvPr>
          <p:cNvSpPr txBox="1"/>
          <p:nvPr/>
        </p:nvSpPr>
        <p:spPr>
          <a:xfrm>
            <a:off x="13865638" y="975381"/>
            <a:ext cx="9162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3200" dirty="0">
                <a:solidFill>
                  <a:schemeClr val="bg1"/>
                </a:solidFill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Yamaguchi(2017) </a:t>
            </a:r>
            <a:endParaRPr lang="ko-Kore-KR" altLang="en-US" sz="48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22530" name="Picture 2" descr="figure 1">
            <a:extLst>
              <a:ext uri="{FF2B5EF4-FFF2-40B4-BE49-F238E27FC236}">
                <a16:creationId xmlns:a16="http://schemas.microsoft.com/office/drawing/2014/main" id="{6B67677C-26FE-0FD6-41BA-1358B1B4E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38" y="3106349"/>
            <a:ext cx="10668000" cy="706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55CF14-1F19-A990-C87E-21CA4310CC56}"/>
              </a:ext>
            </a:extLst>
          </p:cNvPr>
          <p:cNvSpPr txBox="1"/>
          <p:nvPr/>
        </p:nvSpPr>
        <p:spPr>
          <a:xfrm>
            <a:off x="14097000" y="9582131"/>
            <a:ext cx="9162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Fig.1</a:t>
            </a:r>
            <a:r>
              <a:rPr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24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Yamaguchi(2017)</a:t>
            </a:r>
            <a:endParaRPr lang="ko-Kore-KR" altLang="en-US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2" name="그룹 1002">
            <a:extLst>
              <a:ext uri="{FF2B5EF4-FFF2-40B4-BE49-F238E27FC236}">
                <a16:creationId xmlns:a16="http://schemas.microsoft.com/office/drawing/2014/main" id="{A1377E04-62D8-A609-421D-AE9E45A37409}"/>
              </a:ext>
            </a:extLst>
          </p:cNvPr>
          <p:cNvGrpSpPr/>
          <p:nvPr/>
        </p:nvGrpSpPr>
        <p:grpSpPr>
          <a:xfrm rot="10800000">
            <a:off x="120875" y="-790842"/>
            <a:ext cx="17512284" cy="3856038"/>
            <a:chOff x="-190476" y="2721071"/>
            <a:chExt cx="17512284" cy="8099431"/>
          </a:xfrm>
        </p:grpSpPr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F76F2BB8-AFA0-38CD-B4C2-244FC7092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90476" y="2721071"/>
              <a:ext cx="17512284" cy="8099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6330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B0DBAB21-2714-AAAF-EF9D-7EFD98632934}"/>
              </a:ext>
            </a:extLst>
          </p:cNvPr>
          <p:cNvGrpSpPr/>
          <p:nvPr/>
        </p:nvGrpSpPr>
        <p:grpSpPr>
          <a:xfrm>
            <a:off x="6754135" y="4229604"/>
            <a:ext cx="4009718" cy="4334643"/>
            <a:chOff x="6423629" y="4728927"/>
            <a:chExt cx="3200043" cy="3459356"/>
          </a:xfrm>
        </p:grpSpPr>
        <p:sp>
          <p:nvSpPr>
            <p:cNvPr id="33" name="Object 33"/>
            <p:cNvSpPr txBox="1"/>
            <p:nvPr/>
          </p:nvSpPr>
          <p:spPr>
            <a:xfrm>
              <a:off x="6423629" y="7770716"/>
              <a:ext cx="3200043" cy="41756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800" u="sng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모바일 게임의 성장</a:t>
              </a:r>
              <a:endParaRPr lang="en-US" sz="2800" u="sng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6EB753A-41B0-21BE-4C93-2EBC20915A96}"/>
                </a:ext>
              </a:extLst>
            </p:cNvPr>
            <p:cNvGrpSpPr/>
            <p:nvPr/>
          </p:nvGrpSpPr>
          <p:grpSpPr>
            <a:xfrm>
              <a:off x="6871255" y="4728927"/>
              <a:ext cx="2133362" cy="2822515"/>
              <a:chOff x="6871255" y="4728927"/>
              <a:chExt cx="2133362" cy="282251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7872581" y="7219000"/>
                <a:ext cx="302139" cy="302139"/>
                <a:chOff x="8049095" y="7396074"/>
                <a:chExt cx="302139" cy="302139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8049095" y="7396074"/>
                  <a:ext cx="302139" cy="302139"/>
                </a:xfrm>
                <a:prstGeom prst="rect">
                  <a:avLst/>
                </a:prstGeom>
              </p:spPr>
            </p:pic>
          </p:grpSp>
          <p:sp>
            <p:nvSpPr>
              <p:cNvPr id="37" name="Object 37"/>
              <p:cNvSpPr txBox="1"/>
              <p:nvPr/>
            </p:nvSpPr>
            <p:spPr>
              <a:xfrm>
                <a:off x="7937936" y="7243665"/>
                <a:ext cx="171429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400">
                    <a:latin typeface="BM HANNA Pro OTF" panose="020B0600000101010101" pitchFamily="34" charset="-127"/>
                    <a:ea typeface="BM HANNA Pro OTF" panose="020B0600000101010101" pitchFamily="34" charset="-127"/>
                    <a:cs typeface="IBM Plex Sans KR" pitchFamily="34" charset="0"/>
                  </a:rPr>
                  <a:t>3</a:t>
                </a:r>
                <a:endParaRPr lang="en-US"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</p:txBody>
          </p:sp>
          <p:grpSp>
            <p:nvGrpSpPr>
              <p:cNvPr id="1012" name="그룹 1012"/>
              <p:cNvGrpSpPr/>
              <p:nvPr/>
            </p:nvGrpSpPr>
            <p:grpSpPr>
              <a:xfrm>
                <a:off x="6871255" y="4728927"/>
                <a:ext cx="2133362" cy="2133362"/>
                <a:chOff x="4290537" y="4816478"/>
                <a:chExt cx="2133362" cy="2133362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4290537" y="4816478"/>
                  <a:ext cx="2133362" cy="2133362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482AF84-4445-BFAF-68D2-7E4EBF5A12ED}"/>
              </a:ext>
            </a:extLst>
          </p:cNvPr>
          <p:cNvGrpSpPr/>
          <p:nvPr/>
        </p:nvGrpSpPr>
        <p:grpSpPr>
          <a:xfrm>
            <a:off x="0" y="4266390"/>
            <a:ext cx="4083171" cy="4327478"/>
            <a:chOff x="668095" y="4804650"/>
            <a:chExt cx="3200043" cy="3391510"/>
          </a:xfrm>
        </p:grpSpPr>
        <p:sp>
          <p:nvSpPr>
            <p:cNvPr id="22" name="Object 22"/>
            <p:cNvSpPr txBox="1"/>
            <p:nvPr/>
          </p:nvSpPr>
          <p:spPr>
            <a:xfrm>
              <a:off x="668095" y="7786105"/>
              <a:ext cx="3200043" cy="4100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800" u="sng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콘솔 게임</a:t>
              </a:r>
              <a:endParaRPr lang="en-US" sz="2800" u="sng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  <p:grpSp>
          <p:nvGrpSpPr>
            <p:cNvPr id="1006" name="그룹 1006"/>
            <p:cNvGrpSpPr/>
            <p:nvPr/>
          </p:nvGrpSpPr>
          <p:grpSpPr>
            <a:xfrm>
              <a:off x="2186688" y="7219000"/>
              <a:ext cx="302139" cy="302139"/>
              <a:chOff x="2363202" y="7396074"/>
              <a:chExt cx="302139" cy="30213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363202" y="7396074"/>
                <a:ext cx="302139" cy="302139"/>
              </a:xfrm>
              <a:prstGeom prst="rect">
                <a:avLst/>
              </a:prstGeom>
            </p:spPr>
          </p:pic>
        </p:grpSp>
        <p:sp>
          <p:nvSpPr>
            <p:cNvPr id="26" name="Object 26"/>
            <p:cNvSpPr txBox="1"/>
            <p:nvPr/>
          </p:nvSpPr>
          <p:spPr>
            <a:xfrm>
              <a:off x="2222418" y="7231499"/>
              <a:ext cx="230680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400">
                  <a:latin typeface="BM HANNA Pro OTF" panose="020B0600000101010101" pitchFamily="34" charset="-127"/>
                  <a:ea typeface="BM HANNA Pro OTF" panose="020B0600000101010101" pitchFamily="34" charset="-127"/>
                  <a:cs typeface="IBM Plex Sans KR" pitchFamily="34" charset="0"/>
                </a:rPr>
                <a:t>1</a:t>
              </a:r>
              <a:endParaRPr lang="en-US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  <p:pic>
          <p:nvPicPr>
            <p:cNvPr id="20482" name="Picture 2" descr="Game, Joystick, Video Game, 게임, 조이스틱, 콘솔게임, 게임기, 비디오게임">
              <a:extLst>
                <a:ext uri="{FF2B5EF4-FFF2-40B4-BE49-F238E27FC236}">
                  <a16:creationId xmlns:a16="http://schemas.microsoft.com/office/drawing/2014/main" id="{D7D053FC-B61A-9C77-E208-1E9FEEA115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769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49" t="10180" r="41450" b="23787"/>
            <a:stretch/>
          </p:blipFill>
          <p:spPr bwMode="auto">
            <a:xfrm>
              <a:off x="1201436" y="4804650"/>
              <a:ext cx="2133362" cy="2133362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ABBF3D2-18CD-7D17-344C-21ADD15F62E1}"/>
              </a:ext>
            </a:extLst>
          </p:cNvPr>
          <p:cNvGrpSpPr/>
          <p:nvPr/>
        </p:nvGrpSpPr>
        <p:grpSpPr>
          <a:xfrm>
            <a:off x="3304690" y="4266387"/>
            <a:ext cx="4009718" cy="4350378"/>
            <a:chOff x="3536087" y="4762500"/>
            <a:chExt cx="3069977" cy="3330799"/>
          </a:xfrm>
        </p:grpSpPr>
        <p:sp>
          <p:nvSpPr>
            <p:cNvPr id="44" name="Object 44"/>
            <p:cNvSpPr txBox="1"/>
            <p:nvPr/>
          </p:nvSpPr>
          <p:spPr>
            <a:xfrm>
              <a:off x="3536087" y="7692704"/>
              <a:ext cx="3069977" cy="4005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800" u="sng" dirty="0">
                  <a:latin typeface="BM HANNA Pro OTF" panose="020B0600000101010101" pitchFamily="34" charset="-127"/>
                  <a:ea typeface="BM HANNA Pro OTF" panose="020B0600000101010101" pitchFamily="34" charset="-127"/>
                  <a:cs typeface="Pretendard SemiBold" pitchFamily="34" charset="0"/>
                </a:rPr>
                <a:t>휴대용 비디오 게임기</a:t>
              </a:r>
              <a:endParaRPr 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>
              <a:off x="4920009" y="7237395"/>
              <a:ext cx="302139" cy="332442"/>
              <a:chOff x="5206149" y="7396074"/>
              <a:chExt cx="302139" cy="332442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5206149" y="7396074"/>
                <a:ext cx="302139" cy="302139"/>
                <a:chOff x="5206149" y="7396074"/>
                <a:chExt cx="302139" cy="302139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5206149" y="7396074"/>
                  <a:ext cx="302139" cy="302139"/>
                </a:xfrm>
                <a:prstGeom prst="rect">
                  <a:avLst/>
                </a:prstGeom>
              </p:spPr>
            </p:pic>
          </p:grpSp>
          <p:sp>
            <p:nvSpPr>
              <p:cNvPr id="52" name="Object 52"/>
              <p:cNvSpPr txBox="1"/>
              <p:nvPr/>
            </p:nvSpPr>
            <p:spPr>
              <a:xfrm>
                <a:off x="5271501" y="7420739"/>
                <a:ext cx="171429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400">
                    <a:latin typeface="BM HANNA Pro OTF" panose="020B0600000101010101" pitchFamily="34" charset="-127"/>
                    <a:ea typeface="BM HANNA Pro OTF" panose="020B0600000101010101" pitchFamily="34" charset="-127"/>
                    <a:cs typeface="IBM Plex Sans KR" pitchFamily="34" charset="0"/>
                  </a:rPr>
                  <a:t>2</a:t>
                </a:r>
                <a:endParaRPr lang="en-US"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</p:txBody>
          </p:sp>
        </p:grpSp>
        <p:pic>
          <p:nvPicPr>
            <p:cNvPr id="20486" name="Picture 6" descr="닌텐도, 더 강력해진 'New 3DS XL' 5월1일 국내 발매 &lt; 게임 분석 &lt; 기사본문 - 게임톡">
              <a:extLst>
                <a:ext uri="{FF2B5EF4-FFF2-40B4-BE49-F238E27FC236}">
                  <a16:creationId xmlns:a16="http://schemas.microsoft.com/office/drawing/2014/main" id="{95F7F0A9-D4E6-87AD-7DB1-BE6CA1E2CF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381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53" t="6117" r="7222" b="7959"/>
            <a:stretch/>
          </p:blipFill>
          <p:spPr bwMode="auto">
            <a:xfrm>
              <a:off x="4038600" y="4762500"/>
              <a:ext cx="2128852" cy="2128852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Object 27">
            <a:extLst>
              <a:ext uri="{FF2B5EF4-FFF2-40B4-BE49-F238E27FC236}">
                <a16:creationId xmlns:a16="http://schemas.microsoft.com/office/drawing/2014/main" id="{4DC39352-623F-0289-84C1-3B770D37E14A}"/>
              </a:ext>
            </a:extLst>
          </p:cNvPr>
          <p:cNvSpPr txBox="1"/>
          <p:nvPr/>
        </p:nvSpPr>
        <p:spPr>
          <a:xfrm>
            <a:off x="479738" y="99060"/>
            <a:ext cx="8918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0</a:t>
            </a:r>
            <a:r>
              <a:rPr lang="en-US" altLang="ko-KR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14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31" name="그룹 1006">
            <a:extLst>
              <a:ext uri="{FF2B5EF4-FFF2-40B4-BE49-F238E27FC236}">
                <a16:creationId xmlns:a16="http://schemas.microsoft.com/office/drawing/2014/main" id="{4BBB4499-F036-9688-6A9C-6E60F3C7F7DE}"/>
              </a:ext>
            </a:extLst>
          </p:cNvPr>
          <p:cNvGrpSpPr/>
          <p:nvPr/>
        </p:nvGrpSpPr>
        <p:grpSpPr>
          <a:xfrm>
            <a:off x="1120383" y="1085453"/>
            <a:ext cx="16044948" cy="15853"/>
            <a:chOff x="1120383" y="1085453"/>
            <a:chExt cx="16044948" cy="15853"/>
          </a:xfrm>
        </p:grpSpPr>
        <p:pic>
          <p:nvPicPr>
            <p:cNvPr id="34" name="Object 28">
              <a:extLst>
                <a:ext uri="{FF2B5EF4-FFF2-40B4-BE49-F238E27FC236}">
                  <a16:creationId xmlns:a16="http://schemas.microsoft.com/office/drawing/2014/main" id="{0CEB6D16-6E18-919C-621D-CB24ECD3D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0383" y="1085453"/>
              <a:ext cx="16044948" cy="15853"/>
            </a:xfrm>
            <a:prstGeom prst="rect">
              <a:avLst/>
            </a:prstGeom>
          </p:spPr>
        </p:pic>
      </p:grpSp>
      <p:grpSp>
        <p:nvGrpSpPr>
          <p:cNvPr id="36" name="그룹 1001">
            <a:extLst>
              <a:ext uri="{FF2B5EF4-FFF2-40B4-BE49-F238E27FC236}">
                <a16:creationId xmlns:a16="http://schemas.microsoft.com/office/drawing/2014/main" id="{D3DF9191-CBBA-E86C-EA3A-FE6F978A8F72}"/>
              </a:ext>
            </a:extLst>
          </p:cNvPr>
          <p:cNvGrpSpPr/>
          <p:nvPr/>
        </p:nvGrpSpPr>
        <p:grpSpPr>
          <a:xfrm>
            <a:off x="0" y="-13829"/>
            <a:ext cx="18288000" cy="3052630"/>
            <a:chOff x="52227797" y="-12700"/>
            <a:chExt cx="17512283" cy="9965423"/>
          </a:xfrm>
          <a:noFill/>
        </p:grpSpPr>
        <p:pic>
          <p:nvPicPr>
            <p:cNvPr id="38" name="Object 2">
              <a:extLst>
                <a:ext uri="{FF2B5EF4-FFF2-40B4-BE49-F238E27FC236}">
                  <a16:creationId xmlns:a16="http://schemas.microsoft.com/office/drawing/2014/main" id="{B4F3B1AF-2BD3-3392-55C9-1F74F926D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alphaModFix/>
            </a:blip>
            <a:stretch>
              <a:fillRect/>
            </a:stretch>
          </p:blipFill>
          <p:spPr>
            <a:xfrm>
              <a:off x="52227797" y="-12700"/>
              <a:ext cx="17512283" cy="9965423"/>
            </a:xfrm>
            <a:prstGeom prst="rect">
              <a:avLst/>
            </a:prstGeom>
            <a:grpFill/>
            <a:effectLst>
              <a:glow>
                <a:schemeClr val="accent1"/>
              </a:glow>
            </a:effectLst>
          </p:spPr>
        </p:pic>
      </p:grpSp>
      <p:sp>
        <p:nvSpPr>
          <p:cNvPr id="40" name="Object 27">
            <a:extLst>
              <a:ext uri="{FF2B5EF4-FFF2-40B4-BE49-F238E27FC236}">
                <a16:creationId xmlns:a16="http://schemas.microsoft.com/office/drawing/2014/main" id="{3B891DF8-59BB-2134-C98A-799B4793892B}"/>
              </a:ext>
            </a:extLst>
          </p:cNvPr>
          <p:cNvSpPr txBox="1"/>
          <p:nvPr/>
        </p:nvSpPr>
        <p:spPr>
          <a:xfrm>
            <a:off x="17015138" y="220438"/>
            <a:ext cx="8918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0</a:t>
            </a:r>
            <a:r>
              <a:rPr lang="en-US" altLang="ko-KR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16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41" name="그룹 1005">
            <a:extLst>
              <a:ext uri="{FF2B5EF4-FFF2-40B4-BE49-F238E27FC236}">
                <a16:creationId xmlns:a16="http://schemas.microsoft.com/office/drawing/2014/main" id="{F3F92F49-E413-9F2D-8449-24073AC67851}"/>
              </a:ext>
            </a:extLst>
          </p:cNvPr>
          <p:cNvGrpSpPr/>
          <p:nvPr/>
        </p:nvGrpSpPr>
        <p:grpSpPr>
          <a:xfrm flipV="1">
            <a:off x="3681269" y="900644"/>
            <a:ext cx="13484062" cy="45719"/>
            <a:chOff x="1322638" y="5445370"/>
            <a:chExt cx="6413586" cy="50876"/>
          </a:xfrm>
        </p:grpSpPr>
        <p:pic>
          <p:nvPicPr>
            <p:cNvPr id="42" name="Object 19">
              <a:extLst>
                <a:ext uri="{FF2B5EF4-FFF2-40B4-BE49-F238E27FC236}">
                  <a16:creationId xmlns:a16="http://schemas.microsoft.com/office/drawing/2014/main" id="{4A543E53-7C49-041A-E0F7-CEAC83362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2638" y="5445370"/>
              <a:ext cx="6413586" cy="50876"/>
            </a:xfrm>
            <a:prstGeom prst="rect">
              <a:avLst/>
            </a:prstGeom>
          </p:spPr>
        </p:pic>
      </p:grpSp>
      <p:sp>
        <p:nvSpPr>
          <p:cNvPr id="45" name="Object 5">
            <a:extLst>
              <a:ext uri="{FF2B5EF4-FFF2-40B4-BE49-F238E27FC236}">
                <a16:creationId xmlns:a16="http://schemas.microsoft.com/office/drawing/2014/main" id="{32A2440F-59EC-23CB-6AFA-E7D32D2CF911}"/>
              </a:ext>
            </a:extLst>
          </p:cNvPr>
          <p:cNvSpPr txBox="1"/>
          <p:nvPr/>
        </p:nvSpPr>
        <p:spPr>
          <a:xfrm>
            <a:off x="346758" y="26190"/>
            <a:ext cx="3142201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일본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게임산업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동향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4F3A34-BF66-5FAB-CDAA-273BA97950BA}"/>
              </a:ext>
            </a:extLst>
          </p:cNvPr>
          <p:cNvSpPr txBox="1"/>
          <p:nvPr/>
        </p:nvSpPr>
        <p:spPr>
          <a:xfrm>
            <a:off x="3647741" y="1001211"/>
            <a:ext cx="9162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일본 게임산업의 전문가의 의견</a:t>
            </a:r>
            <a:endParaRPr lang="ko-Kore-KR" altLang="en-US" sz="3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99F541-7B5A-FE96-8100-BCAC56049441}"/>
              </a:ext>
            </a:extLst>
          </p:cNvPr>
          <p:cNvSpPr txBox="1"/>
          <p:nvPr/>
        </p:nvSpPr>
        <p:spPr>
          <a:xfrm>
            <a:off x="13865638" y="975381"/>
            <a:ext cx="9162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3200" dirty="0">
                <a:solidFill>
                  <a:schemeClr val="bg1"/>
                </a:solidFill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Yamaguchi(2017) </a:t>
            </a:r>
            <a:endParaRPr lang="ko-Kore-KR" altLang="en-US" sz="48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7" name="갈매기형 수장[C] 56">
            <a:extLst>
              <a:ext uri="{FF2B5EF4-FFF2-40B4-BE49-F238E27FC236}">
                <a16:creationId xmlns:a16="http://schemas.microsoft.com/office/drawing/2014/main" id="{E5C89FBC-FEA0-94CA-CE8B-7E40FE8FF7AC}"/>
              </a:ext>
            </a:extLst>
          </p:cNvPr>
          <p:cNvSpPr/>
          <p:nvPr/>
        </p:nvSpPr>
        <p:spPr>
          <a:xfrm>
            <a:off x="10262686" y="5265386"/>
            <a:ext cx="597926" cy="782513"/>
          </a:xfrm>
          <a:prstGeom prst="chevron">
            <a:avLst/>
          </a:prstGeom>
          <a:solidFill>
            <a:schemeClr val="tx1"/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8" name="갈매기형 수장[C] 57">
            <a:extLst>
              <a:ext uri="{FF2B5EF4-FFF2-40B4-BE49-F238E27FC236}">
                <a16:creationId xmlns:a16="http://schemas.microsoft.com/office/drawing/2014/main" id="{B3136422-08CE-79A2-8E74-88497A149452}"/>
              </a:ext>
            </a:extLst>
          </p:cNvPr>
          <p:cNvSpPr/>
          <p:nvPr/>
        </p:nvSpPr>
        <p:spPr>
          <a:xfrm>
            <a:off x="13900540" y="5174919"/>
            <a:ext cx="597926" cy="782513"/>
          </a:xfrm>
          <a:prstGeom prst="chevron">
            <a:avLst/>
          </a:prstGeom>
          <a:solidFill>
            <a:schemeClr val="tx1"/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9" name="Object 33">
            <a:extLst>
              <a:ext uri="{FF2B5EF4-FFF2-40B4-BE49-F238E27FC236}">
                <a16:creationId xmlns:a16="http://schemas.microsoft.com/office/drawing/2014/main" id="{6D37ACC2-8CFA-F995-3910-223C5DA04484}"/>
              </a:ext>
            </a:extLst>
          </p:cNvPr>
          <p:cNvSpPr txBox="1"/>
          <p:nvPr/>
        </p:nvSpPr>
        <p:spPr>
          <a:xfrm>
            <a:off x="10262686" y="4519451"/>
            <a:ext cx="4009718" cy="22159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u="sng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차별화 된 전략</a:t>
            </a:r>
            <a:endParaRPr lang="en-US" altLang="ko-KR" sz="3600" u="sng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endParaRPr lang="en-US" u="sng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콘솔게임의 스토리성</a:t>
            </a:r>
            <a:endParaRPr lang="en-US" altLang="ko-KR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endParaRPr lang="en-US" altLang="ko-KR" sz="1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휴대성</a:t>
            </a:r>
            <a:endParaRPr lang="en-US" altLang="ko-KR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endParaRPr lang="en-US" u="sng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60" name="Object 33">
            <a:extLst>
              <a:ext uri="{FF2B5EF4-FFF2-40B4-BE49-F238E27FC236}">
                <a16:creationId xmlns:a16="http://schemas.microsoft.com/office/drawing/2014/main" id="{0550379F-B337-2168-BCC4-03378FB0E813}"/>
              </a:ext>
            </a:extLst>
          </p:cNvPr>
          <p:cNvSpPr txBox="1"/>
          <p:nvPr/>
        </p:nvSpPr>
        <p:spPr>
          <a:xfrm>
            <a:off x="14426596" y="5136486"/>
            <a:ext cx="4009718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u="sng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게임산업의 발전</a:t>
            </a:r>
            <a:endParaRPr lang="en-US" altLang="ko-KR" sz="4400" u="sng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endParaRPr lang="en-US" sz="2400" u="sng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2" name="그룹 1002">
            <a:extLst>
              <a:ext uri="{FF2B5EF4-FFF2-40B4-BE49-F238E27FC236}">
                <a16:creationId xmlns:a16="http://schemas.microsoft.com/office/drawing/2014/main" id="{7FF64041-8C2C-0273-4A2B-7F5998CD8CFA}"/>
              </a:ext>
            </a:extLst>
          </p:cNvPr>
          <p:cNvGrpSpPr/>
          <p:nvPr/>
        </p:nvGrpSpPr>
        <p:grpSpPr>
          <a:xfrm rot="10800000">
            <a:off x="120875" y="-790842"/>
            <a:ext cx="17512284" cy="3856038"/>
            <a:chOff x="-190476" y="2721071"/>
            <a:chExt cx="17512284" cy="8099431"/>
          </a:xfrm>
        </p:grpSpPr>
        <p:pic>
          <p:nvPicPr>
            <p:cNvPr id="3" name="Object 5">
              <a:extLst>
                <a:ext uri="{FF2B5EF4-FFF2-40B4-BE49-F238E27FC236}">
                  <a16:creationId xmlns:a16="http://schemas.microsoft.com/office/drawing/2014/main" id="{733EE323-4BE0-A35A-4B95-88AFA54F7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190476" y="2721071"/>
              <a:ext cx="17512284" cy="80994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CCC11F43-3AE6-5AFE-B186-9E4A08A3A53B}"/>
              </a:ext>
            </a:extLst>
          </p:cNvPr>
          <p:cNvSpPr/>
          <p:nvPr/>
        </p:nvSpPr>
        <p:spPr>
          <a:xfrm>
            <a:off x="13826982" y="2789486"/>
            <a:ext cx="4213576" cy="25715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A16EC03-D566-314B-C664-5AB125360EFA}"/>
              </a:ext>
            </a:extLst>
          </p:cNvPr>
          <p:cNvSpPr/>
          <p:nvPr/>
        </p:nvSpPr>
        <p:spPr>
          <a:xfrm>
            <a:off x="8541132" y="2789486"/>
            <a:ext cx="4213576" cy="25715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1" name="그룹 1001">
            <a:extLst>
              <a:ext uri="{FF2B5EF4-FFF2-40B4-BE49-F238E27FC236}">
                <a16:creationId xmlns:a16="http://schemas.microsoft.com/office/drawing/2014/main" id="{027BF546-B15A-17ED-C691-CEF7D6D68E0C}"/>
              </a:ext>
            </a:extLst>
          </p:cNvPr>
          <p:cNvGrpSpPr/>
          <p:nvPr/>
        </p:nvGrpSpPr>
        <p:grpSpPr>
          <a:xfrm>
            <a:off x="-23975" y="0"/>
            <a:ext cx="3673346" cy="10285714"/>
            <a:chOff x="52227797" y="-12700"/>
            <a:chExt cx="17512284" cy="10285714"/>
          </a:xfrm>
          <a:noFill/>
        </p:grpSpPr>
        <p:pic>
          <p:nvPicPr>
            <p:cNvPr id="32" name="Object 2">
              <a:extLst>
                <a:ext uri="{FF2B5EF4-FFF2-40B4-BE49-F238E27FC236}">
                  <a16:creationId xmlns:a16="http://schemas.microsoft.com/office/drawing/2014/main" id="{1E733F52-4D9D-F21C-7C1A-C264C04B6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/>
            </a:blip>
            <a:stretch>
              <a:fillRect/>
            </a:stretch>
          </p:blipFill>
          <p:spPr>
            <a:xfrm>
              <a:off x="52227797" y="-12700"/>
              <a:ext cx="17512284" cy="10285714"/>
            </a:xfrm>
            <a:prstGeom prst="rect">
              <a:avLst/>
            </a:prstGeom>
            <a:grpFill/>
            <a:effectLst>
              <a:glow>
                <a:schemeClr val="accent1"/>
              </a:glow>
            </a:effectLst>
          </p:spPr>
        </p:pic>
      </p:grpSp>
      <p:grpSp>
        <p:nvGrpSpPr>
          <p:cNvPr id="9" name="그룹 1006">
            <a:extLst>
              <a:ext uri="{FF2B5EF4-FFF2-40B4-BE49-F238E27FC236}">
                <a16:creationId xmlns:a16="http://schemas.microsoft.com/office/drawing/2014/main" id="{22A8D713-5422-EBB3-8A36-EE02FC674D72}"/>
              </a:ext>
            </a:extLst>
          </p:cNvPr>
          <p:cNvGrpSpPr/>
          <p:nvPr/>
        </p:nvGrpSpPr>
        <p:grpSpPr>
          <a:xfrm>
            <a:off x="9013458" y="1734314"/>
            <a:ext cx="2039444" cy="492857"/>
            <a:chOff x="6245622" y="2446825"/>
            <a:chExt cx="2039444" cy="492857"/>
          </a:xfrm>
        </p:grpSpPr>
        <p:grpSp>
          <p:nvGrpSpPr>
            <p:cNvPr id="10" name="그룹 1007">
              <a:extLst>
                <a:ext uri="{FF2B5EF4-FFF2-40B4-BE49-F238E27FC236}">
                  <a16:creationId xmlns:a16="http://schemas.microsoft.com/office/drawing/2014/main" id="{4E30ECA3-3C9C-59F2-01C4-3E9EECDC8D66}"/>
                </a:ext>
              </a:extLst>
            </p:cNvPr>
            <p:cNvGrpSpPr/>
            <p:nvPr/>
          </p:nvGrpSpPr>
          <p:grpSpPr>
            <a:xfrm>
              <a:off x="6376164" y="2446825"/>
              <a:ext cx="1778359" cy="492857"/>
              <a:chOff x="6376164" y="2446825"/>
              <a:chExt cx="1778359" cy="492857"/>
            </a:xfrm>
          </p:grpSpPr>
          <p:pic>
            <p:nvPicPr>
              <p:cNvPr id="12" name="Object 34">
                <a:extLst>
                  <a:ext uri="{FF2B5EF4-FFF2-40B4-BE49-F238E27FC236}">
                    <a16:creationId xmlns:a16="http://schemas.microsoft.com/office/drawing/2014/main" id="{65DCD779-36D7-0463-678E-40AE08155A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533849" y="2225315"/>
                <a:ext cx="3556718" cy="985714"/>
              </a:xfrm>
              <a:prstGeom prst="rect">
                <a:avLst/>
              </a:prstGeom>
            </p:spPr>
          </p:pic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E4D29957-108F-4A96-C2ED-63395AF9E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76164" y="2446825"/>
                <a:ext cx="1778359" cy="492857"/>
              </a:xfrm>
              <a:prstGeom prst="rect">
                <a:avLst/>
              </a:prstGeom>
            </p:spPr>
          </p:pic>
        </p:grpSp>
        <p:sp>
          <p:nvSpPr>
            <p:cNvPr id="11" name="Object 38">
              <a:extLst>
                <a:ext uri="{FF2B5EF4-FFF2-40B4-BE49-F238E27FC236}">
                  <a16:creationId xmlns:a16="http://schemas.microsoft.com/office/drawing/2014/main" id="{BFF03E31-EA4A-4CE6-F001-B09E1FC1384B}"/>
                </a:ext>
              </a:extLst>
            </p:cNvPr>
            <p:cNvSpPr txBox="1"/>
            <p:nvPr/>
          </p:nvSpPr>
          <p:spPr>
            <a:xfrm>
              <a:off x="6245622" y="2538023"/>
              <a:ext cx="2039444" cy="3539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700" kern="0" spc="-100" dirty="0">
                  <a:solidFill>
                    <a:srgbClr val="EEEEEE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  <a:cs typeface="S-Core Dream 3 Light" pitchFamily="34" charset="0"/>
                </a:rPr>
                <a:t>단   위</a:t>
              </a:r>
              <a:endParaRPr lang="en-US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CD505855-3B1B-2F8A-483F-68C38393DCAC}"/>
              </a:ext>
            </a:extLst>
          </p:cNvPr>
          <p:cNvGrpSpPr/>
          <p:nvPr/>
        </p:nvGrpSpPr>
        <p:grpSpPr>
          <a:xfrm>
            <a:off x="9013457" y="1734314"/>
            <a:ext cx="2039444" cy="492857"/>
            <a:chOff x="8328166" y="2446825"/>
            <a:chExt cx="2039444" cy="49285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1A9C7E3A-672D-4C77-4903-BC860F8A515B}"/>
                </a:ext>
              </a:extLst>
            </p:cNvPr>
            <p:cNvGrpSpPr/>
            <p:nvPr/>
          </p:nvGrpSpPr>
          <p:grpSpPr>
            <a:xfrm>
              <a:off x="8458708" y="2446825"/>
              <a:ext cx="1778359" cy="492857"/>
              <a:chOff x="8458708" y="2446825"/>
              <a:chExt cx="1778359" cy="492857"/>
            </a:xfrm>
          </p:grpSpPr>
          <p:pic>
            <p:nvPicPr>
              <p:cNvPr id="17" name="Object 41">
                <a:extLst>
                  <a:ext uri="{FF2B5EF4-FFF2-40B4-BE49-F238E27FC236}">
                    <a16:creationId xmlns:a16="http://schemas.microsoft.com/office/drawing/2014/main" id="{29C8F290-3647-7449-D245-CF9AC92897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616393" y="2225315"/>
                <a:ext cx="3556718" cy="985714"/>
              </a:xfrm>
              <a:prstGeom prst="rect">
                <a:avLst/>
              </a:prstGeom>
            </p:spPr>
          </p:pic>
          <p:pic>
            <p:nvPicPr>
              <p:cNvPr id="18" name="Object 42">
                <a:extLst>
                  <a:ext uri="{FF2B5EF4-FFF2-40B4-BE49-F238E27FC236}">
                    <a16:creationId xmlns:a16="http://schemas.microsoft.com/office/drawing/2014/main" id="{0B4EF43B-4F7C-BE5D-3732-42B37E2D0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458708" y="2446825"/>
                <a:ext cx="1778359" cy="492857"/>
              </a:xfrm>
              <a:prstGeom prst="rect">
                <a:avLst/>
              </a:prstGeom>
            </p:spPr>
          </p:pic>
        </p:grpSp>
        <p:sp>
          <p:nvSpPr>
            <p:cNvPr id="16" name="Object 45">
              <a:extLst>
                <a:ext uri="{FF2B5EF4-FFF2-40B4-BE49-F238E27FC236}">
                  <a16:creationId xmlns:a16="http://schemas.microsoft.com/office/drawing/2014/main" id="{D6E65617-06E5-F57D-5CE3-53E75E382440}"/>
                </a:ext>
              </a:extLst>
            </p:cNvPr>
            <p:cNvSpPr txBox="1"/>
            <p:nvPr/>
          </p:nvSpPr>
          <p:spPr>
            <a:xfrm>
              <a:off x="8328166" y="2538023"/>
              <a:ext cx="2039444" cy="3539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700" kern="0" spc="-100" dirty="0">
                  <a:solidFill>
                    <a:srgbClr val="EEEEEE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단   위</a:t>
              </a:r>
              <a:endParaRPr lang="en-US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grpSp>
        <p:nvGrpSpPr>
          <p:cNvPr id="19" name="그룹 1010">
            <a:extLst>
              <a:ext uri="{FF2B5EF4-FFF2-40B4-BE49-F238E27FC236}">
                <a16:creationId xmlns:a16="http://schemas.microsoft.com/office/drawing/2014/main" id="{17DBC783-2A73-0E6D-0968-A6FB63EE9950}"/>
              </a:ext>
            </a:extLst>
          </p:cNvPr>
          <p:cNvGrpSpPr/>
          <p:nvPr/>
        </p:nvGrpSpPr>
        <p:grpSpPr>
          <a:xfrm>
            <a:off x="13178546" y="1734314"/>
            <a:ext cx="2039444" cy="492857"/>
            <a:chOff x="10410710" y="2446825"/>
            <a:chExt cx="2039444" cy="492857"/>
          </a:xfrm>
        </p:grpSpPr>
        <p:grpSp>
          <p:nvGrpSpPr>
            <p:cNvPr id="20" name="그룹 1011">
              <a:extLst>
                <a:ext uri="{FF2B5EF4-FFF2-40B4-BE49-F238E27FC236}">
                  <a16:creationId xmlns:a16="http://schemas.microsoft.com/office/drawing/2014/main" id="{AAEF4C59-418A-4FA1-7354-4F1CB273B39C}"/>
                </a:ext>
              </a:extLst>
            </p:cNvPr>
            <p:cNvGrpSpPr/>
            <p:nvPr/>
          </p:nvGrpSpPr>
          <p:grpSpPr>
            <a:xfrm>
              <a:off x="10541253" y="2446825"/>
              <a:ext cx="1778359" cy="492857"/>
              <a:chOff x="10541253" y="2446825"/>
              <a:chExt cx="1778359" cy="492857"/>
            </a:xfrm>
          </p:grpSpPr>
          <p:pic>
            <p:nvPicPr>
              <p:cNvPr id="22" name="Object 48">
                <a:extLst>
                  <a:ext uri="{FF2B5EF4-FFF2-40B4-BE49-F238E27FC236}">
                    <a16:creationId xmlns:a16="http://schemas.microsoft.com/office/drawing/2014/main" id="{66362CAC-35FE-2C84-6755-E2FE71056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98937" y="2225315"/>
                <a:ext cx="3556718" cy="985714"/>
              </a:xfrm>
              <a:prstGeom prst="rect">
                <a:avLst/>
              </a:prstGeom>
            </p:spPr>
          </p:pic>
          <p:pic>
            <p:nvPicPr>
              <p:cNvPr id="23" name="Object 49">
                <a:extLst>
                  <a:ext uri="{FF2B5EF4-FFF2-40B4-BE49-F238E27FC236}">
                    <a16:creationId xmlns:a16="http://schemas.microsoft.com/office/drawing/2014/main" id="{2A515DC4-83F7-213F-E6FA-0DCCFFE202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541253" y="2446825"/>
                <a:ext cx="1778359" cy="492857"/>
              </a:xfrm>
              <a:prstGeom prst="rect">
                <a:avLst/>
              </a:prstGeom>
            </p:spPr>
          </p:pic>
        </p:grpSp>
        <p:sp>
          <p:nvSpPr>
            <p:cNvPr id="21" name="Object 52">
              <a:extLst>
                <a:ext uri="{FF2B5EF4-FFF2-40B4-BE49-F238E27FC236}">
                  <a16:creationId xmlns:a16="http://schemas.microsoft.com/office/drawing/2014/main" id="{6FE25BC9-1E65-947E-CB4B-21BF79396532}"/>
                </a:ext>
              </a:extLst>
            </p:cNvPr>
            <p:cNvSpPr txBox="1"/>
            <p:nvPr/>
          </p:nvSpPr>
          <p:spPr>
            <a:xfrm>
              <a:off x="10410710" y="2538023"/>
              <a:ext cx="2039444" cy="3539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700" kern="0" spc="-100" dirty="0">
                  <a:solidFill>
                    <a:srgbClr val="EEEEEE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결 측 치</a:t>
              </a:r>
              <a:endParaRPr lang="en-US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graphicFrame>
        <p:nvGraphicFramePr>
          <p:cNvPr id="33" name="차트 32">
            <a:extLst>
              <a:ext uri="{FF2B5EF4-FFF2-40B4-BE49-F238E27FC236}">
                <a16:creationId xmlns:a16="http://schemas.microsoft.com/office/drawing/2014/main" id="{10395C89-019A-115C-BCAB-AF449A8F78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2814841"/>
              </p:ext>
            </p:extLst>
          </p:nvPr>
        </p:nvGraphicFramePr>
        <p:xfrm>
          <a:off x="3224731" y="1181100"/>
          <a:ext cx="6400800" cy="4988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36" name="그룹 1010">
            <a:extLst>
              <a:ext uri="{FF2B5EF4-FFF2-40B4-BE49-F238E27FC236}">
                <a16:creationId xmlns:a16="http://schemas.microsoft.com/office/drawing/2014/main" id="{7CBFA4AC-FEAA-46A0-33DA-E75B7A4AD84F}"/>
              </a:ext>
            </a:extLst>
          </p:cNvPr>
          <p:cNvGrpSpPr/>
          <p:nvPr/>
        </p:nvGrpSpPr>
        <p:grpSpPr>
          <a:xfrm>
            <a:off x="15217990" y="1734314"/>
            <a:ext cx="2039444" cy="492857"/>
            <a:chOff x="10410710" y="2446825"/>
            <a:chExt cx="2039444" cy="492857"/>
          </a:xfrm>
        </p:grpSpPr>
        <p:grpSp>
          <p:nvGrpSpPr>
            <p:cNvPr id="37" name="그룹 1011">
              <a:extLst>
                <a:ext uri="{FF2B5EF4-FFF2-40B4-BE49-F238E27FC236}">
                  <a16:creationId xmlns:a16="http://schemas.microsoft.com/office/drawing/2014/main" id="{5488F8CD-9959-1D22-4058-7A6ED0AB093B}"/>
                </a:ext>
              </a:extLst>
            </p:cNvPr>
            <p:cNvGrpSpPr/>
            <p:nvPr/>
          </p:nvGrpSpPr>
          <p:grpSpPr>
            <a:xfrm>
              <a:off x="10541253" y="2446825"/>
              <a:ext cx="1778359" cy="492857"/>
              <a:chOff x="10541253" y="2446825"/>
              <a:chExt cx="1778359" cy="492857"/>
            </a:xfrm>
          </p:grpSpPr>
          <p:pic>
            <p:nvPicPr>
              <p:cNvPr id="39" name="Object 48">
                <a:extLst>
                  <a:ext uri="{FF2B5EF4-FFF2-40B4-BE49-F238E27FC236}">
                    <a16:creationId xmlns:a16="http://schemas.microsoft.com/office/drawing/2014/main" id="{89183A40-41C1-55F8-55EE-FD0168F9E8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98937" y="2225315"/>
                <a:ext cx="3556718" cy="985714"/>
              </a:xfrm>
              <a:prstGeom prst="rect">
                <a:avLst/>
              </a:prstGeom>
            </p:spPr>
          </p:pic>
          <p:pic>
            <p:nvPicPr>
              <p:cNvPr id="40" name="Object 49">
                <a:extLst>
                  <a:ext uri="{FF2B5EF4-FFF2-40B4-BE49-F238E27FC236}">
                    <a16:creationId xmlns:a16="http://schemas.microsoft.com/office/drawing/2014/main" id="{941D2700-2292-7CFB-C6F7-414579726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541253" y="2446825"/>
                <a:ext cx="1778359" cy="492857"/>
              </a:xfrm>
              <a:prstGeom prst="rect">
                <a:avLst/>
              </a:prstGeom>
            </p:spPr>
          </p:pic>
        </p:grpSp>
        <p:sp>
          <p:nvSpPr>
            <p:cNvPr id="38" name="Object 52">
              <a:extLst>
                <a:ext uri="{FF2B5EF4-FFF2-40B4-BE49-F238E27FC236}">
                  <a16:creationId xmlns:a16="http://schemas.microsoft.com/office/drawing/2014/main" id="{E3DADA5C-1B4F-0E0E-9C57-BE1B1812B81F}"/>
                </a:ext>
              </a:extLst>
            </p:cNvPr>
            <p:cNvSpPr txBox="1"/>
            <p:nvPr/>
          </p:nvSpPr>
          <p:spPr>
            <a:xfrm>
              <a:off x="10410710" y="2538023"/>
              <a:ext cx="2039444" cy="3539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700" kern="0" spc="-100" dirty="0">
                  <a:solidFill>
                    <a:srgbClr val="EEEEEE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이 상 치</a:t>
              </a:r>
              <a:endParaRPr lang="en-US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grpSp>
        <p:nvGrpSpPr>
          <p:cNvPr id="41" name="그룹 1006">
            <a:extLst>
              <a:ext uri="{FF2B5EF4-FFF2-40B4-BE49-F238E27FC236}">
                <a16:creationId xmlns:a16="http://schemas.microsoft.com/office/drawing/2014/main" id="{D5947B6C-21CE-45BC-C7F4-2B9C39485265}"/>
              </a:ext>
            </a:extLst>
          </p:cNvPr>
          <p:cNvGrpSpPr/>
          <p:nvPr/>
        </p:nvGrpSpPr>
        <p:grpSpPr>
          <a:xfrm>
            <a:off x="11132973" y="1756054"/>
            <a:ext cx="2039444" cy="492857"/>
            <a:chOff x="6245622" y="2446825"/>
            <a:chExt cx="2039444" cy="492857"/>
          </a:xfrm>
        </p:grpSpPr>
        <p:grpSp>
          <p:nvGrpSpPr>
            <p:cNvPr id="42" name="그룹 1007">
              <a:extLst>
                <a:ext uri="{FF2B5EF4-FFF2-40B4-BE49-F238E27FC236}">
                  <a16:creationId xmlns:a16="http://schemas.microsoft.com/office/drawing/2014/main" id="{06F0C829-78B4-5D9D-7353-2B462CFD1D6F}"/>
                </a:ext>
              </a:extLst>
            </p:cNvPr>
            <p:cNvGrpSpPr/>
            <p:nvPr/>
          </p:nvGrpSpPr>
          <p:grpSpPr>
            <a:xfrm>
              <a:off x="6376164" y="2446825"/>
              <a:ext cx="1778359" cy="492857"/>
              <a:chOff x="6376164" y="2446825"/>
              <a:chExt cx="1778359" cy="492857"/>
            </a:xfrm>
          </p:grpSpPr>
          <p:pic>
            <p:nvPicPr>
              <p:cNvPr id="44" name="Object 34">
                <a:extLst>
                  <a:ext uri="{FF2B5EF4-FFF2-40B4-BE49-F238E27FC236}">
                    <a16:creationId xmlns:a16="http://schemas.microsoft.com/office/drawing/2014/main" id="{C6C941C7-08D6-DDF8-82CE-C5DCCA592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533849" y="2225315"/>
                <a:ext cx="3556718" cy="985714"/>
              </a:xfrm>
              <a:prstGeom prst="rect">
                <a:avLst/>
              </a:prstGeom>
            </p:spPr>
          </p:pic>
          <p:pic>
            <p:nvPicPr>
              <p:cNvPr id="45" name="Object 35">
                <a:extLst>
                  <a:ext uri="{FF2B5EF4-FFF2-40B4-BE49-F238E27FC236}">
                    <a16:creationId xmlns:a16="http://schemas.microsoft.com/office/drawing/2014/main" id="{A41F17EC-2A7F-7B5C-DC46-A0FDFD222E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76164" y="2446825"/>
                <a:ext cx="1778359" cy="492857"/>
              </a:xfrm>
              <a:prstGeom prst="rect">
                <a:avLst/>
              </a:prstGeom>
            </p:spPr>
          </p:pic>
        </p:grpSp>
        <p:sp>
          <p:nvSpPr>
            <p:cNvPr id="43" name="Object 38">
              <a:extLst>
                <a:ext uri="{FF2B5EF4-FFF2-40B4-BE49-F238E27FC236}">
                  <a16:creationId xmlns:a16="http://schemas.microsoft.com/office/drawing/2014/main" id="{21C9F826-815A-B7EB-D151-1884AB0FD713}"/>
                </a:ext>
              </a:extLst>
            </p:cNvPr>
            <p:cNvSpPr txBox="1"/>
            <p:nvPr/>
          </p:nvSpPr>
          <p:spPr>
            <a:xfrm>
              <a:off x="6245622" y="2538023"/>
              <a:ext cx="2039444" cy="3539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700" kern="0" spc="-100" dirty="0">
                  <a:solidFill>
                    <a:srgbClr val="EEEEEE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  <a:cs typeface="S-Core Dream 3 Light" pitchFamily="34" charset="0"/>
                </a:rPr>
                <a:t>중 복 값</a:t>
              </a:r>
              <a:endParaRPr lang="en-US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id="{56F9024F-2BD5-574E-1619-2DFD73A74B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514" y="2911378"/>
            <a:ext cx="3885809" cy="229123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F8DA9BE9-101D-C56A-94C8-1FEDF66CF7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442" y="2893554"/>
            <a:ext cx="3962656" cy="2291233"/>
          </a:xfrm>
          <a:prstGeom prst="rect">
            <a:avLst/>
          </a:prstGeom>
        </p:spPr>
      </p:pic>
      <p:sp>
        <p:nvSpPr>
          <p:cNvPr id="52" name="갈매기형 수장[C] 51">
            <a:extLst>
              <a:ext uri="{FF2B5EF4-FFF2-40B4-BE49-F238E27FC236}">
                <a16:creationId xmlns:a16="http://schemas.microsoft.com/office/drawing/2014/main" id="{60B53312-924E-EF6D-C068-C20D95D6E86D}"/>
              </a:ext>
            </a:extLst>
          </p:cNvPr>
          <p:cNvSpPr/>
          <p:nvPr/>
        </p:nvSpPr>
        <p:spPr>
          <a:xfrm>
            <a:off x="13041874" y="3679813"/>
            <a:ext cx="597926" cy="782513"/>
          </a:xfrm>
          <a:prstGeom prst="chevron">
            <a:avLst/>
          </a:prstGeom>
          <a:solidFill>
            <a:schemeClr val="tx1"/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6" name="Object 6">
            <a:extLst>
              <a:ext uri="{FF2B5EF4-FFF2-40B4-BE49-F238E27FC236}">
                <a16:creationId xmlns:a16="http://schemas.microsoft.com/office/drawing/2014/main" id="{B3ADC724-E2B2-0C7F-6EBC-2EF6653B1D01}"/>
              </a:ext>
            </a:extLst>
          </p:cNvPr>
          <p:cNvSpPr txBox="1"/>
          <p:nvPr/>
        </p:nvSpPr>
        <p:spPr>
          <a:xfrm>
            <a:off x="9153460" y="5871763"/>
            <a:ext cx="6870029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K</a:t>
            </a:r>
            <a:r>
              <a:rPr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포함 숫자는 천으로 바꿔주고</a:t>
            </a:r>
            <a:endParaRPr lang="en-US" altLang="ko-KR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M </a:t>
            </a:r>
            <a:r>
              <a:rPr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포함 숫자는 백 만을 곱해 단위를 통일했다</a:t>
            </a:r>
            <a:r>
              <a:rPr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  <a:endParaRPr lang="en-US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7" name="Object 8">
            <a:extLst>
              <a:ext uri="{FF2B5EF4-FFF2-40B4-BE49-F238E27FC236}">
                <a16:creationId xmlns:a16="http://schemas.microsoft.com/office/drawing/2014/main" id="{7761DCCB-8158-43D9-A437-CD3DD10485A8}"/>
              </a:ext>
            </a:extLst>
          </p:cNvPr>
          <p:cNvSpPr txBox="1"/>
          <p:nvPr/>
        </p:nvSpPr>
        <p:spPr>
          <a:xfrm>
            <a:off x="9187131" y="7220906"/>
            <a:ext cx="687003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그리고 백만으로 나뉘어서 정수로 표시해줬다</a:t>
            </a:r>
            <a:r>
              <a:rPr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  <a:endParaRPr lang="en-US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58" name="그룹 1002">
            <a:extLst>
              <a:ext uri="{FF2B5EF4-FFF2-40B4-BE49-F238E27FC236}">
                <a16:creationId xmlns:a16="http://schemas.microsoft.com/office/drawing/2014/main" id="{976EE985-2C69-379F-580C-67706595FBDA}"/>
              </a:ext>
            </a:extLst>
          </p:cNvPr>
          <p:cNvGrpSpPr/>
          <p:nvPr/>
        </p:nvGrpSpPr>
        <p:grpSpPr>
          <a:xfrm>
            <a:off x="8507462" y="5919222"/>
            <a:ext cx="404104" cy="404104"/>
            <a:chOff x="6376164" y="4087427"/>
            <a:chExt cx="404104" cy="404104"/>
          </a:xfrm>
        </p:grpSpPr>
        <p:pic>
          <p:nvPicPr>
            <p:cNvPr id="59" name="Object 13">
              <a:extLst>
                <a:ext uri="{FF2B5EF4-FFF2-40B4-BE49-F238E27FC236}">
                  <a16:creationId xmlns:a16="http://schemas.microsoft.com/office/drawing/2014/main" id="{1EF47F08-8D4D-9436-C590-E3EAC95E5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00488" y="3911751"/>
              <a:ext cx="808209" cy="808209"/>
            </a:xfrm>
            <a:prstGeom prst="rect">
              <a:avLst/>
            </a:prstGeom>
          </p:spPr>
        </p:pic>
        <p:pic>
          <p:nvPicPr>
            <p:cNvPr id="60" name="Object 14">
              <a:extLst>
                <a:ext uri="{FF2B5EF4-FFF2-40B4-BE49-F238E27FC236}">
                  <a16:creationId xmlns:a16="http://schemas.microsoft.com/office/drawing/2014/main" id="{EB12B422-3284-6031-BA6E-E956D4BEF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76164" y="4087427"/>
              <a:ext cx="404104" cy="404104"/>
            </a:xfrm>
            <a:prstGeom prst="rect">
              <a:avLst/>
            </a:prstGeom>
          </p:spPr>
        </p:pic>
      </p:grpSp>
      <p:grpSp>
        <p:nvGrpSpPr>
          <p:cNvPr id="61" name="그룹 1003">
            <a:extLst>
              <a:ext uri="{FF2B5EF4-FFF2-40B4-BE49-F238E27FC236}">
                <a16:creationId xmlns:a16="http://schemas.microsoft.com/office/drawing/2014/main" id="{280B6686-4FFF-CFF0-4419-AB8DE15D0F80}"/>
              </a:ext>
            </a:extLst>
          </p:cNvPr>
          <p:cNvGrpSpPr/>
          <p:nvPr/>
        </p:nvGrpSpPr>
        <p:grpSpPr>
          <a:xfrm>
            <a:off x="8541132" y="7249317"/>
            <a:ext cx="399608" cy="399608"/>
            <a:chOff x="6376164" y="5722516"/>
            <a:chExt cx="399608" cy="399608"/>
          </a:xfrm>
        </p:grpSpPr>
        <p:pic>
          <p:nvPicPr>
            <p:cNvPr id="62" name="Object 17">
              <a:extLst>
                <a:ext uri="{FF2B5EF4-FFF2-40B4-BE49-F238E27FC236}">
                  <a16:creationId xmlns:a16="http://schemas.microsoft.com/office/drawing/2014/main" id="{7290710F-89DE-2023-D12B-CD1660154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02443" y="5548795"/>
              <a:ext cx="799215" cy="799215"/>
            </a:xfrm>
            <a:prstGeom prst="rect">
              <a:avLst/>
            </a:prstGeom>
          </p:spPr>
        </p:pic>
        <p:pic>
          <p:nvPicPr>
            <p:cNvPr id="63" name="Object 18">
              <a:extLst>
                <a:ext uri="{FF2B5EF4-FFF2-40B4-BE49-F238E27FC236}">
                  <a16:creationId xmlns:a16="http://schemas.microsoft.com/office/drawing/2014/main" id="{1A3DF119-2D4B-A6B5-0272-A7CE0E137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76164" y="5722516"/>
              <a:ext cx="399608" cy="399608"/>
            </a:xfrm>
            <a:prstGeom prst="rect">
              <a:avLst/>
            </a:prstGeom>
          </p:spPr>
        </p:pic>
      </p:grpSp>
      <p:sp>
        <p:nvSpPr>
          <p:cNvPr id="64" name="Object 25">
            <a:extLst>
              <a:ext uri="{FF2B5EF4-FFF2-40B4-BE49-F238E27FC236}">
                <a16:creationId xmlns:a16="http://schemas.microsoft.com/office/drawing/2014/main" id="{00CBC0E7-B9FF-6D25-DAEF-B12F28B05D08}"/>
              </a:ext>
            </a:extLst>
          </p:cNvPr>
          <p:cNvSpPr txBox="1"/>
          <p:nvPr/>
        </p:nvSpPr>
        <p:spPr>
          <a:xfrm>
            <a:off x="8421711" y="5931739"/>
            <a:ext cx="591684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kern="0" spc="-1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S-Core Dream 5 Medium" pitchFamily="34" charset="0"/>
              </a:rPr>
              <a:t>01</a:t>
            </a:r>
            <a:endParaRPr 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65" name="Object 26">
            <a:extLst>
              <a:ext uri="{FF2B5EF4-FFF2-40B4-BE49-F238E27FC236}">
                <a16:creationId xmlns:a16="http://schemas.microsoft.com/office/drawing/2014/main" id="{C667B597-12B2-D863-2E69-D698F16EEF50}"/>
              </a:ext>
            </a:extLst>
          </p:cNvPr>
          <p:cNvSpPr txBox="1"/>
          <p:nvPr/>
        </p:nvSpPr>
        <p:spPr>
          <a:xfrm>
            <a:off x="8442518" y="7301480"/>
            <a:ext cx="591684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kern="0" spc="-1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S-Core Dream 5 Medium" pitchFamily="34" charset="0"/>
              </a:rPr>
              <a:t>02</a:t>
            </a:r>
            <a:endParaRPr 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2" name="그룹 1002">
            <a:extLst>
              <a:ext uri="{FF2B5EF4-FFF2-40B4-BE49-F238E27FC236}">
                <a16:creationId xmlns:a16="http://schemas.microsoft.com/office/drawing/2014/main" id="{5F64BC24-33E7-B45A-D904-4C25DA57C448}"/>
              </a:ext>
            </a:extLst>
          </p:cNvPr>
          <p:cNvGrpSpPr/>
          <p:nvPr/>
        </p:nvGrpSpPr>
        <p:grpSpPr>
          <a:xfrm rot="5400000">
            <a:off x="-2776289" y="3518444"/>
            <a:ext cx="9546473" cy="3304846"/>
            <a:chOff x="-190474" y="2301799"/>
            <a:chExt cx="17513514" cy="8519271"/>
          </a:xfrm>
        </p:grpSpPr>
        <p:pic>
          <p:nvPicPr>
            <p:cNvPr id="3" name="Object 5">
              <a:extLst>
                <a:ext uri="{FF2B5EF4-FFF2-40B4-BE49-F238E27FC236}">
                  <a16:creationId xmlns:a16="http://schemas.microsoft.com/office/drawing/2014/main" id="{2C955C72-B7E4-18C8-FA18-FA7AA95C8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190474" y="2301799"/>
              <a:ext cx="17513514" cy="8519271"/>
            </a:xfrm>
            <a:prstGeom prst="rect">
              <a:avLst/>
            </a:prstGeom>
          </p:spPr>
        </p:pic>
      </p:grpSp>
      <p:sp>
        <p:nvSpPr>
          <p:cNvPr id="24" name="Object 5">
            <a:extLst>
              <a:ext uri="{FF2B5EF4-FFF2-40B4-BE49-F238E27FC236}">
                <a16:creationId xmlns:a16="http://schemas.microsoft.com/office/drawing/2014/main" id="{9FDCEF6C-7433-B99E-43EE-3149FCCC7A2F}"/>
              </a:ext>
            </a:extLst>
          </p:cNvPr>
          <p:cNvSpPr txBox="1"/>
          <p:nvPr/>
        </p:nvSpPr>
        <p:spPr>
          <a:xfrm>
            <a:off x="507171" y="752118"/>
            <a:ext cx="2611054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전처리</a:t>
            </a:r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 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GangwonEduPower" pitchFamily="34" charset="0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과정</a:t>
            </a:r>
            <a:endParaRPr 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4" name="Object 27">
            <a:extLst>
              <a:ext uri="{FF2B5EF4-FFF2-40B4-BE49-F238E27FC236}">
                <a16:creationId xmlns:a16="http://schemas.microsoft.com/office/drawing/2014/main" id="{08F3A034-7197-853C-2053-44CCF9D27C52}"/>
              </a:ext>
            </a:extLst>
          </p:cNvPr>
          <p:cNvSpPr txBox="1"/>
          <p:nvPr/>
        </p:nvSpPr>
        <p:spPr>
          <a:xfrm>
            <a:off x="479738" y="99060"/>
            <a:ext cx="8918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001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77E8F5-908F-6FF6-6124-6B8B20AC6D40}"/>
              </a:ext>
            </a:extLst>
          </p:cNvPr>
          <p:cNvSpPr txBox="1"/>
          <p:nvPr/>
        </p:nvSpPr>
        <p:spPr>
          <a:xfrm>
            <a:off x="394509" y="2853889"/>
            <a:ext cx="3142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데이터의</a:t>
            </a:r>
            <a:r>
              <a:rPr lang="en-US" altLang="ko-Kore-KR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분석</a:t>
            </a:r>
            <a:r>
              <a:rPr lang="en-US" altLang="ko-Kore-KR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및</a:t>
            </a:r>
            <a:r>
              <a:rPr lang="en-US" altLang="ko-Kore-KR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처리</a:t>
            </a:r>
            <a:r>
              <a:rPr lang="en-US" altLang="ko-Kore-KR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업무</a:t>
            </a:r>
            <a:endParaRPr lang="en-US" altLang="ko-Kore-KR" sz="1800" dirty="0">
              <a:solidFill>
                <a:srgbClr val="EEEEEE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Pretendard SemiBold" pitchFamily="34" charset="0"/>
            </a:endParaRPr>
          </a:p>
        </p:txBody>
      </p:sp>
      <p:grpSp>
        <p:nvGrpSpPr>
          <p:cNvPr id="76" name="그룹 1005">
            <a:extLst>
              <a:ext uri="{FF2B5EF4-FFF2-40B4-BE49-F238E27FC236}">
                <a16:creationId xmlns:a16="http://schemas.microsoft.com/office/drawing/2014/main" id="{B3AA513A-75C1-65F3-9563-966202824834}"/>
              </a:ext>
            </a:extLst>
          </p:cNvPr>
          <p:cNvGrpSpPr/>
          <p:nvPr/>
        </p:nvGrpSpPr>
        <p:grpSpPr>
          <a:xfrm flipV="1">
            <a:off x="714206" y="2726453"/>
            <a:ext cx="2935165" cy="45719"/>
            <a:chOff x="1322638" y="5445370"/>
            <a:chExt cx="6413586" cy="50876"/>
          </a:xfrm>
        </p:grpSpPr>
        <p:pic>
          <p:nvPicPr>
            <p:cNvPr id="77" name="Object 19">
              <a:extLst>
                <a:ext uri="{FF2B5EF4-FFF2-40B4-BE49-F238E27FC236}">
                  <a16:creationId xmlns:a16="http://schemas.microsoft.com/office/drawing/2014/main" id="{A240BD4B-7318-3E5B-9BFE-5B986B9A2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22638" y="5445370"/>
              <a:ext cx="6413586" cy="50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177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01">
            <a:extLst>
              <a:ext uri="{FF2B5EF4-FFF2-40B4-BE49-F238E27FC236}">
                <a16:creationId xmlns:a16="http://schemas.microsoft.com/office/drawing/2014/main" id="{027BF546-B15A-17ED-C691-CEF7D6D68E0C}"/>
              </a:ext>
            </a:extLst>
          </p:cNvPr>
          <p:cNvGrpSpPr/>
          <p:nvPr/>
        </p:nvGrpSpPr>
        <p:grpSpPr>
          <a:xfrm>
            <a:off x="-23975" y="0"/>
            <a:ext cx="3673346" cy="10285714"/>
            <a:chOff x="52227797" y="-12700"/>
            <a:chExt cx="17512284" cy="10285714"/>
          </a:xfrm>
          <a:noFill/>
        </p:grpSpPr>
        <p:pic>
          <p:nvPicPr>
            <p:cNvPr id="32" name="Object 2">
              <a:extLst>
                <a:ext uri="{FF2B5EF4-FFF2-40B4-BE49-F238E27FC236}">
                  <a16:creationId xmlns:a16="http://schemas.microsoft.com/office/drawing/2014/main" id="{1E733F52-4D9D-F21C-7C1A-C264C04B6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/>
            </a:blip>
            <a:stretch>
              <a:fillRect/>
            </a:stretch>
          </p:blipFill>
          <p:spPr>
            <a:xfrm>
              <a:off x="52227797" y="-12700"/>
              <a:ext cx="17512284" cy="10285714"/>
            </a:xfrm>
            <a:prstGeom prst="rect">
              <a:avLst/>
            </a:prstGeom>
            <a:grpFill/>
            <a:effectLst>
              <a:glow>
                <a:schemeClr val="accent1"/>
              </a:glow>
            </a:effectLst>
          </p:spPr>
        </p:pic>
      </p:grpSp>
      <p:grpSp>
        <p:nvGrpSpPr>
          <p:cNvPr id="9" name="그룹 1006">
            <a:extLst>
              <a:ext uri="{FF2B5EF4-FFF2-40B4-BE49-F238E27FC236}">
                <a16:creationId xmlns:a16="http://schemas.microsoft.com/office/drawing/2014/main" id="{22A8D713-5422-EBB3-8A36-EE02FC674D72}"/>
              </a:ext>
            </a:extLst>
          </p:cNvPr>
          <p:cNvGrpSpPr/>
          <p:nvPr/>
        </p:nvGrpSpPr>
        <p:grpSpPr>
          <a:xfrm>
            <a:off x="9013458" y="1734314"/>
            <a:ext cx="2039444" cy="492857"/>
            <a:chOff x="6245622" y="2446825"/>
            <a:chExt cx="2039444" cy="492857"/>
          </a:xfrm>
        </p:grpSpPr>
        <p:grpSp>
          <p:nvGrpSpPr>
            <p:cNvPr id="10" name="그룹 1007">
              <a:extLst>
                <a:ext uri="{FF2B5EF4-FFF2-40B4-BE49-F238E27FC236}">
                  <a16:creationId xmlns:a16="http://schemas.microsoft.com/office/drawing/2014/main" id="{4E30ECA3-3C9C-59F2-01C4-3E9EECDC8D66}"/>
                </a:ext>
              </a:extLst>
            </p:cNvPr>
            <p:cNvGrpSpPr/>
            <p:nvPr/>
          </p:nvGrpSpPr>
          <p:grpSpPr>
            <a:xfrm>
              <a:off x="6376164" y="2446825"/>
              <a:ext cx="1778359" cy="492857"/>
              <a:chOff x="6376164" y="2446825"/>
              <a:chExt cx="1778359" cy="492857"/>
            </a:xfrm>
          </p:grpSpPr>
          <p:pic>
            <p:nvPicPr>
              <p:cNvPr id="12" name="Object 34">
                <a:extLst>
                  <a:ext uri="{FF2B5EF4-FFF2-40B4-BE49-F238E27FC236}">
                    <a16:creationId xmlns:a16="http://schemas.microsoft.com/office/drawing/2014/main" id="{65DCD779-36D7-0463-678E-40AE08155A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533849" y="2225315"/>
                <a:ext cx="3556718" cy="985714"/>
              </a:xfrm>
              <a:prstGeom prst="rect">
                <a:avLst/>
              </a:prstGeom>
            </p:spPr>
          </p:pic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E4D29957-108F-4A96-C2ED-63395AF9E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76164" y="2446825"/>
                <a:ext cx="1778359" cy="492857"/>
              </a:xfrm>
              <a:prstGeom prst="rect">
                <a:avLst/>
              </a:prstGeom>
            </p:spPr>
          </p:pic>
        </p:grpSp>
        <p:sp>
          <p:nvSpPr>
            <p:cNvPr id="11" name="Object 38">
              <a:extLst>
                <a:ext uri="{FF2B5EF4-FFF2-40B4-BE49-F238E27FC236}">
                  <a16:creationId xmlns:a16="http://schemas.microsoft.com/office/drawing/2014/main" id="{BFF03E31-EA4A-4CE6-F001-B09E1FC1384B}"/>
                </a:ext>
              </a:extLst>
            </p:cNvPr>
            <p:cNvSpPr txBox="1"/>
            <p:nvPr/>
          </p:nvSpPr>
          <p:spPr>
            <a:xfrm>
              <a:off x="6245622" y="2538023"/>
              <a:ext cx="2039444" cy="3539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700" kern="0" spc="-100" dirty="0">
                  <a:solidFill>
                    <a:srgbClr val="EEEEEE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  <a:cs typeface="S-Core Dream 3 Light" pitchFamily="34" charset="0"/>
                </a:rPr>
                <a:t>단   위</a:t>
              </a:r>
              <a:endParaRPr lang="en-US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CD505855-3B1B-2F8A-483F-68C38393DCAC}"/>
              </a:ext>
            </a:extLst>
          </p:cNvPr>
          <p:cNvGrpSpPr/>
          <p:nvPr/>
        </p:nvGrpSpPr>
        <p:grpSpPr>
          <a:xfrm>
            <a:off x="11096002" y="1734314"/>
            <a:ext cx="2039444" cy="492857"/>
            <a:chOff x="8328166" y="2446825"/>
            <a:chExt cx="2039444" cy="49285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1A9C7E3A-672D-4C77-4903-BC860F8A515B}"/>
                </a:ext>
              </a:extLst>
            </p:cNvPr>
            <p:cNvGrpSpPr/>
            <p:nvPr/>
          </p:nvGrpSpPr>
          <p:grpSpPr>
            <a:xfrm>
              <a:off x="8458708" y="2446825"/>
              <a:ext cx="1778359" cy="492857"/>
              <a:chOff x="8458708" y="2446825"/>
              <a:chExt cx="1778359" cy="492857"/>
            </a:xfrm>
          </p:grpSpPr>
          <p:pic>
            <p:nvPicPr>
              <p:cNvPr id="17" name="Object 41">
                <a:extLst>
                  <a:ext uri="{FF2B5EF4-FFF2-40B4-BE49-F238E27FC236}">
                    <a16:creationId xmlns:a16="http://schemas.microsoft.com/office/drawing/2014/main" id="{29C8F290-3647-7449-D245-CF9AC92897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616393" y="2225315"/>
                <a:ext cx="3556718" cy="985714"/>
              </a:xfrm>
              <a:prstGeom prst="rect">
                <a:avLst/>
              </a:prstGeom>
            </p:spPr>
          </p:pic>
          <p:pic>
            <p:nvPicPr>
              <p:cNvPr id="18" name="Object 42">
                <a:extLst>
                  <a:ext uri="{FF2B5EF4-FFF2-40B4-BE49-F238E27FC236}">
                    <a16:creationId xmlns:a16="http://schemas.microsoft.com/office/drawing/2014/main" id="{0B4EF43B-4F7C-BE5D-3732-42B37E2D0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458708" y="2446825"/>
                <a:ext cx="1778359" cy="492857"/>
              </a:xfrm>
              <a:prstGeom prst="rect">
                <a:avLst/>
              </a:prstGeom>
            </p:spPr>
          </p:pic>
        </p:grpSp>
        <p:sp>
          <p:nvSpPr>
            <p:cNvPr id="16" name="Object 45">
              <a:extLst>
                <a:ext uri="{FF2B5EF4-FFF2-40B4-BE49-F238E27FC236}">
                  <a16:creationId xmlns:a16="http://schemas.microsoft.com/office/drawing/2014/main" id="{D6E65617-06E5-F57D-5CE3-53E75E382440}"/>
                </a:ext>
              </a:extLst>
            </p:cNvPr>
            <p:cNvSpPr txBox="1"/>
            <p:nvPr/>
          </p:nvSpPr>
          <p:spPr>
            <a:xfrm>
              <a:off x="8328166" y="2538023"/>
              <a:ext cx="2039444" cy="3539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700" kern="0" spc="-100" dirty="0">
                  <a:solidFill>
                    <a:srgbClr val="EEEEEE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중 복 값</a:t>
              </a:r>
              <a:endParaRPr lang="en-US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grpSp>
        <p:nvGrpSpPr>
          <p:cNvPr id="19" name="그룹 1010">
            <a:extLst>
              <a:ext uri="{FF2B5EF4-FFF2-40B4-BE49-F238E27FC236}">
                <a16:creationId xmlns:a16="http://schemas.microsoft.com/office/drawing/2014/main" id="{17DBC783-2A73-0E6D-0968-A6FB63EE9950}"/>
              </a:ext>
            </a:extLst>
          </p:cNvPr>
          <p:cNvGrpSpPr/>
          <p:nvPr/>
        </p:nvGrpSpPr>
        <p:grpSpPr>
          <a:xfrm>
            <a:off x="13178546" y="1734314"/>
            <a:ext cx="2039444" cy="492857"/>
            <a:chOff x="10410710" y="2446825"/>
            <a:chExt cx="2039444" cy="492857"/>
          </a:xfrm>
        </p:grpSpPr>
        <p:grpSp>
          <p:nvGrpSpPr>
            <p:cNvPr id="20" name="그룹 1011">
              <a:extLst>
                <a:ext uri="{FF2B5EF4-FFF2-40B4-BE49-F238E27FC236}">
                  <a16:creationId xmlns:a16="http://schemas.microsoft.com/office/drawing/2014/main" id="{AAEF4C59-418A-4FA1-7354-4F1CB273B39C}"/>
                </a:ext>
              </a:extLst>
            </p:cNvPr>
            <p:cNvGrpSpPr/>
            <p:nvPr/>
          </p:nvGrpSpPr>
          <p:grpSpPr>
            <a:xfrm>
              <a:off x="10541253" y="2446825"/>
              <a:ext cx="1778359" cy="492857"/>
              <a:chOff x="10541253" y="2446825"/>
              <a:chExt cx="1778359" cy="492857"/>
            </a:xfrm>
          </p:grpSpPr>
          <p:pic>
            <p:nvPicPr>
              <p:cNvPr id="22" name="Object 48">
                <a:extLst>
                  <a:ext uri="{FF2B5EF4-FFF2-40B4-BE49-F238E27FC236}">
                    <a16:creationId xmlns:a16="http://schemas.microsoft.com/office/drawing/2014/main" id="{66362CAC-35FE-2C84-6755-E2FE71056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98937" y="2225315"/>
                <a:ext cx="3556718" cy="985714"/>
              </a:xfrm>
              <a:prstGeom prst="rect">
                <a:avLst/>
              </a:prstGeom>
            </p:spPr>
          </p:pic>
          <p:pic>
            <p:nvPicPr>
              <p:cNvPr id="23" name="Object 49">
                <a:extLst>
                  <a:ext uri="{FF2B5EF4-FFF2-40B4-BE49-F238E27FC236}">
                    <a16:creationId xmlns:a16="http://schemas.microsoft.com/office/drawing/2014/main" id="{2A515DC4-83F7-213F-E6FA-0DCCFFE202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541253" y="2446825"/>
                <a:ext cx="1778359" cy="492857"/>
              </a:xfrm>
              <a:prstGeom prst="rect">
                <a:avLst/>
              </a:prstGeom>
            </p:spPr>
          </p:pic>
        </p:grpSp>
        <p:sp>
          <p:nvSpPr>
            <p:cNvPr id="21" name="Object 52">
              <a:extLst>
                <a:ext uri="{FF2B5EF4-FFF2-40B4-BE49-F238E27FC236}">
                  <a16:creationId xmlns:a16="http://schemas.microsoft.com/office/drawing/2014/main" id="{6FE25BC9-1E65-947E-CB4B-21BF79396532}"/>
                </a:ext>
              </a:extLst>
            </p:cNvPr>
            <p:cNvSpPr txBox="1"/>
            <p:nvPr/>
          </p:nvSpPr>
          <p:spPr>
            <a:xfrm>
              <a:off x="10410710" y="2538023"/>
              <a:ext cx="2039444" cy="3539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700" kern="0" spc="-100" dirty="0">
                  <a:solidFill>
                    <a:srgbClr val="EEEEEE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결 측 치</a:t>
              </a:r>
              <a:endParaRPr lang="en-US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sp>
        <p:nvSpPr>
          <p:cNvPr id="24" name="Object 5">
            <a:extLst>
              <a:ext uri="{FF2B5EF4-FFF2-40B4-BE49-F238E27FC236}">
                <a16:creationId xmlns:a16="http://schemas.microsoft.com/office/drawing/2014/main" id="{9FDCEF6C-7433-B99E-43EE-3149FCCC7A2F}"/>
              </a:ext>
            </a:extLst>
          </p:cNvPr>
          <p:cNvSpPr txBox="1"/>
          <p:nvPr/>
        </p:nvSpPr>
        <p:spPr>
          <a:xfrm>
            <a:off x="507171" y="752118"/>
            <a:ext cx="2611054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전처리</a:t>
            </a:r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 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GangwonEduPower" pitchFamily="34" charset="0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과정</a:t>
            </a:r>
            <a:endParaRPr 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graphicFrame>
        <p:nvGraphicFramePr>
          <p:cNvPr id="33" name="차트 32">
            <a:extLst>
              <a:ext uri="{FF2B5EF4-FFF2-40B4-BE49-F238E27FC236}">
                <a16:creationId xmlns:a16="http://schemas.microsoft.com/office/drawing/2014/main" id="{10395C89-019A-115C-BCAB-AF449A8F78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808392"/>
              </p:ext>
            </p:extLst>
          </p:nvPr>
        </p:nvGraphicFramePr>
        <p:xfrm>
          <a:off x="3224731" y="1181100"/>
          <a:ext cx="6400800" cy="4988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28AF15D-74B2-DDC6-8E2D-16732E65FEBE}"/>
              </a:ext>
            </a:extLst>
          </p:cNvPr>
          <p:cNvSpPr txBox="1"/>
          <p:nvPr/>
        </p:nvSpPr>
        <p:spPr>
          <a:xfrm>
            <a:off x="4267200" y="-76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pSp>
        <p:nvGrpSpPr>
          <p:cNvPr id="36" name="그룹 1010">
            <a:extLst>
              <a:ext uri="{FF2B5EF4-FFF2-40B4-BE49-F238E27FC236}">
                <a16:creationId xmlns:a16="http://schemas.microsoft.com/office/drawing/2014/main" id="{7CBFA4AC-FEAA-46A0-33DA-E75B7A4AD84F}"/>
              </a:ext>
            </a:extLst>
          </p:cNvPr>
          <p:cNvGrpSpPr/>
          <p:nvPr/>
        </p:nvGrpSpPr>
        <p:grpSpPr>
          <a:xfrm>
            <a:off x="15217990" y="1734314"/>
            <a:ext cx="2039444" cy="492857"/>
            <a:chOff x="10410710" y="2446825"/>
            <a:chExt cx="2039444" cy="492857"/>
          </a:xfrm>
        </p:grpSpPr>
        <p:grpSp>
          <p:nvGrpSpPr>
            <p:cNvPr id="37" name="그룹 1011">
              <a:extLst>
                <a:ext uri="{FF2B5EF4-FFF2-40B4-BE49-F238E27FC236}">
                  <a16:creationId xmlns:a16="http://schemas.microsoft.com/office/drawing/2014/main" id="{5488F8CD-9959-1D22-4058-7A6ED0AB093B}"/>
                </a:ext>
              </a:extLst>
            </p:cNvPr>
            <p:cNvGrpSpPr/>
            <p:nvPr/>
          </p:nvGrpSpPr>
          <p:grpSpPr>
            <a:xfrm>
              <a:off x="10541253" y="2446825"/>
              <a:ext cx="1778359" cy="492857"/>
              <a:chOff x="10541253" y="2446825"/>
              <a:chExt cx="1778359" cy="492857"/>
            </a:xfrm>
          </p:grpSpPr>
          <p:pic>
            <p:nvPicPr>
              <p:cNvPr id="39" name="Object 48">
                <a:extLst>
                  <a:ext uri="{FF2B5EF4-FFF2-40B4-BE49-F238E27FC236}">
                    <a16:creationId xmlns:a16="http://schemas.microsoft.com/office/drawing/2014/main" id="{89183A40-41C1-55F8-55EE-FD0168F9E8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98937" y="2225315"/>
                <a:ext cx="3556718" cy="985714"/>
              </a:xfrm>
              <a:prstGeom prst="rect">
                <a:avLst/>
              </a:prstGeom>
            </p:spPr>
          </p:pic>
          <p:pic>
            <p:nvPicPr>
              <p:cNvPr id="40" name="Object 49">
                <a:extLst>
                  <a:ext uri="{FF2B5EF4-FFF2-40B4-BE49-F238E27FC236}">
                    <a16:creationId xmlns:a16="http://schemas.microsoft.com/office/drawing/2014/main" id="{941D2700-2292-7CFB-C6F7-414579726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541253" y="2446825"/>
                <a:ext cx="1778359" cy="492857"/>
              </a:xfrm>
              <a:prstGeom prst="rect">
                <a:avLst/>
              </a:prstGeom>
            </p:spPr>
          </p:pic>
        </p:grpSp>
        <p:sp>
          <p:nvSpPr>
            <p:cNvPr id="38" name="Object 52">
              <a:extLst>
                <a:ext uri="{FF2B5EF4-FFF2-40B4-BE49-F238E27FC236}">
                  <a16:creationId xmlns:a16="http://schemas.microsoft.com/office/drawing/2014/main" id="{E3DADA5C-1B4F-0E0E-9C57-BE1B1812B81F}"/>
                </a:ext>
              </a:extLst>
            </p:cNvPr>
            <p:cNvSpPr txBox="1"/>
            <p:nvPr/>
          </p:nvSpPr>
          <p:spPr>
            <a:xfrm>
              <a:off x="10410710" y="2538023"/>
              <a:ext cx="2039444" cy="3539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700" kern="0" spc="-100" dirty="0">
                  <a:solidFill>
                    <a:srgbClr val="EEEEEE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이 상 치</a:t>
              </a:r>
              <a:endParaRPr lang="en-US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45702F6-488E-56AC-67BC-8F15AB39A470}"/>
              </a:ext>
            </a:extLst>
          </p:cNvPr>
          <p:cNvGrpSpPr/>
          <p:nvPr/>
        </p:nvGrpSpPr>
        <p:grpSpPr>
          <a:xfrm>
            <a:off x="4727609" y="3106147"/>
            <a:ext cx="12997869" cy="1932278"/>
            <a:chOff x="4451931" y="2830222"/>
            <a:chExt cx="12997869" cy="193227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5ABF336-DF41-5803-6B6E-BB25A8808D1C}"/>
                </a:ext>
              </a:extLst>
            </p:cNvPr>
            <p:cNvSpPr/>
            <p:nvPr/>
          </p:nvSpPr>
          <p:spPr>
            <a:xfrm>
              <a:off x="4451931" y="2830222"/>
              <a:ext cx="12997869" cy="1932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81A8D97-DDEF-7723-4FC6-B0977C370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32380" y="3009151"/>
              <a:ext cx="12625054" cy="154758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30" name="Object 6">
            <a:extLst>
              <a:ext uri="{FF2B5EF4-FFF2-40B4-BE49-F238E27FC236}">
                <a16:creationId xmlns:a16="http://schemas.microsoft.com/office/drawing/2014/main" id="{8A8BE2E4-2D3E-3D43-727F-8BA54F7D54E1}"/>
              </a:ext>
            </a:extLst>
          </p:cNvPr>
          <p:cNvSpPr txBox="1"/>
          <p:nvPr/>
        </p:nvSpPr>
        <p:spPr>
          <a:xfrm>
            <a:off x="9153461" y="5871763"/>
            <a:ext cx="6195072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같은 이름</a:t>
            </a:r>
            <a:r>
              <a:rPr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같은 플랫폼</a:t>
            </a:r>
            <a:r>
              <a:rPr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같은 판매량의 중복값 확인</a:t>
            </a:r>
            <a:endParaRPr lang="en-US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5" name="Object 8">
            <a:extLst>
              <a:ext uri="{FF2B5EF4-FFF2-40B4-BE49-F238E27FC236}">
                <a16:creationId xmlns:a16="http://schemas.microsoft.com/office/drawing/2014/main" id="{B964BDDC-F8F7-5D6E-D912-07EBEA063260}"/>
              </a:ext>
            </a:extLst>
          </p:cNvPr>
          <p:cNvSpPr txBox="1"/>
          <p:nvPr/>
        </p:nvSpPr>
        <p:spPr>
          <a:xfrm>
            <a:off x="9187131" y="7220906"/>
            <a:ext cx="687003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중복값으로</a:t>
            </a:r>
            <a:r>
              <a:rPr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판단하고 중복치 제거</a:t>
            </a:r>
            <a:endParaRPr lang="en-US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41" name="그룹 1002">
            <a:extLst>
              <a:ext uri="{FF2B5EF4-FFF2-40B4-BE49-F238E27FC236}">
                <a16:creationId xmlns:a16="http://schemas.microsoft.com/office/drawing/2014/main" id="{0235EE6F-6C27-40DF-72B8-2B56152E334B}"/>
              </a:ext>
            </a:extLst>
          </p:cNvPr>
          <p:cNvGrpSpPr/>
          <p:nvPr/>
        </p:nvGrpSpPr>
        <p:grpSpPr>
          <a:xfrm>
            <a:off x="8507462" y="5919222"/>
            <a:ext cx="404104" cy="404104"/>
            <a:chOff x="6376164" y="4087427"/>
            <a:chExt cx="404104" cy="404104"/>
          </a:xfrm>
        </p:grpSpPr>
        <p:pic>
          <p:nvPicPr>
            <p:cNvPr id="42" name="Object 13">
              <a:extLst>
                <a:ext uri="{FF2B5EF4-FFF2-40B4-BE49-F238E27FC236}">
                  <a16:creationId xmlns:a16="http://schemas.microsoft.com/office/drawing/2014/main" id="{B0D7BE85-CB12-4215-D3C7-63CE031FA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00488" y="3911751"/>
              <a:ext cx="808209" cy="808209"/>
            </a:xfrm>
            <a:prstGeom prst="rect">
              <a:avLst/>
            </a:prstGeom>
          </p:spPr>
        </p:pic>
        <p:pic>
          <p:nvPicPr>
            <p:cNvPr id="43" name="Object 14">
              <a:extLst>
                <a:ext uri="{FF2B5EF4-FFF2-40B4-BE49-F238E27FC236}">
                  <a16:creationId xmlns:a16="http://schemas.microsoft.com/office/drawing/2014/main" id="{835FE98D-318E-81C0-C000-008364FEA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76164" y="4087427"/>
              <a:ext cx="404104" cy="404104"/>
            </a:xfrm>
            <a:prstGeom prst="rect">
              <a:avLst/>
            </a:prstGeom>
          </p:spPr>
        </p:pic>
      </p:grpSp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44EE1BAC-E14A-5D4D-7163-7C1A3F4C3847}"/>
              </a:ext>
            </a:extLst>
          </p:cNvPr>
          <p:cNvGrpSpPr/>
          <p:nvPr/>
        </p:nvGrpSpPr>
        <p:grpSpPr>
          <a:xfrm>
            <a:off x="8541132" y="7249317"/>
            <a:ext cx="399608" cy="399608"/>
            <a:chOff x="6376164" y="5722516"/>
            <a:chExt cx="399608" cy="399608"/>
          </a:xfrm>
        </p:grpSpPr>
        <p:pic>
          <p:nvPicPr>
            <p:cNvPr id="45" name="Object 17">
              <a:extLst>
                <a:ext uri="{FF2B5EF4-FFF2-40B4-BE49-F238E27FC236}">
                  <a16:creationId xmlns:a16="http://schemas.microsoft.com/office/drawing/2014/main" id="{37D657CE-5EA9-22FE-128E-66E4713AF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02443" y="5548795"/>
              <a:ext cx="799215" cy="799215"/>
            </a:xfrm>
            <a:prstGeom prst="rect">
              <a:avLst/>
            </a:prstGeom>
          </p:spPr>
        </p:pic>
        <p:pic>
          <p:nvPicPr>
            <p:cNvPr id="46" name="Object 18">
              <a:extLst>
                <a:ext uri="{FF2B5EF4-FFF2-40B4-BE49-F238E27FC236}">
                  <a16:creationId xmlns:a16="http://schemas.microsoft.com/office/drawing/2014/main" id="{19EC4398-2B89-E6D3-8AC6-A83533C54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76164" y="5722516"/>
              <a:ext cx="399608" cy="399608"/>
            </a:xfrm>
            <a:prstGeom prst="rect">
              <a:avLst/>
            </a:prstGeom>
          </p:spPr>
        </p:pic>
      </p:grpSp>
      <p:sp>
        <p:nvSpPr>
          <p:cNvPr id="47" name="Object 25">
            <a:extLst>
              <a:ext uri="{FF2B5EF4-FFF2-40B4-BE49-F238E27FC236}">
                <a16:creationId xmlns:a16="http://schemas.microsoft.com/office/drawing/2014/main" id="{35E2E933-72F0-047A-E1FC-0460CE762F27}"/>
              </a:ext>
            </a:extLst>
          </p:cNvPr>
          <p:cNvSpPr txBox="1"/>
          <p:nvPr/>
        </p:nvSpPr>
        <p:spPr>
          <a:xfrm>
            <a:off x="8421711" y="5931739"/>
            <a:ext cx="591684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kern="0" spc="-1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S-Core Dream 5 Medium" pitchFamily="34" charset="0"/>
              </a:rPr>
              <a:t>01</a:t>
            </a:r>
            <a:endParaRPr 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8" name="Object 26">
            <a:extLst>
              <a:ext uri="{FF2B5EF4-FFF2-40B4-BE49-F238E27FC236}">
                <a16:creationId xmlns:a16="http://schemas.microsoft.com/office/drawing/2014/main" id="{9AE64F0C-3623-B95A-C8C1-B9C50AA839F4}"/>
              </a:ext>
            </a:extLst>
          </p:cNvPr>
          <p:cNvSpPr txBox="1"/>
          <p:nvPr/>
        </p:nvSpPr>
        <p:spPr>
          <a:xfrm>
            <a:off x="8442518" y="7301480"/>
            <a:ext cx="591684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kern="0" spc="-1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S-Core Dream 5 Medium" pitchFamily="34" charset="0"/>
              </a:rPr>
              <a:t>02</a:t>
            </a:r>
            <a:endParaRPr 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1" name="Object 27">
            <a:extLst>
              <a:ext uri="{FF2B5EF4-FFF2-40B4-BE49-F238E27FC236}">
                <a16:creationId xmlns:a16="http://schemas.microsoft.com/office/drawing/2014/main" id="{98E252D3-F7E6-F840-FA2D-ABB400C9EDBD}"/>
              </a:ext>
            </a:extLst>
          </p:cNvPr>
          <p:cNvSpPr txBox="1"/>
          <p:nvPr/>
        </p:nvSpPr>
        <p:spPr>
          <a:xfrm>
            <a:off x="479738" y="99060"/>
            <a:ext cx="8918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002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FFD991-8191-D586-6CE7-603D676A1678}"/>
              </a:ext>
            </a:extLst>
          </p:cNvPr>
          <p:cNvSpPr txBox="1"/>
          <p:nvPr/>
        </p:nvSpPr>
        <p:spPr>
          <a:xfrm>
            <a:off x="394509" y="2853889"/>
            <a:ext cx="3142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데이터의</a:t>
            </a:r>
            <a:r>
              <a:rPr lang="en-US" altLang="ko-Kore-KR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분석</a:t>
            </a:r>
            <a:r>
              <a:rPr lang="en-US" altLang="ko-Kore-KR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및</a:t>
            </a:r>
            <a:r>
              <a:rPr lang="en-US" altLang="ko-Kore-KR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처리</a:t>
            </a:r>
            <a:r>
              <a:rPr lang="en-US" altLang="ko-Kore-KR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업무</a:t>
            </a:r>
            <a:endParaRPr lang="en-US" altLang="ko-Kore-KR" sz="1800" dirty="0">
              <a:solidFill>
                <a:srgbClr val="EEEEEE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Pretendard SemiBold" pitchFamily="34" charset="0"/>
            </a:endParaRPr>
          </a:p>
        </p:txBody>
      </p:sp>
      <p:grpSp>
        <p:nvGrpSpPr>
          <p:cNvPr id="53" name="그룹 1005">
            <a:extLst>
              <a:ext uri="{FF2B5EF4-FFF2-40B4-BE49-F238E27FC236}">
                <a16:creationId xmlns:a16="http://schemas.microsoft.com/office/drawing/2014/main" id="{B00DB136-27C9-6ECA-5C98-40019E7EAA80}"/>
              </a:ext>
            </a:extLst>
          </p:cNvPr>
          <p:cNvGrpSpPr/>
          <p:nvPr/>
        </p:nvGrpSpPr>
        <p:grpSpPr>
          <a:xfrm flipV="1">
            <a:off x="714206" y="2726453"/>
            <a:ext cx="2935165" cy="45719"/>
            <a:chOff x="1322638" y="5445370"/>
            <a:chExt cx="6413586" cy="50876"/>
          </a:xfrm>
        </p:grpSpPr>
        <p:pic>
          <p:nvPicPr>
            <p:cNvPr id="54" name="Object 19">
              <a:extLst>
                <a:ext uri="{FF2B5EF4-FFF2-40B4-BE49-F238E27FC236}">
                  <a16:creationId xmlns:a16="http://schemas.microsoft.com/office/drawing/2014/main" id="{1457D886-6E24-6826-B4DD-21E2C7ACA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2638" y="5445370"/>
              <a:ext cx="6413586" cy="50876"/>
            </a:xfrm>
            <a:prstGeom prst="rect">
              <a:avLst/>
            </a:prstGeom>
          </p:spPr>
        </p:pic>
      </p:grpSp>
      <p:grpSp>
        <p:nvGrpSpPr>
          <p:cNvPr id="5" name="그룹 1002">
            <a:extLst>
              <a:ext uri="{FF2B5EF4-FFF2-40B4-BE49-F238E27FC236}">
                <a16:creationId xmlns:a16="http://schemas.microsoft.com/office/drawing/2014/main" id="{DECEAE7E-29B8-D06E-035E-ECDED470CA4E}"/>
              </a:ext>
            </a:extLst>
          </p:cNvPr>
          <p:cNvGrpSpPr/>
          <p:nvPr/>
        </p:nvGrpSpPr>
        <p:grpSpPr>
          <a:xfrm rot="5400000">
            <a:off x="-2776289" y="3518444"/>
            <a:ext cx="9546473" cy="3304846"/>
            <a:chOff x="-190474" y="2301799"/>
            <a:chExt cx="17513514" cy="8519271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1F48F57C-3113-5FFD-858B-194D203D3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190474" y="2301799"/>
              <a:ext cx="17513514" cy="8519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071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01">
            <a:extLst>
              <a:ext uri="{FF2B5EF4-FFF2-40B4-BE49-F238E27FC236}">
                <a16:creationId xmlns:a16="http://schemas.microsoft.com/office/drawing/2014/main" id="{027BF546-B15A-17ED-C691-CEF7D6D68E0C}"/>
              </a:ext>
            </a:extLst>
          </p:cNvPr>
          <p:cNvGrpSpPr/>
          <p:nvPr/>
        </p:nvGrpSpPr>
        <p:grpSpPr>
          <a:xfrm>
            <a:off x="-23975" y="0"/>
            <a:ext cx="3673346" cy="10285714"/>
            <a:chOff x="52227797" y="-12700"/>
            <a:chExt cx="17512284" cy="10285714"/>
          </a:xfrm>
          <a:noFill/>
        </p:grpSpPr>
        <p:pic>
          <p:nvPicPr>
            <p:cNvPr id="32" name="Object 2">
              <a:extLst>
                <a:ext uri="{FF2B5EF4-FFF2-40B4-BE49-F238E27FC236}">
                  <a16:creationId xmlns:a16="http://schemas.microsoft.com/office/drawing/2014/main" id="{1E733F52-4D9D-F21C-7C1A-C264C04B6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/>
            </a:blip>
            <a:stretch>
              <a:fillRect/>
            </a:stretch>
          </p:blipFill>
          <p:spPr>
            <a:xfrm>
              <a:off x="52227797" y="-12700"/>
              <a:ext cx="17512284" cy="10285714"/>
            </a:xfrm>
            <a:prstGeom prst="rect">
              <a:avLst/>
            </a:prstGeom>
            <a:grpFill/>
            <a:effectLst>
              <a:glow>
                <a:schemeClr val="accent1"/>
              </a:glow>
            </a:effectLst>
          </p:spPr>
        </p:pic>
      </p:grpSp>
      <p:grpSp>
        <p:nvGrpSpPr>
          <p:cNvPr id="9" name="그룹 1006">
            <a:extLst>
              <a:ext uri="{FF2B5EF4-FFF2-40B4-BE49-F238E27FC236}">
                <a16:creationId xmlns:a16="http://schemas.microsoft.com/office/drawing/2014/main" id="{22A8D713-5422-EBB3-8A36-EE02FC674D72}"/>
              </a:ext>
            </a:extLst>
          </p:cNvPr>
          <p:cNvGrpSpPr/>
          <p:nvPr/>
        </p:nvGrpSpPr>
        <p:grpSpPr>
          <a:xfrm>
            <a:off x="9013458" y="1734314"/>
            <a:ext cx="2039444" cy="492857"/>
            <a:chOff x="6245622" y="2446825"/>
            <a:chExt cx="2039444" cy="492857"/>
          </a:xfrm>
        </p:grpSpPr>
        <p:grpSp>
          <p:nvGrpSpPr>
            <p:cNvPr id="10" name="그룹 1007">
              <a:extLst>
                <a:ext uri="{FF2B5EF4-FFF2-40B4-BE49-F238E27FC236}">
                  <a16:creationId xmlns:a16="http://schemas.microsoft.com/office/drawing/2014/main" id="{4E30ECA3-3C9C-59F2-01C4-3E9EECDC8D66}"/>
                </a:ext>
              </a:extLst>
            </p:cNvPr>
            <p:cNvGrpSpPr/>
            <p:nvPr/>
          </p:nvGrpSpPr>
          <p:grpSpPr>
            <a:xfrm>
              <a:off x="6376164" y="2446825"/>
              <a:ext cx="1778359" cy="492857"/>
              <a:chOff x="6376164" y="2446825"/>
              <a:chExt cx="1778359" cy="492857"/>
            </a:xfrm>
          </p:grpSpPr>
          <p:pic>
            <p:nvPicPr>
              <p:cNvPr id="12" name="Object 34">
                <a:extLst>
                  <a:ext uri="{FF2B5EF4-FFF2-40B4-BE49-F238E27FC236}">
                    <a16:creationId xmlns:a16="http://schemas.microsoft.com/office/drawing/2014/main" id="{65DCD779-36D7-0463-678E-40AE08155A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533849" y="2225315"/>
                <a:ext cx="3556718" cy="985714"/>
              </a:xfrm>
              <a:prstGeom prst="rect">
                <a:avLst/>
              </a:prstGeom>
            </p:spPr>
          </p:pic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E4D29957-108F-4A96-C2ED-63395AF9E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76164" y="2446825"/>
                <a:ext cx="1778359" cy="492857"/>
              </a:xfrm>
              <a:prstGeom prst="rect">
                <a:avLst/>
              </a:prstGeom>
            </p:spPr>
          </p:pic>
        </p:grpSp>
        <p:sp>
          <p:nvSpPr>
            <p:cNvPr id="11" name="Object 38">
              <a:extLst>
                <a:ext uri="{FF2B5EF4-FFF2-40B4-BE49-F238E27FC236}">
                  <a16:creationId xmlns:a16="http://schemas.microsoft.com/office/drawing/2014/main" id="{BFF03E31-EA4A-4CE6-F001-B09E1FC1384B}"/>
                </a:ext>
              </a:extLst>
            </p:cNvPr>
            <p:cNvSpPr txBox="1"/>
            <p:nvPr/>
          </p:nvSpPr>
          <p:spPr>
            <a:xfrm>
              <a:off x="6245622" y="2538023"/>
              <a:ext cx="2039444" cy="3539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700" kern="0" spc="-100" dirty="0">
                  <a:solidFill>
                    <a:srgbClr val="EEEEEE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  <a:cs typeface="S-Core Dream 3 Light" pitchFamily="34" charset="0"/>
                </a:rPr>
                <a:t>단   위</a:t>
              </a:r>
              <a:endParaRPr lang="en-US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grpSp>
        <p:nvGrpSpPr>
          <p:cNvPr id="19" name="그룹 1010">
            <a:extLst>
              <a:ext uri="{FF2B5EF4-FFF2-40B4-BE49-F238E27FC236}">
                <a16:creationId xmlns:a16="http://schemas.microsoft.com/office/drawing/2014/main" id="{17DBC783-2A73-0E6D-0968-A6FB63EE9950}"/>
              </a:ext>
            </a:extLst>
          </p:cNvPr>
          <p:cNvGrpSpPr/>
          <p:nvPr/>
        </p:nvGrpSpPr>
        <p:grpSpPr>
          <a:xfrm>
            <a:off x="13178546" y="1734314"/>
            <a:ext cx="2039444" cy="492857"/>
            <a:chOff x="10410710" y="2446825"/>
            <a:chExt cx="2039444" cy="492857"/>
          </a:xfrm>
        </p:grpSpPr>
        <p:grpSp>
          <p:nvGrpSpPr>
            <p:cNvPr id="20" name="그룹 1011">
              <a:extLst>
                <a:ext uri="{FF2B5EF4-FFF2-40B4-BE49-F238E27FC236}">
                  <a16:creationId xmlns:a16="http://schemas.microsoft.com/office/drawing/2014/main" id="{AAEF4C59-418A-4FA1-7354-4F1CB273B39C}"/>
                </a:ext>
              </a:extLst>
            </p:cNvPr>
            <p:cNvGrpSpPr/>
            <p:nvPr/>
          </p:nvGrpSpPr>
          <p:grpSpPr>
            <a:xfrm>
              <a:off x="10541253" y="2446825"/>
              <a:ext cx="1778359" cy="492857"/>
              <a:chOff x="10541253" y="2446825"/>
              <a:chExt cx="1778359" cy="492857"/>
            </a:xfrm>
          </p:grpSpPr>
          <p:pic>
            <p:nvPicPr>
              <p:cNvPr id="22" name="Object 48">
                <a:extLst>
                  <a:ext uri="{FF2B5EF4-FFF2-40B4-BE49-F238E27FC236}">
                    <a16:creationId xmlns:a16="http://schemas.microsoft.com/office/drawing/2014/main" id="{66362CAC-35FE-2C84-6755-E2FE71056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98937" y="2225315"/>
                <a:ext cx="3556718" cy="985714"/>
              </a:xfrm>
              <a:prstGeom prst="rect">
                <a:avLst/>
              </a:prstGeom>
            </p:spPr>
          </p:pic>
          <p:pic>
            <p:nvPicPr>
              <p:cNvPr id="23" name="Object 49">
                <a:extLst>
                  <a:ext uri="{FF2B5EF4-FFF2-40B4-BE49-F238E27FC236}">
                    <a16:creationId xmlns:a16="http://schemas.microsoft.com/office/drawing/2014/main" id="{2A515DC4-83F7-213F-E6FA-0DCCFFE202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541253" y="2446825"/>
                <a:ext cx="1778359" cy="492857"/>
              </a:xfrm>
              <a:prstGeom prst="rect">
                <a:avLst/>
              </a:prstGeom>
            </p:spPr>
          </p:pic>
        </p:grpSp>
        <p:sp>
          <p:nvSpPr>
            <p:cNvPr id="21" name="Object 52">
              <a:extLst>
                <a:ext uri="{FF2B5EF4-FFF2-40B4-BE49-F238E27FC236}">
                  <a16:creationId xmlns:a16="http://schemas.microsoft.com/office/drawing/2014/main" id="{6FE25BC9-1E65-947E-CB4B-21BF79396532}"/>
                </a:ext>
              </a:extLst>
            </p:cNvPr>
            <p:cNvSpPr txBox="1"/>
            <p:nvPr/>
          </p:nvSpPr>
          <p:spPr>
            <a:xfrm>
              <a:off x="10410710" y="2538023"/>
              <a:ext cx="2039444" cy="3539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700" kern="0" spc="-100" dirty="0">
                  <a:solidFill>
                    <a:srgbClr val="EEEEEE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결 측 치</a:t>
              </a:r>
              <a:endParaRPr lang="en-US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sp>
        <p:nvSpPr>
          <p:cNvPr id="24" name="Object 5">
            <a:extLst>
              <a:ext uri="{FF2B5EF4-FFF2-40B4-BE49-F238E27FC236}">
                <a16:creationId xmlns:a16="http://schemas.microsoft.com/office/drawing/2014/main" id="{9FDCEF6C-7433-B99E-43EE-3149FCCC7A2F}"/>
              </a:ext>
            </a:extLst>
          </p:cNvPr>
          <p:cNvSpPr txBox="1"/>
          <p:nvPr/>
        </p:nvSpPr>
        <p:spPr>
          <a:xfrm>
            <a:off x="507171" y="752118"/>
            <a:ext cx="2611054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전처리</a:t>
            </a:r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 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GangwonEduPower" pitchFamily="34" charset="0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과정</a:t>
            </a:r>
            <a:endParaRPr 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graphicFrame>
        <p:nvGraphicFramePr>
          <p:cNvPr id="33" name="차트 32">
            <a:extLst>
              <a:ext uri="{FF2B5EF4-FFF2-40B4-BE49-F238E27FC236}">
                <a16:creationId xmlns:a16="http://schemas.microsoft.com/office/drawing/2014/main" id="{10395C89-019A-115C-BCAB-AF449A8F78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987571"/>
              </p:ext>
            </p:extLst>
          </p:nvPr>
        </p:nvGraphicFramePr>
        <p:xfrm>
          <a:off x="3224731" y="1181100"/>
          <a:ext cx="6400800" cy="4988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28AF15D-74B2-DDC6-8E2D-16732E65FEBE}"/>
              </a:ext>
            </a:extLst>
          </p:cNvPr>
          <p:cNvSpPr txBox="1"/>
          <p:nvPr/>
        </p:nvSpPr>
        <p:spPr>
          <a:xfrm>
            <a:off x="4267200" y="-76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pSp>
        <p:nvGrpSpPr>
          <p:cNvPr id="36" name="그룹 1010">
            <a:extLst>
              <a:ext uri="{FF2B5EF4-FFF2-40B4-BE49-F238E27FC236}">
                <a16:creationId xmlns:a16="http://schemas.microsoft.com/office/drawing/2014/main" id="{7CBFA4AC-FEAA-46A0-33DA-E75B7A4AD84F}"/>
              </a:ext>
            </a:extLst>
          </p:cNvPr>
          <p:cNvGrpSpPr/>
          <p:nvPr/>
        </p:nvGrpSpPr>
        <p:grpSpPr>
          <a:xfrm>
            <a:off x="15217990" y="1734314"/>
            <a:ext cx="2039444" cy="492857"/>
            <a:chOff x="10410710" y="2446825"/>
            <a:chExt cx="2039444" cy="492857"/>
          </a:xfrm>
        </p:grpSpPr>
        <p:grpSp>
          <p:nvGrpSpPr>
            <p:cNvPr id="37" name="그룹 1011">
              <a:extLst>
                <a:ext uri="{FF2B5EF4-FFF2-40B4-BE49-F238E27FC236}">
                  <a16:creationId xmlns:a16="http://schemas.microsoft.com/office/drawing/2014/main" id="{5488F8CD-9959-1D22-4058-7A6ED0AB093B}"/>
                </a:ext>
              </a:extLst>
            </p:cNvPr>
            <p:cNvGrpSpPr/>
            <p:nvPr/>
          </p:nvGrpSpPr>
          <p:grpSpPr>
            <a:xfrm>
              <a:off x="10541253" y="2446825"/>
              <a:ext cx="1778359" cy="492857"/>
              <a:chOff x="10541253" y="2446825"/>
              <a:chExt cx="1778359" cy="492857"/>
            </a:xfrm>
          </p:grpSpPr>
          <p:pic>
            <p:nvPicPr>
              <p:cNvPr id="39" name="Object 48">
                <a:extLst>
                  <a:ext uri="{FF2B5EF4-FFF2-40B4-BE49-F238E27FC236}">
                    <a16:creationId xmlns:a16="http://schemas.microsoft.com/office/drawing/2014/main" id="{89183A40-41C1-55F8-55EE-FD0168F9E8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98937" y="2225315"/>
                <a:ext cx="3556718" cy="985714"/>
              </a:xfrm>
              <a:prstGeom prst="rect">
                <a:avLst/>
              </a:prstGeom>
            </p:spPr>
          </p:pic>
          <p:pic>
            <p:nvPicPr>
              <p:cNvPr id="40" name="Object 49">
                <a:extLst>
                  <a:ext uri="{FF2B5EF4-FFF2-40B4-BE49-F238E27FC236}">
                    <a16:creationId xmlns:a16="http://schemas.microsoft.com/office/drawing/2014/main" id="{941D2700-2292-7CFB-C6F7-414579726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541253" y="2446825"/>
                <a:ext cx="1778359" cy="492857"/>
              </a:xfrm>
              <a:prstGeom prst="rect">
                <a:avLst/>
              </a:prstGeom>
            </p:spPr>
          </p:pic>
        </p:grpSp>
        <p:sp>
          <p:nvSpPr>
            <p:cNvPr id="38" name="Object 52">
              <a:extLst>
                <a:ext uri="{FF2B5EF4-FFF2-40B4-BE49-F238E27FC236}">
                  <a16:creationId xmlns:a16="http://schemas.microsoft.com/office/drawing/2014/main" id="{E3DADA5C-1B4F-0E0E-9C57-BE1B1812B81F}"/>
                </a:ext>
              </a:extLst>
            </p:cNvPr>
            <p:cNvSpPr txBox="1"/>
            <p:nvPr/>
          </p:nvSpPr>
          <p:spPr>
            <a:xfrm>
              <a:off x="10410710" y="2538023"/>
              <a:ext cx="2039444" cy="3539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700" kern="0" spc="-100" dirty="0">
                  <a:solidFill>
                    <a:srgbClr val="EEEEEE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이 상 치</a:t>
              </a:r>
              <a:endParaRPr lang="en-US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CD505855-3B1B-2F8A-483F-68C38393DCAC}"/>
              </a:ext>
            </a:extLst>
          </p:cNvPr>
          <p:cNvGrpSpPr/>
          <p:nvPr/>
        </p:nvGrpSpPr>
        <p:grpSpPr>
          <a:xfrm>
            <a:off x="13178546" y="1734314"/>
            <a:ext cx="2039444" cy="492857"/>
            <a:chOff x="8328166" y="2446825"/>
            <a:chExt cx="2039444" cy="49285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1A9C7E3A-672D-4C77-4903-BC860F8A515B}"/>
                </a:ext>
              </a:extLst>
            </p:cNvPr>
            <p:cNvGrpSpPr/>
            <p:nvPr/>
          </p:nvGrpSpPr>
          <p:grpSpPr>
            <a:xfrm>
              <a:off x="8458708" y="2446825"/>
              <a:ext cx="1778359" cy="492857"/>
              <a:chOff x="8458708" y="2446825"/>
              <a:chExt cx="1778359" cy="492857"/>
            </a:xfrm>
          </p:grpSpPr>
          <p:pic>
            <p:nvPicPr>
              <p:cNvPr id="17" name="Object 41">
                <a:extLst>
                  <a:ext uri="{FF2B5EF4-FFF2-40B4-BE49-F238E27FC236}">
                    <a16:creationId xmlns:a16="http://schemas.microsoft.com/office/drawing/2014/main" id="{29C8F290-3647-7449-D245-CF9AC92897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616393" y="2225315"/>
                <a:ext cx="3556718" cy="985714"/>
              </a:xfrm>
              <a:prstGeom prst="rect">
                <a:avLst/>
              </a:prstGeom>
            </p:spPr>
          </p:pic>
          <p:pic>
            <p:nvPicPr>
              <p:cNvPr id="18" name="Object 42">
                <a:extLst>
                  <a:ext uri="{FF2B5EF4-FFF2-40B4-BE49-F238E27FC236}">
                    <a16:creationId xmlns:a16="http://schemas.microsoft.com/office/drawing/2014/main" id="{0B4EF43B-4F7C-BE5D-3732-42B37E2D0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458708" y="2446825"/>
                <a:ext cx="1778359" cy="492857"/>
              </a:xfrm>
              <a:prstGeom prst="rect">
                <a:avLst/>
              </a:prstGeom>
            </p:spPr>
          </p:pic>
        </p:grpSp>
        <p:sp>
          <p:nvSpPr>
            <p:cNvPr id="16" name="Object 45">
              <a:extLst>
                <a:ext uri="{FF2B5EF4-FFF2-40B4-BE49-F238E27FC236}">
                  <a16:creationId xmlns:a16="http://schemas.microsoft.com/office/drawing/2014/main" id="{D6E65617-06E5-F57D-5CE3-53E75E382440}"/>
                </a:ext>
              </a:extLst>
            </p:cNvPr>
            <p:cNvSpPr txBox="1"/>
            <p:nvPr/>
          </p:nvSpPr>
          <p:spPr>
            <a:xfrm>
              <a:off x="8328166" y="2538023"/>
              <a:ext cx="2039444" cy="3539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700" kern="0" spc="-100" dirty="0">
                  <a:solidFill>
                    <a:srgbClr val="EEEEEE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결 측 치</a:t>
              </a:r>
              <a:endParaRPr lang="en-US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grpSp>
        <p:nvGrpSpPr>
          <p:cNvPr id="2" name="그룹 1006">
            <a:extLst>
              <a:ext uri="{FF2B5EF4-FFF2-40B4-BE49-F238E27FC236}">
                <a16:creationId xmlns:a16="http://schemas.microsoft.com/office/drawing/2014/main" id="{7A7A0CAD-635F-AF11-1F35-2394EFCA7476}"/>
              </a:ext>
            </a:extLst>
          </p:cNvPr>
          <p:cNvGrpSpPr/>
          <p:nvPr/>
        </p:nvGrpSpPr>
        <p:grpSpPr>
          <a:xfrm>
            <a:off x="11132973" y="1756054"/>
            <a:ext cx="2039444" cy="492857"/>
            <a:chOff x="6245622" y="2446825"/>
            <a:chExt cx="2039444" cy="492857"/>
          </a:xfrm>
        </p:grpSpPr>
        <p:grpSp>
          <p:nvGrpSpPr>
            <p:cNvPr id="3" name="그룹 1007">
              <a:extLst>
                <a:ext uri="{FF2B5EF4-FFF2-40B4-BE49-F238E27FC236}">
                  <a16:creationId xmlns:a16="http://schemas.microsoft.com/office/drawing/2014/main" id="{2136C42F-4F29-6660-F289-D4603CF8C9C4}"/>
                </a:ext>
              </a:extLst>
            </p:cNvPr>
            <p:cNvGrpSpPr/>
            <p:nvPr/>
          </p:nvGrpSpPr>
          <p:grpSpPr>
            <a:xfrm>
              <a:off x="6376164" y="2446825"/>
              <a:ext cx="1778359" cy="492857"/>
              <a:chOff x="6376164" y="2446825"/>
              <a:chExt cx="1778359" cy="492857"/>
            </a:xfrm>
          </p:grpSpPr>
          <p:pic>
            <p:nvPicPr>
              <p:cNvPr id="5" name="Object 34">
                <a:extLst>
                  <a:ext uri="{FF2B5EF4-FFF2-40B4-BE49-F238E27FC236}">
                    <a16:creationId xmlns:a16="http://schemas.microsoft.com/office/drawing/2014/main" id="{826556B1-A150-5108-A014-7BD13D72B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533849" y="2225315"/>
                <a:ext cx="3556718" cy="985714"/>
              </a:xfrm>
              <a:prstGeom prst="rect">
                <a:avLst/>
              </a:prstGeom>
            </p:spPr>
          </p:pic>
          <p:pic>
            <p:nvPicPr>
              <p:cNvPr id="6" name="Object 35">
                <a:extLst>
                  <a:ext uri="{FF2B5EF4-FFF2-40B4-BE49-F238E27FC236}">
                    <a16:creationId xmlns:a16="http://schemas.microsoft.com/office/drawing/2014/main" id="{CD2B46F5-362C-1F0C-FC82-B5A1E027D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76164" y="2446825"/>
                <a:ext cx="1778359" cy="492857"/>
              </a:xfrm>
              <a:prstGeom prst="rect">
                <a:avLst/>
              </a:prstGeom>
            </p:spPr>
          </p:pic>
        </p:grpSp>
        <p:sp>
          <p:nvSpPr>
            <p:cNvPr id="4" name="Object 38">
              <a:extLst>
                <a:ext uri="{FF2B5EF4-FFF2-40B4-BE49-F238E27FC236}">
                  <a16:creationId xmlns:a16="http://schemas.microsoft.com/office/drawing/2014/main" id="{A5FD0041-C634-F229-FA7B-05B9D81B1098}"/>
                </a:ext>
              </a:extLst>
            </p:cNvPr>
            <p:cNvSpPr txBox="1"/>
            <p:nvPr/>
          </p:nvSpPr>
          <p:spPr>
            <a:xfrm>
              <a:off x="6245622" y="2538023"/>
              <a:ext cx="2039444" cy="3539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700" kern="0" spc="-100" dirty="0">
                  <a:solidFill>
                    <a:srgbClr val="EEEEEE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  <a:cs typeface="S-Core Dream 3 Light" pitchFamily="34" charset="0"/>
                </a:rPr>
                <a:t>중 복 값</a:t>
              </a:r>
              <a:endParaRPr lang="en-US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6192C30-F152-E5AA-822B-63C1586CB20A}"/>
              </a:ext>
            </a:extLst>
          </p:cNvPr>
          <p:cNvGrpSpPr/>
          <p:nvPr/>
        </p:nvGrpSpPr>
        <p:grpSpPr>
          <a:xfrm>
            <a:off x="9076800" y="2512886"/>
            <a:ext cx="8229600" cy="3039814"/>
            <a:chOff x="5562600" y="2789487"/>
            <a:chExt cx="8229600" cy="303981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1EAC013-E043-80FE-B6AF-5A6B33ABF367}"/>
                </a:ext>
              </a:extLst>
            </p:cNvPr>
            <p:cNvSpPr/>
            <p:nvPr/>
          </p:nvSpPr>
          <p:spPr>
            <a:xfrm>
              <a:off x="5562600" y="2789487"/>
              <a:ext cx="8229600" cy="30398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EF178CA-72CB-CE26-939D-A7B3C18E0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329" y="2939743"/>
              <a:ext cx="7856141" cy="2717800"/>
            </a:xfrm>
            <a:prstGeom prst="rect">
              <a:avLst/>
            </a:prstGeom>
          </p:spPr>
        </p:pic>
      </p:grpSp>
      <p:sp>
        <p:nvSpPr>
          <p:cNvPr id="25" name="Object 6">
            <a:extLst>
              <a:ext uri="{FF2B5EF4-FFF2-40B4-BE49-F238E27FC236}">
                <a16:creationId xmlns:a16="http://schemas.microsoft.com/office/drawing/2014/main" id="{AFADA0F4-E685-B0CE-042F-1E2824095E39}"/>
              </a:ext>
            </a:extLst>
          </p:cNvPr>
          <p:cNvSpPr txBox="1"/>
          <p:nvPr/>
        </p:nvSpPr>
        <p:spPr>
          <a:xfrm>
            <a:off x="9153461" y="5871763"/>
            <a:ext cx="619507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장르와 연도에 </a:t>
            </a:r>
            <a:r>
              <a:rPr lang="en-US" altLang="ko-KR" sz="28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NaN</a:t>
            </a:r>
            <a:r>
              <a:rPr lang="ko-KR" altLang="en-US" sz="28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으로</a:t>
            </a:r>
            <a:r>
              <a:rPr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sz="28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결측치</a:t>
            </a:r>
            <a:r>
              <a:rPr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확인</a:t>
            </a:r>
            <a:endParaRPr lang="en-US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6" name="Object 8">
            <a:extLst>
              <a:ext uri="{FF2B5EF4-FFF2-40B4-BE49-F238E27FC236}">
                <a16:creationId xmlns:a16="http://schemas.microsoft.com/office/drawing/2014/main" id="{05FD8140-7880-0AC5-0398-191D5205054E}"/>
              </a:ext>
            </a:extLst>
          </p:cNvPr>
          <p:cNvSpPr txBox="1"/>
          <p:nvPr/>
        </p:nvSpPr>
        <p:spPr>
          <a:xfrm>
            <a:off x="9187131" y="7220906"/>
            <a:ext cx="687003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데이터 분석 과정에 오류가 생 길수 있어 제거</a:t>
            </a:r>
            <a:endParaRPr lang="en-US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27" name="그룹 1002">
            <a:extLst>
              <a:ext uri="{FF2B5EF4-FFF2-40B4-BE49-F238E27FC236}">
                <a16:creationId xmlns:a16="http://schemas.microsoft.com/office/drawing/2014/main" id="{1D0D5AE5-15E9-0FB4-24E0-AA2CAF627376}"/>
              </a:ext>
            </a:extLst>
          </p:cNvPr>
          <p:cNvGrpSpPr/>
          <p:nvPr/>
        </p:nvGrpSpPr>
        <p:grpSpPr>
          <a:xfrm>
            <a:off x="8507462" y="5919222"/>
            <a:ext cx="404104" cy="404104"/>
            <a:chOff x="6376164" y="4087427"/>
            <a:chExt cx="404104" cy="404104"/>
          </a:xfrm>
        </p:grpSpPr>
        <p:pic>
          <p:nvPicPr>
            <p:cNvPr id="28" name="Object 13">
              <a:extLst>
                <a:ext uri="{FF2B5EF4-FFF2-40B4-BE49-F238E27FC236}">
                  <a16:creationId xmlns:a16="http://schemas.microsoft.com/office/drawing/2014/main" id="{1DC601F4-B153-CD1F-F5E9-9925B58F7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00488" y="3911751"/>
              <a:ext cx="808209" cy="808209"/>
            </a:xfrm>
            <a:prstGeom prst="rect">
              <a:avLst/>
            </a:prstGeom>
          </p:spPr>
        </p:pic>
        <p:pic>
          <p:nvPicPr>
            <p:cNvPr id="29" name="Object 14">
              <a:extLst>
                <a:ext uri="{FF2B5EF4-FFF2-40B4-BE49-F238E27FC236}">
                  <a16:creationId xmlns:a16="http://schemas.microsoft.com/office/drawing/2014/main" id="{92926F27-E0E2-5EF2-B99D-041850BED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76164" y="4087427"/>
              <a:ext cx="404104" cy="404104"/>
            </a:xfrm>
            <a:prstGeom prst="rect">
              <a:avLst/>
            </a:prstGeom>
          </p:spPr>
        </p:pic>
      </p:grpSp>
      <p:grpSp>
        <p:nvGrpSpPr>
          <p:cNvPr id="30" name="그룹 1003">
            <a:extLst>
              <a:ext uri="{FF2B5EF4-FFF2-40B4-BE49-F238E27FC236}">
                <a16:creationId xmlns:a16="http://schemas.microsoft.com/office/drawing/2014/main" id="{E193413E-F562-07B6-8188-76E71FB6E3EF}"/>
              </a:ext>
            </a:extLst>
          </p:cNvPr>
          <p:cNvGrpSpPr/>
          <p:nvPr/>
        </p:nvGrpSpPr>
        <p:grpSpPr>
          <a:xfrm>
            <a:off x="8541132" y="7249317"/>
            <a:ext cx="399608" cy="399608"/>
            <a:chOff x="6376164" y="5722516"/>
            <a:chExt cx="399608" cy="399608"/>
          </a:xfrm>
        </p:grpSpPr>
        <p:pic>
          <p:nvPicPr>
            <p:cNvPr id="35" name="Object 17">
              <a:extLst>
                <a:ext uri="{FF2B5EF4-FFF2-40B4-BE49-F238E27FC236}">
                  <a16:creationId xmlns:a16="http://schemas.microsoft.com/office/drawing/2014/main" id="{22F27056-A88A-DA3B-F085-0B9989F8D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02443" y="5548795"/>
              <a:ext cx="799215" cy="799215"/>
            </a:xfrm>
            <a:prstGeom prst="rect">
              <a:avLst/>
            </a:prstGeom>
          </p:spPr>
        </p:pic>
        <p:pic>
          <p:nvPicPr>
            <p:cNvPr id="41" name="Object 18">
              <a:extLst>
                <a:ext uri="{FF2B5EF4-FFF2-40B4-BE49-F238E27FC236}">
                  <a16:creationId xmlns:a16="http://schemas.microsoft.com/office/drawing/2014/main" id="{B9F1645B-9272-A0C0-E8E3-B16A0A893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76164" y="5722516"/>
              <a:ext cx="399608" cy="399608"/>
            </a:xfrm>
            <a:prstGeom prst="rect">
              <a:avLst/>
            </a:prstGeom>
          </p:spPr>
        </p:pic>
      </p:grpSp>
      <p:sp>
        <p:nvSpPr>
          <p:cNvPr id="42" name="Object 25">
            <a:extLst>
              <a:ext uri="{FF2B5EF4-FFF2-40B4-BE49-F238E27FC236}">
                <a16:creationId xmlns:a16="http://schemas.microsoft.com/office/drawing/2014/main" id="{E05BA5FC-F547-C044-0137-26AD5092BE78}"/>
              </a:ext>
            </a:extLst>
          </p:cNvPr>
          <p:cNvSpPr txBox="1"/>
          <p:nvPr/>
        </p:nvSpPr>
        <p:spPr>
          <a:xfrm>
            <a:off x="8421711" y="5931739"/>
            <a:ext cx="591684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kern="0" spc="-1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S-Core Dream 5 Medium" pitchFamily="34" charset="0"/>
              </a:rPr>
              <a:t>01</a:t>
            </a:r>
            <a:endParaRPr 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3" name="Object 26">
            <a:extLst>
              <a:ext uri="{FF2B5EF4-FFF2-40B4-BE49-F238E27FC236}">
                <a16:creationId xmlns:a16="http://schemas.microsoft.com/office/drawing/2014/main" id="{687240E8-5778-A71D-E765-D984721C70B5}"/>
              </a:ext>
            </a:extLst>
          </p:cNvPr>
          <p:cNvSpPr txBox="1"/>
          <p:nvPr/>
        </p:nvSpPr>
        <p:spPr>
          <a:xfrm>
            <a:off x="8442518" y="7301480"/>
            <a:ext cx="591684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kern="0" spc="-1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S-Core Dream 5 Medium" pitchFamily="34" charset="0"/>
              </a:rPr>
              <a:t>02</a:t>
            </a:r>
            <a:endParaRPr 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6" name="Object 27">
            <a:extLst>
              <a:ext uri="{FF2B5EF4-FFF2-40B4-BE49-F238E27FC236}">
                <a16:creationId xmlns:a16="http://schemas.microsoft.com/office/drawing/2014/main" id="{996F7C0C-3860-E896-3323-ABF68216887E}"/>
              </a:ext>
            </a:extLst>
          </p:cNvPr>
          <p:cNvSpPr txBox="1"/>
          <p:nvPr/>
        </p:nvSpPr>
        <p:spPr>
          <a:xfrm>
            <a:off x="479738" y="99060"/>
            <a:ext cx="8918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003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E70760-AE18-3F4C-2747-E4054D204DFF}"/>
              </a:ext>
            </a:extLst>
          </p:cNvPr>
          <p:cNvSpPr txBox="1"/>
          <p:nvPr/>
        </p:nvSpPr>
        <p:spPr>
          <a:xfrm>
            <a:off x="394509" y="2853889"/>
            <a:ext cx="3142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데이터의</a:t>
            </a:r>
            <a:r>
              <a:rPr lang="en-US" altLang="ko-Kore-KR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분석</a:t>
            </a:r>
            <a:r>
              <a:rPr lang="en-US" altLang="ko-Kore-KR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및</a:t>
            </a:r>
            <a:r>
              <a:rPr lang="en-US" altLang="ko-Kore-KR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처리</a:t>
            </a:r>
            <a:r>
              <a:rPr lang="en-US" altLang="ko-Kore-KR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업무</a:t>
            </a:r>
            <a:endParaRPr lang="en-US" altLang="ko-Kore-KR" sz="1800" dirty="0">
              <a:solidFill>
                <a:srgbClr val="EEEEEE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Pretendard SemiBold" pitchFamily="34" charset="0"/>
            </a:endParaRPr>
          </a:p>
        </p:txBody>
      </p:sp>
      <p:grpSp>
        <p:nvGrpSpPr>
          <p:cNvPr id="48" name="그룹 1005">
            <a:extLst>
              <a:ext uri="{FF2B5EF4-FFF2-40B4-BE49-F238E27FC236}">
                <a16:creationId xmlns:a16="http://schemas.microsoft.com/office/drawing/2014/main" id="{2DD7B9C0-1FF7-0ABD-AF35-1ABD527B1980}"/>
              </a:ext>
            </a:extLst>
          </p:cNvPr>
          <p:cNvGrpSpPr/>
          <p:nvPr/>
        </p:nvGrpSpPr>
        <p:grpSpPr>
          <a:xfrm flipV="1">
            <a:off x="714206" y="2726453"/>
            <a:ext cx="2935165" cy="45719"/>
            <a:chOff x="1322638" y="5445370"/>
            <a:chExt cx="6413586" cy="50876"/>
          </a:xfrm>
        </p:grpSpPr>
        <p:pic>
          <p:nvPicPr>
            <p:cNvPr id="49" name="Object 19">
              <a:extLst>
                <a:ext uri="{FF2B5EF4-FFF2-40B4-BE49-F238E27FC236}">
                  <a16:creationId xmlns:a16="http://schemas.microsoft.com/office/drawing/2014/main" id="{E839814B-3066-0817-0DF3-4B566E917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2638" y="5445370"/>
              <a:ext cx="6413586" cy="50876"/>
            </a:xfrm>
            <a:prstGeom prst="rect">
              <a:avLst/>
            </a:prstGeom>
          </p:spPr>
        </p:pic>
      </p:grpSp>
      <p:grpSp>
        <p:nvGrpSpPr>
          <p:cNvPr id="51" name="그룹 1002">
            <a:extLst>
              <a:ext uri="{FF2B5EF4-FFF2-40B4-BE49-F238E27FC236}">
                <a16:creationId xmlns:a16="http://schemas.microsoft.com/office/drawing/2014/main" id="{CE5845F7-BF9A-0F2F-46F7-ADE2E37E782E}"/>
              </a:ext>
            </a:extLst>
          </p:cNvPr>
          <p:cNvGrpSpPr/>
          <p:nvPr/>
        </p:nvGrpSpPr>
        <p:grpSpPr>
          <a:xfrm rot="5400000">
            <a:off x="-2776289" y="3518444"/>
            <a:ext cx="9546473" cy="3304846"/>
            <a:chOff x="-190474" y="2301799"/>
            <a:chExt cx="17513514" cy="8519271"/>
          </a:xfrm>
        </p:grpSpPr>
        <p:pic>
          <p:nvPicPr>
            <p:cNvPr id="52" name="Object 5">
              <a:extLst>
                <a:ext uri="{FF2B5EF4-FFF2-40B4-BE49-F238E27FC236}">
                  <a16:creationId xmlns:a16="http://schemas.microsoft.com/office/drawing/2014/main" id="{3FDE780C-0266-A2BE-067F-2043B6B9C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190474" y="2301799"/>
              <a:ext cx="17513514" cy="8519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885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01">
            <a:extLst>
              <a:ext uri="{FF2B5EF4-FFF2-40B4-BE49-F238E27FC236}">
                <a16:creationId xmlns:a16="http://schemas.microsoft.com/office/drawing/2014/main" id="{027BF546-B15A-17ED-C691-CEF7D6D68E0C}"/>
              </a:ext>
            </a:extLst>
          </p:cNvPr>
          <p:cNvGrpSpPr/>
          <p:nvPr/>
        </p:nvGrpSpPr>
        <p:grpSpPr>
          <a:xfrm>
            <a:off x="-23975" y="0"/>
            <a:ext cx="3673346" cy="10285714"/>
            <a:chOff x="52227797" y="-12700"/>
            <a:chExt cx="17512284" cy="10285714"/>
          </a:xfrm>
          <a:noFill/>
        </p:grpSpPr>
        <p:pic>
          <p:nvPicPr>
            <p:cNvPr id="32" name="Object 2">
              <a:extLst>
                <a:ext uri="{FF2B5EF4-FFF2-40B4-BE49-F238E27FC236}">
                  <a16:creationId xmlns:a16="http://schemas.microsoft.com/office/drawing/2014/main" id="{1E733F52-4D9D-F21C-7C1A-C264C04B6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/>
            </a:blip>
            <a:stretch>
              <a:fillRect/>
            </a:stretch>
          </p:blipFill>
          <p:spPr>
            <a:xfrm>
              <a:off x="52227797" y="-12700"/>
              <a:ext cx="17512284" cy="10285714"/>
            </a:xfrm>
            <a:prstGeom prst="rect">
              <a:avLst/>
            </a:prstGeom>
            <a:grpFill/>
            <a:effectLst>
              <a:glow>
                <a:schemeClr val="accent1"/>
              </a:glow>
            </a:effectLst>
          </p:spPr>
        </p:pic>
      </p:grpSp>
      <p:grpSp>
        <p:nvGrpSpPr>
          <p:cNvPr id="9" name="그룹 1006">
            <a:extLst>
              <a:ext uri="{FF2B5EF4-FFF2-40B4-BE49-F238E27FC236}">
                <a16:creationId xmlns:a16="http://schemas.microsoft.com/office/drawing/2014/main" id="{22A8D713-5422-EBB3-8A36-EE02FC674D72}"/>
              </a:ext>
            </a:extLst>
          </p:cNvPr>
          <p:cNvGrpSpPr/>
          <p:nvPr/>
        </p:nvGrpSpPr>
        <p:grpSpPr>
          <a:xfrm>
            <a:off x="9013458" y="1734314"/>
            <a:ext cx="2039444" cy="492857"/>
            <a:chOff x="6245622" y="2446825"/>
            <a:chExt cx="2039444" cy="492857"/>
          </a:xfrm>
        </p:grpSpPr>
        <p:grpSp>
          <p:nvGrpSpPr>
            <p:cNvPr id="10" name="그룹 1007">
              <a:extLst>
                <a:ext uri="{FF2B5EF4-FFF2-40B4-BE49-F238E27FC236}">
                  <a16:creationId xmlns:a16="http://schemas.microsoft.com/office/drawing/2014/main" id="{4E30ECA3-3C9C-59F2-01C4-3E9EECDC8D66}"/>
                </a:ext>
              </a:extLst>
            </p:cNvPr>
            <p:cNvGrpSpPr/>
            <p:nvPr/>
          </p:nvGrpSpPr>
          <p:grpSpPr>
            <a:xfrm>
              <a:off x="6376164" y="2446825"/>
              <a:ext cx="1778359" cy="492857"/>
              <a:chOff x="6376164" y="2446825"/>
              <a:chExt cx="1778359" cy="492857"/>
            </a:xfrm>
          </p:grpSpPr>
          <p:pic>
            <p:nvPicPr>
              <p:cNvPr id="12" name="Object 34">
                <a:extLst>
                  <a:ext uri="{FF2B5EF4-FFF2-40B4-BE49-F238E27FC236}">
                    <a16:creationId xmlns:a16="http://schemas.microsoft.com/office/drawing/2014/main" id="{65DCD779-36D7-0463-678E-40AE08155A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533849" y="2225315"/>
                <a:ext cx="3556718" cy="985714"/>
              </a:xfrm>
              <a:prstGeom prst="rect">
                <a:avLst/>
              </a:prstGeom>
            </p:spPr>
          </p:pic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E4D29957-108F-4A96-C2ED-63395AF9E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76164" y="2446825"/>
                <a:ext cx="1778359" cy="492857"/>
              </a:xfrm>
              <a:prstGeom prst="rect">
                <a:avLst/>
              </a:prstGeom>
            </p:spPr>
          </p:pic>
        </p:grpSp>
        <p:sp>
          <p:nvSpPr>
            <p:cNvPr id="11" name="Object 38">
              <a:extLst>
                <a:ext uri="{FF2B5EF4-FFF2-40B4-BE49-F238E27FC236}">
                  <a16:creationId xmlns:a16="http://schemas.microsoft.com/office/drawing/2014/main" id="{BFF03E31-EA4A-4CE6-F001-B09E1FC1384B}"/>
                </a:ext>
              </a:extLst>
            </p:cNvPr>
            <p:cNvSpPr txBox="1"/>
            <p:nvPr/>
          </p:nvSpPr>
          <p:spPr>
            <a:xfrm>
              <a:off x="6245622" y="2538023"/>
              <a:ext cx="2039444" cy="3539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700" kern="0" spc="-100" dirty="0">
                  <a:solidFill>
                    <a:srgbClr val="EEEEEE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  <a:cs typeface="S-Core Dream 3 Light" pitchFamily="34" charset="0"/>
                </a:rPr>
                <a:t>단   위</a:t>
              </a:r>
              <a:endParaRPr lang="en-US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grpSp>
        <p:nvGrpSpPr>
          <p:cNvPr id="19" name="그룹 1010">
            <a:extLst>
              <a:ext uri="{FF2B5EF4-FFF2-40B4-BE49-F238E27FC236}">
                <a16:creationId xmlns:a16="http://schemas.microsoft.com/office/drawing/2014/main" id="{17DBC783-2A73-0E6D-0968-A6FB63EE9950}"/>
              </a:ext>
            </a:extLst>
          </p:cNvPr>
          <p:cNvGrpSpPr/>
          <p:nvPr/>
        </p:nvGrpSpPr>
        <p:grpSpPr>
          <a:xfrm>
            <a:off x="13178546" y="1734314"/>
            <a:ext cx="2039444" cy="492857"/>
            <a:chOff x="10410710" y="2446825"/>
            <a:chExt cx="2039444" cy="492857"/>
          </a:xfrm>
        </p:grpSpPr>
        <p:grpSp>
          <p:nvGrpSpPr>
            <p:cNvPr id="20" name="그룹 1011">
              <a:extLst>
                <a:ext uri="{FF2B5EF4-FFF2-40B4-BE49-F238E27FC236}">
                  <a16:creationId xmlns:a16="http://schemas.microsoft.com/office/drawing/2014/main" id="{AAEF4C59-418A-4FA1-7354-4F1CB273B39C}"/>
                </a:ext>
              </a:extLst>
            </p:cNvPr>
            <p:cNvGrpSpPr/>
            <p:nvPr/>
          </p:nvGrpSpPr>
          <p:grpSpPr>
            <a:xfrm>
              <a:off x="10541253" y="2446825"/>
              <a:ext cx="1778359" cy="492857"/>
              <a:chOff x="10541253" y="2446825"/>
              <a:chExt cx="1778359" cy="492857"/>
            </a:xfrm>
          </p:grpSpPr>
          <p:pic>
            <p:nvPicPr>
              <p:cNvPr id="22" name="Object 48">
                <a:extLst>
                  <a:ext uri="{FF2B5EF4-FFF2-40B4-BE49-F238E27FC236}">
                    <a16:creationId xmlns:a16="http://schemas.microsoft.com/office/drawing/2014/main" id="{66362CAC-35FE-2C84-6755-E2FE71056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98937" y="2225315"/>
                <a:ext cx="3556718" cy="985714"/>
              </a:xfrm>
              <a:prstGeom prst="rect">
                <a:avLst/>
              </a:prstGeom>
            </p:spPr>
          </p:pic>
          <p:pic>
            <p:nvPicPr>
              <p:cNvPr id="23" name="Object 49">
                <a:extLst>
                  <a:ext uri="{FF2B5EF4-FFF2-40B4-BE49-F238E27FC236}">
                    <a16:creationId xmlns:a16="http://schemas.microsoft.com/office/drawing/2014/main" id="{2A515DC4-83F7-213F-E6FA-0DCCFFE202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541253" y="2446825"/>
                <a:ext cx="1778359" cy="492857"/>
              </a:xfrm>
              <a:prstGeom prst="rect">
                <a:avLst/>
              </a:prstGeom>
            </p:spPr>
          </p:pic>
        </p:grpSp>
        <p:sp>
          <p:nvSpPr>
            <p:cNvPr id="21" name="Object 52">
              <a:extLst>
                <a:ext uri="{FF2B5EF4-FFF2-40B4-BE49-F238E27FC236}">
                  <a16:creationId xmlns:a16="http://schemas.microsoft.com/office/drawing/2014/main" id="{6FE25BC9-1E65-947E-CB4B-21BF79396532}"/>
                </a:ext>
              </a:extLst>
            </p:cNvPr>
            <p:cNvSpPr txBox="1"/>
            <p:nvPr/>
          </p:nvSpPr>
          <p:spPr>
            <a:xfrm>
              <a:off x="10410710" y="2538023"/>
              <a:ext cx="2039444" cy="3539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700" kern="0" spc="-100" dirty="0">
                  <a:solidFill>
                    <a:srgbClr val="EEEEEE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결 측 치</a:t>
              </a:r>
              <a:endParaRPr lang="en-US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sp>
        <p:nvSpPr>
          <p:cNvPr id="24" name="Object 5">
            <a:extLst>
              <a:ext uri="{FF2B5EF4-FFF2-40B4-BE49-F238E27FC236}">
                <a16:creationId xmlns:a16="http://schemas.microsoft.com/office/drawing/2014/main" id="{9FDCEF6C-7433-B99E-43EE-3149FCCC7A2F}"/>
              </a:ext>
            </a:extLst>
          </p:cNvPr>
          <p:cNvSpPr txBox="1"/>
          <p:nvPr/>
        </p:nvSpPr>
        <p:spPr>
          <a:xfrm>
            <a:off x="507171" y="752118"/>
            <a:ext cx="2611054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전처리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GangwonEduPower" pitchFamily="34" charset="0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과정</a:t>
            </a:r>
            <a:endParaRPr 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graphicFrame>
        <p:nvGraphicFramePr>
          <p:cNvPr id="33" name="차트 32">
            <a:extLst>
              <a:ext uri="{FF2B5EF4-FFF2-40B4-BE49-F238E27FC236}">
                <a16:creationId xmlns:a16="http://schemas.microsoft.com/office/drawing/2014/main" id="{10395C89-019A-115C-BCAB-AF449A8F78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0943572"/>
              </p:ext>
            </p:extLst>
          </p:nvPr>
        </p:nvGraphicFramePr>
        <p:xfrm>
          <a:off x="3224731" y="1181100"/>
          <a:ext cx="6400800" cy="4988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28AF15D-74B2-DDC6-8E2D-16732E65FEBE}"/>
              </a:ext>
            </a:extLst>
          </p:cNvPr>
          <p:cNvSpPr txBox="1"/>
          <p:nvPr/>
        </p:nvSpPr>
        <p:spPr>
          <a:xfrm>
            <a:off x="4267200" y="-76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pSp>
        <p:nvGrpSpPr>
          <p:cNvPr id="2" name="그룹 1006">
            <a:extLst>
              <a:ext uri="{FF2B5EF4-FFF2-40B4-BE49-F238E27FC236}">
                <a16:creationId xmlns:a16="http://schemas.microsoft.com/office/drawing/2014/main" id="{498FE710-C939-BEDA-E314-A538679E9D49}"/>
              </a:ext>
            </a:extLst>
          </p:cNvPr>
          <p:cNvGrpSpPr/>
          <p:nvPr/>
        </p:nvGrpSpPr>
        <p:grpSpPr>
          <a:xfrm>
            <a:off x="11132973" y="1756054"/>
            <a:ext cx="2039444" cy="492857"/>
            <a:chOff x="6245622" y="2446825"/>
            <a:chExt cx="2039444" cy="492857"/>
          </a:xfrm>
        </p:grpSpPr>
        <p:grpSp>
          <p:nvGrpSpPr>
            <p:cNvPr id="3" name="그룹 1007">
              <a:extLst>
                <a:ext uri="{FF2B5EF4-FFF2-40B4-BE49-F238E27FC236}">
                  <a16:creationId xmlns:a16="http://schemas.microsoft.com/office/drawing/2014/main" id="{DD17A1A1-B5FD-71BD-A1D5-DDD61F137B0A}"/>
                </a:ext>
              </a:extLst>
            </p:cNvPr>
            <p:cNvGrpSpPr/>
            <p:nvPr/>
          </p:nvGrpSpPr>
          <p:grpSpPr>
            <a:xfrm>
              <a:off x="6376164" y="2446825"/>
              <a:ext cx="1778359" cy="492857"/>
              <a:chOff x="6376164" y="2446825"/>
              <a:chExt cx="1778359" cy="492857"/>
            </a:xfrm>
          </p:grpSpPr>
          <p:pic>
            <p:nvPicPr>
              <p:cNvPr id="5" name="Object 34">
                <a:extLst>
                  <a:ext uri="{FF2B5EF4-FFF2-40B4-BE49-F238E27FC236}">
                    <a16:creationId xmlns:a16="http://schemas.microsoft.com/office/drawing/2014/main" id="{0ABBE5EC-95A5-84F5-7C1A-68470E930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533849" y="2225315"/>
                <a:ext cx="3556718" cy="985714"/>
              </a:xfrm>
              <a:prstGeom prst="rect">
                <a:avLst/>
              </a:prstGeom>
            </p:spPr>
          </p:pic>
          <p:pic>
            <p:nvPicPr>
              <p:cNvPr id="6" name="Object 35">
                <a:extLst>
                  <a:ext uri="{FF2B5EF4-FFF2-40B4-BE49-F238E27FC236}">
                    <a16:creationId xmlns:a16="http://schemas.microsoft.com/office/drawing/2014/main" id="{3E20B65D-BE2A-AEBA-64EF-A4A692FC09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76164" y="2446825"/>
                <a:ext cx="1778359" cy="492857"/>
              </a:xfrm>
              <a:prstGeom prst="rect">
                <a:avLst/>
              </a:prstGeom>
            </p:spPr>
          </p:pic>
        </p:grpSp>
        <p:sp>
          <p:nvSpPr>
            <p:cNvPr id="4" name="Object 38">
              <a:extLst>
                <a:ext uri="{FF2B5EF4-FFF2-40B4-BE49-F238E27FC236}">
                  <a16:creationId xmlns:a16="http://schemas.microsoft.com/office/drawing/2014/main" id="{CBFAFBD6-4D5F-5156-8F76-C1D90D4FA36F}"/>
                </a:ext>
              </a:extLst>
            </p:cNvPr>
            <p:cNvSpPr txBox="1"/>
            <p:nvPr/>
          </p:nvSpPr>
          <p:spPr>
            <a:xfrm>
              <a:off x="6245622" y="2538023"/>
              <a:ext cx="2039444" cy="3539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700" kern="0" spc="-100" dirty="0">
                  <a:solidFill>
                    <a:srgbClr val="EEEEEE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  <a:cs typeface="S-Core Dream 3 Light" pitchFamily="34" charset="0"/>
                </a:rPr>
                <a:t>중 복 값</a:t>
              </a:r>
              <a:endParaRPr lang="en-US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CDDC742F-A214-E06E-20FE-E88DE09FBFAE}"/>
              </a:ext>
            </a:extLst>
          </p:cNvPr>
          <p:cNvGrpSpPr/>
          <p:nvPr/>
        </p:nvGrpSpPr>
        <p:grpSpPr>
          <a:xfrm>
            <a:off x="15217990" y="1708338"/>
            <a:ext cx="2039444" cy="492857"/>
            <a:chOff x="8328166" y="2446825"/>
            <a:chExt cx="2039444" cy="49285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A941342E-5D79-7AA9-804A-0B7AF3D010B7}"/>
                </a:ext>
              </a:extLst>
            </p:cNvPr>
            <p:cNvGrpSpPr/>
            <p:nvPr/>
          </p:nvGrpSpPr>
          <p:grpSpPr>
            <a:xfrm>
              <a:off x="8458708" y="2446825"/>
              <a:ext cx="1778359" cy="492857"/>
              <a:chOff x="8458708" y="2446825"/>
              <a:chExt cx="1778359" cy="492857"/>
            </a:xfrm>
          </p:grpSpPr>
          <p:pic>
            <p:nvPicPr>
              <p:cNvPr id="26" name="Object 41">
                <a:extLst>
                  <a:ext uri="{FF2B5EF4-FFF2-40B4-BE49-F238E27FC236}">
                    <a16:creationId xmlns:a16="http://schemas.microsoft.com/office/drawing/2014/main" id="{F61CF568-65EB-74E8-0F28-750E5DE0F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616393" y="2225315"/>
                <a:ext cx="3556718" cy="985714"/>
              </a:xfrm>
              <a:prstGeom prst="rect">
                <a:avLst/>
              </a:prstGeom>
            </p:spPr>
          </p:pic>
          <p:pic>
            <p:nvPicPr>
              <p:cNvPr id="27" name="Object 42">
                <a:extLst>
                  <a:ext uri="{FF2B5EF4-FFF2-40B4-BE49-F238E27FC236}">
                    <a16:creationId xmlns:a16="http://schemas.microsoft.com/office/drawing/2014/main" id="{EFB3A996-5DFE-4694-4DF6-2FE3A4F562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458708" y="2446825"/>
                <a:ext cx="1778359" cy="492857"/>
              </a:xfrm>
              <a:prstGeom prst="rect">
                <a:avLst/>
              </a:prstGeom>
            </p:spPr>
          </p:pic>
        </p:grpSp>
        <p:sp>
          <p:nvSpPr>
            <p:cNvPr id="25" name="Object 45">
              <a:extLst>
                <a:ext uri="{FF2B5EF4-FFF2-40B4-BE49-F238E27FC236}">
                  <a16:creationId xmlns:a16="http://schemas.microsoft.com/office/drawing/2014/main" id="{9417575A-BD6A-5D26-F09E-23D6A59712A4}"/>
                </a:ext>
              </a:extLst>
            </p:cNvPr>
            <p:cNvSpPr txBox="1"/>
            <p:nvPr/>
          </p:nvSpPr>
          <p:spPr>
            <a:xfrm>
              <a:off x="8328166" y="2538023"/>
              <a:ext cx="2039444" cy="3539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700" kern="0" spc="-100" dirty="0">
                  <a:solidFill>
                    <a:srgbClr val="EEEEEE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이 상 치</a:t>
              </a:r>
              <a:endParaRPr lang="en-US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71E7160-B599-3666-671D-17B346085B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5666" y="2382503"/>
            <a:ext cx="1295400" cy="17653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EF2DBED-B2A9-049E-08DC-2FC82C83E4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66558" y="3103476"/>
            <a:ext cx="1447800" cy="2590800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7F3AE593-F4F0-3211-544A-18C2BD8E1091}"/>
              </a:ext>
            </a:extLst>
          </p:cNvPr>
          <p:cNvGrpSpPr/>
          <p:nvPr/>
        </p:nvGrpSpPr>
        <p:grpSpPr>
          <a:xfrm>
            <a:off x="10050927" y="4335818"/>
            <a:ext cx="45719" cy="228364"/>
            <a:chOff x="10404347" y="5115615"/>
            <a:chExt cx="45719" cy="228364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232833D-8006-5C5B-7EC1-9E16B637617F}"/>
                </a:ext>
              </a:extLst>
            </p:cNvPr>
            <p:cNvSpPr/>
            <p:nvPr/>
          </p:nvSpPr>
          <p:spPr>
            <a:xfrm>
              <a:off x="10404347" y="511561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A2B9C60-CEB2-0F2F-02D9-8CA0DC333B54}"/>
                </a:ext>
              </a:extLst>
            </p:cNvPr>
            <p:cNvSpPr/>
            <p:nvPr/>
          </p:nvSpPr>
          <p:spPr>
            <a:xfrm>
              <a:off x="10404347" y="520321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AC77F67-F8A1-4AEB-1F3D-94809AD55C84}"/>
                </a:ext>
              </a:extLst>
            </p:cNvPr>
            <p:cNvSpPr/>
            <p:nvPr/>
          </p:nvSpPr>
          <p:spPr>
            <a:xfrm>
              <a:off x="10404347" y="529826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09E364A-6DE3-8350-B41A-9B0811BE5252}"/>
              </a:ext>
            </a:extLst>
          </p:cNvPr>
          <p:cNvGrpSpPr/>
          <p:nvPr/>
        </p:nvGrpSpPr>
        <p:grpSpPr>
          <a:xfrm>
            <a:off x="12067598" y="2738861"/>
            <a:ext cx="45719" cy="228364"/>
            <a:chOff x="10404347" y="5115615"/>
            <a:chExt cx="45719" cy="228364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1F31836-5897-7124-4B42-7C12C55B3A26}"/>
                </a:ext>
              </a:extLst>
            </p:cNvPr>
            <p:cNvSpPr/>
            <p:nvPr/>
          </p:nvSpPr>
          <p:spPr>
            <a:xfrm>
              <a:off x="10404347" y="511561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EFF2704-26AB-D16C-BCB4-3A01D3513A8E}"/>
                </a:ext>
              </a:extLst>
            </p:cNvPr>
            <p:cNvSpPr/>
            <p:nvPr/>
          </p:nvSpPr>
          <p:spPr>
            <a:xfrm>
              <a:off x="10404347" y="520321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2C7FB17-CB33-995F-0B51-E19CA2BB82D5}"/>
                </a:ext>
              </a:extLst>
            </p:cNvPr>
            <p:cNvSpPr/>
            <p:nvPr/>
          </p:nvSpPr>
          <p:spPr>
            <a:xfrm>
              <a:off x="10404347" y="529826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58" name="Object 6">
            <a:extLst>
              <a:ext uri="{FF2B5EF4-FFF2-40B4-BE49-F238E27FC236}">
                <a16:creationId xmlns:a16="http://schemas.microsoft.com/office/drawing/2014/main" id="{F1B8AD6B-3740-8A8E-C603-1F0325C10492}"/>
              </a:ext>
            </a:extLst>
          </p:cNvPr>
          <p:cNvSpPr txBox="1"/>
          <p:nvPr/>
        </p:nvSpPr>
        <p:spPr>
          <a:xfrm>
            <a:off x="9153461" y="5871763"/>
            <a:ext cx="619507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연도에 </a:t>
            </a:r>
            <a:r>
              <a:rPr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10</a:t>
            </a:r>
            <a:r>
              <a:rPr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의 자리 숫자 발견</a:t>
            </a:r>
            <a:endParaRPr lang="en-US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9" name="Object 8">
            <a:extLst>
              <a:ext uri="{FF2B5EF4-FFF2-40B4-BE49-F238E27FC236}">
                <a16:creationId xmlns:a16="http://schemas.microsoft.com/office/drawing/2014/main" id="{0D29EB2C-2B03-1E00-E2E6-8ABA1360A502}"/>
              </a:ext>
            </a:extLst>
          </p:cNvPr>
          <p:cNvSpPr txBox="1"/>
          <p:nvPr/>
        </p:nvSpPr>
        <p:spPr>
          <a:xfrm>
            <a:off x="9153461" y="6656986"/>
            <a:ext cx="6870030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데이터 분석 과정에 오류가 생 길수 있어</a:t>
            </a:r>
            <a:r>
              <a:rPr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</a:p>
          <a:p>
            <a:r>
              <a:rPr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20</a:t>
            </a:r>
            <a:r>
              <a:rPr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아래의 숫자는 </a:t>
            </a:r>
            <a:r>
              <a:rPr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2000</a:t>
            </a:r>
            <a:r>
              <a:rPr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년을 더하고</a:t>
            </a:r>
            <a:endParaRPr lang="en-US" altLang="ko-KR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80</a:t>
            </a:r>
            <a:r>
              <a:rPr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–</a:t>
            </a:r>
            <a:r>
              <a:rPr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100</a:t>
            </a:r>
            <a:r>
              <a:rPr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사이 숫자는 </a:t>
            </a:r>
            <a:r>
              <a:rPr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1900</a:t>
            </a:r>
            <a:r>
              <a:rPr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년을 더해준다</a:t>
            </a:r>
            <a:r>
              <a:rPr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  <a:endParaRPr lang="en-US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60" name="그룹 1002">
            <a:extLst>
              <a:ext uri="{FF2B5EF4-FFF2-40B4-BE49-F238E27FC236}">
                <a16:creationId xmlns:a16="http://schemas.microsoft.com/office/drawing/2014/main" id="{530C1572-931F-3088-FC16-AE4EB463FAFD}"/>
              </a:ext>
            </a:extLst>
          </p:cNvPr>
          <p:cNvGrpSpPr/>
          <p:nvPr/>
        </p:nvGrpSpPr>
        <p:grpSpPr>
          <a:xfrm>
            <a:off x="8507462" y="5919222"/>
            <a:ext cx="404104" cy="404104"/>
            <a:chOff x="6376164" y="4087427"/>
            <a:chExt cx="404104" cy="404104"/>
          </a:xfrm>
        </p:grpSpPr>
        <p:pic>
          <p:nvPicPr>
            <p:cNvPr id="61" name="Object 13">
              <a:extLst>
                <a:ext uri="{FF2B5EF4-FFF2-40B4-BE49-F238E27FC236}">
                  <a16:creationId xmlns:a16="http://schemas.microsoft.com/office/drawing/2014/main" id="{5B133DD6-FBAC-9AC7-08DC-82046341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00488" y="3911751"/>
              <a:ext cx="808209" cy="808209"/>
            </a:xfrm>
            <a:prstGeom prst="rect">
              <a:avLst/>
            </a:prstGeom>
          </p:spPr>
        </p:pic>
        <p:pic>
          <p:nvPicPr>
            <p:cNvPr id="62" name="Object 14">
              <a:extLst>
                <a:ext uri="{FF2B5EF4-FFF2-40B4-BE49-F238E27FC236}">
                  <a16:creationId xmlns:a16="http://schemas.microsoft.com/office/drawing/2014/main" id="{CA78A67E-AC3A-4173-C7A9-6E7D9B19F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76164" y="4087427"/>
              <a:ext cx="404104" cy="404104"/>
            </a:xfrm>
            <a:prstGeom prst="rect">
              <a:avLst/>
            </a:prstGeom>
          </p:spPr>
        </p:pic>
      </p:grpSp>
      <p:grpSp>
        <p:nvGrpSpPr>
          <p:cNvPr id="63" name="그룹 1003">
            <a:extLst>
              <a:ext uri="{FF2B5EF4-FFF2-40B4-BE49-F238E27FC236}">
                <a16:creationId xmlns:a16="http://schemas.microsoft.com/office/drawing/2014/main" id="{EDAF396A-927F-C790-D543-655147A2BB66}"/>
              </a:ext>
            </a:extLst>
          </p:cNvPr>
          <p:cNvGrpSpPr/>
          <p:nvPr/>
        </p:nvGrpSpPr>
        <p:grpSpPr>
          <a:xfrm>
            <a:off x="8507462" y="6685397"/>
            <a:ext cx="399608" cy="399608"/>
            <a:chOff x="6376164" y="5722516"/>
            <a:chExt cx="399608" cy="399608"/>
          </a:xfrm>
        </p:grpSpPr>
        <p:pic>
          <p:nvPicPr>
            <p:cNvPr id="64" name="Object 17">
              <a:extLst>
                <a:ext uri="{FF2B5EF4-FFF2-40B4-BE49-F238E27FC236}">
                  <a16:creationId xmlns:a16="http://schemas.microsoft.com/office/drawing/2014/main" id="{B4B3F626-2FCC-1397-AB4A-FD5E3058E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02443" y="5548795"/>
              <a:ext cx="799215" cy="799215"/>
            </a:xfrm>
            <a:prstGeom prst="rect">
              <a:avLst/>
            </a:prstGeom>
          </p:spPr>
        </p:pic>
        <p:pic>
          <p:nvPicPr>
            <p:cNvPr id="65" name="Object 18">
              <a:extLst>
                <a:ext uri="{FF2B5EF4-FFF2-40B4-BE49-F238E27FC236}">
                  <a16:creationId xmlns:a16="http://schemas.microsoft.com/office/drawing/2014/main" id="{B9104579-E53E-1277-532D-8516475E7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76164" y="5722516"/>
              <a:ext cx="399608" cy="399608"/>
            </a:xfrm>
            <a:prstGeom prst="rect">
              <a:avLst/>
            </a:prstGeom>
          </p:spPr>
        </p:pic>
      </p:grpSp>
      <p:sp>
        <p:nvSpPr>
          <p:cNvPr id="66" name="Object 25">
            <a:extLst>
              <a:ext uri="{FF2B5EF4-FFF2-40B4-BE49-F238E27FC236}">
                <a16:creationId xmlns:a16="http://schemas.microsoft.com/office/drawing/2014/main" id="{49233054-C74D-7EF4-23DB-227D4D15C255}"/>
              </a:ext>
            </a:extLst>
          </p:cNvPr>
          <p:cNvSpPr txBox="1"/>
          <p:nvPr/>
        </p:nvSpPr>
        <p:spPr>
          <a:xfrm>
            <a:off x="8421711" y="5931739"/>
            <a:ext cx="591684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kern="0" spc="-1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S-Core Dream 5 Medium" pitchFamily="34" charset="0"/>
              </a:rPr>
              <a:t>01</a:t>
            </a:r>
            <a:endParaRPr 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67" name="Object 26">
            <a:extLst>
              <a:ext uri="{FF2B5EF4-FFF2-40B4-BE49-F238E27FC236}">
                <a16:creationId xmlns:a16="http://schemas.microsoft.com/office/drawing/2014/main" id="{E85B3ABB-F82B-AC7B-700B-70C5147CB936}"/>
              </a:ext>
            </a:extLst>
          </p:cNvPr>
          <p:cNvSpPr txBox="1"/>
          <p:nvPr/>
        </p:nvSpPr>
        <p:spPr>
          <a:xfrm>
            <a:off x="8408848" y="6737560"/>
            <a:ext cx="591684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kern="0" spc="-1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S-Core Dream 5 Medium" pitchFamily="34" charset="0"/>
              </a:rPr>
              <a:t>02</a:t>
            </a:r>
            <a:endParaRPr 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86CD346D-F5B2-23C7-DEB8-FFF5C5B862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25090" y="3190118"/>
            <a:ext cx="1371600" cy="2108200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9A87EE5E-FEDC-1090-CDB1-6762DB784DA7}"/>
              </a:ext>
            </a:extLst>
          </p:cNvPr>
          <p:cNvGrpSpPr/>
          <p:nvPr/>
        </p:nvGrpSpPr>
        <p:grpSpPr>
          <a:xfrm>
            <a:off x="14171695" y="2763011"/>
            <a:ext cx="45719" cy="228364"/>
            <a:chOff x="10404347" y="5115615"/>
            <a:chExt cx="45719" cy="228364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69B0352F-AD84-B57D-9C92-15B8E61BF1B7}"/>
                </a:ext>
              </a:extLst>
            </p:cNvPr>
            <p:cNvSpPr/>
            <p:nvPr/>
          </p:nvSpPr>
          <p:spPr>
            <a:xfrm>
              <a:off x="10404347" y="511561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8BC13447-33A6-0CCC-389B-2228584BEEC2}"/>
                </a:ext>
              </a:extLst>
            </p:cNvPr>
            <p:cNvSpPr/>
            <p:nvPr/>
          </p:nvSpPr>
          <p:spPr>
            <a:xfrm>
              <a:off x="10404347" y="520321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5AF5633-FD0A-716C-6A7D-499F0878643B}"/>
                </a:ext>
              </a:extLst>
            </p:cNvPr>
            <p:cNvSpPr/>
            <p:nvPr/>
          </p:nvSpPr>
          <p:spPr>
            <a:xfrm>
              <a:off x="10404347" y="529826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77" name="Object 6">
            <a:extLst>
              <a:ext uri="{FF2B5EF4-FFF2-40B4-BE49-F238E27FC236}">
                <a16:creationId xmlns:a16="http://schemas.microsoft.com/office/drawing/2014/main" id="{F9DAFFFB-B9D9-73CF-54F5-8E49D89661F8}"/>
              </a:ext>
            </a:extLst>
          </p:cNvPr>
          <p:cNvSpPr txBox="1"/>
          <p:nvPr/>
        </p:nvSpPr>
        <p:spPr>
          <a:xfrm>
            <a:off x="9132956" y="8191114"/>
            <a:ext cx="6195072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2016</a:t>
            </a:r>
            <a:r>
              <a:rPr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이후 데이터는 아직 집계가 덜 되어서 이상치로 보고 제거한다</a:t>
            </a:r>
            <a:r>
              <a:rPr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  <a:endParaRPr lang="en-US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78" name="그룹 1002">
            <a:extLst>
              <a:ext uri="{FF2B5EF4-FFF2-40B4-BE49-F238E27FC236}">
                <a16:creationId xmlns:a16="http://schemas.microsoft.com/office/drawing/2014/main" id="{5ACE0308-0353-FFD4-CAA3-30FA01F0D4C8}"/>
              </a:ext>
            </a:extLst>
          </p:cNvPr>
          <p:cNvGrpSpPr/>
          <p:nvPr/>
        </p:nvGrpSpPr>
        <p:grpSpPr>
          <a:xfrm>
            <a:off x="8486957" y="8238573"/>
            <a:ext cx="404104" cy="404104"/>
            <a:chOff x="6376164" y="4087427"/>
            <a:chExt cx="404104" cy="404104"/>
          </a:xfrm>
        </p:grpSpPr>
        <p:pic>
          <p:nvPicPr>
            <p:cNvPr id="79" name="Object 13">
              <a:extLst>
                <a:ext uri="{FF2B5EF4-FFF2-40B4-BE49-F238E27FC236}">
                  <a16:creationId xmlns:a16="http://schemas.microsoft.com/office/drawing/2014/main" id="{F1842850-376B-1F4D-71DB-E3E180D74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00488" y="3911751"/>
              <a:ext cx="808209" cy="808209"/>
            </a:xfrm>
            <a:prstGeom prst="rect">
              <a:avLst/>
            </a:prstGeom>
          </p:spPr>
        </p:pic>
        <p:pic>
          <p:nvPicPr>
            <p:cNvPr id="80" name="Object 14">
              <a:extLst>
                <a:ext uri="{FF2B5EF4-FFF2-40B4-BE49-F238E27FC236}">
                  <a16:creationId xmlns:a16="http://schemas.microsoft.com/office/drawing/2014/main" id="{AAB706AE-C08C-9D95-CDB0-03E659B2A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76164" y="4087427"/>
              <a:ext cx="404104" cy="404104"/>
            </a:xfrm>
            <a:prstGeom prst="rect">
              <a:avLst/>
            </a:prstGeom>
          </p:spPr>
        </p:pic>
      </p:grpSp>
      <p:sp>
        <p:nvSpPr>
          <p:cNvPr id="81" name="Object 25">
            <a:extLst>
              <a:ext uri="{FF2B5EF4-FFF2-40B4-BE49-F238E27FC236}">
                <a16:creationId xmlns:a16="http://schemas.microsoft.com/office/drawing/2014/main" id="{62A638E6-DBF2-D31F-17A3-75C055DB37C8}"/>
              </a:ext>
            </a:extLst>
          </p:cNvPr>
          <p:cNvSpPr txBox="1"/>
          <p:nvPr/>
        </p:nvSpPr>
        <p:spPr>
          <a:xfrm>
            <a:off x="8401206" y="8251090"/>
            <a:ext cx="591684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kern="0" spc="-1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S-Core Dream 5 Medium" pitchFamily="34" charset="0"/>
              </a:rPr>
              <a:t>0</a:t>
            </a:r>
            <a:r>
              <a:rPr lang="en-US" altLang="ko-KR" sz="1700" kern="0" spc="-1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S-Core Dream 5 Medium" pitchFamily="34" charset="0"/>
              </a:rPr>
              <a:t>3</a:t>
            </a:r>
            <a:endParaRPr 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82" name="Object 27">
            <a:extLst>
              <a:ext uri="{FF2B5EF4-FFF2-40B4-BE49-F238E27FC236}">
                <a16:creationId xmlns:a16="http://schemas.microsoft.com/office/drawing/2014/main" id="{7C2DF7F4-B8DA-F446-AC0E-BBBD519EE227}"/>
              </a:ext>
            </a:extLst>
          </p:cNvPr>
          <p:cNvSpPr txBox="1"/>
          <p:nvPr/>
        </p:nvSpPr>
        <p:spPr>
          <a:xfrm>
            <a:off x="479738" y="99060"/>
            <a:ext cx="8918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004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D30457-B08E-F095-A18C-4AAC868AFFA7}"/>
              </a:ext>
            </a:extLst>
          </p:cNvPr>
          <p:cNvSpPr txBox="1"/>
          <p:nvPr/>
        </p:nvSpPr>
        <p:spPr>
          <a:xfrm>
            <a:off x="394509" y="2853889"/>
            <a:ext cx="3142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데이터의</a:t>
            </a:r>
            <a:r>
              <a:rPr lang="en-US" altLang="ko-Kore-KR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분석</a:t>
            </a:r>
            <a:r>
              <a:rPr lang="en-US" altLang="ko-Kore-KR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및</a:t>
            </a:r>
            <a:r>
              <a:rPr lang="en-US" altLang="ko-Kore-KR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처리</a:t>
            </a:r>
            <a:r>
              <a:rPr lang="en-US" altLang="ko-Kore-KR" b="1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b="1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업무</a:t>
            </a:r>
            <a:endParaRPr lang="en-US" altLang="ko-Kore-KR" sz="1800" dirty="0">
              <a:solidFill>
                <a:srgbClr val="EEEEEE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Pretendard SemiBold" pitchFamily="34" charset="0"/>
            </a:endParaRPr>
          </a:p>
        </p:txBody>
      </p:sp>
      <p:grpSp>
        <p:nvGrpSpPr>
          <p:cNvPr id="84" name="그룹 1005">
            <a:extLst>
              <a:ext uri="{FF2B5EF4-FFF2-40B4-BE49-F238E27FC236}">
                <a16:creationId xmlns:a16="http://schemas.microsoft.com/office/drawing/2014/main" id="{4DBFEDB3-4D79-8FAF-E6BD-0E24B103AF38}"/>
              </a:ext>
            </a:extLst>
          </p:cNvPr>
          <p:cNvGrpSpPr/>
          <p:nvPr/>
        </p:nvGrpSpPr>
        <p:grpSpPr>
          <a:xfrm flipV="1">
            <a:off x="714206" y="2726453"/>
            <a:ext cx="2935165" cy="45719"/>
            <a:chOff x="1322638" y="5445370"/>
            <a:chExt cx="6413586" cy="50876"/>
          </a:xfrm>
        </p:grpSpPr>
        <p:pic>
          <p:nvPicPr>
            <p:cNvPr id="85" name="Object 19">
              <a:extLst>
                <a:ext uri="{FF2B5EF4-FFF2-40B4-BE49-F238E27FC236}">
                  <a16:creationId xmlns:a16="http://schemas.microsoft.com/office/drawing/2014/main" id="{9EC7231D-2207-B3DE-18AF-DA5CD03E4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22638" y="5445370"/>
              <a:ext cx="6413586" cy="50876"/>
            </a:xfrm>
            <a:prstGeom prst="rect">
              <a:avLst/>
            </a:prstGeom>
          </p:spPr>
        </p:pic>
      </p:grpSp>
      <p:grpSp>
        <p:nvGrpSpPr>
          <p:cNvPr id="14" name="그룹 1002">
            <a:extLst>
              <a:ext uri="{FF2B5EF4-FFF2-40B4-BE49-F238E27FC236}">
                <a16:creationId xmlns:a16="http://schemas.microsoft.com/office/drawing/2014/main" id="{0F93EE44-72F3-8D9F-8096-5CCEB5DE4633}"/>
              </a:ext>
            </a:extLst>
          </p:cNvPr>
          <p:cNvGrpSpPr/>
          <p:nvPr/>
        </p:nvGrpSpPr>
        <p:grpSpPr>
          <a:xfrm rot="5400000">
            <a:off x="-2975105" y="3319629"/>
            <a:ext cx="9944106" cy="3304846"/>
            <a:chOff x="3450881" y="2301799"/>
            <a:chExt cx="13872160" cy="8519271"/>
          </a:xfrm>
        </p:grpSpPr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6F06FB1A-01F2-C0D5-700E-5D79C9C12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50881" y="2301799"/>
              <a:ext cx="13872160" cy="8519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203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0" name="그룹 1001">
            <a:extLst>
              <a:ext uri="{FF2B5EF4-FFF2-40B4-BE49-F238E27FC236}">
                <a16:creationId xmlns:a16="http://schemas.microsoft.com/office/drawing/2014/main" id="{D5782C8B-C854-C09C-4128-1056631BA3A2}"/>
              </a:ext>
            </a:extLst>
          </p:cNvPr>
          <p:cNvGrpSpPr/>
          <p:nvPr/>
        </p:nvGrpSpPr>
        <p:grpSpPr>
          <a:xfrm>
            <a:off x="-23975" y="643"/>
            <a:ext cx="3673346" cy="10285714"/>
            <a:chOff x="52227797" y="-12700"/>
            <a:chExt cx="17512284" cy="10285714"/>
          </a:xfrm>
          <a:noFill/>
        </p:grpSpPr>
        <p:pic>
          <p:nvPicPr>
            <p:cNvPr id="971" name="Object 2">
              <a:extLst>
                <a:ext uri="{FF2B5EF4-FFF2-40B4-BE49-F238E27FC236}">
                  <a16:creationId xmlns:a16="http://schemas.microsoft.com/office/drawing/2014/main" id="{9040484C-5AF8-8A90-1344-4B8E7396F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/>
            </a:blip>
            <a:stretch>
              <a:fillRect/>
            </a:stretch>
          </p:blipFill>
          <p:spPr>
            <a:xfrm>
              <a:off x="52227797" y="-12700"/>
              <a:ext cx="17512284" cy="10285714"/>
            </a:xfrm>
            <a:prstGeom prst="rect">
              <a:avLst/>
            </a:prstGeom>
            <a:grpFill/>
            <a:effectLst>
              <a:glow>
                <a:schemeClr val="accent1"/>
              </a:glow>
            </a:effectLst>
          </p:spPr>
        </p:pic>
      </p:grpSp>
      <p:sp>
        <p:nvSpPr>
          <p:cNvPr id="982" name="Object 5">
            <a:extLst>
              <a:ext uri="{FF2B5EF4-FFF2-40B4-BE49-F238E27FC236}">
                <a16:creationId xmlns:a16="http://schemas.microsoft.com/office/drawing/2014/main" id="{6502147A-BC67-0876-6E4F-223BAC26456B}"/>
              </a:ext>
            </a:extLst>
          </p:cNvPr>
          <p:cNvSpPr txBox="1"/>
          <p:nvPr/>
        </p:nvSpPr>
        <p:spPr>
          <a:xfrm>
            <a:off x="507170" y="752118"/>
            <a:ext cx="3142201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글로벌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GangwonEduPower" pitchFamily="34" charset="0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게임산업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동향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분석</a:t>
            </a:r>
            <a:endParaRPr 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34" name="Object 27">
            <a:extLst>
              <a:ext uri="{FF2B5EF4-FFF2-40B4-BE49-F238E27FC236}">
                <a16:creationId xmlns:a16="http://schemas.microsoft.com/office/drawing/2014/main" id="{BCBD7853-6EAF-4258-01C8-11FFA003E5E7}"/>
              </a:ext>
            </a:extLst>
          </p:cNvPr>
          <p:cNvSpPr txBox="1"/>
          <p:nvPr/>
        </p:nvSpPr>
        <p:spPr>
          <a:xfrm>
            <a:off x="479738" y="99060"/>
            <a:ext cx="8918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005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194" name="Picture 2" descr="The Best Genre">
            <a:extLst>
              <a:ext uri="{FF2B5EF4-FFF2-40B4-BE49-F238E27FC236}">
                <a16:creationId xmlns:a16="http://schemas.microsoft.com/office/drawing/2014/main" id="{27A0322E-8A81-BD4C-1656-DD7D169142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" b="2753"/>
          <a:stretch/>
        </p:blipFill>
        <p:spPr bwMode="auto">
          <a:xfrm>
            <a:off x="4180516" y="1943100"/>
            <a:ext cx="13889368" cy="632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7CF3EB02-A574-3D1D-538D-E7841DC37612}"/>
              </a:ext>
            </a:extLst>
          </p:cNvPr>
          <p:cNvSpPr/>
          <p:nvPr/>
        </p:nvSpPr>
        <p:spPr>
          <a:xfrm>
            <a:off x="4150036" y="2019301"/>
            <a:ext cx="3429000" cy="73378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연도별 게임 </a:t>
            </a:r>
            <a:r>
              <a:rPr kumimoji="1" lang="ko-KR" altLang="en-US" sz="32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출시량</a:t>
            </a:r>
            <a:endParaRPr kumimoji="1" lang="ko-Kore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A0F6027-B59B-BE39-1A1A-EE1435C08DC1}"/>
              </a:ext>
            </a:extLst>
          </p:cNvPr>
          <p:cNvSpPr txBox="1"/>
          <p:nvPr/>
        </p:nvSpPr>
        <p:spPr>
          <a:xfrm>
            <a:off x="11430000" y="826769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연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 </a:t>
            </a:r>
            <a:r>
              <a:rPr kumimoji="1" lang="ko-Kore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도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60AEE898-A5BF-131B-90FC-540AC30A4391}"/>
              </a:ext>
            </a:extLst>
          </p:cNvPr>
          <p:cNvSpPr txBox="1"/>
          <p:nvPr/>
        </p:nvSpPr>
        <p:spPr>
          <a:xfrm>
            <a:off x="3677778" y="4686300"/>
            <a:ext cx="453970" cy="1441788"/>
          </a:xfrm>
          <a:prstGeom prst="rect">
            <a:avLst/>
          </a:prstGeom>
          <a:noFill/>
        </p:spPr>
        <p:txBody>
          <a:bodyPr vert="wordArtVertRtl" wrap="square" rtlCol="0" anchor="ctr" anchorCtr="0">
            <a:spAutoFit/>
          </a:bodyPr>
          <a:lstStyle/>
          <a:p>
            <a:r>
              <a:rPr kumimoji="1" lang="ko-Kore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출시량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AA702-FDB8-377C-9359-C7DCB9360B68}"/>
              </a:ext>
            </a:extLst>
          </p:cNvPr>
          <p:cNvSpPr txBox="1"/>
          <p:nvPr/>
        </p:nvSpPr>
        <p:spPr>
          <a:xfrm>
            <a:off x="394509" y="4782233"/>
            <a:ext cx="3142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연도별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게임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출시량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및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판매량</a:t>
            </a:r>
            <a:endParaRPr lang="en-US" altLang="ko-Kore-KR" dirty="0">
              <a:solidFill>
                <a:srgbClr val="EEEEEE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Pretendard SemiBold" pitchFamily="34" charset="0"/>
            </a:endParaRPr>
          </a:p>
          <a:p>
            <a:pPr algn="r"/>
            <a:r>
              <a:rPr lang="en-US" altLang="ko-Kore-KR" sz="18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     </a:t>
            </a:r>
          </a:p>
        </p:txBody>
      </p:sp>
      <p:grpSp>
        <p:nvGrpSpPr>
          <p:cNvPr id="5" name="그룹 1005">
            <a:extLst>
              <a:ext uri="{FF2B5EF4-FFF2-40B4-BE49-F238E27FC236}">
                <a16:creationId xmlns:a16="http://schemas.microsoft.com/office/drawing/2014/main" id="{19598148-1697-D72D-1BEA-789F13E01684}"/>
              </a:ext>
            </a:extLst>
          </p:cNvPr>
          <p:cNvGrpSpPr/>
          <p:nvPr/>
        </p:nvGrpSpPr>
        <p:grpSpPr>
          <a:xfrm flipV="1">
            <a:off x="714206" y="4492051"/>
            <a:ext cx="2935165" cy="45719"/>
            <a:chOff x="1322638" y="5445370"/>
            <a:chExt cx="6413586" cy="50876"/>
          </a:xfrm>
        </p:grpSpPr>
        <p:pic>
          <p:nvPicPr>
            <p:cNvPr id="6" name="Object 19">
              <a:extLst>
                <a:ext uri="{FF2B5EF4-FFF2-40B4-BE49-F238E27FC236}">
                  <a16:creationId xmlns:a16="http://schemas.microsoft.com/office/drawing/2014/main" id="{6A25342F-A936-E456-3856-70501F4E2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2638" y="5445370"/>
              <a:ext cx="6413586" cy="50876"/>
            </a:xfrm>
            <a:prstGeom prst="rect">
              <a:avLst/>
            </a:prstGeom>
          </p:spPr>
        </p:pic>
      </p:grpSp>
      <p:grpSp>
        <p:nvGrpSpPr>
          <p:cNvPr id="2" name="그룹 1002">
            <a:extLst>
              <a:ext uri="{FF2B5EF4-FFF2-40B4-BE49-F238E27FC236}">
                <a16:creationId xmlns:a16="http://schemas.microsoft.com/office/drawing/2014/main" id="{0701BE9B-1CBE-A746-4BD0-C010AA114587}"/>
              </a:ext>
            </a:extLst>
          </p:cNvPr>
          <p:cNvGrpSpPr/>
          <p:nvPr/>
        </p:nvGrpSpPr>
        <p:grpSpPr>
          <a:xfrm rot="5400000">
            <a:off x="-2776289" y="3518444"/>
            <a:ext cx="9546473" cy="3304846"/>
            <a:chOff x="-190474" y="2301799"/>
            <a:chExt cx="17513514" cy="8519271"/>
          </a:xfrm>
        </p:grpSpPr>
        <p:pic>
          <p:nvPicPr>
            <p:cNvPr id="3" name="Object 5">
              <a:extLst>
                <a:ext uri="{FF2B5EF4-FFF2-40B4-BE49-F238E27FC236}">
                  <a16:creationId xmlns:a16="http://schemas.microsoft.com/office/drawing/2014/main" id="{7F9D8E1D-A85A-44E5-BE87-73BAC610C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90474" y="2301799"/>
              <a:ext cx="17513514" cy="8519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764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0" name="그룹 1001">
            <a:extLst>
              <a:ext uri="{FF2B5EF4-FFF2-40B4-BE49-F238E27FC236}">
                <a16:creationId xmlns:a16="http://schemas.microsoft.com/office/drawing/2014/main" id="{D5782C8B-C854-C09C-4128-1056631BA3A2}"/>
              </a:ext>
            </a:extLst>
          </p:cNvPr>
          <p:cNvGrpSpPr/>
          <p:nvPr/>
        </p:nvGrpSpPr>
        <p:grpSpPr>
          <a:xfrm>
            <a:off x="-23975" y="0"/>
            <a:ext cx="3673346" cy="10285714"/>
            <a:chOff x="52227797" y="-12700"/>
            <a:chExt cx="17512284" cy="10285714"/>
          </a:xfrm>
          <a:noFill/>
        </p:grpSpPr>
        <p:pic>
          <p:nvPicPr>
            <p:cNvPr id="971" name="Object 2">
              <a:extLst>
                <a:ext uri="{FF2B5EF4-FFF2-40B4-BE49-F238E27FC236}">
                  <a16:creationId xmlns:a16="http://schemas.microsoft.com/office/drawing/2014/main" id="{9040484C-5AF8-8A90-1344-4B8E7396F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/>
            </a:blip>
            <a:stretch>
              <a:fillRect/>
            </a:stretch>
          </p:blipFill>
          <p:spPr>
            <a:xfrm>
              <a:off x="52227797" y="-12700"/>
              <a:ext cx="17512284" cy="10285714"/>
            </a:xfrm>
            <a:prstGeom prst="rect">
              <a:avLst/>
            </a:prstGeom>
            <a:grpFill/>
            <a:effectLst>
              <a:glow>
                <a:schemeClr val="accent1"/>
              </a:glow>
            </a:effectLst>
          </p:spPr>
        </p:pic>
      </p:grpSp>
      <p:sp>
        <p:nvSpPr>
          <p:cNvPr id="982" name="Object 5">
            <a:extLst>
              <a:ext uri="{FF2B5EF4-FFF2-40B4-BE49-F238E27FC236}">
                <a16:creationId xmlns:a16="http://schemas.microsoft.com/office/drawing/2014/main" id="{6502147A-BC67-0876-6E4F-223BAC26456B}"/>
              </a:ext>
            </a:extLst>
          </p:cNvPr>
          <p:cNvSpPr txBox="1"/>
          <p:nvPr/>
        </p:nvSpPr>
        <p:spPr>
          <a:xfrm>
            <a:off x="507170" y="752118"/>
            <a:ext cx="3142201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글로벌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GangwonEduPower" pitchFamily="34" charset="0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게임산업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동향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분석</a:t>
            </a:r>
            <a:endParaRPr 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34" name="Object 27">
            <a:extLst>
              <a:ext uri="{FF2B5EF4-FFF2-40B4-BE49-F238E27FC236}">
                <a16:creationId xmlns:a16="http://schemas.microsoft.com/office/drawing/2014/main" id="{BCBD7853-6EAF-4258-01C8-11FFA003E5E7}"/>
              </a:ext>
            </a:extLst>
          </p:cNvPr>
          <p:cNvSpPr txBox="1"/>
          <p:nvPr/>
        </p:nvSpPr>
        <p:spPr>
          <a:xfrm>
            <a:off x="479738" y="99060"/>
            <a:ext cx="8918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00</a:t>
            </a:r>
            <a:r>
              <a:rPr lang="en-US" altLang="ko-KR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6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194" name="Picture 2" descr="The Best Genre">
            <a:extLst>
              <a:ext uri="{FF2B5EF4-FFF2-40B4-BE49-F238E27FC236}">
                <a16:creationId xmlns:a16="http://schemas.microsoft.com/office/drawing/2014/main" id="{27A0322E-8A81-BD4C-1656-DD7D169142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" b="2753"/>
          <a:stretch/>
        </p:blipFill>
        <p:spPr bwMode="auto">
          <a:xfrm>
            <a:off x="4180516" y="1943100"/>
            <a:ext cx="13889368" cy="632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7CF3EB02-A574-3D1D-538D-E7841DC37612}"/>
              </a:ext>
            </a:extLst>
          </p:cNvPr>
          <p:cNvSpPr/>
          <p:nvPr/>
        </p:nvSpPr>
        <p:spPr>
          <a:xfrm>
            <a:off x="4150036" y="2019301"/>
            <a:ext cx="3429000" cy="73378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연도별 게임 </a:t>
            </a:r>
            <a:r>
              <a:rPr kumimoji="1" lang="ko-KR" altLang="en-US" sz="32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출시량</a:t>
            </a:r>
            <a:endParaRPr kumimoji="1" lang="ko-Kore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A0F6027-B59B-BE39-1A1A-EE1435C08DC1}"/>
              </a:ext>
            </a:extLst>
          </p:cNvPr>
          <p:cNvSpPr txBox="1"/>
          <p:nvPr/>
        </p:nvSpPr>
        <p:spPr>
          <a:xfrm>
            <a:off x="11430000" y="826769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연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 </a:t>
            </a:r>
            <a:r>
              <a:rPr kumimoji="1" lang="ko-Kore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도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60AEE898-A5BF-131B-90FC-540AC30A4391}"/>
              </a:ext>
            </a:extLst>
          </p:cNvPr>
          <p:cNvSpPr txBox="1"/>
          <p:nvPr/>
        </p:nvSpPr>
        <p:spPr>
          <a:xfrm>
            <a:off x="3677778" y="4686300"/>
            <a:ext cx="453970" cy="1441788"/>
          </a:xfrm>
          <a:prstGeom prst="rect">
            <a:avLst/>
          </a:prstGeom>
          <a:noFill/>
        </p:spPr>
        <p:txBody>
          <a:bodyPr vert="wordArtVertRtl" wrap="square" rtlCol="0" anchor="ctr" anchorCtr="0">
            <a:spAutoFit/>
          </a:bodyPr>
          <a:lstStyle/>
          <a:p>
            <a:r>
              <a:rPr kumimoji="1" lang="ko-Kore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출시량</a:t>
            </a:r>
          </a:p>
        </p:txBody>
      </p:sp>
      <p:pic>
        <p:nvPicPr>
          <p:cNvPr id="1046" name="Picture 2" descr="The Best Genre">
            <a:extLst>
              <a:ext uri="{FF2B5EF4-FFF2-40B4-BE49-F238E27FC236}">
                <a16:creationId xmlns:a16="http://schemas.microsoft.com/office/drawing/2014/main" id="{A728A697-DE69-4CFB-4134-D257D6E7F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204" r="3139" b="34769"/>
          <a:stretch/>
        </p:blipFill>
        <p:spPr bwMode="auto">
          <a:xfrm>
            <a:off x="13030200" y="957257"/>
            <a:ext cx="4954928" cy="4954928"/>
          </a:xfrm>
          <a:prstGeom prst="ellipse">
            <a:avLst/>
          </a:prstGeom>
          <a:noFill/>
          <a:ln w="76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2" descr="The Best Genre">
            <a:extLst>
              <a:ext uri="{FF2B5EF4-FFF2-40B4-BE49-F238E27FC236}">
                <a16:creationId xmlns:a16="http://schemas.microsoft.com/office/drawing/2014/main" id="{0047E9A1-076F-64C9-0001-E8F34C46F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4" t="31635" r="32458" b="11884"/>
          <a:stretch/>
        </p:blipFill>
        <p:spPr bwMode="auto">
          <a:xfrm>
            <a:off x="8229600" y="2206794"/>
            <a:ext cx="5127201" cy="5127201"/>
          </a:xfrm>
          <a:prstGeom prst="ellipse">
            <a:avLst/>
          </a:prstGeom>
          <a:noFill/>
          <a:ln w="76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TextBox 1048">
            <a:extLst>
              <a:ext uri="{FF2B5EF4-FFF2-40B4-BE49-F238E27FC236}">
                <a16:creationId xmlns:a16="http://schemas.microsoft.com/office/drawing/2014/main" id="{10C208BB-7CD7-2CA8-61AB-8F34D2967F5E}"/>
              </a:ext>
            </a:extLst>
          </p:cNvPr>
          <p:cNvSpPr txBox="1"/>
          <p:nvPr/>
        </p:nvSpPr>
        <p:spPr>
          <a:xfrm>
            <a:off x="394509" y="4782233"/>
            <a:ext cx="3142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연도별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게임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출시량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및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판매량</a:t>
            </a:r>
            <a:endParaRPr lang="en-US" altLang="ko-Kore-KR" dirty="0">
              <a:solidFill>
                <a:srgbClr val="EEEEEE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Pretendard SemiBold" pitchFamily="34" charset="0"/>
            </a:endParaRPr>
          </a:p>
          <a:p>
            <a:pPr algn="r"/>
            <a:r>
              <a:rPr lang="en-US" altLang="ko-Kore-KR" sz="18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     </a:t>
            </a:r>
          </a:p>
        </p:txBody>
      </p:sp>
      <p:grpSp>
        <p:nvGrpSpPr>
          <p:cNvPr id="1050" name="그룹 1005">
            <a:extLst>
              <a:ext uri="{FF2B5EF4-FFF2-40B4-BE49-F238E27FC236}">
                <a16:creationId xmlns:a16="http://schemas.microsoft.com/office/drawing/2014/main" id="{2CD0F064-4069-55B8-77EC-5B2814EBCE1A}"/>
              </a:ext>
            </a:extLst>
          </p:cNvPr>
          <p:cNvGrpSpPr/>
          <p:nvPr/>
        </p:nvGrpSpPr>
        <p:grpSpPr>
          <a:xfrm flipV="1">
            <a:off x="714206" y="4492051"/>
            <a:ext cx="2935165" cy="45719"/>
            <a:chOff x="1322638" y="5445370"/>
            <a:chExt cx="6413586" cy="50876"/>
          </a:xfrm>
        </p:grpSpPr>
        <p:pic>
          <p:nvPicPr>
            <p:cNvPr id="1051" name="Object 19">
              <a:extLst>
                <a:ext uri="{FF2B5EF4-FFF2-40B4-BE49-F238E27FC236}">
                  <a16:creationId xmlns:a16="http://schemas.microsoft.com/office/drawing/2014/main" id="{92D4B166-6300-15E4-FF9B-8E45293F1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2638" y="5445370"/>
              <a:ext cx="6413586" cy="50876"/>
            </a:xfrm>
            <a:prstGeom prst="rect">
              <a:avLst/>
            </a:prstGeom>
          </p:spPr>
        </p:pic>
      </p:grpSp>
      <p:grpSp>
        <p:nvGrpSpPr>
          <p:cNvPr id="2" name="그룹 1002">
            <a:extLst>
              <a:ext uri="{FF2B5EF4-FFF2-40B4-BE49-F238E27FC236}">
                <a16:creationId xmlns:a16="http://schemas.microsoft.com/office/drawing/2014/main" id="{41EF5CE4-EDB1-91AE-0A27-03E4A2733253}"/>
              </a:ext>
            </a:extLst>
          </p:cNvPr>
          <p:cNvGrpSpPr/>
          <p:nvPr/>
        </p:nvGrpSpPr>
        <p:grpSpPr>
          <a:xfrm rot="5400000">
            <a:off x="-2776289" y="3518444"/>
            <a:ext cx="9546473" cy="3304846"/>
            <a:chOff x="-190474" y="2301799"/>
            <a:chExt cx="17513514" cy="8519271"/>
          </a:xfrm>
        </p:grpSpPr>
        <p:pic>
          <p:nvPicPr>
            <p:cNvPr id="3" name="Object 5">
              <a:extLst>
                <a:ext uri="{FF2B5EF4-FFF2-40B4-BE49-F238E27FC236}">
                  <a16:creationId xmlns:a16="http://schemas.microsoft.com/office/drawing/2014/main" id="{4BB7D527-52B5-50C0-DB62-0FAE0CCBC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90474" y="2301799"/>
              <a:ext cx="17513514" cy="851927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796A47FB-40E0-B362-FD00-A864103A6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" b="2642"/>
          <a:stretch/>
        </p:blipFill>
        <p:spPr bwMode="auto">
          <a:xfrm>
            <a:off x="4150036" y="1790700"/>
            <a:ext cx="13909364" cy="64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70" name="그룹 1001">
            <a:extLst>
              <a:ext uri="{FF2B5EF4-FFF2-40B4-BE49-F238E27FC236}">
                <a16:creationId xmlns:a16="http://schemas.microsoft.com/office/drawing/2014/main" id="{D5782C8B-C854-C09C-4128-1056631BA3A2}"/>
              </a:ext>
            </a:extLst>
          </p:cNvPr>
          <p:cNvGrpSpPr/>
          <p:nvPr/>
        </p:nvGrpSpPr>
        <p:grpSpPr>
          <a:xfrm>
            <a:off x="-23975" y="0"/>
            <a:ext cx="3673346" cy="10285714"/>
            <a:chOff x="52227797" y="-12700"/>
            <a:chExt cx="17512284" cy="10285714"/>
          </a:xfrm>
          <a:noFill/>
        </p:grpSpPr>
        <p:pic>
          <p:nvPicPr>
            <p:cNvPr id="971" name="Object 2">
              <a:extLst>
                <a:ext uri="{FF2B5EF4-FFF2-40B4-BE49-F238E27FC236}">
                  <a16:creationId xmlns:a16="http://schemas.microsoft.com/office/drawing/2014/main" id="{9040484C-5AF8-8A90-1344-4B8E7396F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>
              <a:off x="52227797" y="-12700"/>
              <a:ext cx="17512284" cy="10285714"/>
            </a:xfrm>
            <a:prstGeom prst="rect">
              <a:avLst/>
            </a:prstGeom>
            <a:grpFill/>
            <a:effectLst>
              <a:glow>
                <a:schemeClr val="accent1"/>
              </a:glow>
            </a:effectLst>
          </p:spPr>
        </p:pic>
      </p:grpSp>
      <p:sp>
        <p:nvSpPr>
          <p:cNvPr id="982" name="Object 5">
            <a:extLst>
              <a:ext uri="{FF2B5EF4-FFF2-40B4-BE49-F238E27FC236}">
                <a16:creationId xmlns:a16="http://schemas.microsoft.com/office/drawing/2014/main" id="{6502147A-BC67-0876-6E4F-223BAC26456B}"/>
              </a:ext>
            </a:extLst>
          </p:cNvPr>
          <p:cNvSpPr txBox="1"/>
          <p:nvPr/>
        </p:nvSpPr>
        <p:spPr>
          <a:xfrm>
            <a:off x="507170" y="752118"/>
            <a:ext cx="3142201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글로벌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GangwonEduPower" pitchFamily="34" charset="0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게임산업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동향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분석</a:t>
            </a:r>
            <a:endParaRPr 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34" name="Object 27">
            <a:extLst>
              <a:ext uri="{FF2B5EF4-FFF2-40B4-BE49-F238E27FC236}">
                <a16:creationId xmlns:a16="http://schemas.microsoft.com/office/drawing/2014/main" id="{BCBD7853-6EAF-4258-01C8-11FFA003E5E7}"/>
              </a:ext>
            </a:extLst>
          </p:cNvPr>
          <p:cNvSpPr txBox="1"/>
          <p:nvPr/>
        </p:nvSpPr>
        <p:spPr>
          <a:xfrm>
            <a:off x="479738" y="99060"/>
            <a:ext cx="8918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00</a:t>
            </a:r>
            <a:r>
              <a:rPr lang="en-US" altLang="ko-KR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7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7CF3EB02-A574-3D1D-538D-E7841DC37612}"/>
              </a:ext>
            </a:extLst>
          </p:cNvPr>
          <p:cNvSpPr/>
          <p:nvPr/>
        </p:nvSpPr>
        <p:spPr>
          <a:xfrm>
            <a:off x="4150036" y="2019301"/>
            <a:ext cx="3429000" cy="73378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연도별 게임 판매량</a:t>
            </a:r>
            <a:endParaRPr kumimoji="1" lang="en-US" altLang="ko-KR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A0F6027-B59B-BE39-1A1A-EE1435C08DC1}"/>
              </a:ext>
            </a:extLst>
          </p:cNvPr>
          <p:cNvSpPr txBox="1"/>
          <p:nvPr/>
        </p:nvSpPr>
        <p:spPr>
          <a:xfrm>
            <a:off x="11430000" y="826769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연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 </a:t>
            </a:r>
            <a:r>
              <a:rPr kumimoji="1" lang="ko-Kore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도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60AEE898-A5BF-131B-90FC-540AC30A4391}"/>
              </a:ext>
            </a:extLst>
          </p:cNvPr>
          <p:cNvSpPr txBox="1"/>
          <p:nvPr/>
        </p:nvSpPr>
        <p:spPr>
          <a:xfrm>
            <a:off x="3677778" y="4686300"/>
            <a:ext cx="453970" cy="1441788"/>
          </a:xfrm>
          <a:prstGeom prst="rect">
            <a:avLst/>
          </a:prstGeom>
          <a:noFill/>
        </p:spPr>
        <p:txBody>
          <a:bodyPr vert="wordArtVertRtl" wrap="square" rtlCol="0" anchor="ctr" anchorCtr="0">
            <a:spAutoFit/>
          </a:bodyPr>
          <a:lstStyle/>
          <a:p>
            <a:r>
              <a:rPr kumimoji="1" lang="ko-Kore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판매량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F634B-0967-8E44-8DF6-2167517D7022}"/>
              </a:ext>
            </a:extLst>
          </p:cNvPr>
          <p:cNvSpPr txBox="1"/>
          <p:nvPr/>
        </p:nvSpPr>
        <p:spPr>
          <a:xfrm>
            <a:off x="394509" y="4782233"/>
            <a:ext cx="3142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연도별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게임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출시량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및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판매량</a:t>
            </a:r>
            <a:endParaRPr lang="en-US" altLang="ko-Kore-KR" dirty="0">
              <a:solidFill>
                <a:srgbClr val="EEEEEE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Pretendard SemiBold" pitchFamily="34" charset="0"/>
            </a:endParaRPr>
          </a:p>
          <a:p>
            <a:pPr algn="r"/>
            <a:r>
              <a:rPr lang="en-US" altLang="ko-Kore-KR" sz="18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     </a:t>
            </a:r>
          </a:p>
        </p:txBody>
      </p:sp>
      <p:grpSp>
        <p:nvGrpSpPr>
          <p:cNvPr id="4" name="그룹 1005">
            <a:extLst>
              <a:ext uri="{FF2B5EF4-FFF2-40B4-BE49-F238E27FC236}">
                <a16:creationId xmlns:a16="http://schemas.microsoft.com/office/drawing/2014/main" id="{093BFF88-E3E3-57D5-EAB8-F44544B7392E}"/>
              </a:ext>
            </a:extLst>
          </p:cNvPr>
          <p:cNvGrpSpPr/>
          <p:nvPr/>
        </p:nvGrpSpPr>
        <p:grpSpPr>
          <a:xfrm flipV="1">
            <a:off x="714206" y="4492051"/>
            <a:ext cx="2935165" cy="45719"/>
            <a:chOff x="1322638" y="5445370"/>
            <a:chExt cx="6413586" cy="50876"/>
          </a:xfrm>
        </p:grpSpPr>
        <p:pic>
          <p:nvPicPr>
            <p:cNvPr id="5" name="Object 19">
              <a:extLst>
                <a:ext uri="{FF2B5EF4-FFF2-40B4-BE49-F238E27FC236}">
                  <a16:creationId xmlns:a16="http://schemas.microsoft.com/office/drawing/2014/main" id="{C99EE134-D7CF-778A-63D5-AA2318007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2638" y="5445370"/>
              <a:ext cx="6413586" cy="50876"/>
            </a:xfrm>
            <a:prstGeom prst="rect">
              <a:avLst/>
            </a:prstGeom>
          </p:spPr>
        </p:pic>
      </p:grpSp>
      <p:grpSp>
        <p:nvGrpSpPr>
          <p:cNvPr id="2" name="그룹 1002">
            <a:extLst>
              <a:ext uri="{FF2B5EF4-FFF2-40B4-BE49-F238E27FC236}">
                <a16:creationId xmlns:a16="http://schemas.microsoft.com/office/drawing/2014/main" id="{651D1A04-0EE2-2FEC-3FA2-44F2161B05CE}"/>
              </a:ext>
            </a:extLst>
          </p:cNvPr>
          <p:cNvGrpSpPr/>
          <p:nvPr/>
        </p:nvGrpSpPr>
        <p:grpSpPr>
          <a:xfrm rot="5400000">
            <a:off x="-2776289" y="3518444"/>
            <a:ext cx="9546473" cy="3304846"/>
            <a:chOff x="-190474" y="2301799"/>
            <a:chExt cx="17513514" cy="8519271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B82FD012-F556-8275-DC86-3A0ECCD68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90474" y="2301799"/>
              <a:ext cx="17513514" cy="8519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294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796A47FB-40E0-B362-FD00-A864103A6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" b="2642"/>
          <a:stretch/>
        </p:blipFill>
        <p:spPr bwMode="auto">
          <a:xfrm>
            <a:off x="4150036" y="1790700"/>
            <a:ext cx="13909364" cy="64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70" name="그룹 1001">
            <a:extLst>
              <a:ext uri="{FF2B5EF4-FFF2-40B4-BE49-F238E27FC236}">
                <a16:creationId xmlns:a16="http://schemas.microsoft.com/office/drawing/2014/main" id="{D5782C8B-C854-C09C-4128-1056631BA3A2}"/>
              </a:ext>
            </a:extLst>
          </p:cNvPr>
          <p:cNvGrpSpPr/>
          <p:nvPr/>
        </p:nvGrpSpPr>
        <p:grpSpPr>
          <a:xfrm>
            <a:off x="-23975" y="5858"/>
            <a:ext cx="3673346" cy="10285714"/>
            <a:chOff x="52227797" y="-12700"/>
            <a:chExt cx="17512284" cy="10285714"/>
          </a:xfrm>
          <a:noFill/>
        </p:grpSpPr>
        <p:pic>
          <p:nvPicPr>
            <p:cNvPr id="971" name="Object 2">
              <a:extLst>
                <a:ext uri="{FF2B5EF4-FFF2-40B4-BE49-F238E27FC236}">
                  <a16:creationId xmlns:a16="http://schemas.microsoft.com/office/drawing/2014/main" id="{9040484C-5AF8-8A90-1344-4B8E7396F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>
              <a:off x="52227797" y="-12700"/>
              <a:ext cx="17512284" cy="10285714"/>
            </a:xfrm>
            <a:prstGeom prst="rect">
              <a:avLst/>
            </a:prstGeom>
            <a:grpFill/>
            <a:effectLst>
              <a:glow>
                <a:schemeClr val="accent1"/>
              </a:glow>
            </a:effectLst>
          </p:spPr>
        </p:pic>
      </p:grpSp>
      <p:sp>
        <p:nvSpPr>
          <p:cNvPr id="982" name="Object 5">
            <a:extLst>
              <a:ext uri="{FF2B5EF4-FFF2-40B4-BE49-F238E27FC236}">
                <a16:creationId xmlns:a16="http://schemas.microsoft.com/office/drawing/2014/main" id="{6502147A-BC67-0876-6E4F-223BAC26456B}"/>
              </a:ext>
            </a:extLst>
          </p:cNvPr>
          <p:cNvSpPr txBox="1"/>
          <p:nvPr/>
        </p:nvSpPr>
        <p:spPr>
          <a:xfrm>
            <a:off x="507170" y="752118"/>
            <a:ext cx="3142201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angwonEduPower" pitchFamily="34" charset="0"/>
              </a:rPr>
              <a:t>글로벌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GangwonEduPower" pitchFamily="34" charset="0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게임산업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동향</a:t>
            </a:r>
            <a:endParaRPr lang="en-US" altLang="ko-KR" sz="6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분석</a:t>
            </a:r>
            <a:endParaRPr 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34" name="Object 27">
            <a:extLst>
              <a:ext uri="{FF2B5EF4-FFF2-40B4-BE49-F238E27FC236}">
                <a16:creationId xmlns:a16="http://schemas.microsoft.com/office/drawing/2014/main" id="{BCBD7853-6EAF-4258-01C8-11FFA003E5E7}"/>
              </a:ext>
            </a:extLst>
          </p:cNvPr>
          <p:cNvSpPr txBox="1"/>
          <p:nvPr/>
        </p:nvSpPr>
        <p:spPr>
          <a:xfrm>
            <a:off x="479738" y="99060"/>
            <a:ext cx="8918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00</a:t>
            </a:r>
            <a:r>
              <a:rPr lang="en-US" altLang="ko-KR" dirty="0">
                <a:solidFill>
                  <a:schemeClr val="bg1"/>
                </a:solidFill>
                <a:latin typeface="Pretendard SemiBold" pitchFamily="34" charset="0"/>
                <a:cs typeface="Pretendard SemiBold" pitchFamily="34" charset="0"/>
              </a:rPr>
              <a:t>8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7CF3EB02-A574-3D1D-538D-E7841DC37612}"/>
              </a:ext>
            </a:extLst>
          </p:cNvPr>
          <p:cNvSpPr/>
          <p:nvPr/>
        </p:nvSpPr>
        <p:spPr>
          <a:xfrm>
            <a:off x="4150036" y="2019301"/>
            <a:ext cx="3429000" cy="73378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연도별 게임 판매량</a:t>
            </a:r>
            <a:endParaRPr kumimoji="1" lang="en-US" altLang="ko-KR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A0F6027-B59B-BE39-1A1A-EE1435C08DC1}"/>
              </a:ext>
            </a:extLst>
          </p:cNvPr>
          <p:cNvSpPr txBox="1"/>
          <p:nvPr/>
        </p:nvSpPr>
        <p:spPr>
          <a:xfrm>
            <a:off x="11430000" y="826769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연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 </a:t>
            </a:r>
            <a:r>
              <a:rPr kumimoji="1" lang="ko-Kore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도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60AEE898-A5BF-131B-90FC-540AC30A4391}"/>
              </a:ext>
            </a:extLst>
          </p:cNvPr>
          <p:cNvSpPr txBox="1"/>
          <p:nvPr/>
        </p:nvSpPr>
        <p:spPr>
          <a:xfrm>
            <a:off x="3677778" y="4686300"/>
            <a:ext cx="453970" cy="1441788"/>
          </a:xfrm>
          <a:prstGeom prst="rect">
            <a:avLst/>
          </a:prstGeom>
          <a:noFill/>
        </p:spPr>
        <p:txBody>
          <a:bodyPr vert="wordArtVertRtl" wrap="square" rtlCol="0" anchor="ctr" anchorCtr="0">
            <a:spAutoFit/>
          </a:bodyPr>
          <a:lstStyle/>
          <a:p>
            <a:r>
              <a:rPr kumimoji="1" lang="ko-Kore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판매량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8C9ED864-7CBA-37F6-A32D-784C23C7C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81" t="-3723" r="10265" b="52180"/>
          <a:stretch/>
        </p:blipFill>
        <p:spPr bwMode="auto">
          <a:xfrm>
            <a:off x="12695608" y="798624"/>
            <a:ext cx="5085222" cy="5085222"/>
          </a:xfrm>
          <a:prstGeom prst="ellipse">
            <a:avLst/>
          </a:prstGeom>
          <a:noFill/>
          <a:ln w="76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61D8F9-7D2C-4DA3-6900-44C75A2351D9}"/>
              </a:ext>
            </a:extLst>
          </p:cNvPr>
          <p:cNvSpPr txBox="1"/>
          <p:nvPr/>
        </p:nvSpPr>
        <p:spPr>
          <a:xfrm>
            <a:off x="394509" y="4782233"/>
            <a:ext cx="3142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연도별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게임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출시량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및</a:t>
            </a:r>
            <a:r>
              <a:rPr lang="en-US" altLang="ko-Kore-KR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 </a:t>
            </a:r>
            <a:r>
              <a:rPr lang="en-US" altLang="ko-Kore-KR" dirty="0" err="1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판매량</a:t>
            </a:r>
            <a:endParaRPr lang="en-US" altLang="ko-Kore-KR" dirty="0">
              <a:solidFill>
                <a:srgbClr val="EEEEEE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Pretendard SemiBold" pitchFamily="34" charset="0"/>
            </a:endParaRPr>
          </a:p>
          <a:p>
            <a:pPr algn="r"/>
            <a:r>
              <a:rPr lang="en-US" altLang="ko-Kore-KR" sz="1800" dirty="0">
                <a:solidFill>
                  <a:srgbClr val="EEEEEE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Pretendard SemiBold" pitchFamily="34" charset="0"/>
              </a:rPr>
              <a:t>     </a:t>
            </a:r>
          </a:p>
        </p:txBody>
      </p:sp>
      <p:grpSp>
        <p:nvGrpSpPr>
          <p:cNvPr id="4" name="그룹 1005">
            <a:extLst>
              <a:ext uri="{FF2B5EF4-FFF2-40B4-BE49-F238E27FC236}">
                <a16:creationId xmlns:a16="http://schemas.microsoft.com/office/drawing/2014/main" id="{3082A21C-AAB6-2F4D-947B-51B80D4876C1}"/>
              </a:ext>
            </a:extLst>
          </p:cNvPr>
          <p:cNvGrpSpPr/>
          <p:nvPr/>
        </p:nvGrpSpPr>
        <p:grpSpPr>
          <a:xfrm flipV="1">
            <a:off x="714206" y="4492051"/>
            <a:ext cx="2935165" cy="45719"/>
            <a:chOff x="1322638" y="5445370"/>
            <a:chExt cx="6413586" cy="50876"/>
          </a:xfrm>
        </p:grpSpPr>
        <p:pic>
          <p:nvPicPr>
            <p:cNvPr id="5" name="Object 19">
              <a:extLst>
                <a:ext uri="{FF2B5EF4-FFF2-40B4-BE49-F238E27FC236}">
                  <a16:creationId xmlns:a16="http://schemas.microsoft.com/office/drawing/2014/main" id="{AABE1C5F-5EF1-D74F-9890-7F06B2270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2638" y="5445370"/>
              <a:ext cx="6413586" cy="5087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1AB7EB9D-6CFB-A7BD-C719-774C9AE265E3}"/>
              </a:ext>
            </a:extLst>
          </p:cNvPr>
          <p:cNvGrpSpPr/>
          <p:nvPr/>
        </p:nvGrpSpPr>
        <p:grpSpPr>
          <a:xfrm rot="5400000">
            <a:off x="-2776289" y="3518444"/>
            <a:ext cx="9546473" cy="3304846"/>
            <a:chOff x="-190474" y="2301799"/>
            <a:chExt cx="17513514" cy="8519271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3E1CE8DE-F539-A56D-3957-D04CD92E6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90474" y="2301799"/>
              <a:ext cx="17513514" cy="8519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4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569</Words>
  <Application>Microsoft Macintosh PowerPoint</Application>
  <PresentationFormat>사용자 지정</PresentationFormat>
  <Paragraphs>225</Paragraphs>
  <Slides>17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BM DoHyeon OTF</vt:lpstr>
      <vt:lpstr>BM HANNA Pro OTF</vt:lpstr>
      <vt:lpstr>Pretendard ExtraBold</vt:lpstr>
      <vt:lpstr>Pretendard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Park Yunsu</cp:lastModifiedBy>
  <cp:revision>4</cp:revision>
  <dcterms:created xsi:type="dcterms:W3CDTF">2023-03-13T11:00:37Z</dcterms:created>
  <dcterms:modified xsi:type="dcterms:W3CDTF">2023-03-13T06:42:30Z</dcterms:modified>
</cp:coreProperties>
</file>