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73"/>
    <p:restoredTop sz="75581"/>
  </p:normalViewPr>
  <p:slideViewPr>
    <p:cSldViewPr snapToGrid="0">
      <p:cViewPr varScale="1">
        <p:scale>
          <a:sx n="112" d="100"/>
          <a:sy n="112" d="100"/>
        </p:scale>
        <p:origin x="1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162B5-4836-47F5-B54D-C045AE6A847B}"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5B05670F-BA93-402C-BED7-0652797040E3}">
      <dgm:prSet/>
      <dgm:spPr/>
      <dgm:t>
        <a:bodyPr/>
        <a:lstStyle/>
        <a:p>
          <a:r>
            <a:rPr lang="en-GB"/>
            <a:t>It is evident that with ML, healthcare, especially disease diagnosis and management, is enhanced. </a:t>
          </a:r>
          <a:endParaRPr lang="en-US"/>
        </a:p>
      </dgm:t>
    </dgm:pt>
    <dgm:pt modelId="{E6E14447-DEE7-4942-B234-927E9FF05EC3}" type="parTrans" cxnId="{3019D452-4035-4A67-A78A-2820F0734CFB}">
      <dgm:prSet/>
      <dgm:spPr/>
      <dgm:t>
        <a:bodyPr/>
        <a:lstStyle/>
        <a:p>
          <a:endParaRPr lang="en-US"/>
        </a:p>
      </dgm:t>
    </dgm:pt>
    <dgm:pt modelId="{605A2DA9-6D63-4D71-B3F4-A80139CC1DA4}" type="sibTrans" cxnId="{3019D452-4035-4A67-A78A-2820F0734CFB}">
      <dgm:prSet/>
      <dgm:spPr/>
      <dgm:t>
        <a:bodyPr/>
        <a:lstStyle/>
        <a:p>
          <a:endParaRPr lang="en-US"/>
        </a:p>
      </dgm:t>
    </dgm:pt>
    <dgm:pt modelId="{19A9093F-3CDD-4A32-A7A0-95E3995DC678}">
      <dgm:prSet/>
      <dgm:spPr/>
      <dgm:t>
        <a:bodyPr/>
        <a:lstStyle/>
        <a:p>
          <a:r>
            <a:rPr lang="en-GB"/>
            <a:t>Diabetes and heart diseases are correctly diagnosed with the help of big data. </a:t>
          </a:r>
          <a:endParaRPr lang="en-US"/>
        </a:p>
      </dgm:t>
    </dgm:pt>
    <dgm:pt modelId="{C7BFDE34-08A3-42BA-BCBF-45B0AAC5553E}" type="parTrans" cxnId="{0DA8C160-97C3-4A93-9375-8E1C007BC377}">
      <dgm:prSet/>
      <dgm:spPr/>
      <dgm:t>
        <a:bodyPr/>
        <a:lstStyle/>
        <a:p>
          <a:endParaRPr lang="en-US"/>
        </a:p>
      </dgm:t>
    </dgm:pt>
    <dgm:pt modelId="{F4609D20-9487-4929-BDCD-B596FCF5F63A}" type="sibTrans" cxnId="{0DA8C160-97C3-4A93-9375-8E1C007BC377}">
      <dgm:prSet/>
      <dgm:spPr/>
      <dgm:t>
        <a:bodyPr/>
        <a:lstStyle/>
        <a:p>
          <a:endParaRPr lang="en-US"/>
        </a:p>
      </dgm:t>
    </dgm:pt>
    <dgm:pt modelId="{6BC7C660-FF76-41C9-BA22-AE6FFDBA33B6}">
      <dgm:prSet/>
      <dgm:spPr/>
      <dgm:t>
        <a:bodyPr/>
        <a:lstStyle/>
        <a:p>
          <a:r>
            <a:rPr lang="en-GB" b="1"/>
            <a:t>Techniques:</a:t>
          </a:r>
          <a:endParaRPr lang="en-US"/>
        </a:p>
      </dgm:t>
    </dgm:pt>
    <dgm:pt modelId="{564C2ED4-F048-4FCE-9BBA-1DB63371F749}" type="parTrans" cxnId="{1CC9C08A-975E-4D74-9472-7A57E922F25D}">
      <dgm:prSet/>
      <dgm:spPr/>
      <dgm:t>
        <a:bodyPr/>
        <a:lstStyle/>
        <a:p>
          <a:endParaRPr lang="en-US"/>
        </a:p>
      </dgm:t>
    </dgm:pt>
    <dgm:pt modelId="{3B2CBAAD-B640-4E18-910D-FC1704F04F79}" type="sibTrans" cxnId="{1CC9C08A-975E-4D74-9472-7A57E922F25D}">
      <dgm:prSet/>
      <dgm:spPr/>
      <dgm:t>
        <a:bodyPr/>
        <a:lstStyle/>
        <a:p>
          <a:endParaRPr lang="en-US"/>
        </a:p>
      </dgm:t>
    </dgm:pt>
    <dgm:pt modelId="{EDCEDAC7-5307-4312-B217-62BC710EF615}">
      <dgm:prSet/>
      <dgm:spPr/>
      <dgm:t>
        <a:bodyPr/>
        <a:lstStyle/>
        <a:p>
          <a:r>
            <a:rPr lang="en-GB"/>
            <a:t>Logistic Regression: Binary classification tasks. </a:t>
          </a:r>
          <a:endParaRPr lang="en-US"/>
        </a:p>
      </dgm:t>
    </dgm:pt>
    <dgm:pt modelId="{4FAFB302-2537-4499-A937-F57EA20A119D}" type="parTrans" cxnId="{954E9687-566E-41E2-9A10-B1DF1F17FD82}">
      <dgm:prSet/>
      <dgm:spPr/>
      <dgm:t>
        <a:bodyPr/>
        <a:lstStyle/>
        <a:p>
          <a:endParaRPr lang="en-US"/>
        </a:p>
      </dgm:t>
    </dgm:pt>
    <dgm:pt modelId="{DEC2E047-F2EB-4F1A-A06C-BD8398162472}" type="sibTrans" cxnId="{954E9687-566E-41E2-9A10-B1DF1F17FD82}">
      <dgm:prSet/>
      <dgm:spPr/>
      <dgm:t>
        <a:bodyPr/>
        <a:lstStyle/>
        <a:p>
          <a:endParaRPr lang="en-US"/>
        </a:p>
      </dgm:t>
    </dgm:pt>
    <dgm:pt modelId="{CBFB2734-2228-41FC-B665-ECA2AF9408E0}">
      <dgm:prSet/>
      <dgm:spPr/>
      <dgm:t>
        <a:bodyPr/>
        <a:lstStyle/>
        <a:p>
          <a:r>
            <a:rPr lang="en-GB"/>
            <a:t>Random Forest is a method which enables decision tree ensemble to avoid overfitting. </a:t>
          </a:r>
          <a:endParaRPr lang="en-US"/>
        </a:p>
      </dgm:t>
    </dgm:pt>
    <dgm:pt modelId="{BD683893-8174-4E4A-98F4-7F7AAF15142C}" type="parTrans" cxnId="{9E614E78-DD74-4405-B6F6-403BE53667C1}">
      <dgm:prSet/>
      <dgm:spPr/>
      <dgm:t>
        <a:bodyPr/>
        <a:lstStyle/>
        <a:p>
          <a:endParaRPr lang="en-US"/>
        </a:p>
      </dgm:t>
    </dgm:pt>
    <dgm:pt modelId="{C83B125B-F5C0-4B53-A2F2-B07CD5A8800B}" type="sibTrans" cxnId="{9E614E78-DD74-4405-B6F6-403BE53667C1}">
      <dgm:prSet/>
      <dgm:spPr/>
      <dgm:t>
        <a:bodyPr/>
        <a:lstStyle/>
        <a:p>
          <a:endParaRPr lang="en-US"/>
        </a:p>
      </dgm:t>
    </dgm:pt>
    <dgm:pt modelId="{4CFA1003-28EB-407C-9333-6E9C71D592EE}">
      <dgm:prSet/>
      <dgm:spPr/>
      <dgm:t>
        <a:bodyPr/>
        <a:lstStyle/>
        <a:p>
          <a:r>
            <a:rPr lang="en-GB"/>
            <a:t>SVM is separated with a hyperplane and classifies given data.</a:t>
          </a:r>
          <a:endParaRPr lang="en-US"/>
        </a:p>
      </dgm:t>
    </dgm:pt>
    <dgm:pt modelId="{34C71DED-F682-4D7A-BF84-05E334E0E274}" type="parTrans" cxnId="{849784F9-7DB5-4043-94B9-6A65D226CD3D}">
      <dgm:prSet/>
      <dgm:spPr/>
      <dgm:t>
        <a:bodyPr/>
        <a:lstStyle/>
        <a:p>
          <a:endParaRPr lang="en-US"/>
        </a:p>
      </dgm:t>
    </dgm:pt>
    <dgm:pt modelId="{D387F847-AB06-4741-B485-FE27C587CE30}" type="sibTrans" cxnId="{849784F9-7DB5-4043-94B9-6A65D226CD3D}">
      <dgm:prSet/>
      <dgm:spPr/>
      <dgm:t>
        <a:bodyPr/>
        <a:lstStyle/>
        <a:p>
          <a:endParaRPr lang="en-US"/>
        </a:p>
      </dgm:t>
    </dgm:pt>
    <dgm:pt modelId="{39E15EF1-5DDD-FD4F-A094-EEB3C711CD60}" type="pres">
      <dgm:prSet presAssocID="{844162B5-4836-47F5-B54D-C045AE6A847B}" presName="vert0" presStyleCnt="0">
        <dgm:presLayoutVars>
          <dgm:dir/>
          <dgm:animOne val="branch"/>
          <dgm:animLvl val="lvl"/>
        </dgm:presLayoutVars>
      </dgm:prSet>
      <dgm:spPr/>
    </dgm:pt>
    <dgm:pt modelId="{1122A633-2338-514A-8AA6-5ED19A04EE03}" type="pres">
      <dgm:prSet presAssocID="{5B05670F-BA93-402C-BED7-0652797040E3}" presName="thickLine" presStyleLbl="alignNode1" presStyleIdx="0" presStyleCnt="6"/>
      <dgm:spPr/>
    </dgm:pt>
    <dgm:pt modelId="{CC6F2C48-2A90-F749-ADAA-9F74C9E06417}" type="pres">
      <dgm:prSet presAssocID="{5B05670F-BA93-402C-BED7-0652797040E3}" presName="horz1" presStyleCnt="0"/>
      <dgm:spPr/>
    </dgm:pt>
    <dgm:pt modelId="{3EED1C65-7589-9E4C-80BD-941C3AE1481C}" type="pres">
      <dgm:prSet presAssocID="{5B05670F-BA93-402C-BED7-0652797040E3}" presName="tx1" presStyleLbl="revTx" presStyleIdx="0" presStyleCnt="6"/>
      <dgm:spPr/>
    </dgm:pt>
    <dgm:pt modelId="{70FAFC34-9E24-5441-B53E-6EFD94772B99}" type="pres">
      <dgm:prSet presAssocID="{5B05670F-BA93-402C-BED7-0652797040E3}" presName="vert1" presStyleCnt="0"/>
      <dgm:spPr/>
    </dgm:pt>
    <dgm:pt modelId="{D08880EC-BD63-1D45-8CD7-CC0E848A67F2}" type="pres">
      <dgm:prSet presAssocID="{19A9093F-3CDD-4A32-A7A0-95E3995DC678}" presName="thickLine" presStyleLbl="alignNode1" presStyleIdx="1" presStyleCnt="6"/>
      <dgm:spPr/>
    </dgm:pt>
    <dgm:pt modelId="{96080F3B-70D3-084F-88C3-E773F2A10DBD}" type="pres">
      <dgm:prSet presAssocID="{19A9093F-3CDD-4A32-A7A0-95E3995DC678}" presName="horz1" presStyleCnt="0"/>
      <dgm:spPr/>
    </dgm:pt>
    <dgm:pt modelId="{C4FBE9E6-CC46-FE4B-A0E9-F6B4B28F6EAD}" type="pres">
      <dgm:prSet presAssocID="{19A9093F-3CDD-4A32-A7A0-95E3995DC678}" presName="tx1" presStyleLbl="revTx" presStyleIdx="1" presStyleCnt="6"/>
      <dgm:spPr/>
    </dgm:pt>
    <dgm:pt modelId="{ABACBC15-62F0-284D-B992-0614CD24B178}" type="pres">
      <dgm:prSet presAssocID="{19A9093F-3CDD-4A32-A7A0-95E3995DC678}" presName="vert1" presStyleCnt="0"/>
      <dgm:spPr/>
    </dgm:pt>
    <dgm:pt modelId="{C950281A-7A44-024A-938B-226B34538572}" type="pres">
      <dgm:prSet presAssocID="{6BC7C660-FF76-41C9-BA22-AE6FFDBA33B6}" presName="thickLine" presStyleLbl="alignNode1" presStyleIdx="2" presStyleCnt="6"/>
      <dgm:spPr/>
    </dgm:pt>
    <dgm:pt modelId="{0B4D75FF-E964-104C-A1C9-73245CB4D4D8}" type="pres">
      <dgm:prSet presAssocID="{6BC7C660-FF76-41C9-BA22-AE6FFDBA33B6}" presName="horz1" presStyleCnt="0"/>
      <dgm:spPr/>
    </dgm:pt>
    <dgm:pt modelId="{BE657F0C-56E4-9A41-BFED-03E3EDF149B9}" type="pres">
      <dgm:prSet presAssocID="{6BC7C660-FF76-41C9-BA22-AE6FFDBA33B6}" presName="tx1" presStyleLbl="revTx" presStyleIdx="2" presStyleCnt="6"/>
      <dgm:spPr/>
    </dgm:pt>
    <dgm:pt modelId="{7D8A6B75-B434-B44F-AA02-239C923C8446}" type="pres">
      <dgm:prSet presAssocID="{6BC7C660-FF76-41C9-BA22-AE6FFDBA33B6}" presName="vert1" presStyleCnt="0"/>
      <dgm:spPr/>
    </dgm:pt>
    <dgm:pt modelId="{D3DF54BD-0DC2-EA40-9687-DF7036CDE6DD}" type="pres">
      <dgm:prSet presAssocID="{EDCEDAC7-5307-4312-B217-62BC710EF615}" presName="thickLine" presStyleLbl="alignNode1" presStyleIdx="3" presStyleCnt="6"/>
      <dgm:spPr/>
    </dgm:pt>
    <dgm:pt modelId="{60690A9E-3999-6C49-96AC-FB96E4D1FF97}" type="pres">
      <dgm:prSet presAssocID="{EDCEDAC7-5307-4312-B217-62BC710EF615}" presName="horz1" presStyleCnt="0"/>
      <dgm:spPr/>
    </dgm:pt>
    <dgm:pt modelId="{75A4CA6A-B918-0949-B64E-D8E95C6DE924}" type="pres">
      <dgm:prSet presAssocID="{EDCEDAC7-5307-4312-B217-62BC710EF615}" presName="tx1" presStyleLbl="revTx" presStyleIdx="3" presStyleCnt="6"/>
      <dgm:spPr/>
    </dgm:pt>
    <dgm:pt modelId="{D8A70F1F-0DA7-9245-8604-6F33C0AC2D65}" type="pres">
      <dgm:prSet presAssocID="{EDCEDAC7-5307-4312-B217-62BC710EF615}" presName="vert1" presStyleCnt="0"/>
      <dgm:spPr/>
    </dgm:pt>
    <dgm:pt modelId="{8084C6B1-5819-8546-8ED2-33026F25929D}" type="pres">
      <dgm:prSet presAssocID="{CBFB2734-2228-41FC-B665-ECA2AF9408E0}" presName="thickLine" presStyleLbl="alignNode1" presStyleIdx="4" presStyleCnt="6"/>
      <dgm:spPr/>
    </dgm:pt>
    <dgm:pt modelId="{1F956E3E-BF74-3943-AAFE-B160C8A997F4}" type="pres">
      <dgm:prSet presAssocID="{CBFB2734-2228-41FC-B665-ECA2AF9408E0}" presName="horz1" presStyleCnt="0"/>
      <dgm:spPr/>
    </dgm:pt>
    <dgm:pt modelId="{BF63321D-9A3D-5846-8846-A1F1F03B3ECB}" type="pres">
      <dgm:prSet presAssocID="{CBFB2734-2228-41FC-B665-ECA2AF9408E0}" presName="tx1" presStyleLbl="revTx" presStyleIdx="4" presStyleCnt="6"/>
      <dgm:spPr/>
    </dgm:pt>
    <dgm:pt modelId="{D2F93220-F31C-5F43-BC6E-B9FAFDFDE028}" type="pres">
      <dgm:prSet presAssocID="{CBFB2734-2228-41FC-B665-ECA2AF9408E0}" presName="vert1" presStyleCnt="0"/>
      <dgm:spPr/>
    </dgm:pt>
    <dgm:pt modelId="{64B2F6FE-1C79-2247-A6C7-1D4009DF19B2}" type="pres">
      <dgm:prSet presAssocID="{4CFA1003-28EB-407C-9333-6E9C71D592EE}" presName="thickLine" presStyleLbl="alignNode1" presStyleIdx="5" presStyleCnt="6"/>
      <dgm:spPr/>
    </dgm:pt>
    <dgm:pt modelId="{6CA31565-4BD7-DA41-AE55-A1CDF37115D9}" type="pres">
      <dgm:prSet presAssocID="{4CFA1003-28EB-407C-9333-6E9C71D592EE}" presName="horz1" presStyleCnt="0"/>
      <dgm:spPr/>
    </dgm:pt>
    <dgm:pt modelId="{02D07F53-AF3B-ED4B-AFF1-D39C2BDCAA31}" type="pres">
      <dgm:prSet presAssocID="{4CFA1003-28EB-407C-9333-6E9C71D592EE}" presName="tx1" presStyleLbl="revTx" presStyleIdx="5" presStyleCnt="6"/>
      <dgm:spPr/>
    </dgm:pt>
    <dgm:pt modelId="{C2CAFC7F-473B-AE4F-9E1F-C13E52625205}" type="pres">
      <dgm:prSet presAssocID="{4CFA1003-28EB-407C-9333-6E9C71D592EE}" presName="vert1" presStyleCnt="0"/>
      <dgm:spPr/>
    </dgm:pt>
  </dgm:ptLst>
  <dgm:cxnLst>
    <dgm:cxn modelId="{3019D452-4035-4A67-A78A-2820F0734CFB}" srcId="{844162B5-4836-47F5-B54D-C045AE6A847B}" destId="{5B05670F-BA93-402C-BED7-0652797040E3}" srcOrd="0" destOrd="0" parTransId="{E6E14447-DEE7-4942-B234-927E9FF05EC3}" sibTransId="{605A2DA9-6D63-4D71-B3F4-A80139CC1DA4}"/>
    <dgm:cxn modelId="{0DA8C160-97C3-4A93-9375-8E1C007BC377}" srcId="{844162B5-4836-47F5-B54D-C045AE6A847B}" destId="{19A9093F-3CDD-4A32-A7A0-95E3995DC678}" srcOrd="1" destOrd="0" parTransId="{C7BFDE34-08A3-42BA-BCBF-45B0AAC5553E}" sibTransId="{F4609D20-9487-4929-BDCD-B596FCF5F63A}"/>
    <dgm:cxn modelId="{9E614E78-DD74-4405-B6F6-403BE53667C1}" srcId="{844162B5-4836-47F5-B54D-C045AE6A847B}" destId="{CBFB2734-2228-41FC-B665-ECA2AF9408E0}" srcOrd="4" destOrd="0" parTransId="{BD683893-8174-4E4A-98F4-7F7AAF15142C}" sibTransId="{C83B125B-F5C0-4B53-A2F2-B07CD5A8800B}"/>
    <dgm:cxn modelId="{954E9687-566E-41E2-9A10-B1DF1F17FD82}" srcId="{844162B5-4836-47F5-B54D-C045AE6A847B}" destId="{EDCEDAC7-5307-4312-B217-62BC710EF615}" srcOrd="3" destOrd="0" parTransId="{4FAFB302-2537-4499-A937-F57EA20A119D}" sibTransId="{DEC2E047-F2EB-4F1A-A06C-BD8398162472}"/>
    <dgm:cxn modelId="{215F428A-C4F7-1646-814E-587282A38E06}" type="presOf" srcId="{CBFB2734-2228-41FC-B665-ECA2AF9408E0}" destId="{BF63321D-9A3D-5846-8846-A1F1F03B3ECB}" srcOrd="0" destOrd="0" presId="urn:microsoft.com/office/officeart/2008/layout/LinedList"/>
    <dgm:cxn modelId="{1CC9C08A-975E-4D74-9472-7A57E922F25D}" srcId="{844162B5-4836-47F5-B54D-C045AE6A847B}" destId="{6BC7C660-FF76-41C9-BA22-AE6FFDBA33B6}" srcOrd="2" destOrd="0" parTransId="{564C2ED4-F048-4FCE-9BBA-1DB63371F749}" sibTransId="{3B2CBAAD-B640-4E18-910D-FC1704F04F79}"/>
    <dgm:cxn modelId="{A6FD0891-119E-3346-8CE0-46C28DA5310D}" type="presOf" srcId="{844162B5-4836-47F5-B54D-C045AE6A847B}" destId="{39E15EF1-5DDD-FD4F-A094-EEB3C711CD60}" srcOrd="0" destOrd="0" presId="urn:microsoft.com/office/officeart/2008/layout/LinedList"/>
    <dgm:cxn modelId="{6FB13794-0011-A146-A178-041AD9D6FEAD}" type="presOf" srcId="{6BC7C660-FF76-41C9-BA22-AE6FFDBA33B6}" destId="{BE657F0C-56E4-9A41-BFED-03E3EDF149B9}" srcOrd="0" destOrd="0" presId="urn:microsoft.com/office/officeart/2008/layout/LinedList"/>
    <dgm:cxn modelId="{3C563EB6-B0AB-BE4A-8150-4F7996DE35A9}" type="presOf" srcId="{19A9093F-3CDD-4A32-A7A0-95E3995DC678}" destId="{C4FBE9E6-CC46-FE4B-A0E9-F6B4B28F6EAD}" srcOrd="0" destOrd="0" presId="urn:microsoft.com/office/officeart/2008/layout/LinedList"/>
    <dgm:cxn modelId="{F908F6CC-8E62-E442-A853-AC4E15C0070D}" type="presOf" srcId="{5B05670F-BA93-402C-BED7-0652797040E3}" destId="{3EED1C65-7589-9E4C-80BD-941C3AE1481C}" srcOrd="0" destOrd="0" presId="urn:microsoft.com/office/officeart/2008/layout/LinedList"/>
    <dgm:cxn modelId="{533A40DA-DBB3-A241-9A01-C24C03134F00}" type="presOf" srcId="{4CFA1003-28EB-407C-9333-6E9C71D592EE}" destId="{02D07F53-AF3B-ED4B-AFF1-D39C2BDCAA31}" srcOrd="0" destOrd="0" presId="urn:microsoft.com/office/officeart/2008/layout/LinedList"/>
    <dgm:cxn modelId="{662B6AF3-00DB-6B4E-94E8-BD626193D701}" type="presOf" srcId="{EDCEDAC7-5307-4312-B217-62BC710EF615}" destId="{75A4CA6A-B918-0949-B64E-D8E95C6DE924}" srcOrd="0" destOrd="0" presId="urn:microsoft.com/office/officeart/2008/layout/LinedList"/>
    <dgm:cxn modelId="{849784F9-7DB5-4043-94B9-6A65D226CD3D}" srcId="{844162B5-4836-47F5-B54D-C045AE6A847B}" destId="{4CFA1003-28EB-407C-9333-6E9C71D592EE}" srcOrd="5" destOrd="0" parTransId="{34C71DED-F682-4D7A-BF84-05E334E0E274}" sibTransId="{D387F847-AB06-4741-B485-FE27C587CE30}"/>
    <dgm:cxn modelId="{487C892B-4424-D341-A757-BC3B808E4D5C}" type="presParOf" srcId="{39E15EF1-5DDD-FD4F-A094-EEB3C711CD60}" destId="{1122A633-2338-514A-8AA6-5ED19A04EE03}" srcOrd="0" destOrd="0" presId="urn:microsoft.com/office/officeart/2008/layout/LinedList"/>
    <dgm:cxn modelId="{275D0465-A62D-3347-A0CF-B57F4252BD40}" type="presParOf" srcId="{39E15EF1-5DDD-FD4F-A094-EEB3C711CD60}" destId="{CC6F2C48-2A90-F749-ADAA-9F74C9E06417}" srcOrd="1" destOrd="0" presId="urn:microsoft.com/office/officeart/2008/layout/LinedList"/>
    <dgm:cxn modelId="{0341D9CC-5176-9948-8C89-7EF31AAE2F74}" type="presParOf" srcId="{CC6F2C48-2A90-F749-ADAA-9F74C9E06417}" destId="{3EED1C65-7589-9E4C-80BD-941C3AE1481C}" srcOrd="0" destOrd="0" presId="urn:microsoft.com/office/officeart/2008/layout/LinedList"/>
    <dgm:cxn modelId="{F7E4879A-5634-674E-AC95-D19DDAB74B86}" type="presParOf" srcId="{CC6F2C48-2A90-F749-ADAA-9F74C9E06417}" destId="{70FAFC34-9E24-5441-B53E-6EFD94772B99}" srcOrd="1" destOrd="0" presId="urn:microsoft.com/office/officeart/2008/layout/LinedList"/>
    <dgm:cxn modelId="{068DD868-BA38-CA48-ABBF-9B496FDD7044}" type="presParOf" srcId="{39E15EF1-5DDD-FD4F-A094-EEB3C711CD60}" destId="{D08880EC-BD63-1D45-8CD7-CC0E848A67F2}" srcOrd="2" destOrd="0" presId="urn:microsoft.com/office/officeart/2008/layout/LinedList"/>
    <dgm:cxn modelId="{5EC6A836-C102-544C-9B64-09F0E55773FD}" type="presParOf" srcId="{39E15EF1-5DDD-FD4F-A094-EEB3C711CD60}" destId="{96080F3B-70D3-084F-88C3-E773F2A10DBD}" srcOrd="3" destOrd="0" presId="urn:microsoft.com/office/officeart/2008/layout/LinedList"/>
    <dgm:cxn modelId="{9418AB9A-F606-6C4A-8338-6F07B5C3A86A}" type="presParOf" srcId="{96080F3B-70D3-084F-88C3-E773F2A10DBD}" destId="{C4FBE9E6-CC46-FE4B-A0E9-F6B4B28F6EAD}" srcOrd="0" destOrd="0" presId="urn:microsoft.com/office/officeart/2008/layout/LinedList"/>
    <dgm:cxn modelId="{2A2FDE82-6A25-3246-B445-E55AC66C63A5}" type="presParOf" srcId="{96080F3B-70D3-084F-88C3-E773F2A10DBD}" destId="{ABACBC15-62F0-284D-B992-0614CD24B178}" srcOrd="1" destOrd="0" presId="urn:microsoft.com/office/officeart/2008/layout/LinedList"/>
    <dgm:cxn modelId="{B75C3776-858B-574C-A745-5154617285D4}" type="presParOf" srcId="{39E15EF1-5DDD-FD4F-A094-EEB3C711CD60}" destId="{C950281A-7A44-024A-938B-226B34538572}" srcOrd="4" destOrd="0" presId="urn:microsoft.com/office/officeart/2008/layout/LinedList"/>
    <dgm:cxn modelId="{B83B19AF-2DA2-B942-BE5D-7994D6C5ABBF}" type="presParOf" srcId="{39E15EF1-5DDD-FD4F-A094-EEB3C711CD60}" destId="{0B4D75FF-E964-104C-A1C9-73245CB4D4D8}" srcOrd="5" destOrd="0" presId="urn:microsoft.com/office/officeart/2008/layout/LinedList"/>
    <dgm:cxn modelId="{1FC6F022-49AA-874A-975F-72CDA17C8351}" type="presParOf" srcId="{0B4D75FF-E964-104C-A1C9-73245CB4D4D8}" destId="{BE657F0C-56E4-9A41-BFED-03E3EDF149B9}" srcOrd="0" destOrd="0" presId="urn:microsoft.com/office/officeart/2008/layout/LinedList"/>
    <dgm:cxn modelId="{525B11BF-009F-474F-9FDA-A33170945186}" type="presParOf" srcId="{0B4D75FF-E964-104C-A1C9-73245CB4D4D8}" destId="{7D8A6B75-B434-B44F-AA02-239C923C8446}" srcOrd="1" destOrd="0" presId="urn:microsoft.com/office/officeart/2008/layout/LinedList"/>
    <dgm:cxn modelId="{C3A93AB4-4CA3-3449-AFCF-3B0708D4C4AF}" type="presParOf" srcId="{39E15EF1-5DDD-FD4F-A094-EEB3C711CD60}" destId="{D3DF54BD-0DC2-EA40-9687-DF7036CDE6DD}" srcOrd="6" destOrd="0" presId="urn:microsoft.com/office/officeart/2008/layout/LinedList"/>
    <dgm:cxn modelId="{D965F275-BF0D-BC4D-9FD6-A2E3A84050FA}" type="presParOf" srcId="{39E15EF1-5DDD-FD4F-A094-EEB3C711CD60}" destId="{60690A9E-3999-6C49-96AC-FB96E4D1FF97}" srcOrd="7" destOrd="0" presId="urn:microsoft.com/office/officeart/2008/layout/LinedList"/>
    <dgm:cxn modelId="{7C59DE26-C749-DD47-8E79-E8F9E9F6DAA2}" type="presParOf" srcId="{60690A9E-3999-6C49-96AC-FB96E4D1FF97}" destId="{75A4CA6A-B918-0949-B64E-D8E95C6DE924}" srcOrd="0" destOrd="0" presId="urn:microsoft.com/office/officeart/2008/layout/LinedList"/>
    <dgm:cxn modelId="{45C46FBF-0FE5-1C44-BDC4-941824463FFB}" type="presParOf" srcId="{60690A9E-3999-6C49-96AC-FB96E4D1FF97}" destId="{D8A70F1F-0DA7-9245-8604-6F33C0AC2D65}" srcOrd="1" destOrd="0" presId="urn:microsoft.com/office/officeart/2008/layout/LinedList"/>
    <dgm:cxn modelId="{1A9E0326-9E47-1044-995B-2B1806730113}" type="presParOf" srcId="{39E15EF1-5DDD-FD4F-A094-EEB3C711CD60}" destId="{8084C6B1-5819-8546-8ED2-33026F25929D}" srcOrd="8" destOrd="0" presId="urn:microsoft.com/office/officeart/2008/layout/LinedList"/>
    <dgm:cxn modelId="{80EEA1A0-D006-7946-B8C7-26608BE1D727}" type="presParOf" srcId="{39E15EF1-5DDD-FD4F-A094-EEB3C711CD60}" destId="{1F956E3E-BF74-3943-AAFE-B160C8A997F4}" srcOrd="9" destOrd="0" presId="urn:microsoft.com/office/officeart/2008/layout/LinedList"/>
    <dgm:cxn modelId="{C8C71850-B1F7-0840-A109-CC50C9B06EA5}" type="presParOf" srcId="{1F956E3E-BF74-3943-AAFE-B160C8A997F4}" destId="{BF63321D-9A3D-5846-8846-A1F1F03B3ECB}" srcOrd="0" destOrd="0" presId="urn:microsoft.com/office/officeart/2008/layout/LinedList"/>
    <dgm:cxn modelId="{BB165F93-8D6F-F646-8B57-AB09A11E75F9}" type="presParOf" srcId="{1F956E3E-BF74-3943-AAFE-B160C8A997F4}" destId="{D2F93220-F31C-5F43-BC6E-B9FAFDFDE028}" srcOrd="1" destOrd="0" presId="urn:microsoft.com/office/officeart/2008/layout/LinedList"/>
    <dgm:cxn modelId="{482CD7EF-F07D-C14E-A5ED-5874B9EA3B9F}" type="presParOf" srcId="{39E15EF1-5DDD-FD4F-A094-EEB3C711CD60}" destId="{64B2F6FE-1C79-2247-A6C7-1D4009DF19B2}" srcOrd="10" destOrd="0" presId="urn:microsoft.com/office/officeart/2008/layout/LinedList"/>
    <dgm:cxn modelId="{76C354B4-E4D8-2047-B039-1DEF1D154D1D}" type="presParOf" srcId="{39E15EF1-5DDD-FD4F-A094-EEB3C711CD60}" destId="{6CA31565-4BD7-DA41-AE55-A1CDF37115D9}" srcOrd="11" destOrd="0" presId="urn:microsoft.com/office/officeart/2008/layout/LinedList"/>
    <dgm:cxn modelId="{83713DDE-604C-D94F-B5A3-A8DB45008873}" type="presParOf" srcId="{6CA31565-4BD7-DA41-AE55-A1CDF37115D9}" destId="{02D07F53-AF3B-ED4B-AFF1-D39C2BDCAA31}" srcOrd="0" destOrd="0" presId="urn:microsoft.com/office/officeart/2008/layout/LinedList"/>
    <dgm:cxn modelId="{D13E79F6-95FB-F345-9F8F-89BB7E6DA0B3}" type="presParOf" srcId="{6CA31565-4BD7-DA41-AE55-A1CDF37115D9}" destId="{C2CAFC7F-473B-AE4F-9E1F-C13E5262520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EAE049-F993-4404-8338-38353E712781}"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15AD1E38-C0E2-4E57-ACAB-31B34CF75FB1}">
      <dgm:prSet/>
      <dgm:spPr/>
      <dgm:t>
        <a:bodyPr/>
        <a:lstStyle/>
        <a:p>
          <a:r>
            <a:rPr lang="en-GB"/>
            <a:t>Kaggle diabetes dataset: 768 rows, 10 columns. </a:t>
          </a:r>
          <a:endParaRPr lang="en-US"/>
        </a:p>
      </dgm:t>
    </dgm:pt>
    <dgm:pt modelId="{5C1E4F6C-204C-4B0B-B588-F1C2109D27D5}" type="parTrans" cxnId="{0EC986EC-E42D-41BE-9C8D-76A68330B9C0}">
      <dgm:prSet/>
      <dgm:spPr/>
      <dgm:t>
        <a:bodyPr/>
        <a:lstStyle/>
        <a:p>
          <a:endParaRPr lang="en-US"/>
        </a:p>
      </dgm:t>
    </dgm:pt>
    <dgm:pt modelId="{BF1C9DA9-B925-4614-ACD0-6EB7B3289899}" type="sibTrans" cxnId="{0EC986EC-E42D-41BE-9C8D-76A68330B9C0}">
      <dgm:prSet phldrT="01" phldr="0"/>
      <dgm:spPr/>
      <dgm:t>
        <a:bodyPr/>
        <a:lstStyle/>
        <a:p>
          <a:r>
            <a:rPr lang="en-US"/>
            <a:t>01</a:t>
          </a:r>
        </a:p>
      </dgm:t>
    </dgm:pt>
    <dgm:pt modelId="{84422476-0809-4646-AC93-BC0FA0D9D819}">
      <dgm:prSet/>
      <dgm:spPr/>
      <dgm:t>
        <a:bodyPr/>
        <a:lstStyle/>
        <a:p>
          <a:r>
            <a:rPr lang="en-GB"/>
            <a:t>The features include pregnancies, Glucose levels, BMI, family history and age. </a:t>
          </a:r>
          <a:endParaRPr lang="en-US"/>
        </a:p>
      </dgm:t>
    </dgm:pt>
    <dgm:pt modelId="{61E007C7-C22F-4170-8B53-5429F06D3DBC}" type="parTrans" cxnId="{DE34D740-C764-4A5D-93C7-CAAAA5511090}">
      <dgm:prSet/>
      <dgm:spPr/>
      <dgm:t>
        <a:bodyPr/>
        <a:lstStyle/>
        <a:p>
          <a:endParaRPr lang="en-US"/>
        </a:p>
      </dgm:t>
    </dgm:pt>
    <dgm:pt modelId="{A055E7A7-AD91-4023-A5FD-F4B259274195}" type="sibTrans" cxnId="{DE34D740-C764-4A5D-93C7-CAAAA5511090}">
      <dgm:prSet phldrT="02" phldr="0"/>
      <dgm:spPr/>
      <dgm:t>
        <a:bodyPr/>
        <a:lstStyle/>
        <a:p>
          <a:r>
            <a:rPr lang="en-US"/>
            <a:t>02</a:t>
          </a:r>
        </a:p>
      </dgm:t>
    </dgm:pt>
    <dgm:pt modelId="{5F73A8C0-10DC-45EA-B829-BEE2D3359765}">
      <dgm:prSet/>
      <dgm:spPr/>
      <dgm:t>
        <a:bodyPr/>
        <a:lstStyle/>
        <a:p>
          <a:r>
            <a:rPr lang="en-GB"/>
            <a:t>Dependent variable: Diabetes outcome. A diabetic patient is coded 1, while a non-diabetic is coded 0. </a:t>
          </a:r>
          <a:endParaRPr lang="en-US"/>
        </a:p>
      </dgm:t>
    </dgm:pt>
    <dgm:pt modelId="{293BE2C2-9F18-45C8-9906-F9B86072B132}" type="parTrans" cxnId="{F23DB445-9442-4772-BEED-5AF50EAA973A}">
      <dgm:prSet/>
      <dgm:spPr/>
      <dgm:t>
        <a:bodyPr/>
        <a:lstStyle/>
        <a:p>
          <a:endParaRPr lang="en-US"/>
        </a:p>
      </dgm:t>
    </dgm:pt>
    <dgm:pt modelId="{47B7AE2F-6306-4C66-86AB-11E4FCF46867}" type="sibTrans" cxnId="{F23DB445-9442-4772-BEED-5AF50EAA973A}">
      <dgm:prSet phldrT="03" phldr="0"/>
      <dgm:spPr/>
      <dgm:t>
        <a:bodyPr/>
        <a:lstStyle/>
        <a:p>
          <a:r>
            <a:rPr lang="en-US"/>
            <a:t>03</a:t>
          </a:r>
        </a:p>
      </dgm:t>
    </dgm:pt>
    <dgm:pt modelId="{086C0C8B-40F3-490F-806D-B7C33DF5C70F}">
      <dgm:prSet/>
      <dgm:spPr/>
      <dgm:t>
        <a:bodyPr/>
        <a:lstStyle/>
        <a:p>
          <a:r>
            <a:rPr lang="en-GB"/>
            <a:t>Data is useful in predictive modelling, especially in the provision of healthcare services.</a:t>
          </a:r>
          <a:endParaRPr lang="en-US"/>
        </a:p>
      </dgm:t>
    </dgm:pt>
    <dgm:pt modelId="{2D1B8211-9FA6-46D6-9A34-E918BC9E42FE}" type="parTrans" cxnId="{A2DCBC80-B092-4164-B5D3-B48981DB2481}">
      <dgm:prSet/>
      <dgm:spPr/>
      <dgm:t>
        <a:bodyPr/>
        <a:lstStyle/>
        <a:p>
          <a:endParaRPr lang="en-US"/>
        </a:p>
      </dgm:t>
    </dgm:pt>
    <dgm:pt modelId="{D88C0B79-E30D-47D5-A60C-1E2B9E5464E2}" type="sibTrans" cxnId="{A2DCBC80-B092-4164-B5D3-B48981DB2481}">
      <dgm:prSet phldrT="04" phldr="0"/>
      <dgm:spPr/>
      <dgm:t>
        <a:bodyPr/>
        <a:lstStyle/>
        <a:p>
          <a:r>
            <a:rPr lang="en-US"/>
            <a:t>04</a:t>
          </a:r>
        </a:p>
      </dgm:t>
    </dgm:pt>
    <dgm:pt modelId="{C61729BF-D07B-ED4A-9D37-EA0123C073D3}" type="pres">
      <dgm:prSet presAssocID="{A1EAE049-F993-4404-8338-38353E712781}" presName="Name0" presStyleCnt="0">
        <dgm:presLayoutVars>
          <dgm:animLvl val="lvl"/>
          <dgm:resizeHandles val="exact"/>
        </dgm:presLayoutVars>
      </dgm:prSet>
      <dgm:spPr/>
    </dgm:pt>
    <dgm:pt modelId="{0474111B-FAC0-954E-96CD-F0C45CC68FA8}" type="pres">
      <dgm:prSet presAssocID="{15AD1E38-C0E2-4E57-ACAB-31B34CF75FB1}" presName="compositeNode" presStyleCnt="0">
        <dgm:presLayoutVars>
          <dgm:bulletEnabled val="1"/>
        </dgm:presLayoutVars>
      </dgm:prSet>
      <dgm:spPr/>
    </dgm:pt>
    <dgm:pt modelId="{E14111DB-E8B2-0747-AC70-EEE5EE4BB7B7}" type="pres">
      <dgm:prSet presAssocID="{15AD1E38-C0E2-4E57-ACAB-31B34CF75FB1}" presName="bgRect" presStyleLbl="alignNode1" presStyleIdx="0" presStyleCnt="4"/>
      <dgm:spPr/>
    </dgm:pt>
    <dgm:pt modelId="{4E6B7823-B10F-644B-884D-2AA3CBD5D87A}" type="pres">
      <dgm:prSet presAssocID="{BF1C9DA9-B925-4614-ACD0-6EB7B3289899}" presName="sibTransNodeRect" presStyleLbl="alignNode1" presStyleIdx="0" presStyleCnt="4">
        <dgm:presLayoutVars>
          <dgm:chMax val="0"/>
          <dgm:bulletEnabled val="1"/>
        </dgm:presLayoutVars>
      </dgm:prSet>
      <dgm:spPr/>
    </dgm:pt>
    <dgm:pt modelId="{967533D3-BF49-514F-95FE-D6CC1C1D3596}" type="pres">
      <dgm:prSet presAssocID="{15AD1E38-C0E2-4E57-ACAB-31B34CF75FB1}" presName="nodeRect" presStyleLbl="alignNode1" presStyleIdx="0" presStyleCnt="4">
        <dgm:presLayoutVars>
          <dgm:bulletEnabled val="1"/>
        </dgm:presLayoutVars>
      </dgm:prSet>
      <dgm:spPr/>
    </dgm:pt>
    <dgm:pt modelId="{C40E507B-38ED-A648-BFFB-395EB705C257}" type="pres">
      <dgm:prSet presAssocID="{BF1C9DA9-B925-4614-ACD0-6EB7B3289899}" presName="sibTrans" presStyleCnt="0"/>
      <dgm:spPr/>
    </dgm:pt>
    <dgm:pt modelId="{DC36FB39-F82C-D34C-811E-7149364A4970}" type="pres">
      <dgm:prSet presAssocID="{84422476-0809-4646-AC93-BC0FA0D9D819}" presName="compositeNode" presStyleCnt="0">
        <dgm:presLayoutVars>
          <dgm:bulletEnabled val="1"/>
        </dgm:presLayoutVars>
      </dgm:prSet>
      <dgm:spPr/>
    </dgm:pt>
    <dgm:pt modelId="{9E948937-9AAC-7D45-A558-385F4BD2B7AC}" type="pres">
      <dgm:prSet presAssocID="{84422476-0809-4646-AC93-BC0FA0D9D819}" presName="bgRect" presStyleLbl="alignNode1" presStyleIdx="1" presStyleCnt="4"/>
      <dgm:spPr/>
    </dgm:pt>
    <dgm:pt modelId="{45BFF17D-8F25-1C45-AB04-17EDB688FA7B}" type="pres">
      <dgm:prSet presAssocID="{A055E7A7-AD91-4023-A5FD-F4B259274195}" presName="sibTransNodeRect" presStyleLbl="alignNode1" presStyleIdx="1" presStyleCnt="4">
        <dgm:presLayoutVars>
          <dgm:chMax val="0"/>
          <dgm:bulletEnabled val="1"/>
        </dgm:presLayoutVars>
      </dgm:prSet>
      <dgm:spPr/>
    </dgm:pt>
    <dgm:pt modelId="{BE5CFFC2-4F0A-6649-831A-1A42374B37D7}" type="pres">
      <dgm:prSet presAssocID="{84422476-0809-4646-AC93-BC0FA0D9D819}" presName="nodeRect" presStyleLbl="alignNode1" presStyleIdx="1" presStyleCnt="4">
        <dgm:presLayoutVars>
          <dgm:bulletEnabled val="1"/>
        </dgm:presLayoutVars>
      </dgm:prSet>
      <dgm:spPr/>
    </dgm:pt>
    <dgm:pt modelId="{F2FF6853-DB2B-0C42-A273-A86DC3607929}" type="pres">
      <dgm:prSet presAssocID="{A055E7A7-AD91-4023-A5FD-F4B259274195}" presName="sibTrans" presStyleCnt="0"/>
      <dgm:spPr/>
    </dgm:pt>
    <dgm:pt modelId="{1E81F62C-2F86-9546-8DAC-8068B81B7EB0}" type="pres">
      <dgm:prSet presAssocID="{5F73A8C0-10DC-45EA-B829-BEE2D3359765}" presName="compositeNode" presStyleCnt="0">
        <dgm:presLayoutVars>
          <dgm:bulletEnabled val="1"/>
        </dgm:presLayoutVars>
      </dgm:prSet>
      <dgm:spPr/>
    </dgm:pt>
    <dgm:pt modelId="{B0A0EBED-A0BC-CB4C-B329-FEEAAF1EAA86}" type="pres">
      <dgm:prSet presAssocID="{5F73A8C0-10DC-45EA-B829-BEE2D3359765}" presName="bgRect" presStyleLbl="alignNode1" presStyleIdx="2" presStyleCnt="4"/>
      <dgm:spPr/>
    </dgm:pt>
    <dgm:pt modelId="{334954F7-5C61-6D4B-A200-27A4D4358175}" type="pres">
      <dgm:prSet presAssocID="{47B7AE2F-6306-4C66-86AB-11E4FCF46867}" presName="sibTransNodeRect" presStyleLbl="alignNode1" presStyleIdx="2" presStyleCnt="4">
        <dgm:presLayoutVars>
          <dgm:chMax val="0"/>
          <dgm:bulletEnabled val="1"/>
        </dgm:presLayoutVars>
      </dgm:prSet>
      <dgm:spPr/>
    </dgm:pt>
    <dgm:pt modelId="{D3345D02-3320-AB47-A42C-DEC5D092BC3F}" type="pres">
      <dgm:prSet presAssocID="{5F73A8C0-10DC-45EA-B829-BEE2D3359765}" presName="nodeRect" presStyleLbl="alignNode1" presStyleIdx="2" presStyleCnt="4">
        <dgm:presLayoutVars>
          <dgm:bulletEnabled val="1"/>
        </dgm:presLayoutVars>
      </dgm:prSet>
      <dgm:spPr/>
    </dgm:pt>
    <dgm:pt modelId="{87208522-5022-DC43-9F4C-700931F6DF43}" type="pres">
      <dgm:prSet presAssocID="{47B7AE2F-6306-4C66-86AB-11E4FCF46867}" presName="sibTrans" presStyleCnt="0"/>
      <dgm:spPr/>
    </dgm:pt>
    <dgm:pt modelId="{8AC9C637-8646-484A-A2D5-AE4E71ADAAA0}" type="pres">
      <dgm:prSet presAssocID="{086C0C8B-40F3-490F-806D-B7C33DF5C70F}" presName="compositeNode" presStyleCnt="0">
        <dgm:presLayoutVars>
          <dgm:bulletEnabled val="1"/>
        </dgm:presLayoutVars>
      </dgm:prSet>
      <dgm:spPr/>
    </dgm:pt>
    <dgm:pt modelId="{E932E350-F9FD-0846-9015-8BEDFFA31A3B}" type="pres">
      <dgm:prSet presAssocID="{086C0C8B-40F3-490F-806D-B7C33DF5C70F}" presName="bgRect" presStyleLbl="alignNode1" presStyleIdx="3" presStyleCnt="4"/>
      <dgm:spPr/>
    </dgm:pt>
    <dgm:pt modelId="{055EDD3B-5796-A145-BE95-B1FAFEA81199}" type="pres">
      <dgm:prSet presAssocID="{D88C0B79-E30D-47D5-A60C-1E2B9E5464E2}" presName="sibTransNodeRect" presStyleLbl="alignNode1" presStyleIdx="3" presStyleCnt="4">
        <dgm:presLayoutVars>
          <dgm:chMax val="0"/>
          <dgm:bulletEnabled val="1"/>
        </dgm:presLayoutVars>
      </dgm:prSet>
      <dgm:spPr/>
    </dgm:pt>
    <dgm:pt modelId="{0E018865-1016-9E42-859B-72A05E2B3F7A}" type="pres">
      <dgm:prSet presAssocID="{086C0C8B-40F3-490F-806D-B7C33DF5C70F}" presName="nodeRect" presStyleLbl="alignNode1" presStyleIdx="3" presStyleCnt="4">
        <dgm:presLayoutVars>
          <dgm:bulletEnabled val="1"/>
        </dgm:presLayoutVars>
      </dgm:prSet>
      <dgm:spPr/>
    </dgm:pt>
  </dgm:ptLst>
  <dgm:cxnLst>
    <dgm:cxn modelId="{47D25702-3B17-4044-885A-C67D33743191}" type="presOf" srcId="{086C0C8B-40F3-490F-806D-B7C33DF5C70F}" destId="{E932E350-F9FD-0846-9015-8BEDFFA31A3B}" srcOrd="0" destOrd="0" presId="urn:microsoft.com/office/officeart/2016/7/layout/LinearBlockProcessNumbered"/>
    <dgm:cxn modelId="{CC5EF910-8070-AB4D-A814-828A4C923499}" type="presOf" srcId="{84422476-0809-4646-AC93-BC0FA0D9D819}" destId="{BE5CFFC2-4F0A-6649-831A-1A42374B37D7}" srcOrd="1" destOrd="0" presId="urn:microsoft.com/office/officeart/2016/7/layout/LinearBlockProcessNumbered"/>
    <dgm:cxn modelId="{87EE1812-D6C6-7B43-B45B-28BCC2235674}" type="presOf" srcId="{5F73A8C0-10DC-45EA-B829-BEE2D3359765}" destId="{B0A0EBED-A0BC-CB4C-B329-FEEAAF1EAA86}" srcOrd="0" destOrd="0" presId="urn:microsoft.com/office/officeart/2016/7/layout/LinearBlockProcessNumbered"/>
    <dgm:cxn modelId="{DE34D740-C764-4A5D-93C7-CAAAA5511090}" srcId="{A1EAE049-F993-4404-8338-38353E712781}" destId="{84422476-0809-4646-AC93-BC0FA0D9D819}" srcOrd="1" destOrd="0" parTransId="{61E007C7-C22F-4170-8B53-5429F06D3DBC}" sibTransId="{A055E7A7-AD91-4023-A5FD-F4B259274195}"/>
    <dgm:cxn modelId="{F23DB445-9442-4772-BEED-5AF50EAA973A}" srcId="{A1EAE049-F993-4404-8338-38353E712781}" destId="{5F73A8C0-10DC-45EA-B829-BEE2D3359765}" srcOrd="2" destOrd="0" parTransId="{293BE2C2-9F18-45C8-9906-F9B86072B132}" sibTransId="{47B7AE2F-6306-4C66-86AB-11E4FCF46867}"/>
    <dgm:cxn modelId="{A2DCBC80-B092-4164-B5D3-B48981DB2481}" srcId="{A1EAE049-F993-4404-8338-38353E712781}" destId="{086C0C8B-40F3-490F-806D-B7C33DF5C70F}" srcOrd="3" destOrd="0" parTransId="{2D1B8211-9FA6-46D6-9A34-E918BC9E42FE}" sibTransId="{D88C0B79-E30D-47D5-A60C-1E2B9E5464E2}"/>
    <dgm:cxn modelId="{324BFF92-D9FF-3E47-BEF0-CF62B12F6808}" type="presOf" srcId="{A055E7A7-AD91-4023-A5FD-F4B259274195}" destId="{45BFF17D-8F25-1C45-AB04-17EDB688FA7B}" srcOrd="0" destOrd="0" presId="urn:microsoft.com/office/officeart/2016/7/layout/LinearBlockProcessNumbered"/>
    <dgm:cxn modelId="{B70D6A93-F2BC-D941-97D1-87ABE49DFDC6}" type="presOf" srcId="{15AD1E38-C0E2-4E57-ACAB-31B34CF75FB1}" destId="{E14111DB-E8B2-0747-AC70-EEE5EE4BB7B7}" srcOrd="0" destOrd="0" presId="urn:microsoft.com/office/officeart/2016/7/layout/LinearBlockProcessNumbered"/>
    <dgm:cxn modelId="{BCA88093-642F-D84D-B51D-E6969BFD5139}" type="presOf" srcId="{15AD1E38-C0E2-4E57-ACAB-31B34CF75FB1}" destId="{967533D3-BF49-514F-95FE-D6CC1C1D3596}" srcOrd="1" destOrd="0" presId="urn:microsoft.com/office/officeart/2016/7/layout/LinearBlockProcessNumbered"/>
    <dgm:cxn modelId="{10FDFE97-A6AB-DB4E-B8DA-771A9AD2F7CF}" type="presOf" srcId="{BF1C9DA9-B925-4614-ACD0-6EB7B3289899}" destId="{4E6B7823-B10F-644B-884D-2AA3CBD5D87A}" srcOrd="0" destOrd="0" presId="urn:microsoft.com/office/officeart/2016/7/layout/LinearBlockProcessNumbered"/>
    <dgm:cxn modelId="{ABCC63AC-3AAC-D54C-B10A-E40F3CC62EA0}" type="presOf" srcId="{D88C0B79-E30D-47D5-A60C-1E2B9E5464E2}" destId="{055EDD3B-5796-A145-BE95-B1FAFEA81199}" srcOrd="0" destOrd="0" presId="urn:microsoft.com/office/officeart/2016/7/layout/LinearBlockProcessNumbered"/>
    <dgm:cxn modelId="{BE1A04C8-F0FF-2142-91B9-F8ED59B87973}" type="presOf" srcId="{086C0C8B-40F3-490F-806D-B7C33DF5C70F}" destId="{0E018865-1016-9E42-859B-72A05E2B3F7A}" srcOrd="1" destOrd="0" presId="urn:microsoft.com/office/officeart/2016/7/layout/LinearBlockProcessNumbered"/>
    <dgm:cxn modelId="{F697FECE-12C2-FA4B-A4BE-37378F841DC7}" type="presOf" srcId="{A1EAE049-F993-4404-8338-38353E712781}" destId="{C61729BF-D07B-ED4A-9D37-EA0123C073D3}" srcOrd="0" destOrd="0" presId="urn:microsoft.com/office/officeart/2016/7/layout/LinearBlockProcessNumbered"/>
    <dgm:cxn modelId="{0EC986EC-E42D-41BE-9C8D-76A68330B9C0}" srcId="{A1EAE049-F993-4404-8338-38353E712781}" destId="{15AD1E38-C0E2-4E57-ACAB-31B34CF75FB1}" srcOrd="0" destOrd="0" parTransId="{5C1E4F6C-204C-4B0B-B588-F1C2109D27D5}" sibTransId="{BF1C9DA9-B925-4614-ACD0-6EB7B3289899}"/>
    <dgm:cxn modelId="{8FEDB4F1-948D-8B44-98F8-E08F4A2BB271}" type="presOf" srcId="{84422476-0809-4646-AC93-BC0FA0D9D819}" destId="{9E948937-9AAC-7D45-A558-385F4BD2B7AC}" srcOrd="0" destOrd="0" presId="urn:microsoft.com/office/officeart/2016/7/layout/LinearBlockProcessNumbered"/>
    <dgm:cxn modelId="{7919C9F6-6D43-2E40-8AA7-0209F51B3819}" type="presOf" srcId="{5F73A8C0-10DC-45EA-B829-BEE2D3359765}" destId="{D3345D02-3320-AB47-A42C-DEC5D092BC3F}" srcOrd="1" destOrd="0" presId="urn:microsoft.com/office/officeart/2016/7/layout/LinearBlockProcessNumbered"/>
    <dgm:cxn modelId="{F5592CFB-A203-1048-9142-2565D8F1A19B}" type="presOf" srcId="{47B7AE2F-6306-4C66-86AB-11E4FCF46867}" destId="{334954F7-5C61-6D4B-A200-27A4D4358175}" srcOrd="0" destOrd="0" presId="urn:microsoft.com/office/officeart/2016/7/layout/LinearBlockProcessNumbered"/>
    <dgm:cxn modelId="{067590A2-02A0-C24A-9443-3460E55C9855}" type="presParOf" srcId="{C61729BF-D07B-ED4A-9D37-EA0123C073D3}" destId="{0474111B-FAC0-954E-96CD-F0C45CC68FA8}" srcOrd="0" destOrd="0" presId="urn:microsoft.com/office/officeart/2016/7/layout/LinearBlockProcessNumbered"/>
    <dgm:cxn modelId="{8637B703-B777-784E-8107-2EAE1058F280}" type="presParOf" srcId="{0474111B-FAC0-954E-96CD-F0C45CC68FA8}" destId="{E14111DB-E8B2-0747-AC70-EEE5EE4BB7B7}" srcOrd="0" destOrd="0" presId="urn:microsoft.com/office/officeart/2016/7/layout/LinearBlockProcessNumbered"/>
    <dgm:cxn modelId="{50E8D393-2B7E-B146-BD38-6F46739A5CE7}" type="presParOf" srcId="{0474111B-FAC0-954E-96CD-F0C45CC68FA8}" destId="{4E6B7823-B10F-644B-884D-2AA3CBD5D87A}" srcOrd="1" destOrd="0" presId="urn:microsoft.com/office/officeart/2016/7/layout/LinearBlockProcessNumbered"/>
    <dgm:cxn modelId="{81E9A76A-428F-D742-84F8-9CADB20164AD}" type="presParOf" srcId="{0474111B-FAC0-954E-96CD-F0C45CC68FA8}" destId="{967533D3-BF49-514F-95FE-D6CC1C1D3596}" srcOrd="2" destOrd="0" presId="urn:microsoft.com/office/officeart/2016/7/layout/LinearBlockProcessNumbered"/>
    <dgm:cxn modelId="{D3D2D250-5F3F-8E45-B52B-774D351D3F0E}" type="presParOf" srcId="{C61729BF-D07B-ED4A-9D37-EA0123C073D3}" destId="{C40E507B-38ED-A648-BFFB-395EB705C257}" srcOrd="1" destOrd="0" presId="urn:microsoft.com/office/officeart/2016/7/layout/LinearBlockProcessNumbered"/>
    <dgm:cxn modelId="{6ACBC148-4904-E342-904F-837E88CC09D5}" type="presParOf" srcId="{C61729BF-D07B-ED4A-9D37-EA0123C073D3}" destId="{DC36FB39-F82C-D34C-811E-7149364A4970}" srcOrd="2" destOrd="0" presId="urn:microsoft.com/office/officeart/2016/7/layout/LinearBlockProcessNumbered"/>
    <dgm:cxn modelId="{A8A51612-6886-694A-85B8-8894DC3A394D}" type="presParOf" srcId="{DC36FB39-F82C-D34C-811E-7149364A4970}" destId="{9E948937-9AAC-7D45-A558-385F4BD2B7AC}" srcOrd="0" destOrd="0" presId="urn:microsoft.com/office/officeart/2016/7/layout/LinearBlockProcessNumbered"/>
    <dgm:cxn modelId="{BC22B378-1D83-8144-B9C4-C9CBEACA5AE6}" type="presParOf" srcId="{DC36FB39-F82C-D34C-811E-7149364A4970}" destId="{45BFF17D-8F25-1C45-AB04-17EDB688FA7B}" srcOrd="1" destOrd="0" presId="urn:microsoft.com/office/officeart/2016/7/layout/LinearBlockProcessNumbered"/>
    <dgm:cxn modelId="{23349C2F-7E53-E640-B0D2-716B77EA5F92}" type="presParOf" srcId="{DC36FB39-F82C-D34C-811E-7149364A4970}" destId="{BE5CFFC2-4F0A-6649-831A-1A42374B37D7}" srcOrd="2" destOrd="0" presId="urn:microsoft.com/office/officeart/2016/7/layout/LinearBlockProcessNumbered"/>
    <dgm:cxn modelId="{21EBD9A7-CDCF-464B-8A1F-05538E406244}" type="presParOf" srcId="{C61729BF-D07B-ED4A-9D37-EA0123C073D3}" destId="{F2FF6853-DB2B-0C42-A273-A86DC3607929}" srcOrd="3" destOrd="0" presId="urn:microsoft.com/office/officeart/2016/7/layout/LinearBlockProcessNumbered"/>
    <dgm:cxn modelId="{CC6A3FB4-E674-DC42-8A02-9AD118B39D11}" type="presParOf" srcId="{C61729BF-D07B-ED4A-9D37-EA0123C073D3}" destId="{1E81F62C-2F86-9546-8DAC-8068B81B7EB0}" srcOrd="4" destOrd="0" presId="urn:microsoft.com/office/officeart/2016/7/layout/LinearBlockProcessNumbered"/>
    <dgm:cxn modelId="{867A8607-9F6E-F84C-869C-4DE2E42788D6}" type="presParOf" srcId="{1E81F62C-2F86-9546-8DAC-8068B81B7EB0}" destId="{B0A0EBED-A0BC-CB4C-B329-FEEAAF1EAA86}" srcOrd="0" destOrd="0" presId="urn:microsoft.com/office/officeart/2016/7/layout/LinearBlockProcessNumbered"/>
    <dgm:cxn modelId="{F735DBF0-9281-7F4B-B71C-6D7718B20BD2}" type="presParOf" srcId="{1E81F62C-2F86-9546-8DAC-8068B81B7EB0}" destId="{334954F7-5C61-6D4B-A200-27A4D4358175}" srcOrd="1" destOrd="0" presId="urn:microsoft.com/office/officeart/2016/7/layout/LinearBlockProcessNumbered"/>
    <dgm:cxn modelId="{C124403D-4D3C-DB42-9C2B-632EB3D2CD2E}" type="presParOf" srcId="{1E81F62C-2F86-9546-8DAC-8068B81B7EB0}" destId="{D3345D02-3320-AB47-A42C-DEC5D092BC3F}" srcOrd="2" destOrd="0" presId="urn:microsoft.com/office/officeart/2016/7/layout/LinearBlockProcessNumbered"/>
    <dgm:cxn modelId="{B8783CBF-1503-5D4F-ABB7-B03B5376D108}" type="presParOf" srcId="{C61729BF-D07B-ED4A-9D37-EA0123C073D3}" destId="{87208522-5022-DC43-9F4C-700931F6DF43}" srcOrd="5" destOrd="0" presId="urn:microsoft.com/office/officeart/2016/7/layout/LinearBlockProcessNumbered"/>
    <dgm:cxn modelId="{33337FC1-F0A6-CA42-B8D9-043AFCD9DB97}" type="presParOf" srcId="{C61729BF-D07B-ED4A-9D37-EA0123C073D3}" destId="{8AC9C637-8646-484A-A2D5-AE4E71ADAAA0}" srcOrd="6" destOrd="0" presId="urn:microsoft.com/office/officeart/2016/7/layout/LinearBlockProcessNumbered"/>
    <dgm:cxn modelId="{09C93D11-932D-CA48-A77F-1E451F6D7C73}" type="presParOf" srcId="{8AC9C637-8646-484A-A2D5-AE4E71ADAAA0}" destId="{E932E350-F9FD-0846-9015-8BEDFFA31A3B}" srcOrd="0" destOrd="0" presId="urn:microsoft.com/office/officeart/2016/7/layout/LinearBlockProcessNumbered"/>
    <dgm:cxn modelId="{68066D6F-4E3E-E24F-84B0-D6F7451E005A}" type="presParOf" srcId="{8AC9C637-8646-484A-A2D5-AE4E71ADAAA0}" destId="{055EDD3B-5796-A145-BE95-B1FAFEA81199}" srcOrd="1" destOrd="0" presId="urn:microsoft.com/office/officeart/2016/7/layout/LinearBlockProcessNumbered"/>
    <dgm:cxn modelId="{A1F5E371-0F8B-7748-BB9F-E4CC852652B0}" type="presParOf" srcId="{8AC9C637-8646-484A-A2D5-AE4E71ADAAA0}" destId="{0E018865-1016-9E42-859B-72A05E2B3F7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2A633-2338-514A-8AA6-5ED19A04EE03}">
      <dsp:nvSpPr>
        <dsp:cNvPr id="0" name=""/>
        <dsp:cNvSpPr/>
      </dsp:nvSpPr>
      <dsp:spPr>
        <a:xfrm>
          <a:off x="0" y="2077"/>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3EED1C65-7589-9E4C-80BD-941C3AE1481C}">
      <dsp:nvSpPr>
        <dsp:cNvPr id="0" name=""/>
        <dsp:cNvSpPr/>
      </dsp:nvSpPr>
      <dsp:spPr>
        <a:xfrm>
          <a:off x="0" y="2077"/>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It is evident that with ML, healthcare, especially disease diagnosis and management, is enhanced. </a:t>
          </a:r>
          <a:endParaRPr lang="en-US" sz="2100" kern="1200"/>
        </a:p>
      </dsp:txBody>
      <dsp:txXfrm>
        <a:off x="0" y="2077"/>
        <a:ext cx="6692748" cy="708478"/>
      </dsp:txXfrm>
    </dsp:sp>
    <dsp:sp modelId="{D08880EC-BD63-1D45-8CD7-CC0E848A67F2}">
      <dsp:nvSpPr>
        <dsp:cNvPr id="0" name=""/>
        <dsp:cNvSpPr/>
      </dsp:nvSpPr>
      <dsp:spPr>
        <a:xfrm>
          <a:off x="0" y="710555"/>
          <a:ext cx="6692748" cy="0"/>
        </a:xfrm>
        <a:prstGeom prst="line">
          <a:avLst/>
        </a:prstGeom>
        <a:gradFill rotWithShape="0">
          <a:gsLst>
            <a:gs pos="0">
              <a:schemeClr val="accent2">
                <a:hueOff val="-293806"/>
                <a:satOff val="-6499"/>
                <a:lumOff val="-1294"/>
                <a:alphaOff val="0"/>
                <a:tint val="94000"/>
                <a:satMod val="105000"/>
                <a:lumMod val="102000"/>
              </a:schemeClr>
            </a:gs>
            <a:gs pos="100000">
              <a:schemeClr val="accent2">
                <a:hueOff val="-293806"/>
                <a:satOff val="-6499"/>
                <a:lumOff val="-1294"/>
                <a:alphaOff val="0"/>
                <a:shade val="74000"/>
                <a:satMod val="128000"/>
                <a:lumMod val="100000"/>
              </a:schemeClr>
            </a:gs>
          </a:gsLst>
          <a:lin ang="5400000" scaled="0"/>
        </a:gradFill>
        <a:ln w="9525" cap="flat" cmpd="sng" algn="ctr">
          <a:solidFill>
            <a:schemeClr val="accent2">
              <a:hueOff val="-293806"/>
              <a:satOff val="-6499"/>
              <a:lumOff val="-129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4FBE9E6-CC46-FE4B-A0E9-F6B4B28F6EAD}">
      <dsp:nvSpPr>
        <dsp:cNvPr id="0" name=""/>
        <dsp:cNvSpPr/>
      </dsp:nvSpPr>
      <dsp:spPr>
        <a:xfrm>
          <a:off x="0" y="710555"/>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Diabetes and heart diseases are correctly diagnosed with the help of big data. </a:t>
          </a:r>
          <a:endParaRPr lang="en-US" sz="2100" kern="1200"/>
        </a:p>
      </dsp:txBody>
      <dsp:txXfrm>
        <a:off x="0" y="710555"/>
        <a:ext cx="6692748" cy="708478"/>
      </dsp:txXfrm>
    </dsp:sp>
    <dsp:sp modelId="{C950281A-7A44-024A-938B-226B34538572}">
      <dsp:nvSpPr>
        <dsp:cNvPr id="0" name=""/>
        <dsp:cNvSpPr/>
      </dsp:nvSpPr>
      <dsp:spPr>
        <a:xfrm>
          <a:off x="0" y="1419033"/>
          <a:ext cx="6692748" cy="0"/>
        </a:xfrm>
        <a:prstGeom prst="line">
          <a:avLst/>
        </a:prstGeom>
        <a:gradFill rotWithShape="0">
          <a:gsLst>
            <a:gs pos="0">
              <a:schemeClr val="accent2">
                <a:hueOff val="-587612"/>
                <a:satOff val="-12998"/>
                <a:lumOff val="-2588"/>
                <a:alphaOff val="0"/>
                <a:tint val="94000"/>
                <a:satMod val="105000"/>
                <a:lumMod val="102000"/>
              </a:schemeClr>
            </a:gs>
            <a:gs pos="100000">
              <a:schemeClr val="accent2">
                <a:hueOff val="-587612"/>
                <a:satOff val="-12998"/>
                <a:lumOff val="-2588"/>
                <a:alphaOff val="0"/>
                <a:shade val="74000"/>
                <a:satMod val="128000"/>
                <a:lumMod val="100000"/>
              </a:schemeClr>
            </a:gs>
          </a:gsLst>
          <a:lin ang="5400000" scaled="0"/>
        </a:gradFill>
        <a:ln w="9525" cap="flat" cmpd="sng" algn="ctr">
          <a:solidFill>
            <a:schemeClr val="accent2">
              <a:hueOff val="-587612"/>
              <a:satOff val="-12998"/>
              <a:lumOff val="-258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657F0C-56E4-9A41-BFED-03E3EDF149B9}">
      <dsp:nvSpPr>
        <dsp:cNvPr id="0" name=""/>
        <dsp:cNvSpPr/>
      </dsp:nvSpPr>
      <dsp:spPr>
        <a:xfrm>
          <a:off x="0" y="1419033"/>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b="1" kern="1200"/>
            <a:t>Techniques:</a:t>
          </a:r>
          <a:endParaRPr lang="en-US" sz="2100" kern="1200"/>
        </a:p>
      </dsp:txBody>
      <dsp:txXfrm>
        <a:off x="0" y="1419033"/>
        <a:ext cx="6692748" cy="708478"/>
      </dsp:txXfrm>
    </dsp:sp>
    <dsp:sp modelId="{D3DF54BD-0DC2-EA40-9687-DF7036CDE6DD}">
      <dsp:nvSpPr>
        <dsp:cNvPr id="0" name=""/>
        <dsp:cNvSpPr/>
      </dsp:nvSpPr>
      <dsp:spPr>
        <a:xfrm>
          <a:off x="0" y="2127512"/>
          <a:ext cx="6692748" cy="0"/>
        </a:xfrm>
        <a:prstGeom prst="line">
          <a:avLst/>
        </a:prstGeom>
        <a:gradFill rotWithShape="0">
          <a:gsLst>
            <a:gs pos="0">
              <a:schemeClr val="accent2">
                <a:hueOff val="-881419"/>
                <a:satOff val="-19497"/>
                <a:lumOff val="-3882"/>
                <a:alphaOff val="0"/>
                <a:tint val="94000"/>
                <a:satMod val="105000"/>
                <a:lumMod val="102000"/>
              </a:schemeClr>
            </a:gs>
            <a:gs pos="100000">
              <a:schemeClr val="accent2">
                <a:hueOff val="-881419"/>
                <a:satOff val="-19497"/>
                <a:lumOff val="-3882"/>
                <a:alphaOff val="0"/>
                <a:shade val="74000"/>
                <a:satMod val="128000"/>
                <a:lumMod val="100000"/>
              </a:schemeClr>
            </a:gs>
          </a:gsLst>
          <a:lin ang="5400000" scaled="0"/>
        </a:gradFill>
        <a:ln w="9525" cap="flat" cmpd="sng" algn="ctr">
          <a:solidFill>
            <a:schemeClr val="accent2">
              <a:hueOff val="-881419"/>
              <a:satOff val="-19497"/>
              <a:lumOff val="-3882"/>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A4CA6A-B918-0949-B64E-D8E95C6DE924}">
      <dsp:nvSpPr>
        <dsp:cNvPr id="0" name=""/>
        <dsp:cNvSpPr/>
      </dsp:nvSpPr>
      <dsp:spPr>
        <a:xfrm>
          <a:off x="0" y="2127512"/>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Logistic Regression: Binary classification tasks. </a:t>
          </a:r>
          <a:endParaRPr lang="en-US" sz="2100" kern="1200"/>
        </a:p>
      </dsp:txBody>
      <dsp:txXfrm>
        <a:off x="0" y="2127512"/>
        <a:ext cx="6692748" cy="708478"/>
      </dsp:txXfrm>
    </dsp:sp>
    <dsp:sp modelId="{8084C6B1-5819-8546-8ED2-33026F25929D}">
      <dsp:nvSpPr>
        <dsp:cNvPr id="0" name=""/>
        <dsp:cNvSpPr/>
      </dsp:nvSpPr>
      <dsp:spPr>
        <a:xfrm>
          <a:off x="0" y="2835990"/>
          <a:ext cx="6692748" cy="0"/>
        </a:xfrm>
        <a:prstGeom prst="line">
          <a:avLst/>
        </a:prstGeom>
        <a:gradFill rotWithShape="0">
          <a:gsLst>
            <a:gs pos="0">
              <a:schemeClr val="accent2">
                <a:hueOff val="-1175225"/>
                <a:satOff val="-25996"/>
                <a:lumOff val="-5176"/>
                <a:alphaOff val="0"/>
                <a:tint val="94000"/>
                <a:satMod val="105000"/>
                <a:lumMod val="102000"/>
              </a:schemeClr>
            </a:gs>
            <a:gs pos="100000">
              <a:schemeClr val="accent2">
                <a:hueOff val="-1175225"/>
                <a:satOff val="-25996"/>
                <a:lumOff val="-5176"/>
                <a:alphaOff val="0"/>
                <a:shade val="74000"/>
                <a:satMod val="128000"/>
                <a:lumMod val="100000"/>
              </a:schemeClr>
            </a:gs>
          </a:gsLst>
          <a:lin ang="5400000" scaled="0"/>
        </a:gradFill>
        <a:ln w="9525" cap="flat" cmpd="sng" algn="ctr">
          <a:solidFill>
            <a:schemeClr val="accent2">
              <a:hueOff val="-1175225"/>
              <a:satOff val="-25996"/>
              <a:lumOff val="-517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F63321D-9A3D-5846-8846-A1F1F03B3ECB}">
      <dsp:nvSpPr>
        <dsp:cNvPr id="0" name=""/>
        <dsp:cNvSpPr/>
      </dsp:nvSpPr>
      <dsp:spPr>
        <a:xfrm>
          <a:off x="0" y="2835990"/>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Random Forest is a method which enables decision tree ensemble to avoid overfitting. </a:t>
          </a:r>
          <a:endParaRPr lang="en-US" sz="2100" kern="1200"/>
        </a:p>
      </dsp:txBody>
      <dsp:txXfrm>
        <a:off x="0" y="2835990"/>
        <a:ext cx="6692748" cy="708478"/>
      </dsp:txXfrm>
    </dsp:sp>
    <dsp:sp modelId="{64B2F6FE-1C79-2247-A6C7-1D4009DF19B2}">
      <dsp:nvSpPr>
        <dsp:cNvPr id="0" name=""/>
        <dsp:cNvSpPr/>
      </dsp:nvSpPr>
      <dsp:spPr>
        <a:xfrm>
          <a:off x="0" y="3544468"/>
          <a:ext cx="6692748" cy="0"/>
        </a:xfrm>
        <a:prstGeom prst="line">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2D07F53-AF3B-ED4B-AFF1-D39C2BDCAA31}">
      <dsp:nvSpPr>
        <dsp:cNvPr id="0" name=""/>
        <dsp:cNvSpPr/>
      </dsp:nvSpPr>
      <dsp:spPr>
        <a:xfrm>
          <a:off x="0" y="3544468"/>
          <a:ext cx="6692748" cy="708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SVM is separated with a hyperplane and classifies given data.</a:t>
          </a:r>
          <a:endParaRPr lang="en-US" sz="2100" kern="1200"/>
        </a:p>
      </dsp:txBody>
      <dsp:txXfrm>
        <a:off x="0" y="3544468"/>
        <a:ext cx="6692748" cy="708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111DB-E8B2-0747-AC70-EEE5EE4BB7B7}">
      <dsp:nvSpPr>
        <dsp:cNvPr id="0" name=""/>
        <dsp:cNvSpPr/>
      </dsp:nvSpPr>
      <dsp:spPr>
        <a:xfrm>
          <a:off x="193" y="390687"/>
          <a:ext cx="2336229" cy="2803475"/>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800100">
            <a:lnSpc>
              <a:spcPct val="90000"/>
            </a:lnSpc>
            <a:spcBef>
              <a:spcPct val="0"/>
            </a:spcBef>
            <a:spcAft>
              <a:spcPct val="35000"/>
            </a:spcAft>
            <a:buNone/>
          </a:pPr>
          <a:r>
            <a:rPr lang="en-GB" sz="1800" kern="1200"/>
            <a:t>Kaggle diabetes dataset: 768 rows, 10 columns. </a:t>
          </a:r>
          <a:endParaRPr lang="en-US" sz="1800" kern="1200"/>
        </a:p>
      </dsp:txBody>
      <dsp:txXfrm>
        <a:off x="193" y="1512077"/>
        <a:ext cx="2336229" cy="1682085"/>
      </dsp:txXfrm>
    </dsp:sp>
    <dsp:sp modelId="{4E6B7823-B10F-644B-884D-2AA3CBD5D87A}">
      <dsp:nvSpPr>
        <dsp:cNvPr id="0" name=""/>
        <dsp:cNvSpPr/>
      </dsp:nvSpPr>
      <dsp:spPr>
        <a:xfrm>
          <a:off x="193" y="390687"/>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193" y="390687"/>
        <a:ext cx="2336229" cy="1121390"/>
      </dsp:txXfrm>
    </dsp:sp>
    <dsp:sp modelId="{9E948937-9AAC-7D45-A558-385F4BD2B7AC}">
      <dsp:nvSpPr>
        <dsp:cNvPr id="0" name=""/>
        <dsp:cNvSpPr/>
      </dsp:nvSpPr>
      <dsp:spPr>
        <a:xfrm>
          <a:off x="2523321" y="390687"/>
          <a:ext cx="2336229" cy="2803475"/>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800100">
            <a:lnSpc>
              <a:spcPct val="90000"/>
            </a:lnSpc>
            <a:spcBef>
              <a:spcPct val="0"/>
            </a:spcBef>
            <a:spcAft>
              <a:spcPct val="35000"/>
            </a:spcAft>
            <a:buNone/>
          </a:pPr>
          <a:r>
            <a:rPr lang="en-GB" sz="1800" kern="1200"/>
            <a:t>The features include pregnancies, Glucose levels, BMI, family history and age. </a:t>
          </a:r>
          <a:endParaRPr lang="en-US" sz="1800" kern="1200"/>
        </a:p>
      </dsp:txBody>
      <dsp:txXfrm>
        <a:off x="2523321" y="1512077"/>
        <a:ext cx="2336229" cy="1682085"/>
      </dsp:txXfrm>
    </dsp:sp>
    <dsp:sp modelId="{45BFF17D-8F25-1C45-AB04-17EDB688FA7B}">
      <dsp:nvSpPr>
        <dsp:cNvPr id="0" name=""/>
        <dsp:cNvSpPr/>
      </dsp:nvSpPr>
      <dsp:spPr>
        <a:xfrm>
          <a:off x="2523321" y="390687"/>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523321" y="390687"/>
        <a:ext cx="2336229" cy="1121390"/>
      </dsp:txXfrm>
    </dsp:sp>
    <dsp:sp modelId="{B0A0EBED-A0BC-CB4C-B329-FEEAAF1EAA86}">
      <dsp:nvSpPr>
        <dsp:cNvPr id="0" name=""/>
        <dsp:cNvSpPr/>
      </dsp:nvSpPr>
      <dsp:spPr>
        <a:xfrm>
          <a:off x="5046448" y="390687"/>
          <a:ext cx="2336229" cy="2803475"/>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800100">
            <a:lnSpc>
              <a:spcPct val="90000"/>
            </a:lnSpc>
            <a:spcBef>
              <a:spcPct val="0"/>
            </a:spcBef>
            <a:spcAft>
              <a:spcPct val="35000"/>
            </a:spcAft>
            <a:buNone/>
          </a:pPr>
          <a:r>
            <a:rPr lang="en-GB" sz="1800" kern="1200"/>
            <a:t>Dependent variable: Diabetes outcome. A diabetic patient is coded 1, while a non-diabetic is coded 0. </a:t>
          </a:r>
          <a:endParaRPr lang="en-US" sz="1800" kern="1200"/>
        </a:p>
      </dsp:txBody>
      <dsp:txXfrm>
        <a:off x="5046448" y="1512077"/>
        <a:ext cx="2336229" cy="1682085"/>
      </dsp:txXfrm>
    </dsp:sp>
    <dsp:sp modelId="{334954F7-5C61-6D4B-A200-27A4D4358175}">
      <dsp:nvSpPr>
        <dsp:cNvPr id="0" name=""/>
        <dsp:cNvSpPr/>
      </dsp:nvSpPr>
      <dsp:spPr>
        <a:xfrm>
          <a:off x="5046448" y="390687"/>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046448" y="390687"/>
        <a:ext cx="2336229" cy="1121390"/>
      </dsp:txXfrm>
    </dsp:sp>
    <dsp:sp modelId="{E932E350-F9FD-0846-9015-8BEDFFA31A3B}">
      <dsp:nvSpPr>
        <dsp:cNvPr id="0" name=""/>
        <dsp:cNvSpPr/>
      </dsp:nvSpPr>
      <dsp:spPr>
        <a:xfrm>
          <a:off x="7569576" y="390687"/>
          <a:ext cx="2336229" cy="2803475"/>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230768" tIns="0" rIns="230768" bIns="330200" numCol="1" spcCol="1270" anchor="t" anchorCtr="0">
          <a:noAutofit/>
        </a:bodyPr>
        <a:lstStyle/>
        <a:p>
          <a:pPr marL="0" lvl="0" indent="0" algn="l" defTabSz="800100">
            <a:lnSpc>
              <a:spcPct val="90000"/>
            </a:lnSpc>
            <a:spcBef>
              <a:spcPct val="0"/>
            </a:spcBef>
            <a:spcAft>
              <a:spcPct val="35000"/>
            </a:spcAft>
            <a:buNone/>
          </a:pPr>
          <a:r>
            <a:rPr lang="en-GB" sz="1800" kern="1200"/>
            <a:t>Data is useful in predictive modelling, especially in the provision of healthcare services.</a:t>
          </a:r>
          <a:endParaRPr lang="en-US" sz="1800" kern="1200"/>
        </a:p>
      </dsp:txBody>
      <dsp:txXfrm>
        <a:off x="7569576" y="1512077"/>
        <a:ext cx="2336229" cy="1682085"/>
      </dsp:txXfrm>
    </dsp:sp>
    <dsp:sp modelId="{055EDD3B-5796-A145-BE95-B1FAFEA81199}">
      <dsp:nvSpPr>
        <dsp:cNvPr id="0" name=""/>
        <dsp:cNvSpPr/>
      </dsp:nvSpPr>
      <dsp:spPr>
        <a:xfrm>
          <a:off x="7569576" y="390687"/>
          <a:ext cx="2336229" cy="1121390"/>
        </a:xfrm>
        <a:prstGeom prst="rect">
          <a:avLst/>
        </a:prstGeom>
        <a:noFill/>
        <a:ln w="9525" cap="flat" cmpd="sng" algn="ctr">
          <a:noFill/>
          <a:prstDash val="solid"/>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30768" tIns="165100" rIns="230768"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7569576" y="390687"/>
        <a:ext cx="2336229" cy="11213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77439-2E0E-404D-8D19-1D37752065BA}"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48ECC-0E0B-5F40-8ACD-7D20ECB91319}" type="slidenum">
              <a:rPr lang="en-GB" smtClean="0"/>
              <a:t>‹#›</a:t>
            </a:fld>
            <a:endParaRPr lang="en-GB"/>
          </a:p>
        </p:txBody>
      </p:sp>
    </p:spTree>
    <p:extLst>
      <p:ext uri="{BB962C8B-B14F-4D97-AF65-F5344CB8AC3E}">
        <p14:creationId xmlns:p14="http://schemas.microsoft.com/office/powerpoint/2010/main" val="414643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Machine learning has become one of the latest discoveries in healthcare by integrating the use of prediction models in diagnosis and treatment. This presentation also focuses on the outcomes of the machine learning strategies that include Logistic Regression, Random Forest, and SVM in predicting diabetes. To that end, the study uses Kaggle data set to establish feature importance and model accuracy while providing a prognosis into the modern developments in health diagnosis.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2</a:t>
            </a:fld>
            <a:endParaRPr lang="en-GB"/>
          </a:p>
        </p:txBody>
      </p:sp>
    </p:spTree>
    <p:extLst>
      <p:ext uri="{BB962C8B-B14F-4D97-AF65-F5344CB8AC3E}">
        <p14:creationId xmlns:p14="http://schemas.microsoft.com/office/powerpoint/2010/main" val="257072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This work confirms the possibility of the enhanced optimal machine learning model to predict diabetes using features such as glucose, BMI, and age. Although it brought a percentage of accurate results between 76-78%, there are still problems in diagnosing diabetic cases. More detailed investigation of feature engineering at the higher levels, oversampling approaches to the dataset, and diversification of the dataset to more accurately reflect the healthcare diagnostic industry should be pursued in future work.</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11</a:t>
            </a:fld>
            <a:endParaRPr lang="en-GB"/>
          </a:p>
        </p:txBody>
      </p:sp>
    </p:spTree>
    <p:extLst>
      <p:ext uri="{BB962C8B-B14F-4D97-AF65-F5344CB8AC3E}">
        <p14:creationId xmlns:p14="http://schemas.microsoft.com/office/powerpoint/2010/main" val="213747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12</a:t>
            </a:fld>
            <a:endParaRPr lang="en-GB"/>
          </a:p>
        </p:txBody>
      </p:sp>
    </p:spTree>
    <p:extLst>
      <p:ext uri="{BB962C8B-B14F-4D97-AF65-F5344CB8AC3E}">
        <p14:creationId xmlns:p14="http://schemas.microsoft.com/office/powerpoint/2010/main" val="346827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Machine learning makes healthcare better due to accurate diagnosis and proper management of diseases. Logistic Regression predicts two categories: Random Forest uses a decision tree-based model to enhance stability, and SVM to find out the class that separates it using a hyperplane. It demonstrates that such techniques, such as those used in this diabetes dataset, could revolutionise the approach to healthcare.</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3</a:t>
            </a:fld>
            <a:endParaRPr lang="en-GB"/>
          </a:p>
        </p:txBody>
      </p:sp>
    </p:spTree>
    <p:extLst>
      <p:ext uri="{BB962C8B-B14F-4D97-AF65-F5344CB8AC3E}">
        <p14:creationId xmlns:p14="http://schemas.microsoft.com/office/powerpoint/2010/main" val="6336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Kaggle diabetes data set consists of 10 variables with 8 independent variables, one target variable and one output variable, such as outcomes and has a total record of 768. Others include glucose level, BM, insulin and age, among others. But thanks to this dataset, many predictive features were presented to machine learning algorithms, which would help to search for the relationships and even possible indicators of diabetes. </a:t>
            </a: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4</a:t>
            </a:fld>
            <a:endParaRPr lang="en-GB"/>
          </a:p>
        </p:txBody>
      </p:sp>
    </p:spTree>
    <p:extLst>
      <p:ext uri="{BB962C8B-B14F-4D97-AF65-F5344CB8AC3E}">
        <p14:creationId xmlns:p14="http://schemas.microsoft.com/office/powerpoint/2010/main" val="24126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Missing data and the normalisation and scaling of the features applied to the preprocessing of the data. Mean values were used to replace zeros present in attributes such as glucose and skin thickness. In order to maintain high MODEL VALIDATION, the dataset was divided into a training set of 70% and a testing set of 30%. </a:t>
            </a:r>
            <a:r>
              <a:rPr lang="en-AU" sz="18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 standardised the features to a range between 0 &amp; 1. </a:t>
            </a: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5</a:t>
            </a:fld>
            <a:endParaRPr lang="en-GB"/>
          </a:p>
        </p:txBody>
      </p:sp>
    </p:spTree>
    <p:extLst>
      <p:ext uri="{BB962C8B-B14F-4D97-AF65-F5344CB8AC3E}">
        <p14:creationId xmlns:p14="http://schemas.microsoft.com/office/powerpoint/2010/main" val="26688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Exploratory data analysis suggested that some data through skews of features such as glucose levels and BMI included outlying data. Gross and net AUC curves emphasised that patients with HbA1c, glucose, BMI, and SMBG had better diabetes outcomes than those with other factors. The correlation heat maps were also used to identify glucose, BMI, and age as the most important variables influencing the disease, hence being used to select the features to use when constructing the model.</a:t>
            </a: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6</a:t>
            </a:fld>
            <a:endParaRPr lang="en-GB"/>
          </a:p>
        </p:txBody>
      </p:sp>
    </p:spTree>
    <p:extLst>
      <p:ext uri="{BB962C8B-B14F-4D97-AF65-F5344CB8AC3E}">
        <p14:creationId xmlns:p14="http://schemas.microsoft.com/office/powerpoint/2010/main" val="233581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Logistic Regression achieved 78% accuracy, with strong precision (0.80) for non-diabetic cases, but struggled with diabetic predictions (precision: 0.71). There were clear examples of misclassifications in the confusion matrices highlighted by over-performance in non-diabetic cases as compared to diabetics. </a:t>
            </a: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7</a:t>
            </a:fld>
            <a:endParaRPr lang="en-GB"/>
          </a:p>
        </p:txBody>
      </p:sp>
    </p:spTree>
    <p:extLst>
      <p:ext uri="{BB962C8B-B14F-4D97-AF65-F5344CB8AC3E}">
        <p14:creationId xmlns:p14="http://schemas.microsoft.com/office/powerpoint/2010/main" val="3732844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Random Forest proved to have similar accuracy (78 %) but was better equipped to deal with the imbalance of datasets. The model demonstrated acceptable accuracy for diagnosing non-diabetes cases (AUC = 0.80), albeit comparatively poor sensitivity for diabetic cases. Whereas ensemble techniques improved the outgoing reliability of the classifiers, there was a need to fine-tune class 1 recall.</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8</a:t>
            </a:fld>
            <a:endParaRPr lang="en-GB"/>
          </a:p>
        </p:txBody>
      </p:sp>
    </p:spTree>
    <p:extLst>
      <p:ext uri="{BB962C8B-B14F-4D97-AF65-F5344CB8AC3E}">
        <p14:creationId xmlns:p14="http://schemas.microsoft.com/office/powerpoint/2010/main" val="81242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Since SVM scored the highest accuracy of 76%, its precision was impressive, particularly for non-diabetic classification, which was 0.81. However, similar to other models, its recall for the diabetic cases was poor (0.54). Hence, the overall small margin of differences showed the capability of effective classification between classes through ideal hyperplane placement.</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9</a:t>
            </a:fld>
            <a:endParaRPr lang="en-GB"/>
          </a:p>
        </p:txBody>
      </p:sp>
    </p:spTree>
    <p:extLst>
      <p:ext uri="{BB962C8B-B14F-4D97-AF65-F5344CB8AC3E}">
        <p14:creationId xmlns:p14="http://schemas.microsoft.com/office/powerpoint/2010/main" val="2765267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Using ROC analysis, the models achieved similar AUC values (~0.84) with Logistic Regression and Random Forest marginally better than SVM. Findings highlighted glucose, BMI and age as core parameters. Feature engineering and data balancing are still important areas to focus on in an effort to improve the sensitivity of predictions of diabetic cases</a:t>
            </a:r>
            <a:r>
              <a:rPr lang="en-AU" dirty="0">
                <a:effectLst/>
              </a:rPr>
              <a:t> </a:t>
            </a:r>
            <a:endParaRPr lang="en-GB" dirty="0"/>
          </a:p>
        </p:txBody>
      </p:sp>
      <p:sp>
        <p:nvSpPr>
          <p:cNvPr id="4" name="Slide Number Placeholder 3"/>
          <p:cNvSpPr>
            <a:spLocks noGrp="1"/>
          </p:cNvSpPr>
          <p:nvPr>
            <p:ph type="sldNum" sz="quarter" idx="5"/>
          </p:nvPr>
        </p:nvSpPr>
        <p:spPr/>
        <p:txBody>
          <a:bodyPr/>
          <a:lstStyle/>
          <a:p>
            <a:fld id="{C8748ECC-0E0B-5F40-8ACD-7D20ECB91319}" type="slidenum">
              <a:rPr lang="en-GB" smtClean="0"/>
              <a:t>10</a:t>
            </a:fld>
            <a:endParaRPr lang="en-GB"/>
          </a:p>
        </p:txBody>
      </p:sp>
    </p:spTree>
    <p:extLst>
      <p:ext uri="{BB962C8B-B14F-4D97-AF65-F5344CB8AC3E}">
        <p14:creationId xmlns:p14="http://schemas.microsoft.com/office/powerpoint/2010/main" val="1997834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https://lh7-rt.googleusercontent.com/docsz/AD_4nXdkiaPr8UnKim79nAv0JLqOEp44sPdo3xHwkFjBDJZLpzcK-03N3nozsy1j-YvORDXU-SokgZVjw3IWvwV-LfI_MG4XRqadGoPUqxzxEsYlOnC6fc3hr9e6xAWNrAmyrn_gLr_cdA?key=_1B9StW08HkyndX1zBlb9Fuq" TargetMode="External"/><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https://lh7-rt.googleusercontent.com/docsz/AD_4nXeipzAfhQE74P2FiN90i_d5A2aNFZg-RaHmpbuY2EZ793WKqrPT_LIHcU5HB0y8ISvGcKhshJ5Hf_xlGQOwifPJfOyf6AZCwxRnL5jcGd4TChIH25pMel5OmixkVYIVi0rq__ZoQQ?key=_1B9StW08HkyndX1zBlb9Fuq" TargetMode="External"/><Relationship Id="rId3" Type="http://schemas.openxmlformats.org/officeDocument/2006/relationships/image" Target="../media/image1.jpeg"/><Relationship Id="rId7" Type="http://schemas.openxmlformats.org/officeDocument/2006/relationships/image" Target="https://lh7-rt.googleusercontent.com/docsz/AD_4nXe2KWM7Trz3ITF7q3l1a98BjDC0d1wP1HOlxLgQWBZ79K5Q5j_tPIXApqUFPagUHyXXJak1pUY_JvB4rT6DxZ74huAnZLNZ_dlAgejnsroO1m757tOB8inKIKZueL6bWoDzDj01?key=_1B9StW08HkyndX1zBlb9Fuq" TargetMode="External"/><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https://lh7-rt.googleusercontent.com/docsz/AD_4nXd4KL_VFesZjAlBvVsZaBsXhUW1Q5dLLSwc8QofVIjLSFNg0X5ExpsUTvZzlF8gGPsf2rfcHbrvupalK5y9GkHOZ36zw5JfkUVfGTB074ILMB4T9T9S7oDbbcvdGWnOoFpTnJyjgw?key=_1B9StW08HkyndX1zBlb9Fuq" TargetMode="External"/><Relationship Id="rId5" Type="http://schemas.openxmlformats.org/officeDocument/2006/relationships/image" Target="https://lh7-rt.googleusercontent.com/docsz/AD_4nXcZZ_RBmBwo8aZTBppXvM0A5Sgrrt9luZTNYnBswEO2DjNJfBnDxKenCDvwfOHtqmV8T3RtEfMACmwP2BnURjqmMsxXFTsbiVaIpmzg0DMstq60jgfs2GRBtA7EdeaRorEB9J4NWQ?key=_1B9StW08HkyndX1zBlb9Fuq" TargetMode="External"/><Relationship Id="rId15" Type="http://schemas.openxmlformats.org/officeDocument/2006/relationships/image" Target="https://lh7-rt.googleusercontent.com/docsz/AD_4nXfPHXJykMU-P4eF6nlp_KKZA3-pyc4-Cb85PuFWJ4ZMgCbxLFyZAFckCUp2gJkPcfBVPpKM2PWYtmsFM89jAD8iZEQPDsLc4Pl0uYVwF-_6bKWlG2kKAtiNm0Vecq2e5BEkcICALQ?key=_1B9StW08HkyndX1zBlb9Fuq"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https://lh7-rt.googleusercontent.com/docsz/AD_4nXfzMqKUEnPfpF7Lrg7qoTpznfz4FDNQ7BuvQRf6a9ZWFj0XDm4YaYltwgnx7vivot4Ze53CD-wxPGI0lX0lOeANfj63GUAmmOpfjrzdp2YFMr5EO7oR7KSq2Eb_RP-FOH4xWhfS?key=_1B9StW08HkyndX1zBlb9Fuq" TargetMode="External"/><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https://lh7-rt.googleusercontent.com/docsz/AD_4nXfxps39ZGoPskjfHWoGHtCLoFlASCjG3xHLfNyh7swd1g9YGg5IKg9_DnuNaAA0Eln8smDgZKi7IlaUKrw_mRtAepKXKEwXK9BJjKdntV-s5y__GLEfPcHxp5FgnqUAky1PszujtQ?key=_1B9StW08HkyndX1zBlb9Fuq"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https://lh7-rt.googleusercontent.com/docsz/AD_4nXfRIEtEaylZMVfLI28sUZ-zAa2caN9du2dd1tlCpktCQe_Ce6vYhZjA8Rij9rlcu6Pd2P23Kqb-ynGpdm2CA7ixV_HHCJhurnljgY4wX5pu4t2oSqle_qHconN7eh0QHCg8WNpYfA?key=_1B9StW08HkyndX1zBlb9Fuq"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https://lh7-rt.googleusercontent.com/docsz/AD_4nXcEVaeznrA7Wdp3KsYJyoCAtnxGSu4asBlj8b-bFhzM-OsBiIV4qS8_sO1RvogL8Y9i0x6kjKCOxuYqftaCsiwl6FqVEA1nCVkkPcfGKJsBop2yz3rBJqbwOdB254zMCFQP06Secw?key=_1B9StW08HkyndX1zBlb9Fuq"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1BE7-E0EA-289F-07D8-A5A18973C803}"/>
              </a:ext>
            </a:extLst>
          </p:cNvPr>
          <p:cNvSpPr>
            <a:spLocks noGrp="1"/>
          </p:cNvSpPr>
          <p:nvPr>
            <p:ph type="ctrTitle"/>
          </p:nvPr>
        </p:nvSpPr>
        <p:spPr/>
        <p:txBody>
          <a:bodyPr>
            <a:normAutofit/>
          </a:bodyPr>
          <a:lstStyle/>
          <a:p>
            <a:pPr algn="ctr"/>
            <a:r>
              <a:rPr lang="en-GB" sz="7200" dirty="0">
                <a:effectLst/>
                <a:ea typeface="Times New Roman" panose="02020603050405020304" pitchFamily="18" charset="0"/>
              </a:rPr>
              <a:t>MACHINE LEARNING TUTORIAL</a:t>
            </a:r>
            <a:r>
              <a:rPr lang="en-AU" sz="7200" dirty="0">
                <a:effectLst/>
              </a:rPr>
              <a:t> </a:t>
            </a:r>
            <a:endParaRPr lang="en-GB" sz="7200" dirty="0"/>
          </a:p>
        </p:txBody>
      </p:sp>
      <p:sp>
        <p:nvSpPr>
          <p:cNvPr id="3" name="Subtitle 2">
            <a:extLst>
              <a:ext uri="{FF2B5EF4-FFF2-40B4-BE49-F238E27FC236}">
                <a16:creationId xmlns:a16="http://schemas.microsoft.com/office/drawing/2014/main" id="{FE3D0668-EE67-754D-4492-F39BE8F88EAF}"/>
              </a:ext>
            </a:extLst>
          </p:cNvPr>
          <p:cNvSpPr>
            <a:spLocks noGrp="1"/>
          </p:cNvSpPr>
          <p:nvPr>
            <p:ph type="subTitle" idx="1"/>
          </p:nvPr>
        </p:nvSpPr>
        <p:spPr/>
        <p:txBody>
          <a:bodyPr/>
          <a:lstStyle/>
          <a:p>
            <a:pPr algn="ctr"/>
            <a:r>
              <a:rPr lang="en-GB" dirty="0"/>
              <a:t>Name</a:t>
            </a:r>
          </a:p>
        </p:txBody>
      </p:sp>
    </p:spTree>
    <p:extLst>
      <p:ext uri="{BB962C8B-B14F-4D97-AF65-F5344CB8AC3E}">
        <p14:creationId xmlns:p14="http://schemas.microsoft.com/office/powerpoint/2010/main" val="118715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6150" name="Rectangle 614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5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56906F-C0B9-B23C-D9B5-64FFBBBFA016}"/>
              </a:ext>
            </a:extLst>
          </p:cNvPr>
          <p:cNvSpPr>
            <a:spLocks noGrp="1"/>
          </p:cNvSpPr>
          <p:nvPr>
            <p:ph type="title"/>
          </p:nvPr>
        </p:nvSpPr>
        <p:spPr>
          <a:xfrm>
            <a:off x="1141413" y="618518"/>
            <a:ext cx="4459286" cy="1478570"/>
          </a:xfrm>
        </p:spPr>
        <p:txBody>
          <a:bodyPr>
            <a:normAutofit/>
          </a:bodyPr>
          <a:lstStyle/>
          <a:p>
            <a:r>
              <a:rPr lang="en-GB" sz="3200"/>
              <a:t>MODEL COMPARISON AND INSIGHTS</a:t>
            </a:r>
          </a:p>
        </p:txBody>
      </p:sp>
      <p:sp>
        <p:nvSpPr>
          <p:cNvPr id="3" name="Content Placeholder 2">
            <a:extLst>
              <a:ext uri="{FF2B5EF4-FFF2-40B4-BE49-F238E27FC236}">
                <a16:creationId xmlns:a16="http://schemas.microsoft.com/office/drawing/2014/main" id="{098DFA8A-568B-B79E-3E5C-97D109150220}"/>
              </a:ext>
            </a:extLst>
          </p:cNvPr>
          <p:cNvSpPr>
            <a:spLocks noGrp="1"/>
          </p:cNvSpPr>
          <p:nvPr>
            <p:ph idx="1"/>
          </p:nvPr>
        </p:nvSpPr>
        <p:spPr>
          <a:xfrm>
            <a:off x="1141412" y="2249487"/>
            <a:ext cx="4459287" cy="3965046"/>
          </a:xfrm>
        </p:spPr>
        <p:txBody>
          <a:bodyPr>
            <a:normAutofit/>
          </a:bodyPr>
          <a:lstStyle/>
          <a:p>
            <a:pPr marL="342900" lvl="0" indent="-342900">
              <a:lnSpc>
                <a:spcPct val="110000"/>
              </a:lnSpc>
              <a:buFont typeface="Symbol" pitchFamily="2" charset="2"/>
              <a:buChar char=""/>
            </a:pPr>
            <a:r>
              <a:rPr lang="en-AU" sz="1700" kern="100" dirty="0">
                <a:effectLst/>
                <a:latin typeface="Calibri" panose="020F0502020204030204" pitchFamily="34" charset="0"/>
                <a:ea typeface="Calibri" panose="020F0502020204030204" pitchFamily="34" charset="0"/>
                <a:cs typeface="Times New Roman" panose="02020603050405020304" pitchFamily="18" charset="0"/>
              </a:rPr>
              <a:t>There is little difference in accuracy across models, and all models attain an accuracy of 76% to 78%. </a:t>
            </a:r>
          </a:p>
          <a:p>
            <a:pPr marL="342900" lvl="0" indent="-342900">
              <a:lnSpc>
                <a:spcPct val="110000"/>
              </a:lnSpc>
              <a:buFont typeface="Symbol" pitchFamily="2" charset="2"/>
              <a:buChar char=""/>
            </a:pPr>
            <a:r>
              <a:rPr lang="en-AU" sz="1700" kern="100" dirty="0">
                <a:effectLst/>
                <a:latin typeface="Calibri" panose="020F0502020204030204" pitchFamily="34" charset="0"/>
                <a:ea typeface="Calibri" panose="020F0502020204030204" pitchFamily="34" charset="0"/>
                <a:cs typeface="Times New Roman" panose="02020603050405020304" pitchFamily="18" charset="0"/>
              </a:rPr>
              <a:t>Logistic Regression and Random Forest excel when compared to SVM. </a:t>
            </a:r>
          </a:p>
          <a:p>
            <a:pPr marL="342900" lvl="0" indent="-342900">
              <a:lnSpc>
                <a:spcPct val="110000"/>
              </a:lnSpc>
              <a:buFont typeface="Symbol" pitchFamily="2" charset="2"/>
              <a:buChar char=""/>
            </a:pPr>
            <a:r>
              <a:rPr lang="en-AU" sz="1700" b="1" kern="100" dirty="0">
                <a:effectLst/>
                <a:latin typeface="Calibri" panose="020F0502020204030204" pitchFamily="34" charset="0"/>
                <a:ea typeface="Calibri" panose="020F0502020204030204" pitchFamily="34" charset="0"/>
                <a:cs typeface="Times New Roman" panose="02020603050405020304" pitchFamily="18" charset="0"/>
              </a:rPr>
              <a:t>ROC curves: </a:t>
            </a:r>
            <a:r>
              <a:rPr lang="en-AU" sz="1700" kern="100" dirty="0">
                <a:effectLst/>
                <a:latin typeface="Calibri" panose="020F0502020204030204" pitchFamily="34" charset="0"/>
                <a:ea typeface="Calibri" panose="020F0502020204030204" pitchFamily="34" charset="0"/>
                <a:cs typeface="Times New Roman" panose="02020603050405020304" pitchFamily="18" charset="0"/>
              </a:rPr>
              <a:t>AUC values close to 0.84. </a:t>
            </a:r>
          </a:p>
          <a:p>
            <a:pPr marL="342900" lvl="0" indent="-342900">
              <a:lnSpc>
                <a:spcPct val="110000"/>
              </a:lnSpc>
              <a:buFont typeface="Symbol" pitchFamily="2" charset="2"/>
              <a:buChar char=""/>
            </a:pPr>
            <a:r>
              <a:rPr lang="en-AU" sz="1700" b="1" kern="100" dirty="0">
                <a:effectLst/>
                <a:latin typeface="Calibri" panose="020F0502020204030204" pitchFamily="34" charset="0"/>
                <a:ea typeface="Calibri" panose="020F0502020204030204" pitchFamily="34" charset="0"/>
                <a:cs typeface="Times New Roman" panose="02020603050405020304" pitchFamily="18" charset="0"/>
              </a:rPr>
              <a:t>Key features: </a:t>
            </a:r>
            <a:r>
              <a:rPr lang="en-AU" sz="1700" kern="100" dirty="0">
                <a:effectLst/>
                <a:latin typeface="Calibri" panose="020F0502020204030204" pitchFamily="34" charset="0"/>
                <a:ea typeface="Calibri" panose="020F0502020204030204" pitchFamily="34" charset="0"/>
                <a:cs typeface="Times New Roman" panose="02020603050405020304" pitchFamily="18" charset="0"/>
              </a:rPr>
              <a:t>Glucose, BMI, and age are significant in predicting value for diabetic patients’ drug discovery. </a:t>
            </a:r>
          </a:p>
          <a:p>
            <a:pPr marL="342900" lvl="0" indent="-342900">
              <a:lnSpc>
                <a:spcPct val="110000"/>
              </a:lnSpc>
              <a:spcAft>
                <a:spcPts val="800"/>
              </a:spcAft>
              <a:buFont typeface="Symbol" pitchFamily="2" charset="2"/>
              <a:buChar char=""/>
            </a:pPr>
            <a:r>
              <a:rPr lang="en-AU" sz="1700" b="1" kern="100" dirty="0">
                <a:effectLst/>
                <a:latin typeface="Calibri" panose="020F0502020204030204" pitchFamily="34" charset="0"/>
                <a:ea typeface="Calibri" panose="020F0502020204030204" pitchFamily="34" charset="0"/>
                <a:cs typeface="Times New Roman" panose="02020603050405020304" pitchFamily="18" charset="0"/>
              </a:rPr>
              <a:t>Improvements needed: </a:t>
            </a:r>
            <a:r>
              <a:rPr lang="en-AU" sz="1700" kern="100" dirty="0">
                <a:effectLst/>
                <a:latin typeface="Calibri" panose="020F0502020204030204" pitchFamily="34" charset="0"/>
                <a:ea typeface="Calibri" panose="020F0502020204030204" pitchFamily="34" charset="0"/>
                <a:cs typeface="Times New Roman" panose="02020603050405020304" pitchFamily="18" charset="0"/>
              </a:rPr>
              <a:t>The feature balancing and oversampling. </a:t>
            </a:r>
          </a:p>
          <a:p>
            <a:pPr>
              <a:lnSpc>
                <a:spcPct val="110000"/>
              </a:lnSpc>
            </a:pPr>
            <a:endParaRPr lang="en-GB" sz="1700" dirty="0"/>
          </a:p>
        </p:txBody>
      </p:sp>
      <p:pic>
        <p:nvPicPr>
          <p:cNvPr id="6145" name="Picture 17" descr="A graph of a logistic curve&#10;&#10;Description automatically generated">
            <a:extLst>
              <a:ext uri="{FF2B5EF4-FFF2-40B4-BE49-F238E27FC236}">
                <a16:creationId xmlns:a16="http://schemas.microsoft.com/office/drawing/2014/main" id="{D00298E2-806B-4147-F06F-568396C21094}"/>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tretch>
            <a:fillRect/>
          </a:stretch>
        </p:blipFill>
        <p:spPr bwMode="auto">
          <a:xfrm>
            <a:off x="6096000" y="1268116"/>
            <a:ext cx="5456279" cy="429681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154" name="Group 615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5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15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5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616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6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617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7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618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spTree>
    <p:extLst>
      <p:ext uri="{BB962C8B-B14F-4D97-AF65-F5344CB8AC3E}">
        <p14:creationId xmlns:p14="http://schemas.microsoft.com/office/powerpoint/2010/main" val="14343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sp>
        <p:nvSpPr>
          <p:cNvPr id="2" name="Title 1">
            <a:extLst>
              <a:ext uri="{FF2B5EF4-FFF2-40B4-BE49-F238E27FC236}">
                <a16:creationId xmlns:a16="http://schemas.microsoft.com/office/drawing/2014/main" id="{9C227858-1A7E-C239-392C-37B7F2F5A85B}"/>
              </a:ext>
            </a:extLst>
          </p:cNvPr>
          <p:cNvSpPr>
            <a:spLocks noGrp="1"/>
          </p:cNvSpPr>
          <p:nvPr>
            <p:ph type="title"/>
          </p:nvPr>
        </p:nvSpPr>
        <p:spPr>
          <a:xfrm>
            <a:off x="1141413" y="1082673"/>
            <a:ext cx="2869416" cy="4708528"/>
          </a:xfrm>
        </p:spPr>
        <p:txBody>
          <a:bodyPr>
            <a:normAutofit/>
          </a:bodyPr>
          <a:lstStyle/>
          <a:p>
            <a:pPr algn="r"/>
            <a:r>
              <a:rPr lang="en-GB" sz="3400"/>
              <a:t>CONCLUSION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61F501-B5C2-048F-D76D-FE7AB7BCE33A}"/>
              </a:ext>
            </a:extLst>
          </p:cNvPr>
          <p:cNvSpPr>
            <a:spLocks noGrp="1"/>
          </p:cNvSpPr>
          <p:nvPr>
            <p:ph idx="1"/>
          </p:nvPr>
        </p:nvSpPr>
        <p:spPr>
          <a:xfrm>
            <a:off x="5297763" y="1082673"/>
            <a:ext cx="5751237" cy="4708528"/>
          </a:xfrm>
        </p:spPr>
        <p:txBody>
          <a:bodyPr anchor="ctr">
            <a:normAutofit/>
          </a:bodyPr>
          <a:lstStyle/>
          <a:p>
            <a:pPr marL="342900" lvl="0" indent="-342900">
              <a:buFont typeface="Symbol" pitchFamily="2" charset="2"/>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The outcome of this study indicates that ML models are somewhat capable of envisaging diabetes outcomes with reasonable precision.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In Logistic Regression, Random Forest, and SVM, features that mark a patient is glucose level, BMI, and age.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There is a lack of adequate data techniques in the models that complement diabetic cases, therefore, poor performance. </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itchFamily="2" charset="2"/>
              <a:buChar char=""/>
            </a:pPr>
            <a:r>
              <a:rPr lang="en-AU" sz="1800" kern="100" dirty="0">
                <a:effectLst/>
                <a:latin typeface="Calibri" panose="020F0502020204030204" pitchFamily="34" charset="0"/>
                <a:ea typeface="Calibri" panose="020F0502020204030204" pitchFamily="34" charset="0"/>
                <a:cs typeface="Times New Roman" panose="02020603050405020304" pitchFamily="18" charset="0"/>
              </a:rPr>
              <a:t>Demonstrates the application of ML in healthcare with better potential in the future prognosis of patients.</a:t>
            </a:r>
            <a:endParaRPr lang="en-AU"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grpSp>
    </p:spTree>
    <p:extLst>
      <p:ext uri="{BB962C8B-B14F-4D97-AF65-F5344CB8AC3E}">
        <p14:creationId xmlns:p14="http://schemas.microsoft.com/office/powerpoint/2010/main" val="43286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2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4901-B356-5E4F-E324-5158F358E5C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94B8DAC6-9C21-BC96-B16A-6CDA03423D62}"/>
              </a:ext>
            </a:extLst>
          </p:cNvPr>
          <p:cNvSpPr>
            <a:spLocks noGrp="1"/>
          </p:cNvSpPr>
          <p:nvPr>
            <p:ph idx="1"/>
          </p:nvPr>
        </p:nvSpPr>
        <p:spPr>
          <a:xfrm>
            <a:off x="0" y="1588770"/>
            <a:ext cx="12066494" cy="5269229"/>
          </a:xfrm>
        </p:spPr>
        <p:txBody>
          <a:bodyPr>
            <a:normAutofit/>
          </a:bodyPr>
          <a:lstStyle/>
          <a:p>
            <a:pPr algn="just">
              <a:lnSpc>
                <a:spcPct val="150000"/>
              </a:lnSpc>
              <a:spcBef>
                <a:spcPts val="1200"/>
              </a:spcBef>
              <a:spcAft>
                <a:spcPts val="800"/>
              </a:spcAft>
            </a:pPr>
            <a:r>
              <a:rPr lang="en-GB" sz="1400" dirty="0">
                <a:solidFill>
                  <a:schemeClr val="bg1"/>
                </a:solidFill>
                <a:effectLst/>
                <a:latin typeface="Times New Roman" panose="02020603050405020304" pitchFamily="18" charset="0"/>
                <a:ea typeface="Times New Roman" panose="02020603050405020304" pitchFamily="18" charset="0"/>
              </a:rPr>
              <a:t>Shah, A.R., Mathew, A.A., Karthikeyan, V. and </a:t>
            </a:r>
            <a:r>
              <a:rPr lang="en-GB" sz="1400" dirty="0" err="1">
                <a:solidFill>
                  <a:schemeClr val="bg1"/>
                </a:solidFill>
                <a:effectLst/>
                <a:latin typeface="Times New Roman" panose="02020603050405020304" pitchFamily="18" charset="0"/>
                <a:ea typeface="Times New Roman" panose="02020603050405020304" pitchFamily="18" charset="0"/>
              </a:rPr>
              <a:t>Shanmugasundaram</a:t>
            </a:r>
            <a:r>
              <a:rPr lang="en-GB" sz="1400" dirty="0">
                <a:solidFill>
                  <a:schemeClr val="bg1"/>
                </a:solidFill>
                <a:effectLst/>
                <a:latin typeface="Times New Roman" panose="02020603050405020304" pitchFamily="18" charset="0"/>
                <a:ea typeface="Times New Roman" panose="02020603050405020304" pitchFamily="18" charset="0"/>
              </a:rPr>
              <a:t>, V., 2024, August. Patient Health Classification Using Various Machine Learning Algorithms. In </a:t>
            </a:r>
            <a:r>
              <a:rPr lang="en-GB" sz="1400" i="1" dirty="0">
                <a:solidFill>
                  <a:schemeClr val="bg1"/>
                </a:solidFill>
                <a:effectLst/>
                <a:latin typeface="Times New Roman" panose="02020603050405020304" pitchFamily="18" charset="0"/>
                <a:ea typeface="Times New Roman" panose="02020603050405020304" pitchFamily="18" charset="0"/>
              </a:rPr>
              <a:t>2024 Control Instrumentation System Conference (CISCON)</a:t>
            </a:r>
            <a:r>
              <a:rPr lang="en-GB" sz="1400" dirty="0">
                <a:solidFill>
                  <a:schemeClr val="bg1"/>
                </a:solidFill>
                <a:effectLst/>
                <a:latin typeface="Times New Roman" panose="02020603050405020304" pitchFamily="18" charset="0"/>
                <a:ea typeface="Times New Roman" panose="02020603050405020304" pitchFamily="18" charset="0"/>
              </a:rPr>
              <a:t>(pp. 1-6). IEEE. </a:t>
            </a:r>
          </a:p>
          <a:p>
            <a:pPr algn="just">
              <a:lnSpc>
                <a:spcPct val="150000"/>
              </a:lnSpc>
              <a:spcBef>
                <a:spcPts val="1200"/>
              </a:spcBef>
              <a:spcAft>
                <a:spcPts val="800"/>
              </a:spcAft>
            </a:pPr>
            <a:r>
              <a:rPr lang="en-GB" sz="1400" dirty="0" err="1">
                <a:solidFill>
                  <a:schemeClr val="bg1"/>
                </a:solidFill>
                <a:effectLst/>
                <a:latin typeface="Times New Roman" panose="02020603050405020304" pitchFamily="18" charset="0"/>
                <a:ea typeface="Times New Roman" panose="02020603050405020304" pitchFamily="18" charset="0"/>
              </a:rPr>
              <a:t>Shiwlani</a:t>
            </a:r>
            <a:r>
              <a:rPr lang="en-GB" sz="1400" dirty="0">
                <a:solidFill>
                  <a:schemeClr val="bg1"/>
                </a:solidFill>
                <a:effectLst/>
                <a:latin typeface="Times New Roman" panose="02020603050405020304" pitchFamily="18" charset="0"/>
                <a:ea typeface="Times New Roman" panose="02020603050405020304" pitchFamily="18" charset="0"/>
              </a:rPr>
              <a:t>, A., Khan, M., </a:t>
            </a:r>
            <a:r>
              <a:rPr lang="en-GB" sz="1400" dirty="0" err="1">
                <a:solidFill>
                  <a:schemeClr val="bg1"/>
                </a:solidFill>
                <a:effectLst/>
                <a:latin typeface="Times New Roman" panose="02020603050405020304" pitchFamily="18" charset="0"/>
                <a:ea typeface="Times New Roman" panose="02020603050405020304" pitchFamily="18" charset="0"/>
              </a:rPr>
              <a:t>Sherani</a:t>
            </a:r>
            <a:r>
              <a:rPr lang="en-GB" sz="1400" dirty="0">
                <a:solidFill>
                  <a:schemeClr val="bg1"/>
                </a:solidFill>
                <a:effectLst/>
                <a:latin typeface="Times New Roman" panose="02020603050405020304" pitchFamily="18" charset="0"/>
                <a:ea typeface="Times New Roman" panose="02020603050405020304" pitchFamily="18" charset="0"/>
              </a:rPr>
              <a:t>, A.M.K., Qayyum, M.U. and Hussain, H.K., 2024. REVOLUTIONIZING HEALTHCARE: THE IMPACT OF ARTIFICIAL INTELLIGENCE ON PATIENT CARE, DIAGNOSIS, AND TREATMENT. </a:t>
            </a:r>
            <a:r>
              <a:rPr lang="en-GB" sz="1400" i="1" dirty="0">
                <a:solidFill>
                  <a:schemeClr val="bg1"/>
                </a:solidFill>
                <a:effectLst/>
                <a:latin typeface="Times New Roman" panose="02020603050405020304" pitchFamily="18" charset="0"/>
                <a:ea typeface="Times New Roman" panose="02020603050405020304" pitchFamily="18" charset="0"/>
              </a:rPr>
              <a:t>JURIHUM: </a:t>
            </a:r>
            <a:r>
              <a:rPr lang="en-GB" sz="1400" i="1" dirty="0" err="1">
                <a:solidFill>
                  <a:schemeClr val="bg1"/>
                </a:solidFill>
                <a:effectLst/>
                <a:latin typeface="Times New Roman" panose="02020603050405020304" pitchFamily="18" charset="0"/>
                <a:ea typeface="Times New Roman" panose="02020603050405020304" pitchFamily="18" charset="0"/>
              </a:rPr>
              <a:t>Jurnal</a:t>
            </a:r>
            <a:r>
              <a:rPr lang="en-GB" sz="1400" i="1" dirty="0">
                <a:solidFill>
                  <a:schemeClr val="bg1"/>
                </a:solidFill>
                <a:effectLst/>
                <a:latin typeface="Times New Roman" panose="02020603050405020304" pitchFamily="18" charset="0"/>
                <a:ea typeface="Times New Roman" panose="02020603050405020304" pitchFamily="18" charset="0"/>
              </a:rPr>
              <a:t> </a:t>
            </a:r>
            <a:r>
              <a:rPr lang="en-GB" sz="1400" i="1" dirty="0" err="1">
                <a:solidFill>
                  <a:schemeClr val="bg1"/>
                </a:solidFill>
                <a:effectLst/>
                <a:latin typeface="Times New Roman" panose="02020603050405020304" pitchFamily="18" charset="0"/>
                <a:ea typeface="Times New Roman" panose="02020603050405020304" pitchFamily="18" charset="0"/>
              </a:rPr>
              <a:t>Inovasi</a:t>
            </a:r>
            <a:r>
              <a:rPr lang="en-GB" sz="1400" i="1" dirty="0">
                <a:solidFill>
                  <a:schemeClr val="bg1"/>
                </a:solidFill>
                <a:effectLst/>
                <a:latin typeface="Times New Roman" panose="02020603050405020304" pitchFamily="18" charset="0"/>
                <a:ea typeface="Times New Roman" panose="02020603050405020304" pitchFamily="18" charset="0"/>
              </a:rPr>
              <a:t> dan </a:t>
            </a:r>
            <a:r>
              <a:rPr lang="en-GB" sz="1400" i="1" dirty="0" err="1">
                <a:solidFill>
                  <a:schemeClr val="bg1"/>
                </a:solidFill>
                <a:effectLst/>
                <a:latin typeface="Times New Roman" panose="02020603050405020304" pitchFamily="18" charset="0"/>
                <a:ea typeface="Times New Roman" panose="02020603050405020304" pitchFamily="18" charset="0"/>
              </a:rPr>
              <a:t>Humaniora</a:t>
            </a:r>
            <a:r>
              <a:rPr lang="en-GB" sz="1400" dirty="0">
                <a:solidFill>
                  <a:schemeClr val="bg1"/>
                </a:solidFill>
                <a:effectLst/>
                <a:latin typeface="Times New Roman" panose="02020603050405020304" pitchFamily="18" charset="0"/>
                <a:ea typeface="Times New Roman" panose="02020603050405020304" pitchFamily="18" charset="0"/>
              </a:rPr>
              <a:t>, </a:t>
            </a:r>
            <a:r>
              <a:rPr lang="en-GB" sz="1400" i="1" dirty="0">
                <a:solidFill>
                  <a:schemeClr val="bg1"/>
                </a:solidFill>
                <a:effectLst/>
                <a:latin typeface="Times New Roman" panose="02020603050405020304" pitchFamily="18" charset="0"/>
                <a:ea typeface="Times New Roman" panose="02020603050405020304" pitchFamily="18" charset="0"/>
              </a:rPr>
              <a:t>1</a:t>
            </a:r>
            <a:r>
              <a:rPr lang="en-GB" sz="1400" dirty="0">
                <a:solidFill>
                  <a:schemeClr val="bg1"/>
                </a:solidFill>
                <a:effectLst/>
                <a:latin typeface="Times New Roman" panose="02020603050405020304" pitchFamily="18" charset="0"/>
                <a:ea typeface="Times New Roman" panose="02020603050405020304" pitchFamily="18" charset="0"/>
              </a:rPr>
              <a:t>(5), pp.779-790. </a:t>
            </a:r>
          </a:p>
          <a:p>
            <a:pPr algn="just">
              <a:lnSpc>
                <a:spcPct val="150000"/>
              </a:lnSpc>
              <a:spcBef>
                <a:spcPts val="1200"/>
              </a:spcBef>
              <a:spcAft>
                <a:spcPts val="800"/>
              </a:spcAft>
            </a:pPr>
            <a:r>
              <a:rPr lang="en-GB" sz="1400" dirty="0" err="1">
                <a:solidFill>
                  <a:schemeClr val="bg1"/>
                </a:solidFill>
                <a:effectLst/>
                <a:latin typeface="Times New Roman" panose="02020603050405020304" pitchFamily="18" charset="0"/>
                <a:ea typeface="Times New Roman" panose="02020603050405020304" pitchFamily="18" charset="0"/>
              </a:rPr>
              <a:t>Testas</a:t>
            </a:r>
            <a:r>
              <a:rPr lang="en-GB" sz="1400" dirty="0">
                <a:solidFill>
                  <a:schemeClr val="bg1"/>
                </a:solidFill>
                <a:effectLst/>
                <a:latin typeface="Times New Roman" panose="02020603050405020304" pitchFamily="18" charset="0"/>
                <a:ea typeface="Times New Roman" panose="02020603050405020304" pitchFamily="18" charset="0"/>
              </a:rPr>
              <a:t>, A., 2023. Support Vector Machine Classification with Pandas, Scikit-Learn, and </a:t>
            </a:r>
            <a:r>
              <a:rPr lang="en-GB" sz="1400" dirty="0" err="1">
                <a:solidFill>
                  <a:schemeClr val="bg1"/>
                </a:solidFill>
                <a:effectLst/>
                <a:latin typeface="Times New Roman" panose="02020603050405020304" pitchFamily="18" charset="0"/>
                <a:ea typeface="Times New Roman" panose="02020603050405020304" pitchFamily="18" charset="0"/>
              </a:rPr>
              <a:t>PySpark</a:t>
            </a:r>
            <a:r>
              <a:rPr lang="en-GB" sz="1400" dirty="0">
                <a:solidFill>
                  <a:schemeClr val="bg1"/>
                </a:solidFill>
                <a:effectLst/>
                <a:latin typeface="Times New Roman" panose="02020603050405020304" pitchFamily="18" charset="0"/>
                <a:ea typeface="Times New Roman" panose="02020603050405020304" pitchFamily="18" charset="0"/>
              </a:rPr>
              <a:t>. In </a:t>
            </a:r>
            <a:r>
              <a:rPr lang="en-GB" sz="1400" i="1" dirty="0">
                <a:solidFill>
                  <a:schemeClr val="bg1"/>
                </a:solidFill>
                <a:effectLst/>
                <a:latin typeface="Times New Roman" panose="02020603050405020304" pitchFamily="18" charset="0"/>
                <a:ea typeface="Times New Roman" panose="02020603050405020304" pitchFamily="18" charset="0"/>
              </a:rPr>
              <a:t>Distributed Machine Learning with </a:t>
            </a:r>
            <a:r>
              <a:rPr lang="en-GB" sz="1400" i="1" dirty="0" err="1">
                <a:solidFill>
                  <a:schemeClr val="bg1"/>
                </a:solidFill>
                <a:effectLst/>
                <a:latin typeface="Times New Roman" panose="02020603050405020304" pitchFamily="18" charset="0"/>
                <a:ea typeface="Times New Roman" panose="02020603050405020304" pitchFamily="18" charset="0"/>
              </a:rPr>
              <a:t>PySpark</a:t>
            </a:r>
            <a:r>
              <a:rPr lang="en-GB" sz="1400" i="1" dirty="0">
                <a:solidFill>
                  <a:schemeClr val="bg1"/>
                </a:solidFill>
                <a:effectLst/>
                <a:latin typeface="Times New Roman" panose="02020603050405020304" pitchFamily="18" charset="0"/>
                <a:ea typeface="Times New Roman" panose="02020603050405020304" pitchFamily="18" charset="0"/>
              </a:rPr>
              <a:t>: Migrating Effortlessly from Pandas and Scikit-Learn</a:t>
            </a:r>
            <a:r>
              <a:rPr lang="en-GB" sz="1400" dirty="0">
                <a:solidFill>
                  <a:schemeClr val="bg1"/>
                </a:solidFill>
                <a:effectLst/>
                <a:latin typeface="Times New Roman" panose="02020603050405020304" pitchFamily="18" charset="0"/>
                <a:ea typeface="Times New Roman" panose="02020603050405020304" pitchFamily="18" charset="0"/>
              </a:rPr>
              <a:t> (pp. 259-280). Berkeley, CA: </a:t>
            </a:r>
            <a:r>
              <a:rPr lang="en-GB" sz="1400" dirty="0" err="1">
                <a:solidFill>
                  <a:schemeClr val="bg1"/>
                </a:solidFill>
                <a:effectLst/>
                <a:latin typeface="Times New Roman" panose="02020603050405020304" pitchFamily="18" charset="0"/>
                <a:ea typeface="Times New Roman" panose="02020603050405020304" pitchFamily="18" charset="0"/>
              </a:rPr>
              <a:t>Apress</a:t>
            </a:r>
            <a:r>
              <a:rPr lang="en-GB" sz="1400" dirty="0">
                <a:solidFill>
                  <a:schemeClr val="bg1"/>
                </a:solidFill>
                <a:effectLst/>
                <a:latin typeface="Times New Roman" panose="02020603050405020304" pitchFamily="18" charset="0"/>
                <a:ea typeface="Times New Roman" panose="02020603050405020304" pitchFamily="18" charset="0"/>
              </a:rPr>
              <a:t>. </a:t>
            </a:r>
          </a:p>
          <a:p>
            <a:pPr algn="just">
              <a:lnSpc>
                <a:spcPct val="150000"/>
              </a:lnSpc>
              <a:spcBef>
                <a:spcPts val="1200"/>
              </a:spcBef>
              <a:spcAft>
                <a:spcPts val="800"/>
              </a:spcAft>
            </a:pPr>
            <a:r>
              <a:rPr lang="en-GB" sz="1400" dirty="0" err="1">
                <a:solidFill>
                  <a:schemeClr val="bg1"/>
                </a:solidFill>
                <a:effectLst/>
                <a:latin typeface="Times New Roman" panose="02020603050405020304" pitchFamily="18" charset="0"/>
                <a:ea typeface="Times New Roman" panose="02020603050405020304" pitchFamily="18" charset="0"/>
              </a:rPr>
              <a:t>Zollanvari</a:t>
            </a:r>
            <a:r>
              <a:rPr lang="en-GB" sz="1400" dirty="0">
                <a:solidFill>
                  <a:schemeClr val="bg1"/>
                </a:solidFill>
                <a:effectLst/>
                <a:latin typeface="Times New Roman" panose="02020603050405020304" pitchFamily="18" charset="0"/>
                <a:ea typeface="Times New Roman" panose="02020603050405020304" pitchFamily="18" charset="0"/>
              </a:rPr>
              <a:t>, A., 2023. Supervised Learning in Practice: the First Application Using Scikit-Learn. In </a:t>
            </a:r>
            <a:r>
              <a:rPr lang="en-GB" sz="1400" i="1" dirty="0">
                <a:solidFill>
                  <a:schemeClr val="bg1"/>
                </a:solidFill>
                <a:effectLst/>
                <a:latin typeface="Times New Roman" panose="02020603050405020304" pitchFamily="18" charset="0"/>
                <a:ea typeface="Times New Roman" panose="02020603050405020304" pitchFamily="18" charset="0"/>
              </a:rPr>
              <a:t>Machine Learning with Python: Theory and Implementation</a:t>
            </a:r>
            <a:r>
              <a:rPr lang="en-GB" sz="1400" dirty="0">
                <a:solidFill>
                  <a:schemeClr val="bg1"/>
                </a:solidFill>
                <a:effectLst/>
                <a:latin typeface="Times New Roman" panose="02020603050405020304" pitchFamily="18" charset="0"/>
                <a:ea typeface="Times New Roman" panose="02020603050405020304" pitchFamily="18" charset="0"/>
              </a:rPr>
              <a:t> (pp. 111-131). Cham: Springer International Publishing. </a:t>
            </a:r>
          </a:p>
          <a:p>
            <a:pPr algn="just">
              <a:lnSpc>
                <a:spcPct val="150000"/>
              </a:lnSpc>
              <a:spcBef>
                <a:spcPts val="1200"/>
              </a:spcBef>
              <a:spcAft>
                <a:spcPts val="800"/>
              </a:spcAft>
            </a:pPr>
            <a:r>
              <a:rPr lang="en-GB" sz="1400" dirty="0">
                <a:solidFill>
                  <a:schemeClr val="bg1"/>
                </a:solidFill>
                <a:effectLst/>
                <a:latin typeface="Times New Roman" panose="02020603050405020304" pitchFamily="18" charset="0"/>
                <a:ea typeface="Times New Roman" panose="02020603050405020304" pitchFamily="18" charset="0"/>
              </a:rPr>
              <a:t>Javaid, M., Haleem, A., Singh, R.P., Suman, R. and Rab, S., 2022. Significance of machine learning in healthcare: Features, pillars and applications. </a:t>
            </a:r>
            <a:r>
              <a:rPr lang="en-GB" sz="1400" i="1" dirty="0">
                <a:solidFill>
                  <a:schemeClr val="bg1"/>
                </a:solidFill>
                <a:effectLst/>
                <a:latin typeface="Times New Roman" panose="02020603050405020304" pitchFamily="18" charset="0"/>
                <a:ea typeface="Times New Roman" panose="02020603050405020304" pitchFamily="18" charset="0"/>
              </a:rPr>
              <a:t>International Journal of Intelligent Networks</a:t>
            </a:r>
            <a:r>
              <a:rPr lang="en-GB" sz="1400" dirty="0">
                <a:solidFill>
                  <a:schemeClr val="bg1"/>
                </a:solidFill>
                <a:effectLst/>
                <a:latin typeface="Times New Roman" panose="02020603050405020304" pitchFamily="18" charset="0"/>
                <a:ea typeface="Times New Roman" panose="02020603050405020304" pitchFamily="18" charset="0"/>
              </a:rPr>
              <a:t>, </a:t>
            </a:r>
            <a:r>
              <a:rPr lang="en-GB" sz="1400" i="1" dirty="0">
                <a:solidFill>
                  <a:schemeClr val="bg1"/>
                </a:solidFill>
                <a:effectLst/>
                <a:latin typeface="Times New Roman" panose="02020603050405020304" pitchFamily="18" charset="0"/>
                <a:ea typeface="Times New Roman" panose="02020603050405020304" pitchFamily="18" charset="0"/>
              </a:rPr>
              <a:t>3</a:t>
            </a:r>
            <a:r>
              <a:rPr lang="en-GB" sz="1400" dirty="0">
                <a:solidFill>
                  <a:schemeClr val="bg1"/>
                </a:solidFill>
                <a:effectLst/>
                <a:latin typeface="Times New Roman" panose="02020603050405020304" pitchFamily="18" charset="0"/>
                <a:ea typeface="Times New Roman" panose="02020603050405020304" pitchFamily="18" charset="0"/>
              </a:rPr>
              <a:t>, pp.58-73. </a:t>
            </a:r>
          </a:p>
          <a:p>
            <a:pPr algn="just">
              <a:lnSpc>
                <a:spcPct val="150000"/>
              </a:lnSpc>
              <a:spcBef>
                <a:spcPts val="1200"/>
              </a:spcBef>
              <a:spcAft>
                <a:spcPts val="800"/>
              </a:spcAft>
            </a:pPr>
            <a:r>
              <a:rPr lang="en-GB" sz="1400" dirty="0" err="1">
                <a:solidFill>
                  <a:schemeClr val="bg1"/>
                </a:solidFill>
                <a:effectLst/>
                <a:latin typeface="Times New Roman" panose="02020603050405020304" pitchFamily="18" charset="0"/>
                <a:ea typeface="Times New Roman" panose="02020603050405020304" pitchFamily="18" charset="0"/>
              </a:rPr>
              <a:t>Khosravi</a:t>
            </a:r>
            <a:r>
              <a:rPr lang="en-GB" sz="1400" dirty="0">
                <a:solidFill>
                  <a:schemeClr val="bg1"/>
                </a:solidFill>
                <a:effectLst/>
                <a:latin typeface="Times New Roman" panose="02020603050405020304" pitchFamily="18" charset="0"/>
                <a:ea typeface="Times New Roman" panose="02020603050405020304" pitchFamily="18" charset="0"/>
              </a:rPr>
              <a:t>, P., </a:t>
            </a:r>
            <a:r>
              <a:rPr lang="en-GB" sz="1400" dirty="0" err="1">
                <a:solidFill>
                  <a:schemeClr val="bg1"/>
                </a:solidFill>
                <a:effectLst/>
                <a:latin typeface="Times New Roman" panose="02020603050405020304" pitchFamily="18" charset="0"/>
                <a:ea typeface="Times New Roman" panose="02020603050405020304" pitchFamily="18" charset="0"/>
              </a:rPr>
              <a:t>Vergari</a:t>
            </a:r>
            <a:r>
              <a:rPr lang="en-GB" sz="1400" dirty="0">
                <a:solidFill>
                  <a:schemeClr val="bg1"/>
                </a:solidFill>
                <a:effectLst/>
                <a:latin typeface="Times New Roman" panose="02020603050405020304" pitchFamily="18" charset="0"/>
                <a:ea typeface="Times New Roman" panose="02020603050405020304" pitchFamily="18" charset="0"/>
              </a:rPr>
              <a:t>, A., Choi, Y., Liang, Y. and Broeck, G.V.D., 2020. Handling missing data in decision trees: A probabilistic approach. </a:t>
            </a:r>
            <a:r>
              <a:rPr lang="en-GB" sz="1400" i="1" dirty="0" err="1">
                <a:solidFill>
                  <a:schemeClr val="bg1"/>
                </a:solidFill>
                <a:effectLst/>
                <a:latin typeface="Times New Roman" panose="02020603050405020304" pitchFamily="18" charset="0"/>
                <a:ea typeface="Times New Roman" panose="02020603050405020304" pitchFamily="18" charset="0"/>
              </a:rPr>
              <a:t>arXiv</a:t>
            </a:r>
            <a:r>
              <a:rPr lang="en-GB" sz="1400" i="1" dirty="0">
                <a:solidFill>
                  <a:schemeClr val="bg1"/>
                </a:solidFill>
                <a:effectLst/>
                <a:latin typeface="Times New Roman" panose="02020603050405020304" pitchFamily="18" charset="0"/>
                <a:ea typeface="Times New Roman" panose="02020603050405020304" pitchFamily="18" charset="0"/>
              </a:rPr>
              <a:t> preprint arXiv:2006.16341</a:t>
            </a:r>
            <a:r>
              <a:rPr lang="en-GB" sz="1400" dirty="0">
                <a:solidFill>
                  <a:schemeClr val="bg1"/>
                </a:solidFill>
                <a:effectLst/>
                <a:latin typeface="Times New Roman" panose="02020603050405020304" pitchFamily="18" charset="0"/>
                <a:ea typeface="Times New Roman" panose="02020603050405020304" pitchFamily="18" charset="0"/>
              </a:rPr>
              <a:t>. </a:t>
            </a:r>
            <a:endParaRPr lang="en-GB" sz="1400" dirty="0">
              <a:solidFill>
                <a:schemeClr val="bg1"/>
              </a:solidFill>
            </a:endParaRPr>
          </a:p>
        </p:txBody>
      </p:sp>
    </p:spTree>
    <p:extLst>
      <p:ext uri="{BB962C8B-B14F-4D97-AF65-F5344CB8AC3E}">
        <p14:creationId xmlns:p14="http://schemas.microsoft.com/office/powerpoint/2010/main" val="194807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BBA8E4-F4E4-04A3-068E-7D6CC42E61BC}"/>
              </a:ext>
            </a:extLst>
          </p:cNvPr>
          <p:cNvSpPr>
            <a:spLocks noGrp="1"/>
          </p:cNvSpPr>
          <p:nvPr>
            <p:ph type="subTitle" idx="1"/>
          </p:nvPr>
        </p:nvSpPr>
        <p:spPr>
          <a:xfrm>
            <a:off x="1784064" y="2768568"/>
            <a:ext cx="8791575" cy="1655762"/>
          </a:xfrm>
        </p:spPr>
        <p:txBody>
          <a:bodyPr>
            <a:normAutofit/>
          </a:bodyPr>
          <a:lstStyle/>
          <a:p>
            <a:pPr algn="ctr"/>
            <a:r>
              <a:rPr lang="en-GB" sz="4800" i="1" dirty="0"/>
              <a:t>THANKS!</a:t>
            </a:r>
          </a:p>
        </p:txBody>
      </p:sp>
    </p:spTree>
    <p:extLst>
      <p:ext uri="{BB962C8B-B14F-4D97-AF65-F5344CB8AC3E}">
        <p14:creationId xmlns:p14="http://schemas.microsoft.com/office/powerpoint/2010/main" val="4281560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9CA185-D661-5E22-BB92-A49530DAA1D9}"/>
              </a:ext>
            </a:extLst>
          </p:cNvPr>
          <p:cNvSpPr>
            <a:spLocks noGrp="1"/>
          </p:cNvSpPr>
          <p:nvPr>
            <p:ph type="title"/>
          </p:nvPr>
        </p:nvSpPr>
        <p:spPr>
          <a:xfrm>
            <a:off x="1141413" y="618518"/>
            <a:ext cx="4459286" cy="1478570"/>
          </a:xfrm>
        </p:spPr>
        <p:txBody>
          <a:bodyPr>
            <a:normAutofit/>
          </a:bodyPr>
          <a:lstStyle/>
          <a:p>
            <a:r>
              <a:rPr lang="en-GB" sz="3200"/>
              <a:t>INTRODUCTION</a:t>
            </a:r>
          </a:p>
        </p:txBody>
      </p:sp>
      <p:sp>
        <p:nvSpPr>
          <p:cNvPr id="3" name="Content Placeholder 2">
            <a:extLst>
              <a:ext uri="{FF2B5EF4-FFF2-40B4-BE49-F238E27FC236}">
                <a16:creationId xmlns:a16="http://schemas.microsoft.com/office/drawing/2014/main" id="{1EFCC4DA-BF66-5D20-99A3-3FB7A4B0C815}"/>
              </a:ext>
            </a:extLst>
          </p:cNvPr>
          <p:cNvSpPr>
            <a:spLocks noGrp="1"/>
          </p:cNvSpPr>
          <p:nvPr>
            <p:ph idx="1"/>
          </p:nvPr>
        </p:nvSpPr>
        <p:spPr>
          <a:xfrm>
            <a:off x="1141412" y="2249487"/>
            <a:ext cx="4459287" cy="3965046"/>
          </a:xfrm>
        </p:spPr>
        <p:txBody>
          <a:bodyPr>
            <a:normAutofit/>
          </a:bodyPr>
          <a:lstStyle/>
          <a:p>
            <a:pPr marL="342900" lvl="0" indent="-342900">
              <a:lnSpc>
                <a:spcPct val="110000"/>
              </a:lnSpc>
              <a:buFont typeface="Symbol" pitchFamily="2" charset="2"/>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Machine learning becomes the only way of forecasting diseases, diagnosing, and suggesting a course of action to be taken in the healthcare sector. </a:t>
            </a:r>
            <a:endParaRPr lang="en-AU"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Increases in Internet use improve chronic conditions like diabetes. </a:t>
            </a:r>
            <a:endParaRPr lang="en-AU"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Aim: </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To perform machine learning to diagnose, treat and predict diabetes through the analysis of a dataset. </a:t>
            </a:r>
            <a:endParaRPr lang="en-AU"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Symbol" pitchFamily="2" charset="2"/>
              <a:buChar char=""/>
            </a:pP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Focus: </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It was forecasted and analysed using Logistic Regression, Random Forest, and SVM models. </a:t>
            </a:r>
            <a:endParaRPr lang="en-A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sz="1600" dirty="0"/>
          </a:p>
        </p:txBody>
      </p:sp>
      <p:pic>
        <p:nvPicPr>
          <p:cNvPr id="1026" name="Picture 2" descr="Healthcare predictive analytics using machine learning and deep learning  techniques: a survey | Journal of Electrical Systems and Information  Technology | Full Text">
            <a:extLst>
              <a:ext uri="{FF2B5EF4-FFF2-40B4-BE49-F238E27FC236}">
                <a16:creationId xmlns:a16="http://schemas.microsoft.com/office/drawing/2014/main" id="{713A7566-49DC-FD71-3958-1BFADA857E1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811152"/>
            <a:ext cx="5456279" cy="521074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92" name="Group 1091">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9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09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9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9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9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9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09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110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0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GB"/>
            </a:p>
          </p:txBody>
        </p:sp>
        <p:sp>
          <p:nvSpPr>
            <p:cNvPr id="111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sp>
          <p:nvSpPr>
            <p:cNvPr id="111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GB"/>
            </a:p>
          </p:txBody>
        </p:sp>
      </p:grpSp>
    </p:spTree>
    <p:extLst>
      <p:ext uri="{BB962C8B-B14F-4D97-AF65-F5344CB8AC3E}">
        <p14:creationId xmlns:p14="http://schemas.microsoft.com/office/powerpoint/2010/main" val="396828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GB"/>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GB"/>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GB"/>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GB"/>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GB"/>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GB"/>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17272F-96AE-AE32-BBE3-680803CC6F54}"/>
              </a:ext>
            </a:extLst>
          </p:cNvPr>
          <p:cNvSpPr>
            <a:spLocks noGrp="1"/>
          </p:cNvSpPr>
          <p:nvPr>
            <p:ph type="title"/>
          </p:nvPr>
        </p:nvSpPr>
        <p:spPr>
          <a:xfrm>
            <a:off x="853330" y="1134681"/>
            <a:ext cx="2743310" cy="4255025"/>
          </a:xfrm>
        </p:spPr>
        <p:txBody>
          <a:bodyPr>
            <a:normAutofit/>
          </a:bodyPr>
          <a:lstStyle/>
          <a:p>
            <a:r>
              <a:rPr lang="en-GB" sz="3300">
                <a:solidFill>
                  <a:srgbClr val="FFFFFF"/>
                </a:solidFill>
              </a:rPr>
              <a:t>BACKGROUND AND TECHNIQUES OVERVIEW</a:t>
            </a:r>
          </a:p>
        </p:txBody>
      </p:sp>
      <p:graphicFrame>
        <p:nvGraphicFramePr>
          <p:cNvPr id="5" name="Content Placeholder 2">
            <a:extLst>
              <a:ext uri="{FF2B5EF4-FFF2-40B4-BE49-F238E27FC236}">
                <a16:creationId xmlns:a16="http://schemas.microsoft.com/office/drawing/2014/main" id="{0B7E8E08-989D-CA1E-CF3F-E22676D7C03E}"/>
              </a:ext>
            </a:extLst>
          </p:cNvPr>
          <p:cNvGraphicFramePr>
            <a:graphicFrameLocks noGrp="1"/>
          </p:cNvGraphicFramePr>
          <p:nvPr>
            <p:ph idx="1"/>
            <p:extLst>
              <p:ext uri="{D42A27DB-BD31-4B8C-83A1-F6EECF244321}">
                <p14:modId xmlns:p14="http://schemas.microsoft.com/office/powerpoint/2010/main" val="358468227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48743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ABAAD-C34D-123B-1899-EDB436E06FA5}"/>
              </a:ext>
            </a:extLst>
          </p:cNvPr>
          <p:cNvSpPr>
            <a:spLocks noGrp="1"/>
          </p:cNvSpPr>
          <p:nvPr>
            <p:ph type="title"/>
          </p:nvPr>
        </p:nvSpPr>
        <p:spPr>
          <a:xfrm>
            <a:off x="1141413" y="618518"/>
            <a:ext cx="9905998" cy="1478570"/>
          </a:xfrm>
        </p:spPr>
        <p:txBody>
          <a:bodyPr>
            <a:normAutofit/>
          </a:bodyPr>
          <a:lstStyle/>
          <a:p>
            <a:r>
              <a:rPr lang="en-GB" dirty="0"/>
              <a:t>DATASET OVERVIEW</a:t>
            </a:r>
          </a:p>
        </p:txBody>
      </p:sp>
      <p:graphicFrame>
        <p:nvGraphicFramePr>
          <p:cNvPr id="5" name="Content Placeholder 2">
            <a:extLst>
              <a:ext uri="{FF2B5EF4-FFF2-40B4-BE49-F238E27FC236}">
                <a16:creationId xmlns:a16="http://schemas.microsoft.com/office/drawing/2014/main" id="{AB8F2415-398F-1308-D296-287C0F3347C5}"/>
              </a:ext>
            </a:extLst>
          </p:cNvPr>
          <p:cNvGraphicFramePr>
            <a:graphicFrameLocks noGrp="1"/>
          </p:cNvGraphicFramePr>
          <p:nvPr>
            <p:ph idx="1"/>
            <p:extLst>
              <p:ext uri="{D42A27DB-BD31-4B8C-83A1-F6EECF244321}">
                <p14:modId xmlns:p14="http://schemas.microsoft.com/office/powerpoint/2010/main" val="3411931404"/>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934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678D-FB64-D6C4-934A-EE924C7ED69C}"/>
              </a:ext>
            </a:extLst>
          </p:cNvPr>
          <p:cNvSpPr>
            <a:spLocks noGrp="1"/>
          </p:cNvSpPr>
          <p:nvPr>
            <p:ph type="title"/>
          </p:nvPr>
        </p:nvSpPr>
        <p:spPr>
          <a:xfrm>
            <a:off x="1141413" y="618518"/>
            <a:ext cx="4685529" cy="1478570"/>
          </a:xfrm>
        </p:spPr>
        <p:txBody>
          <a:bodyPr>
            <a:normAutofit/>
          </a:bodyPr>
          <a:lstStyle/>
          <a:p>
            <a:r>
              <a:rPr lang="en-GB" dirty="0"/>
              <a:t>DATA PRE-PROCESSING</a:t>
            </a:r>
          </a:p>
        </p:txBody>
      </p:sp>
      <p:sp>
        <p:nvSpPr>
          <p:cNvPr id="3" name="Content Placeholder 2">
            <a:extLst>
              <a:ext uri="{FF2B5EF4-FFF2-40B4-BE49-F238E27FC236}">
                <a16:creationId xmlns:a16="http://schemas.microsoft.com/office/drawing/2014/main" id="{A351D162-B2BC-3234-B0D8-FA8AB61FA418}"/>
              </a:ext>
            </a:extLst>
          </p:cNvPr>
          <p:cNvSpPr>
            <a:spLocks noGrp="1"/>
          </p:cNvSpPr>
          <p:nvPr>
            <p:ph idx="1"/>
          </p:nvPr>
        </p:nvSpPr>
        <p:spPr>
          <a:xfrm>
            <a:off x="1141413" y="2249487"/>
            <a:ext cx="4685530" cy="3541714"/>
          </a:xfrm>
        </p:spPr>
        <p:txBody>
          <a:bodyPr>
            <a:normAutofit/>
          </a:bodyPr>
          <a:lstStyle/>
          <a:p>
            <a:pPr marL="342900" lvl="0" indent="-342900">
              <a:lnSpc>
                <a:spcPct val="110000"/>
              </a:lnSpc>
              <a:buFont typeface="Symbol" pitchFamily="2" charset="2"/>
              <a:buChar char=""/>
            </a:pPr>
            <a:r>
              <a:rPr lang="en-GB" sz="1600" kern="100">
                <a:effectLst/>
                <a:latin typeface="Calibri" panose="020F0502020204030204" pitchFamily="34" charset="0"/>
                <a:ea typeface="Calibri" panose="020F0502020204030204" pitchFamily="34" charset="0"/>
                <a:cs typeface="Times New Roman" panose="02020603050405020304" pitchFamily="18" charset="0"/>
              </a:rPr>
              <a:t>Averted zeros in features such as Glucose and skin thickness. </a:t>
            </a:r>
            <a:endParaRPr lang="en-AU"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1600" kern="100">
                <a:effectLst/>
                <a:latin typeface="Calibri" panose="020F0502020204030204" pitchFamily="34" charset="0"/>
                <a:ea typeface="Calibri" panose="020F0502020204030204" pitchFamily="34" charset="0"/>
                <a:cs typeface="Times New Roman" panose="02020603050405020304" pitchFamily="18" charset="0"/>
              </a:rPr>
              <a:t>Normalised features using feature scaling/Normalization of all attributes with StandardScaler.</a:t>
            </a:r>
            <a:endParaRPr lang="en-AU"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1600" kern="100">
                <a:effectLst/>
                <a:latin typeface="Calibri" panose="020F0502020204030204" pitchFamily="34" charset="0"/>
                <a:ea typeface="Calibri" panose="020F0502020204030204" pitchFamily="34" charset="0"/>
                <a:cs typeface="Times New Roman" panose="02020603050405020304" pitchFamily="18" charset="0"/>
              </a:rPr>
              <a:t>To use the model, performantly divide the dataset into 70% Training and 30% Testing. </a:t>
            </a:r>
            <a:endParaRPr lang="en-AU" sz="1600" kern="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Symbol" pitchFamily="2" charset="2"/>
              <a:buChar char=""/>
            </a:pPr>
            <a:r>
              <a:rPr lang="en-GB" sz="1600" kern="100">
                <a:effectLst/>
                <a:latin typeface="Calibri" panose="020F0502020204030204" pitchFamily="34" charset="0"/>
                <a:ea typeface="Calibri" panose="020F0502020204030204" pitchFamily="34" charset="0"/>
                <a:cs typeface="Times New Roman" panose="02020603050405020304" pitchFamily="18" charset="0"/>
              </a:rPr>
              <a:t>Guaranteed the equal distribution of classes in the model for the purpose of the accurate model evaluation.</a:t>
            </a:r>
            <a:endParaRPr lang="en-AU" sz="16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sz="1600"/>
          </a:p>
        </p:txBody>
      </p:sp>
      <p:sp>
        <p:nvSpPr>
          <p:cNvPr id="20" name="Rectangle 19">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CFAAEA93-7320-78B0-3F8A-C455907CEE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55818" y="3677838"/>
            <a:ext cx="2364317" cy="2946190"/>
          </a:xfrm>
          <a:prstGeom prst="rect">
            <a:avLst/>
          </a:prstGeom>
        </p:spPr>
      </p:pic>
      <p:sp useBgFill="1">
        <p:nvSpPr>
          <p:cNvPr id="21" name="Rectangle 20">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E8256CB-D65C-3E24-4426-7789BFAEACD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1684" y="1006809"/>
            <a:ext cx="2667954" cy="1454034"/>
          </a:xfrm>
          <a:prstGeom prst="rect">
            <a:avLst/>
          </a:prstGeom>
        </p:spPr>
      </p:pic>
      <p:pic>
        <p:nvPicPr>
          <p:cNvPr id="5" name="Picture 4" descr="A screenshot of a table&#10;&#10;Description automatically generated">
            <a:extLst>
              <a:ext uri="{FF2B5EF4-FFF2-40B4-BE49-F238E27FC236}">
                <a16:creationId xmlns:a16="http://schemas.microsoft.com/office/drawing/2014/main" id="{299F614B-0F4B-8362-9F03-233C25DE64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5818" y="1250564"/>
            <a:ext cx="2364317" cy="998923"/>
          </a:xfrm>
          <a:prstGeom prst="rect">
            <a:avLst/>
          </a:prstGeom>
        </p:spPr>
      </p:pic>
      <p:pic>
        <p:nvPicPr>
          <p:cNvPr id="6" name="Picture 5" descr="A table with numbers and letters&#10;&#10;Description automatically generated">
            <a:extLst>
              <a:ext uri="{FF2B5EF4-FFF2-40B4-BE49-F238E27FC236}">
                <a16:creationId xmlns:a16="http://schemas.microsoft.com/office/drawing/2014/main" id="{99B3DC0F-FB35-45F0-BADF-5A2BBA044B4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14386" y="4761187"/>
            <a:ext cx="2786807" cy="703668"/>
          </a:xfrm>
          <a:prstGeom prst="rect">
            <a:avLst/>
          </a:prstGeom>
        </p:spPr>
      </p:pic>
    </p:spTree>
    <p:extLst>
      <p:ext uri="{BB962C8B-B14F-4D97-AF65-F5344CB8AC3E}">
        <p14:creationId xmlns:p14="http://schemas.microsoft.com/office/powerpoint/2010/main" val="3669196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D066-83DD-DCCC-3FAF-61373AE9C54D}"/>
              </a:ext>
            </a:extLst>
          </p:cNvPr>
          <p:cNvSpPr>
            <a:spLocks noGrp="1"/>
          </p:cNvSpPr>
          <p:nvPr>
            <p:ph type="title"/>
          </p:nvPr>
        </p:nvSpPr>
        <p:spPr>
          <a:xfrm>
            <a:off x="1141413" y="618518"/>
            <a:ext cx="4685529" cy="1478570"/>
          </a:xfrm>
        </p:spPr>
        <p:txBody>
          <a:bodyPr>
            <a:normAutofit/>
          </a:bodyPr>
          <a:lstStyle/>
          <a:p>
            <a:r>
              <a:rPr lang="en-GB" dirty="0"/>
              <a:t>EXPLORATORY DATA ANALYSIS </a:t>
            </a:r>
          </a:p>
        </p:txBody>
      </p:sp>
      <p:sp>
        <p:nvSpPr>
          <p:cNvPr id="3" name="Content Placeholder 2">
            <a:extLst>
              <a:ext uri="{FF2B5EF4-FFF2-40B4-BE49-F238E27FC236}">
                <a16:creationId xmlns:a16="http://schemas.microsoft.com/office/drawing/2014/main" id="{024E391A-CC81-071A-560D-3FB91A6048FD}"/>
              </a:ext>
            </a:extLst>
          </p:cNvPr>
          <p:cNvSpPr>
            <a:spLocks noGrp="1"/>
          </p:cNvSpPr>
          <p:nvPr>
            <p:ph idx="1"/>
          </p:nvPr>
        </p:nvSpPr>
        <p:spPr>
          <a:xfrm>
            <a:off x="1141413" y="2249487"/>
            <a:ext cx="4685530" cy="3541714"/>
          </a:xfrm>
        </p:spPr>
        <p:txBody>
          <a:bodyPr>
            <a:normAutofit/>
          </a:bodyPr>
          <a:lstStyle/>
          <a:p>
            <a:pPr marL="342900" lvl="0" indent="-342900">
              <a:lnSpc>
                <a:spcPct val="110000"/>
              </a:lnSpc>
              <a:buFont typeface="Symbol" pitchFamily="2" charset="2"/>
              <a:buChar char=""/>
            </a:pP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Features are represented by the values, which are characterised by the presence of right-skewed distributions and outliers.</a:t>
            </a:r>
          </a:p>
          <a:p>
            <a:pPr marL="342900" lvl="0" indent="-342900">
              <a:lnSpc>
                <a:spcPct val="110000"/>
              </a:lnSpc>
              <a:buFont typeface="Symbol" pitchFamily="2" charset="2"/>
              <a:buChar char=""/>
            </a:pP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Blood sugar levels and BMI significantly affect the diabetes results. </a:t>
            </a:r>
          </a:p>
          <a:p>
            <a:pPr marL="342900" lvl="0" indent="-342900">
              <a:lnSpc>
                <a:spcPct val="110000"/>
              </a:lnSpc>
              <a:spcAft>
                <a:spcPts val="800"/>
              </a:spcAft>
              <a:buFont typeface="Symbol" pitchFamily="2" charset="2"/>
              <a:buChar char=""/>
            </a:pPr>
            <a:r>
              <a:rPr lang="en-AU" sz="2000" b="1" kern="100" dirty="0">
                <a:effectLst/>
                <a:latin typeface="Calibri" panose="020F0502020204030204" pitchFamily="34" charset="0"/>
                <a:ea typeface="Calibri" panose="020F0502020204030204" pitchFamily="34" charset="0"/>
                <a:cs typeface="Times New Roman" panose="02020603050405020304" pitchFamily="18" charset="0"/>
              </a:rPr>
              <a:t>Correlation heatmap: </a:t>
            </a:r>
            <a:r>
              <a:rPr lang="en-AU" sz="2000" kern="100" dirty="0">
                <a:effectLst/>
                <a:latin typeface="Calibri" panose="020F0502020204030204" pitchFamily="34" charset="0"/>
                <a:ea typeface="Calibri" panose="020F0502020204030204" pitchFamily="34" charset="0"/>
                <a:cs typeface="Times New Roman" panose="02020603050405020304" pitchFamily="18" charset="0"/>
              </a:rPr>
              <a:t>Glucose, BMI and age are the predicting factors. Worked on outliers such as skin thickness. </a:t>
            </a:r>
          </a:p>
          <a:p>
            <a:pPr>
              <a:lnSpc>
                <a:spcPct val="110000"/>
              </a:lnSpc>
            </a:pPr>
            <a:endParaRPr lang="en-GB" sz="2000" dirty="0"/>
          </a:p>
        </p:txBody>
      </p:sp>
      <p:sp>
        <p:nvSpPr>
          <p:cNvPr id="2081" name="Rectangle 2080">
            <a:extLst>
              <a:ext uri="{FF2B5EF4-FFF2-40B4-BE49-F238E27FC236}">
                <a16:creationId xmlns:a16="http://schemas.microsoft.com/office/drawing/2014/main" id="{F30A76D5-D2C2-49EE-9318-901F39508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9" name="Picture 8" descr="A graph of different sizes and numbers&#10;&#10;Description automatically generated with medium confidence">
            <a:extLst>
              <a:ext uri="{FF2B5EF4-FFF2-40B4-BE49-F238E27FC236}">
                <a16:creationId xmlns:a16="http://schemas.microsoft.com/office/drawing/2014/main" id="{3FBD0A4F-14F0-F356-FC37-E71DCB19B6D9}"/>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6180062" y="52026"/>
            <a:ext cx="2364317" cy="1773237"/>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83" name="Rectangle 2082">
            <a:extLst>
              <a:ext uri="{FF2B5EF4-FFF2-40B4-BE49-F238E27FC236}">
                <a16:creationId xmlns:a16="http://schemas.microsoft.com/office/drawing/2014/main" id="{8D3D1BB4-141F-47BF-8854-E25124A46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041"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5" name="Rectangle 2084">
            <a:extLst>
              <a:ext uri="{FF2B5EF4-FFF2-40B4-BE49-F238E27FC236}">
                <a16:creationId xmlns:a16="http://schemas.microsoft.com/office/drawing/2014/main" id="{FC2226AF-C533-4D07-8B21-C9D8BF14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95322" y="0"/>
            <a:ext cx="91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5" name="Picture 11" descr="A graph showing a box plot of bmi&#10;&#10;Description automatically generated">
            <a:extLst>
              <a:ext uri="{FF2B5EF4-FFF2-40B4-BE49-F238E27FC236}">
                <a16:creationId xmlns:a16="http://schemas.microsoft.com/office/drawing/2014/main" id="{32ECDF01-B589-A762-7BAD-8D8FC1B182C5}"/>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tretch>
            <a:fillRect/>
          </a:stretch>
        </p:blipFill>
        <p:spPr bwMode="auto">
          <a:xfrm>
            <a:off x="6103932" y="3485020"/>
            <a:ext cx="2364317" cy="1619556"/>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0" descr="A graph with green and orange dots&#10;&#10;Description automatically generated">
            <a:extLst>
              <a:ext uri="{FF2B5EF4-FFF2-40B4-BE49-F238E27FC236}">
                <a16:creationId xmlns:a16="http://schemas.microsoft.com/office/drawing/2014/main" id="{2C27B30F-0191-CB32-3486-9B20BF80AC71}"/>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tretch>
            <a:fillRect/>
          </a:stretch>
        </p:blipFill>
        <p:spPr bwMode="auto">
          <a:xfrm>
            <a:off x="9813835" y="101740"/>
            <a:ext cx="2364317" cy="1619556"/>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9" descr="A diagram of a distribution of glucose&#10;&#10;Description automatically generated">
            <a:extLst>
              <a:ext uri="{FF2B5EF4-FFF2-40B4-BE49-F238E27FC236}">
                <a16:creationId xmlns:a16="http://schemas.microsoft.com/office/drawing/2014/main" id="{1320DE61-A10B-A4DB-48D4-DC07BB54EA97}"/>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tretch>
            <a:fillRect/>
          </a:stretch>
        </p:blipFill>
        <p:spPr bwMode="auto">
          <a:xfrm>
            <a:off x="8004603" y="1779580"/>
            <a:ext cx="2364317" cy="1601824"/>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2">
            <a:extLst>
              <a:ext uri="{FF2B5EF4-FFF2-40B4-BE49-F238E27FC236}">
                <a16:creationId xmlns:a16="http://schemas.microsoft.com/office/drawing/2014/main" id="{A25E07BA-42E3-8AD8-7C87-1FEC5AC8BAA7}"/>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8305473" y="5035938"/>
            <a:ext cx="1986455" cy="1811378"/>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13">
            <a:extLst>
              <a:ext uri="{FF2B5EF4-FFF2-40B4-BE49-F238E27FC236}">
                <a16:creationId xmlns:a16="http://schemas.microsoft.com/office/drawing/2014/main" id="{F67AB7A1-1CF6-301A-E38C-D14EF1A3500B}"/>
              </a:ext>
            </a:extLst>
          </p:cNvPr>
          <p:cNvPicPr>
            <a:picLocks noChangeAspect="1" noChangeArrowheads="1"/>
          </p:cNvPicPr>
          <p:nvPr/>
        </p:nvPicPr>
        <p:blipFill>
          <a:blip r:embed="rId14" r:link="rId15">
            <a:extLst>
              <a:ext uri="{28A0092B-C50C-407E-A947-70E740481C1C}">
                <a14:useLocalDpi xmlns:a14="http://schemas.microsoft.com/office/drawing/2010/main" val="0"/>
              </a:ext>
            </a:extLst>
          </a:blip>
          <a:srcRect/>
          <a:stretch>
            <a:fillRect/>
          </a:stretch>
        </p:blipFill>
        <p:spPr bwMode="auto">
          <a:xfrm>
            <a:off x="10277481" y="3481764"/>
            <a:ext cx="1877277" cy="179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8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F1E3-07E4-A8CD-6C43-B767D49389E2}"/>
              </a:ext>
            </a:extLst>
          </p:cNvPr>
          <p:cNvSpPr>
            <a:spLocks noGrp="1"/>
          </p:cNvSpPr>
          <p:nvPr>
            <p:ph type="title"/>
          </p:nvPr>
        </p:nvSpPr>
        <p:spPr>
          <a:xfrm>
            <a:off x="5128643" y="618518"/>
            <a:ext cx="6188402" cy="1478570"/>
          </a:xfrm>
        </p:spPr>
        <p:txBody>
          <a:bodyPr>
            <a:normAutofit/>
          </a:bodyPr>
          <a:lstStyle/>
          <a:p>
            <a:r>
              <a:rPr lang="en-GB" dirty="0"/>
              <a:t>LOGISTIC REGRESSION PERFORMANCE</a:t>
            </a:r>
          </a:p>
        </p:txBody>
      </p:sp>
      <p:sp>
        <p:nvSpPr>
          <p:cNvPr id="3078"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3" name="Picture 14">
            <a:extLst>
              <a:ext uri="{FF2B5EF4-FFF2-40B4-BE49-F238E27FC236}">
                <a16:creationId xmlns:a16="http://schemas.microsoft.com/office/drawing/2014/main" id="{66D211EA-B0E1-E175-BC0F-51DB31BC7FE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1486770" y="1137622"/>
            <a:ext cx="2458331" cy="2206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85E00C-683B-C9DB-98B5-100AE97ADE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616" y="3832975"/>
            <a:ext cx="3178638" cy="1557532"/>
          </a:xfrm>
          <a:prstGeom prst="rect">
            <a:avLst/>
          </a:prstGeom>
        </p:spPr>
      </p:pic>
      <p:sp>
        <p:nvSpPr>
          <p:cNvPr id="3" name="Content Placeholder 2">
            <a:extLst>
              <a:ext uri="{FF2B5EF4-FFF2-40B4-BE49-F238E27FC236}">
                <a16:creationId xmlns:a16="http://schemas.microsoft.com/office/drawing/2014/main" id="{FE0D2D95-67B5-525C-01CB-92053B43FCB2}"/>
              </a:ext>
            </a:extLst>
          </p:cNvPr>
          <p:cNvSpPr>
            <a:spLocks noGrp="1"/>
          </p:cNvSpPr>
          <p:nvPr>
            <p:ph idx="1"/>
          </p:nvPr>
        </p:nvSpPr>
        <p:spPr>
          <a:xfrm>
            <a:off x="5128643" y="2249487"/>
            <a:ext cx="6188402" cy="3541714"/>
          </a:xfrm>
        </p:spPr>
        <p:txBody>
          <a:bodyPr>
            <a:normAutofit/>
          </a:bodyPr>
          <a:lstStyle/>
          <a:p>
            <a:pPr marL="342900" lvl="0" indent="-342900">
              <a:lnSpc>
                <a:spcPct val="110000"/>
              </a:lnSpc>
              <a:buFont typeface="Symbol" pitchFamily="2" charset="2"/>
              <a:buChar char=""/>
            </a:pPr>
            <a:r>
              <a:rPr lang="en-GB" sz="2200" b="1" kern="100" dirty="0">
                <a:effectLst/>
                <a:latin typeface="Calibri" panose="020F0502020204030204" pitchFamily="34" charset="0"/>
                <a:ea typeface="Calibri" panose="020F0502020204030204" pitchFamily="34" charset="0"/>
                <a:cs typeface="Times New Roman" panose="02020603050405020304" pitchFamily="18" charset="0"/>
              </a:rPr>
              <a:t>Accuracy: </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78% higher precision when used in non-diabetic cases. </a:t>
            </a:r>
            <a:endParaRPr lang="en-AU"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Parametrization tries to misclassify 35 diabetic cases; lower recall for class 1. </a:t>
            </a:r>
            <a:endParaRPr lang="en-AU"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sz="2200" b="1" kern="100" dirty="0">
                <a:effectLst/>
                <a:latin typeface="Calibri" panose="020F0502020204030204" pitchFamily="34" charset="0"/>
                <a:ea typeface="Calibri" panose="020F0502020204030204" pitchFamily="34" charset="0"/>
                <a:cs typeface="Times New Roman" panose="02020603050405020304" pitchFamily="18" charset="0"/>
              </a:rPr>
              <a:t>F1-score: </a:t>
            </a: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0.85 for non-diabetic individuals and 0.60 for diabetes. </a:t>
            </a:r>
            <a:endParaRPr lang="en-AU"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Symbol" pitchFamily="2" charset="2"/>
              <a:buChar char=""/>
            </a:pP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The confusion matrix shows that the model has a tendency to predict class 0.</a:t>
            </a:r>
            <a:endParaRPr lang="en-AU"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sz="2200" dirty="0"/>
          </a:p>
        </p:txBody>
      </p:sp>
    </p:spTree>
    <p:extLst>
      <p:ext uri="{BB962C8B-B14F-4D97-AF65-F5344CB8AC3E}">
        <p14:creationId xmlns:p14="http://schemas.microsoft.com/office/powerpoint/2010/main" val="416754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2581-7781-D862-DCB0-773823B7E1E0}"/>
              </a:ext>
            </a:extLst>
          </p:cNvPr>
          <p:cNvSpPr>
            <a:spLocks noGrp="1"/>
          </p:cNvSpPr>
          <p:nvPr>
            <p:ph type="title"/>
          </p:nvPr>
        </p:nvSpPr>
        <p:spPr>
          <a:xfrm>
            <a:off x="5128643" y="618518"/>
            <a:ext cx="6188402" cy="1478570"/>
          </a:xfrm>
        </p:spPr>
        <p:txBody>
          <a:bodyPr>
            <a:normAutofit/>
          </a:bodyPr>
          <a:lstStyle/>
          <a:p>
            <a:r>
              <a:rPr lang="en-GB" dirty="0"/>
              <a:t>RANDOM FOREST PERFORMANCE</a:t>
            </a:r>
          </a:p>
        </p:txBody>
      </p:sp>
      <p:sp>
        <p:nvSpPr>
          <p:cNvPr id="4102"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7" name="Picture 15">
            <a:extLst>
              <a:ext uri="{FF2B5EF4-FFF2-40B4-BE49-F238E27FC236}">
                <a16:creationId xmlns:a16="http://schemas.microsoft.com/office/drawing/2014/main" id="{81D82907-553A-25DA-6F03-287E62E151A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1486770" y="1137622"/>
            <a:ext cx="2458331" cy="22063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graph&#10;&#10;Description automatically generated">
            <a:extLst>
              <a:ext uri="{FF2B5EF4-FFF2-40B4-BE49-F238E27FC236}">
                <a16:creationId xmlns:a16="http://schemas.microsoft.com/office/drawing/2014/main" id="{69830584-6D7A-D871-BAF1-57B69AD38E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616" y="3856815"/>
            <a:ext cx="3178638" cy="1509852"/>
          </a:xfrm>
          <a:prstGeom prst="rect">
            <a:avLst/>
          </a:prstGeom>
        </p:spPr>
      </p:pic>
      <p:sp>
        <p:nvSpPr>
          <p:cNvPr id="3" name="Content Placeholder 2">
            <a:extLst>
              <a:ext uri="{FF2B5EF4-FFF2-40B4-BE49-F238E27FC236}">
                <a16:creationId xmlns:a16="http://schemas.microsoft.com/office/drawing/2014/main" id="{75F18B2B-B00C-171B-46F0-01FC6BB7E03A}"/>
              </a:ext>
            </a:extLst>
          </p:cNvPr>
          <p:cNvSpPr>
            <a:spLocks noGrp="1"/>
          </p:cNvSpPr>
          <p:nvPr>
            <p:ph idx="1"/>
          </p:nvPr>
        </p:nvSpPr>
        <p:spPr>
          <a:xfrm>
            <a:off x="5128643" y="2249487"/>
            <a:ext cx="6188402" cy="3541714"/>
          </a:xfrm>
        </p:spPr>
        <p:txBody>
          <a:bodyPr>
            <a:normAutofit/>
          </a:bodyPr>
          <a:lstStyle/>
          <a:p>
            <a:pPr marL="342900" lvl="0" indent="-342900">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Accuracy: </a:t>
            </a:r>
            <a:r>
              <a:rPr lang="en-GB" kern="100" dirty="0">
                <a:effectLst/>
                <a:latin typeface="Calibri" panose="020F0502020204030204" pitchFamily="34" charset="0"/>
                <a:ea typeface="Calibri" panose="020F0502020204030204" pitchFamily="34" charset="0"/>
                <a:cs typeface="Times New Roman" panose="02020603050405020304" pitchFamily="18" charset="0"/>
              </a:rPr>
              <a:t>78%; are resistant to overfitting.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Precision: </a:t>
            </a:r>
            <a:r>
              <a:rPr lang="en-GB" kern="100" dirty="0">
                <a:effectLst/>
                <a:latin typeface="Calibri" panose="020F0502020204030204" pitchFamily="34" charset="0"/>
                <a:ea typeface="Calibri" panose="020F0502020204030204" pitchFamily="34" charset="0"/>
                <a:cs typeface="Times New Roman" panose="02020603050405020304" pitchFamily="18" charset="0"/>
              </a:rPr>
              <a:t>0.80: class 0 and 0.70: class 1.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kern="100" dirty="0">
                <a:effectLst/>
                <a:latin typeface="Calibri" panose="020F0502020204030204" pitchFamily="34" charset="0"/>
                <a:ea typeface="Calibri" panose="020F0502020204030204" pitchFamily="34" charset="0"/>
                <a:cs typeface="Times New Roman" panose="02020603050405020304" pitchFamily="18" charset="0"/>
              </a:rPr>
              <a:t>It classifies fewer instances than the Logistic Regression model misclassifies.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Confusion matrix: </a:t>
            </a:r>
            <a:r>
              <a:rPr lang="en-GB" kern="100" dirty="0">
                <a:effectLst/>
                <a:latin typeface="Calibri" panose="020F0502020204030204" pitchFamily="34" charset="0"/>
                <a:ea typeface="Calibri" panose="020F0502020204030204" pitchFamily="34" charset="0"/>
                <a:cs typeface="Times New Roman" panose="02020603050405020304" pitchFamily="18" charset="0"/>
              </a:rPr>
              <a:t>Better in non-diabetic conditions.</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58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5E25-0012-4A9D-B7D4-7519C0D32610}"/>
              </a:ext>
            </a:extLst>
          </p:cNvPr>
          <p:cNvSpPr>
            <a:spLocks noGrp="1"/>
          </p:cNvSpPr>
          <p:nvPr>
            <p:ph type="title"/>
          </p:nvPr>
        </p:nvSpPr>
        <p:spPr>
          <a:xfrm>
            <a:off x="5128643" y="618518"/>
            <a:ext cx="6188402" cy="1478570"/>
          </a:xfrm>
        </p:spPr>
        <p:txBody>
          <a:bodyPr>
            <a:normAutofit/>
          </a:bodyPr>
          <a:lstStyle/>
          <a:p>
            <a:r>
              <a:rPr lang="en-GB" dirty="0"/>
              <a:t>SVM PERFORMANCE</a:t>
            </a:r>
          </a:p>
        </p:txBody>
      </p:sp>
      <p:sp>
        <p:nvSpPr>
          <p:cNvPr id="5126"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1" name="Picture 16" descr="A blue and white graph&#10;&#10;Description automatically generated">
            <a:extLst>
              <a:ext uri="{FF2B5EF4-FFF2-40B4-BE49-F238E27FC236}">
                <a16:creationId xmlns:a16="http://schemas.microsoft.com/office/drawing/2014/main" id="{6F8877D4-EFF6-CDCC-140E-2304036D139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tretch>
            <a:fillRect/>
          </a:stretch>
        </p:blipFill>
        <p:spPr bwMode="auto">
          <a:xfrm>
            <a:off x="1486770" y="1137622"/>
            <a:ext cx="2458331" cy="220635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screenshot of a graph&#10;&#10;Description automatically generated">
            <a:extLst>
              <a:ext uri="{FF2B5EF4-FFF2-40B4-BE49-F238E27FC236}">
                <a16:creationId xmlns:a16="http://schemas.microsoft.com/office/drawing/2014/main" id="{B887F798-87AE-BBB3-2F1F-AFBA228BBC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6616" y="3884628"/>
            <a:ext cx="3178638" cy="1454226"/>
          </a:xfrm>
          <a:prstGeom prst="rect">
            <a:avLst/>
          </a:prstGeom>
        </p:spPr>
      </p:pic>
      <p:sp>
        <p:nvSpPr>
          <p:cNvPr id="3" name="Content Placeholder 2">
            <a:extLst>
              <a:ext uri="{FF2B5EF4-FFF2-40B4-BE49-F238E27FC236}">
                <a16:creationId xmlns:a16="http://schemas.microsoft.com/office/drawing/2014/main" id="{40C5FB15-971F-E220-CED6-107A943BA0C4}"/>
              </a:ext>
            </a:extLst>
          </p:cNvPr>
          <p:cNvSpPr>
            <a:spLocks noGrp="1"/>
          </p:cNvSpPr>
          <p:nvPr>
            <p:ph idx="1"/>
          </p:nvPr>
        </p:nvSpPr>
        <p:spPr>
          <a:xfrm>
            <a:off x="5128643" y="2249487"/>
            <a:ext cx="6188402" cy="3541714"/>
          </a:xfrm>
        </p:spPr>
        <p:txBody>
          <a:bodyPr>
            <a:normAutofit/>
          </a:bodyPr>
          <a:lstStyle/>
          <a:p>
            <a:pPr marL="342900" lvl="0" indent="-342900">
              <a:lnSpc>
                <a:spcPct val="110000"/>
              </a:lnSpc>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Accuracy: </a:t>
            </a:r>
            <a:r>
              <a:rPr lang="en-GB" kern="100" dirty="0">
                <a:effectLst/>
                <a:latin typeface="Calibri" panose="020F0502020204030204" pitchFamily="34" charset="0"/>
                <a:ea typeface="Calibri" panose="020F0502020204030204" pitchFamily="34" charset="0"/>
                <a:cs typeface="Times New Roman" panose="02020603050405020304" pitchFamily="18" charset="0"/>
              </a:rPr>
              <a:t>77%, it is less effective than LG, RF, and SVM.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Precision: </a:t>
            </a:r>
            <a:r>
              <a:rPr lang="en-GB" kern="100" dirty="0">
                <a:effectLst/>
                <a:latin typeface="Calibri" panose="020F0502020204030204" pitchFamily="34" charset="0"/>
                <a:ea typeface="Calibri" panose="020F0502020204030204" pitchFamily="34" charset="0"/>
                <a:cs typeface="Times New Roman" panose="02020603050405020304" pitchFamily="18" charset="0"/>
              </a:rPr>
              <a:t>0.81 (class 0), 0.71 (class 1).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buFont typeface="Symbol" pitchFamily="2" charset="2"/>
              <a:buChar char=""/>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ROC curve: </a:t>
            </a:r>
            <a:r>
              <a:rPr lang="en-GB" kern="100" dirty="0">
                <a:effectLst/>
                <a:latin typeface="Calibri" panose="020F0502020204030204" pitchFamily="34" charset="0"/>
                <a:ea typeface="Calibri" panose="020F0502020204030204" pitchFamily="34" charset="0"/>
                <a:cs typeface="Times New Roman" panose="02020603050405020304" pitchFamily="18" charset="0"/>
              </a:rPr>
              <a:t>This leads to a slightly lesser AUC compared to other models. </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Symbol" pitchFamily="2" charset="2"/>
              <a:buChar char=""/>
            </a:pPr>
            <a:r>
              <a:rPr lang="en-GB" kern="100" dirty="0">
                <a:effectLst/>
                <a:latin typeface="Calibri" panose="020F0502020204030204" pitchFamily="34" charset="0"/>
                <a:ea typeface="Calibri" panose="020F0502020204030204" pitchFamily="34" charset="0"/>
                <a:cs typeface="Times New Roman" panose="02020603050405020304" pitchFamily="18" charset="0"/>
              </a:rPr>
              <a:t>The challenges of diabetic prediction as with any other model.</a:t>
            </a:r>
            <a:endParaRPr lang="en-AU"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GB" dirty="0"/>
          </a:p>
        </p:txBody>
      </p:sp>
    </p:spTree>
    <p:extLst>
      <p:ext uri="{BB962C8B-B14F-4D97-AF65-F5344CB8AC3E}">
        <p14:creationId xmlns:p14="http://schemas.microsoft.com/office/powerpoint/2010/main" val="1586389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23</TotalTime>
  <Words>1641</Words>
  <Application>Microsoft Macintosh PowerPoint</Application>
  <PresentationFormat>Widescreen</PresentationFormat>
  <Paragraphs>87</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Symbol</vt:lpstr>
      <vt:lpstr>Times New Roman</vt:lpstr>
      <vt:lpstr>Tw Cen MT</vt:lpstr>
      <vt:lpstr>Circuit</vt:lpstr>
      <vt:lpstr>MACHINE LEARNING TUTORIAL </vt:lpstr>
      <vt:lpstr>INTRODUCTION</vt:lpstr>
      <vt:lpstr>BACKGROUND AND TECHNIQUES OVERVIEW</vt:lpstr>
      <vt:lpstr>DATASET OVERVIEW</vt:lpstr>
      <vt:lpstr>DATA PRE-PROCESSING</vt:lpstr>
      <vt:lpstr>EXPLORATORY DATA ANALYSIS </vt:lpstr>
      <vt:lpstr>LOGISTIC REGRESSION PERFORMANCE</vt:lpstr>
      <vt:lpstr>RANDOM FOREST PERFORMANCE</vt:lpstr>
      <vt:lpstr>SVM PERFORMANCE</vt:lpstr>
      <vt:lpstr>MODEL COMPARISON AND INSIGHTS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tarosi senapati</dc:creator>
  <cp:lastModifiedBy>tarosi senapati</cp:lastModifiedBy>
  <cp:revision>2</cp:revision>
  <dcterms:created xsi:type="dcterms:W3CDTF">2024-12-09T07:43:59Z</dcterms:created>
  <dcterms:modified xsi:type="dcterms:W3CDTF">2024-12-09T08:07:11Z</dcterms:modified>
</cp:coreProperties>
</file>