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7"/>
  </p:notesMasterIdLst>
  <p:sldIdLst>
    <p:sldId id="3825" r:id="rId5"/>
    <p:sldId id="3826" r:id="rId6"/>
    <p:sldId id="3827" r:id="rId7"/>
    <p:sldId id="3828" r:id="rId8"/>
    <p:sldId id="3791" r:id="rId9"/>
    <p:sldId id="3835" r:id="rId10"/>
    <p:sldId id="3792" r:id="rId11"/>
    <p:sldId id="3837" r:id="rId12"/>
    <p:sldId id="3836" r:id="rId13"/>
    <p:sldId id="3831" r:id="rId14"/>
    <p:sldId id="3833" r:id="rId15"/>
    <p:sldId id="38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dgm:spPr>
        <a:solidFill>
          <a:schemeClr val="accent1">
            <a:lumMod val="20000"/>
            <a:lumOff val="80000"/>
            <a:alpha val="90000"/>
          </a:schemeClr>
        </a:solidFill>
        <a:ln>
          <a:noFill/>
        </a:ln>
      </dgm:spPr>
      <dgm:t>
        <a:bodyPr/>
        <a:lstStyle/>
        <a:p>
          <a:r>
            <a:rPr lang="en-US" b="0" i="0" u="none" dirty="0"/>
            <a:t>Exposer to industry leading personality and communities.</a:t>
          </a:r>
          <a:endParaRPr lang="en-US" dirty="0"/>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dgm:spPr>
        <a:solidFill>
          <a:schemeClr val="accent2">
            <a:lumMod val="20000"/>
            <a:lumOff val="80000"/>
            <a:alpha val="90000"/>
          </a:schemeClr>
        </a:solidFill>
        <a:ln>
          <a:noFill/>
        </a:ln>
      </dgm:spPr>
      <dgm:t>
        <a:bodyPr/>
        <a:lstStyle/>
        <a:p>
          <a:r>
            <a:rPr lang="en-US" b="0" i="0" u="none" dirty="0"/>
            <a:t>Get recognition and </a:t>
          </a:r>
          <a:r>
            <a:rPr lang="en-IN" b="0" i="0" u="none" dirty="0"/>
            <a:t>appreciation</a:t>
          </a:r>
          <a:r>
            <a:rPr lang="en-US" b="0" i="0" u="none" dirty="0"/>
            <a:t> for your work and achievements.  </a:t>
          </a:r>
          <a:endParaRPr lang="en-US" dirty="0"/>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dgm:spPr>
        <a:solidFill>
          <a:schemeClr val="accent4">
            <a:lumMod val="20000"/>
            <a:lumOff val="80000"/>
            <a:alpha val="90000"/>
          </a:schemeClr>
        </a:solidFill>
        <a:ln>
          <a:noFill/>
        </a:ln>
      </dgm:spPr>
      <dgm:t>
        <a:bodyPr/>
        <a:lstStyle/>
        <a:p>
          <a:r>
            <a:rPr lang="en-US" dirty="0"/>
            <a:t>Become a part of networks with industry experts.</a:t>
          </a: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DE16CBB4-D3F4-44AD-8379-3A5D78B889D5}">
      <dgm:prSet/>
      <dgm:spPr>
        <a:solidFill>
          <a:schemeClr val="accent5">
            <a:lumMod val="20000"/>
            <a:lumOff val="80000"/>
            <a:alpha val="90000"/>
          </a:schemeClr>
        </a:solidFill>
        <a:ln>
          <a:noFill/>
        </a:ln>
      </dgm:spPr>
      <dgm:t>
        <a:bodyPr/>
        <a:lstStyle/>
        <a:p>
          <a:r>
            <a:rPr lang="en-US" b="0" i="0" u="none" dirty="0"/>
            <a:t>Opportunities to grow in career and make your personal Brand. </a:t>
          </a:r>
          <a:endParaRPr lang="en-US" dirty="0"/>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a:t>4</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4"/>
      <dgm:spPr/>
    </dgm:pt>
    <dgm:pt modelId="{9C3A7F13-9585-42DF-AD32-B56F82B123C8}" type="pres">
      <dgm:prSet presAssocID="{C54063C4-24CD-4834-9424-53756AE38C6B}" presName="sibTransNodeCircle" presStyleLbl="alignNode1" presStyleIdx="0" presStyleCnt="8">
        <dgm:presLayoutVars>
          <dgm:chMax val="0"/>
          <dgm:bulletEnabled/>
        </dgm:presLayoutVars>
      </dgm:prSet>
      <dgm:spPr/>
    </dgm:pt>
    <dgm:pt modelId="{923B2301-552B-45D2-9EF0-53A10AA17FC6}" type="pres">
      <dgm:prSet presAssocID="{198ACE8E-34F4-43E6-BB2E-1809B1CC58DC}" presName="bottomLine" presStyleLbl="alignNode1" presStyleIdx="1" presStyleCnt="8">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4">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4"/>
      <dgm:spPr/>
    </dgm:pt>
    <dgm:pt modelId="{C08FC467-91FE-48BD-B243-273925C2B75A}" type="pres">
      <dgm:prSet presAssocID="{7DBF5CB5-29DD-4671-A0F3-981D48571500}" presName="sibTransNodeCircle" presStyleLbl="alignNode1" presStyleIdx="2" presStyleCnt="8">
        <dgm:presLayoutVars>
          <dgm:chMax val="0"/>
          <dgm:bulletEnabled/>
        </dgm:presLayoutVars>
      </dgm:prSet>
      <dgm:spPr/>
    </dgm:pt>
    <dgm:pt modelId="{DE393E47-CBB6-4D77-A342-C9AFD9FC8CB6}" type="pres">
      <dgm:prSet presAssocID="{0F6BA1FB-59E5-4F16-A7B4-1533BB1F09E4}" presName="bottomLine" presStyleLbl="alignNode1" presStyleIdx="3" presStyleCnt="8">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4">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4"/>
      <dgm:spPr/>
    </dgm:pt>
    <dgm:pt modelId="{4104A2F1-FB99-4C42-8067-46B8EEEC9610}" type="pres">
      <dgm:prSet presAssocID="{6088456C-4B73-4948-985C-DD954DEF44EF}" presName="sibTransNodeCircle" presStyleLbl="alignNode1" presStyleIdx="4" presStyleCnt="8">
        <dgm:presLayoutVars>
          <dgm:chMax val="0"/>
          <dgm:bulletEnabled/>
        </dgm:presLayoutVars>
      </dgm:prSet>
      <dgm:spPr/>
    </dgm:pt>
    <dgm:pt modelId="{2EB92C72-3528-4913-AFF6-FF0B4F338399}" type="pres">
      <dgm:prSet presAssocID="{1D096F01-AEA8-401D-8348-98E9A81F3CE0}" presName="bottomLine" presStyleLbl="alignNode1" presStyleIdx="5" presStyleCnt="8">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4">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4"/>
      <dgm:spPr/>
    </dgm:pt>
    <dgm:pt modelId="{AC6B335A-D8B4-46D8-93DE-B9EF1773F6AC}" type="pres">
      <dgm:prSet presAssocID="{C2728830-9A00-4764-A9F1-670DDF9E57B3}" presName="sibTransNodeCircle" presStyleLbl="alignNode1" presStyleIdx="6" presStyleCnt="8">
        <dgm:presLayoutVars>
          <dgm:chMax val="0"/>
          <dgm:bulletEnabled/>
        </dgm:presLayoutVars>
      </dgm:prSet>
      <dgm:spPr/>
    </dgm:pt>
    <dgm:pt modelId="{7B3E0A16-DB85-46CA-87D6-4D39F6DBFC52}" type="pres">
      <dgm:prSet presAssocID="{DE16CBB4-D3F4-44AD-8379-3A5D78B889D5}" presName="bottomLine" presStyleLbl="alignNode1" presStyleIdx="7" presStyleCnt="8">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4">
        <dgm:presLayoutVars>
          <dgm:bulletEnabled val="1"/>
        </dgm:presLayoutVars>
      </dgm:prSet>
      <dgm:spPr/>
    </dgm:pt>
  </dgm:ptLst>
  <dgm:cxnLst>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2986" y="179174"/>
          <a:ext cx="2369671" cy="3317539"/>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l" defTabSz="844550">
            <a:lnSpc>
              <a:spcPct val="90000"/>
            </a:lnSpc>
            <a:spcBef>
              <a:spcPct val="0"/>
            </a:spcBef>
            <a:spcAft>
              <a:spcPct val="35000"/>
            </a:spcAft>
            <a:buNone/>
          </a:pPr>
          <a:r>
            <a:rPr lang="en-US" sz="1900" b="0" i="0" u="none" kern="1200" dirty="0"/>
            <a:t>Exposer to industry leading personality and communities.</a:t>
          </a:r>
          <a:endParaRPr lang="en-US" sz="1900" kern="1200" dirty="0"/>
        </a:p>
      </dsp:txBody>
      <dsp:txXfrm>
        <a:off x="2986" y="1439839"/>
        <a:ext cx="2369671" cy="1990523"/>
      </dsp:txXfrm>
    </dsp:sp>
    <dsp:sp modelId="{9C3A7F13-9585-42DF-AD32-B56F82B123C8}">
      <dsp:nvSpPr>
        <dsp:cNvPr id="0" name=""/>
        <dsp:cNvSpPr/>
      </dsp:nvSpPr>
      <dsp:spPr>
        <a:xfrm>
          <a:off x="690191" y="510928"/>
          <a:ext cx="995261" cy="995261"/>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835944" y="656681"/>
        <a:ext cx="703755" cy="703755"/>
      </dsp:txXfrm>
    </dsp:sp>
    <dsp:sp modelId="{923B2301-552B-45D2-9EF0-53A10AA17FC6}">
      <dsp:nvSpPr>
        <dsp:cNvPr id="0" name=""/>
        <dsp:cNvSpPr/>
      </dsp:nvSpPr>
      <dsp:spPr>
        <a:xfrm>
          <a:off x="2986" y="3496641"/>
          <a:ext cx="2369671"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609625" y="179174"/>
          <a:ext cx="2369671" cy="3317539"/>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l" defTabSz="844550">
            <a:lnSpc>
              <a:spcPct val="90000"/>
            </a:lnSpc>
            <a:spcBef>
              <a:spcPct val="0"/>
            </a:spcBef>
            <a:spcAft>
              <a:spcPct val="35000"/>
            </a:spcAft>
            <a:buNone/>
          </a:pPr>
          <a:r>
            <a:rPr lang="en-US" sz="1900" b="0" i="0" u="none" kern="1200" dirty="0"/>
            <a:t>Get recognition and </a:t>
          </a:r>
          <a:r>
            <a:rPr lang="en-IN" sz="1900" b="0" i="0" u="none" kern="1200" dirty="0"/>
            <a:t>appreciation</a:t>
          </a:r>
          <a:r>
            <a:rPr lang="en-US" sz="1900" b="0" i="0" u="none" kern="1200" dirty="0"/>
            <a:t> for your work and achievements.  </a:t>
          </a:r>
          <a:endParaRPr lang="en-US" sz="1900" kern="1200" dirty="0"/>
        </a:p>
      </dsp:txBody>
      <dsp:txXfrm>
        <a:off x="2609625" y="1439839"/>
        <a:ext cx="2369671" cy="1990523"/>
      </dsp:txXfrm>
    </dsp:sp>
    <dsp:sp modelId="{C08FC467-91FE-48BD-B243-273925C2B75A}">
      <dsp:nvSpPr>
        <dsp:cNvPr id="0" name=""/>
        <dsp:cNvSpPr/>
      </dsp:nvSpPr>
      <dsp:spPr>
        <a:xfrm>
          <a:off x="3296829" y="510928"/>
          <a:ext cx="995261" cy="995261"/>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3442582" y="656681"/>
        <a:ext cx="703755" cy="703755"/>
      </dsp:txXfrm>
    </dsp:sp>
    <dsp:sp modelId="{DE393E47-CBB6-4D77-A342-C9AFD9FC8CB6}">
      <dsp:nvSpPr>
        <dsp:cNvPr id="0" name=""/>
        <dsp:cNvSpPr/>
      </dsp:nvSpPr>
      <dsp:spPr>
        <a:xfrm>
          <a:off x="2609625" y="3496641"/>
          <a:ext cx="2369671"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5216263" y="179174"/>
          <a:ext cx="2369671" cy="3317539"/>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l" defTabSz="844550">
            <a:lnSpc>
              <a:spcPct val="90000"/>
            </a:lnSpc>
            <a:spcBef>
              <a:spcPct val="0"/>
            </a:spcBef>
            <a:spcAft>
              <a:spcPct val="35000"/>
            </a:spcAft>
            <a:buNone/>
          </a:pPr>
          <a:r>
            <a:rPr lang="en-US" sz="1900" kern="1200" dirty="0"/>
            <a:t>Become a part of networks with industry experts.</a:t>
          </a:r>
        </a:p>
      </dsp:txBody>
      <dsp:txXfrm>
        <a:off x="5216263" y="1439839"/>
        <a:ext cx="2369671" cy="1990523"/>
      </dsp:txXfrm>
    </dsp:sp>
    <dsp:sp modelId="{4104A2F1-FB99-4C42-8067-46B8EEEC9610}">
      <dsp:nvSpPr>
        <dsp:cNvPr id="0" name=""/>
        <dsp:cNvSpPr/>
      </dsp:nvSpPr>
      <dsp:spPr>
        <a:xfrm>
          <a:off x="5903468" y="510928"/>
          <a:ext cx="995261" cy="995261"/>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6049221" y="656681"/>
        <a:ext cx="703755" cy="703755"/>
      </dsp:txXfrm>
    </dsp:sp>
    <dsp:sp modelId="{2EB92C72-3528-4913-AFF6-FF0B4F338399}">
      <dsp:nvSpPr>
        <dsp:cNvPr id="0" name=""/>
        <dsp:cNvSpPr/>
      </dsp:nvSpPr>
      <dsp:spPr>
        <a:xfrm>
          <a:off x="5216263" y="3496641"/>
          <a:ext cx="2369671"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7822901" y="179174"/>
          <a:ext cx="2369671" cy="3317539"/>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l" defTabSz="844550">
            <a:lnSpc>
              <a:spcPct val="90000"/>
            </a:lnSpc>
            <a:spcBef>
              <a:spcPct val="0"/>
            </a:spcBef>
            <a:spcAft>
              <a:spcPct val="35000"/>
            </a:spcAft>
            <a:buNone/>
          </a:pPr>
          <a:r>
            <a:rPr lang="en-US" sz="1900" b="0" i="0" u="none" kern="1200" dirty="0"/>
            <a:t>Opportunities to grow in career and make your personal Brand. </a:t>
          </a:r>
          <a:endParaRPr lang="en-US" sz="1900" kern="1200" dirty="0"/>
        </a:p>
      </dsp:txBody>
      <dsp:txXfrm>
        <a:off x="7822901" y="1439839"/>
        <a:ext cx="2369671" cy="1990523"/>
      </dsp:txXfrm>
    </dsp:sp>
    <dsp:sp modelId="{AC6B335A-D8B4-46D8-93DE-B9EF1773F6AC}">
      <dsp:nvSpPr>
        <dsp:cNvPr id="0" name=""/>
        <dsp:cNvSpPr/>
      </dsp:nvSpPr>
      <dsp:spPr>
        <a:xfrm>
          <a:off x="8510106" y="510928"/>
          <a:ext cx="995261" cy="995261"/>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endParaRPr lang="en-US" sz="4800" kern="1200" dirty="0"/>
        </a:p>
      </dsp:txBody>
      <dsp:txXfrm>
        <a:off x="8655859" y="656681"/>
        <a:ext cx="703755" cy="703755"/>
      </dsp:txXfrm>
    </dsp:sp>
    <dsp:sp modelId="{7B3E0A16-DB85-46CA-87D6-4D39F6DBFC52}">
      <dsp:nvSpPr>
        <dsp:cNvPr id="0" name=""/>
        <dsp:cNvSpPr/>
      </dsp:nvSpPr>
      <dsp:spPr>
        <a:xfrm>
          <a:off x="7822901" y="3496641"/>
          <a:ext cx="2369671"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From </a:t>
            </a:r>
            <a:r>
              <a:rPr lang="en-US" b="1" dirty="0">
                <a:solidFill>
                  <a:schemeClr val="tx1">
                    <a:lumMod val="75000"/>
                    <a:lumOff val="25000"/>
                  </a:schemeClr>
                </a:solidFill>
              </a:rPr>
              <a:t>nowhere</a:t>
            </a:r>
            <a:r>
              <a:rPr lang="en-US" dirty="0">
                <a:solidFill>
                  <a:srgbClr val="FFFFFF"/>
                </a:solidFill>
              </a:rPr>
              <a:t> to </a:t>
            </a:r>
            <a:r>
              <a:rPr lang="en-US" b="1" dirty="0">
                <a:solidFill>
                  <a:schemeClr val="tx1"/>
                </a:solidFill>
              </a:rPr>
              <a:t>somewhere</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Parth Bhimani</a:t>
            </a:r>
          </a:p>
          <a:p>
            <a:r>
              <a:rPr lang="en-US" dirty="0">
                <a:solidFill>
                  <a:srgbClr val="FFFFFF"/>
                </a:solidFill>
              </a:rPr>
              <a:t>Kavan Brahmbhatt</a:t>
            </a:r>
          </a:p>
          <a:p>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Importance of LinkedIn</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511382866"/>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/07/2022</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lstStyle/>
          <a:p>
            <a:r>
              <a:rPr lang="en-US" dirty="0"/>
              <a:t>This one-month internship help us to get clarity about which fields and which technologies are most suitable to us and we can grow the most</a:t>
            </a:r>
            <a:r>
              <a:rPr lang="en-US" sz="2400" dirty="0"/>
              <a:t>. </a:t>
            </a:r>
          </a:p>
          <a:p>
            <a:endParaRPr lang="en-US" dirty="0"/>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2"/>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3"/>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/07/2022</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/07/2022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Presented by</a:t>
            </a:r>
          </a:p>
          <a:p>
            <a:r>
              <a:rPr lang="en-US" sz="2000" b="1" dirty="0">
                <a:solidFill>
                  <a:schemeClr val="accent2">
                    <a:lumMod val="75000"/>
                  </a:schemeClr>
                </a:solidFill>
              </a:rPr>
              <a:t>Parth Bhimani</a:t>
            </a:r>
          </a:p>
          <a:p>
            <a:r>
              <a:rPr lang="en-US" sz="2000" b="1" dirty="0">
                <a:solidFill>
                  <a:schemeClr val="accent2">
                    <a:lumMod val="75000"/>
                  </a:schemeClr>
                </a:solidFill>
              </a:rPr>
              <a:t>Kavan Brahmbhatt</a:t>
            </a: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dirty="0"/>
              <a:t>Introduction</a:t>
            </a:r>
          </a:p>
          <a:p>
            <a:pPr marL="0" indent="0">
              <a:buNone/>
            </a:pPr>
            <a:r>
              <a:rPr lang="en-US" dirty="0"/>
              <a:t>Technical Learning</a:t>
            </a:r>
          </a:p>
          <a:p>
            <a:pPr marL="0" indent="0">
              <a:buNone/>
            </a:pPr>
            <a:r>
              <a:rPr lang="en-US" dirty="0"/>
              <a:t>Soft Skills</a:t>
            </a:r>
          </a:p>
          <a:p>
            <a:pPr marL="0" indent="0">
              <a:buNone/>
            </a:pPr>
            <a:r>
              <a:rPr lang="en-US" dirty="0"/>
              <a:t>LinkedIn</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/07/2022</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Freeform: Shape 4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4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69" name="Rectangle 45">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kern="1200" dirty="0">
                <a:solidFill>
                  <a:schemeClr val="tx1"/>
                </a:solidFill>
                <a:latin typeface="+mj-lt"/>
                <a:ea typeface="+mj-ea"/>
                <a:cs typeface="+mj-cs"/>
              </a:rPr>
              <a:t>Introduction</a:t>
            </a:r>
          </a:p>
        </p:txBody>
      </p:sp>
      <p:pic>
        <p:nvPicPr>
          <p:cNvPr id="26" name="Picture 25" descr="Graphical user interface, application&#10;&#10;Description automatically generated">
            <a:extLst>
              <a:ext uri="{FF2B5EF4-FFF2-40B4-BE49-F238E27FC236}">
                <a16:creationId xmlns:a16="http://schemas.microsoft.com/office/drawing/2014/main" id="{0632F482-2DF4-6B92-8B5F-06AD61362EE9}"/>
              </a:ext>
            </a:extLst>
          </p:cNvPr>
          <p:cNvPicPr>
            <a:picLocks noChangeAspect="1"/>
          </p:cNvPicPr>
          <p:nvPr/>
        </p:nvPicPr>
        <p:blipFill>
          <a:blip r:embed="rId2"/>
          <a:stretch>
            <a:fillRect/>
          </a:stretch>
        </p:blipFill>
        <p:spPr>
          <a:xfrm>
            <a:off x="698353" y="689728"/>
            <a:ext cx="4555700" cy="255119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70" name="Freeform: Shape 47">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A picture containing website&#10;&#10;Description automatically generated">
            <a:extLst>
              <a:ext uri="{FF2B5EF4-FFF2-40B4-BE49-F238E27FC236}">
                <a16:creationId xmlns:a16="http://schemas.microsoft.com/office/drawing/2014/main" id="{5F1A2BEE-DEE9-8B26-5AC3-FAB090A9D6FF}"/>
              </a:ext>
            </a:extLst>
          </p:cNvPr>
          <p:cNvPicPr>
            <a:picLocks noChangeAspect="1"/>
          </p:cNvPicPr>
          <p:nvPr/>
        </p:nvPicPr>
        <p:blipFill>
          <a:blip r:embed="rId3"/>
          <a:stretch>
            <a:fillRect/>
          </a:stretch>
        </p:blipFill>
        <p:spPr>
          <a:xfrm>
            <a:off x="868431" y="3526029"/>
            <a:ext cx="4385622"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151294" y="1946684"/>
            <a:ext cx="5397237" cy="4351338"/>
          </a:xfrm>
        </p:spPr>
        <p:txBody>
          <a:bodyPr vert="horz" lIns="91440" tIns="45720" rIns="91440" bIns="45720" rtlCol="0">
            <a:normAutofit/>
          </a:bodyPr>
          <a:lstStyle/>
          <a:p>
            <a:pPr>
              <a:lnSpc>
                <a:spcPct val="90000"/>
              </a:lnSpc>
            </a:pPr>
            <a:r>
              <a:rPr lang="en-US" dirty="0"/>
              <a:t>Journey with Gurukula and Tntra has been a wonderful reason and opportunity to explore, learn and implement new technical as well as soft skills and got to know about how to survive in the corporate world and how to get success in the corporate companies.</a:t>
            </a:r>
          </a:p>
        </p:txBody>
      </p:sp>
      <p:sp>
        <p:nvSpPr>
          <p:cNvPr id="50" name="Arc 49">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95000"/>
                  </a:schemeClr>
                </a:solidFill>
                <a:latin typeface="Calibri" panose="020F0502020204030204"/>
              </a:rPr>
              <a:t>27</a:t>
            </a:r>
            <a:r>
              <a:rPr kumimoji="0" lang="en-US" sz="12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/07/2022</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Arc 10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874815" y="798703"/>
            <a:ext cx="5221185" cy="3072015"/>
          </a:xfrm>
        </p:spPr>
        <p:txBody>
          <a:bodyPr vert="horz" lIns="91440" tIns="45720" rIns="91440" bIns="45720" rtlCol="0" anchor="b">
            <a:normAutofit/>
          </a:bodyPr>
          <a:lstStyle/>
          <a:p>
            <a:r>
              <a:rPr lang="en-US" kern="1200" dirty="0">
                <a:solidFill>
                  <a:schemeClr val="tx1"/>
                </a:solidFill>
                <a:latin typeface="+mj-lt"/>
                <a:ea typeface="+mj-ea"/>
                <a:cs typeface="+mj-cs"/>
              </a:rPr>
              <a:t>Technical Learning</a:t>
            </a:r>
            <a:endParaRPr lang="en-US" kern="1200">
              <a:solidFill>
                <a:schemeClr val="tx1"/>
              </a:solidFill>
              <a:latin typeface="+mj-lt"/>
              <a:ea typeface="+mj-ea"/>
              <a:cs typeface="+mj-cs"/>
            </a:endParaRPr>
          </a:p>
        </p:txBody>
      </p:sp>
      <p:sp>
        <p:nvSpPr>
          <p:cNvPr id="107" name="Freeform: Shape 106">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Graphic 68" descr="Head with Gears">
            <a:extLst>
              <a:ext uri="{FF2B5EF4-FFF2-40B4-BE49-F238E27FC236}">
                <a16:creationId xmlns:a16="http://schemas.microsoft.com/office/drawing/2014/main" id="{3AB3734A-4733-995D-B371-DC2B5B4E6B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11" name="Freeform: Shape 110">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Freeform: Shape 112">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Shape 114">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7" name="Freeform: Shape 116">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F40E0C8-502F-42D6-540F-038088FAD8A4}"/>
              </a:ext>
            </a:extLst>
          </p:cNvPr>
          <p:cNvSpPr>
            <a:spLocks noGrp="1"/>
          </p:cNvSpPr>
          <p:nvPr>
            <p:ph type="title"/>
          </p:nvPr>
        </p:nvSpPr>
        <p:spPr>
          <a:xfrm>
            <a:off x="686834" y="1153572"/>
            <a:ext cx="3200400" cy="4461163"/>
          </a:xfrm>
        </p:spPr>
        <p:txBody>
          <a:bodyPr>
            <a:normAutofit/>
          </a:bodyPr>
          <a:lstStyle/>
          <a:p>
            <a:r>
              <a:rPr lang="en-IN">
                <a:solidFill>
                  <a:srgbClr val="FFFFFF"/>
                </a:solidFill>
              </a:rPr>
              <a:t>Technical Learning</a:t>
            </a:r>
          </a:p>
        </p:txBody>
      </p:sp>
      <p:sp>
        <p:nvSpPr>
          <p:cNvPr id="5" name="Content Placeholder 4">
            <a:extLst>
              <a:ext uri="{FF2B5EF4-FFF2-40B4-BE49-F238E27FC236}">
                <a16:creationId xmlns:a16="http://schemas.microsoft.com/office/drawing/2014/main" id="{5174B3E9-B977-1B33-8717-F6416A2090D1}"/>
              </a:ext>
            </a:extLst>
          </p:cNvPr>
          <p:cNvSpPr>
            <a:spLocks noGrp="1"/>
          </p:cNvSpPr>
          <p:nvPr>
            <p:ph idx="1"/>
          </p:nvPr>
        </p:nvSpPr>
        <p:spPr>
          <a:xfrm>
            <a:off x="4447308" y="591344"/>
            <a:ext cx="6906491" cy="5585619"/>
          </a:xfrm>
        </p:spPr>
        <p:txBody>
          <a:bodyPr anchor="ctr">
            <a:normAutofit/>
          </a:bodyPr>
          <a:lstStyle/>
          <a:p>
            <a:pPr marL="0" indent="0">
              <a:buNone/>
            </a:pPr>
            <a:r>
              <a:rPr lang="en-IN" dirty="0"/>
              <a:t>Different roles in IT company</a:t>
            </a:r>
          </a:p>
          <a:p>
            <a:pPr lvl="1"/>
            <a:r>
              <a:rPr lang="en-IN" dirty="0"/>
              <a:t>Product Manager/Product Owner</a:t>
            </a:r>
          </a:p>
          <a:p>
            <a:pPr lvl="1"/>
            <a:r>
              <a:rPr lang="en-IN" dirty="0"/>
              <a:t>Developers</a:t>
            </a:r>
          </a:p>
          <a:p>
            <a:pPr lvl="1"/>
            <a:r>
              <a:rPr lang="en-IN" dirty="0"/>
              <a:t>Quality Analyst (QA)</a:t>
            </a:r>
          </a:p>
          <a:p>
            <a:pPr lvl="1"/>
            <a:r>
              <a:rPr lang="en-IN" dirty="0"/>
              <a:t>DevOps</a:t>
            </a:r>
          </a:p>
          <a:p>
            <a:pPr lvl="1"/>
            <a:endParaRPr lang="en-IN"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639957" cy="365125"/>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95000"/>
                  </a:schemeClr>
                </a:solidFill>
                <a:latin typeface="Calibri" panose="020F0502020204030204"/>
              </a:rPr>
              <a:t>27</a:t>
            </a:r>
            <a:r>
              <a:rPr kumimoji="0" lang="en-US" sz="12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/07/2022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5251174" cy="365125"/>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9541564" y="6356350"/>
            <a:ext cx="181223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5</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F40E0C8-502F-42D6-540F-038088FAD8A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Technical Learning</a:t>
            </a:r>
          </a:p>
        </p:txBody>
      </p:sp>
      <p:sp>
        <p:nvSpPr>
          <p:cNvPr id="5" name="Content Placeholder 4">
            <a:extLst>
              <a:ext uri="{FF2B5EF4-FFF2-40B4-BE49-F238E27FC236}">
                <a16:creationId xmlns:a16="http://schemas.microsoft.com/office/drawing/2014/main" id="{5174B3E9-B977-1B33-8717-F6416A2090D1}"/>
              </a:ext>
            </a:extLst>
          </p:cNvPr>
          <p:cNvSpPr>
            <a:spLocks noGrp="1"/>
          </p:cNvSpPr>
          <p:nvPr>
            <p:ph idx="1"/>
          </p:nvPr>
        </p:nvSpPr>
        <p:spPr>
          <a:xfrm>
            <a:off x="4447308" y="591344"/>
            <a:ext cx="6906491" cy="5585619"/>
          </a:xfrm>
        </p:spPr>
        <p:txBody>
          <a:bodyPr anchor="ctr">
            <a:normAutofit/>
          </a:bodyPr>
          <a:lstStyle/>
          <a:p>
            <a:pPr marL="0" indent="0">
              <a:buNone/>
            </a:pPr>
            <a:r>
              <a:rPr lang="en-IN" dirty="0"/>
              <a:t>Technologies we learned during this internship</a:t>
            </a:r>
          </a:p>
          <a:p>
            <a:pPr lvl="1"/>
            <a:r>
              <a:rPr lang="en-IN" dirty="0"/>
              <a:t>OOPS</a:t>
            </a:r>
          </a:p>
          <a:p>
            <a:pPr lvl="1"/>
            <a:r>
              <a:rPr lang="en-IN" dirty="0"/>
              <a:t>JavaScript</a:t>
            </a:r>
          </a:p>
          <a:p>
            <a:pPr lvl="1"/>
            <a:r>
              <a:rPr lang="en-IN" dirty="0"/>
              <a:t>Django</a:t>
            </a:r>
          </a:p>
          <a:p>
            <a:pPr lvl="1"/>
            <a:r>
              <a:rPr lang="en-IN" dirty="0"/>
              <a:t>Spring</a:t>
            </a:r>
          </a:p>
          <a:p>
            <a:pPr lvl="1"/>
            <a:r>
              <a:rPr lang="en-IN" dirty="0"/>
              <a:t>Git &amp; GitHub</a:t>
            </a:r>
          </a:p>
          <a:p>
            <a:pPr lvl="1"/>
            <a:r>
              <a:rPr lang="en-IN" dirty="0"/>
              <a:t>Docker</a:t>
            </a:r>
          </a:p>
          <a:p>
            <a:pPr lvl="1"/>
            <a:r>
              <a:rPr lang="en-IN" dirty="0"/>
              <a:t>Block Chain</a:t>
            </a:r>
          </a:p>
          <a:p>
            <a:pPr lvl="1"/>
            <a:r>
              <a:rPr lang="en-IN" dirty="0"/>
              <a:t>Different Architecture like Agile, MVC, MVT, etc…</a:t>
            </a:r>
          </a:p>
          <a:p>
            <a:pPr lvl="1"/>
            <a:endParaRPr lang="en-IN"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639957" cy="365125"/>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95000"/>
                  </a:schemeClr>
                </a:solidFill>
                <a:latin typeface="Calibri" panose="020F0502020204030204"/>
              </a:rPr>
              <a:t>27</a:t>
            </a:r>
            <a:r>
              <a:rPr kumimoji="0" lang="en-US" sz="12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/07/2022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5251174" cy="365125"/>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9541564" y="6356350"/>
            <a:ext cx="181223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6</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7"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87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EEDDFD51-9FDF-5567-82CF-61F10A6309F5}"/>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Soft Skills</a:t>
            </a:r>
          </a:p>
        </p:txBody>
      </p:sp>
      <p:sp>
        <p:nvSpPr>
          <p:cNvPr id="40" name="Freeform: Shape 3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Graphic 17" descr="Chat">
            <a:extLst>
              <a:ext uri="{FF2B5EF4-FFF2-40B4-BE49-F238E27FC236}">
                <a16:creationId xmlns:a16="http://schemas.microsoft.com/office/drawing/2014/main" id="{6803AC94-9789-26DE-7CAE-4F8A7F220D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4" name="Freeform: Shape 4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a:ln>
                <a:noFill/>
              </a:ln>
              <a:solidFill>
                <a:prstClr val="black">
                  <a:tint val="75000"/>
                </a:prstClr>
              </a:solidFill>
              <a:effectLst/>
              <a:uLnTx/>
              <a:uFillTx/>
            </a:endParaRPr>
          </a:p>
        </p:txBody>
      </p:sp>
      <p:sp>
        <p:nvSpPr>
          <p:cNvPr id="46" name="Freeform: Shape 4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95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F40E0C8-502F-42D6-540F-038088FAD8A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Soft</a:t>
            </a:r>
            <a:br>
              <a:rPr lang="en-IN" dirty="0">
                <a:solidFill>
                  <a:srgbClr val="FFFFFF"/>
                </a:solidFill>
              </a:rPr>
            </a:br>
            <a:r>
              <a:rPr lang="en-IN" dirty="0">
                <a:solidFill>
                  <a:srgbClr val="FFFFFF"/>
                </a:solidFill>
              </a:rPr>
              <a:t>Skills</a:t>
            </a:r>
          </a:p>
        </p:txBody>
      </p:sp>
      <p:sp>
        <p:nvSpPr>
          <p:cNvPr id="5" name="Content Placeholder 4">
            <a:extLst>
              <a:ext uri="{FF2B5EF4-FFF2-40B4-BE49-F238E27FC236}">
                <a16:creationId xmlns:a16="http://schemas.microsoft.com/office/drawing/2014/main" id="{5174B3E9-B977-1B33-8717-F6416A2090D1}"/>
              </a:ext>
            </a:extLst>
          </p:cNvPr>
          <p:cNvSpPr>
            <a:spLocks noGrp="1"/>
          </p:cNvSpPr>
          <p:nvPr>
            <p:ph idx="1"/>
          </p:nvPr>
        </p:nvSpPr>
        <p:spPr>
          <a:xfrm>
            <a:off x="4447308" y="591344"/>
            <a:ext cx="6906491" cy="5585619"/>
          </a:xfrm>
        </p:spPr>
        <p:txBody>
          <a:bodyPr anchor="ctr">
            <a:normAutofit/>
          </a:bodyPr>
          <a:lstStyle/>
          <a:p>
            <a:pPr marL="457200" lvl="1" indent="0">
              <a:buNone/>
            </a:pPr>
            <a:r>
              <a:rPr lang="en-IN" dirty="0"/>
              <a:t>Some of the soft skills that we learned…</a:t>
            </a:r>
          </a:p>
          <a:p>
            <a:pPr lvl="1"/>
            <a:r>
              <a:rPr lang="en-IN" dirty="0"/>
              <a:t>Communication</a:t>
            </a:r>
          </a:p>
          <a:p>
            <a:pPr lvl="1"/>
            <a:r>
              <a:rPr lang="en-IN" dirty="0"/>
              <a:t>Leadership</a:t>
            </a:r>
          </a:p>
          <a:p>
            <a:pPr lvl="1"/>
            <a:r>
              <a:rPr lang="en-IN" dirty="0"/>
              <a:t>Time management</a:t>
            </a:r>
          </a:p>
          <a:p>
            <a:pPr lvl="1"/>
            <a:r>
              <a:rPr lang="en-IN" dirty="0"/>
              <a:t>Teamwork</a:t>
            </a:r>
          </a:p>
          <a:p>
            <a:pPr lvl="1"/>
            <a:r>
              <a:rPr lang="en-IN" dirty="0"/>
              <a:t>Problem solving &amp; Critical Thinking</a:t>
            </a:r>
          </a:p>
          <a:p>
            <a:pPr lvl="1"/>
            <a:r>
              <a:rPr lang="en-IN" dirty="0"/>
              <a:t>Pragmatic Thinking</a:t>
            </a:r>
          </a:p>
          <a:p>
            <a:pPr lvl="1"/>
            <a:r>
              <a:rPr lang="en-IN" dirty="0"/>
              <a:t>Adaptability</a:t>
            </a:r>
          </a:p>
          <a:p>
            <a:pPr lvl="1"/>
            <a:endParaRPr lang="en-IN"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639957" cy="365125"/>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95000"/>
                  </a:schemeClr>
                </a:solidFill>
                <a:latin typeface="Calibri" panose="020F0502020204030204"/>
              </a:rPr>
              <a:t>27</a:t>
            </a:r>
            <a:r>
              <a:rPr kumimoji="0" lang="en-US" sz="12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/07/2022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5251174" cy="365125"/>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From nowhere to somewhere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9541564" y="6356350"/>
            <a:ext cx="181223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8</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33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Freeform: Shape 14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Arc 15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Arc 15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838200" y="647593"/>
            <a:ext cx="4467792" cy="3060541"/>
          </a:xfrm>
        </p:spPr>
        <p:txBody>
          <a:bodyPr vert="horz" lIns="91440" tIns="45720" rIns="91440" bIns="45720" rtlCol="0" anchor="b">
            <a:normAutofit/>
          </a:bodyPr>
          <a:lstStyle/>
          <a:p>
            <a:br>
              <a:rPr lang="en-US" kern="1200">
                <a:solidFill>
                  <a:srgbClr val="FFFFFF"/>
                </a:solidFill>
                <a:latin typeface="+mj-lt"/>
                <a:ea typeface="+mj-ea"/>
                <a:cs typeface="+mj-cs"/>
              </a:rPr>
            </a:br>
            <a:endParaRPr lang="en-US" kern="1200">
              <a:solidFill>
                <a:srgbClr val="FFFFFF"/>
              </a:solidFill>
              <a:latin typeface="+mj-lt"/>
              <a:ea typeface="+mj-ea"/>
              <a:cs typeface="+mj-cs"/>
            </a:endParaRPr>
          </a:p>
        </p:txBody>
      </p:sp>
      <p:sp>
        <p:nvSpPr>
          <p:cNvPr id="158" name="Oval 15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a:extLst>
              <a:ext uri="{FF2B5EF4-FFF2-40B4-BE49-F238E27FC236}">
                <a16:creationId xmlns:a16="http://schemas.microsoft.com/office/drawing/2014/main" id="{F064AA9B-4CF4-D047-D96D-EEC27346693A}"/>
              </a:ext>
            </a:extLst>
          </p:cNvPr>
          <p:cNvPicPr>
            <a:picLocks noChangeAspect="1"/>
          </p:cNvPicPr>
          <p:nvPr/>
        </p:nvPicPr>
        <p:blipFill>
          <a:blip r:embed="rId2"/>
          <a:stretch>
            <a:fillRect/>
          </a:stretch>
        </p:blipFill>
        <p:spPr>
          <a:xfrm>
            <a:off x="6151798" y="2103976"/>
            <a:ext cx="4252055" cy="2650048"/>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55304642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216</TotalTime>
  <Words>270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Tw Cen MT</vt:lpstr>
      <vt:lpstr>ShapesVTI</vt:lpstr>
      <vt:lpstr>From nowhere to somewhere</vt:lpstr>
      <vt:lpstr>Agenda</vt:lpstr>
      <vt:lpstr>Introduction</vt:lpstr>
      <vt:lpstr>Technical Learning</vt:lpstr>
      <vt:lpstr>Technical Learning</vt:lpstr>
      <vt:lpstr>Technical Learning</vt:lpstr>
      <vt:lpstr>Soft Skills</vt:lpstr>
      <vt:lpstr>Soft Skills</vt:lpstr>
      <vt:lpstr> </vt:lpstr>
      <vt:lpstr>Importance of LinkedIn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nowhere to somewhere</dc:title>
  <dc:creator>kavan brahmbhatt</dc:creator>
  <cp:lastModifiedBy>kavan brahmbhatt</cp:lastModifiedBy>
  <cp:revision>15</cp:revision>
  <dcterms:created xsi:type="dcterms:W3CDTF">2022-07-25T08:23:02Z</dcterms:created>
  <dcterms:modified xsi:type="dcterms:W3CDTF">2022-07-27T04:13:09Z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