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1"/>
  </p:notesMasterIdLst>
  <p:handoutMasterIdLst>
    <p:handoutMasterId r:id="rId12"/>
  </p:handoutMasterIdLst>
  <p:sldIdLst>
    <p:sldId id="256" r:id="rId2"/>
    <p:sldId id="261" r:id="rId3"/>
    <p:sldId id="262" r:id="rId4"/>
    <p:sldId id="263" r:id="rId5"/>
    <p:sldId id="264" r:id="rId6"/>
    <p:sldId id="265" r:id="rId7"/>
    <p:sldId id="266" r:id="rId8"/>
    <p:sldId id="267"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48" autoAdjust="0"/>
  </p:normalViewPr>
  <p:slideViewPr>
    <p:cSldViewPr snapToGrid="0">
      <p:cViewPr varScale="1">
        <p:scale>
          <a:sx n="78" d="100"/>
          <a:sy n="78" d="100"/>
        </p:scale>
        <p:origin x="77" y="54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6/29/2022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6/29/2022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6/29/2022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6/29/2022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6/29/2022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6/29/2022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6/29/2022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1375576"/>
          </a:xfrm>
        </p:spPr>
        <p:txBody>
          <a:bodyPr>
            <a:noAutofit/>
          </a:bodyPr>
          <a:lstStyle/>
          <a:p>
            <a:r>
              <a:rPr lang="en-US" sz="6000" dirty="0">
                <a:solidFill>
                  <a:schemeClr val="bg1"/>
                </a:solidFill>
              </a:rPr>
              <a:t>Technologies</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C8A3-2272-3255-D31F-799A72C72617}"/>
              </a:ext>
            </a:extLst>
          </p:cNvPr>
          <p:cNvSpPr>
            <a:spLocks noGrp="1"/>
          </p:cNvSpPr>
          <p:nvPr>
            <p:ph type="title"/>
          </p:nvPr>
        </p:nvSpPr>
        <p:spPr/>
        <p:txBody>
          <a:bodyPr/>
          <a:lstStyle/>
          <a:p>
            <a:r>
              <a:rPr lang="en-IN" dirty="0"/>
              <a:t>Technologies used in today’s It industry</a:t>
            </a:r>
          </a:p>
        </p:txBody>
      </p:sp>
      <p:graphicFrame>
        <p:nvGraphicFramePr>
          <p:cNvPr id="9" name="Table 9">
            <a:extLst>
              <a:ext uri="{FF2B5EF4-FFF2-40B4-BE49-F238E27FC236}">
                <a16:creationId xmlns:a16="http://schemas.microsoft.com/office/drawing/2014/main" id="{29C9BD2E-B258-5BF4-9C75-EE03FB33BA8D}"/>
              </a:ext>
            </a:extLst>
          </p:cNvPr>
          <p:cNvGraphicFramePr>
            <a:graphicFrameLocks noGrp="1"/>
          </p:cNvGraphicFramePr>
          <p:nvPr>
            <p:ph idx="1"/>
            <p:extLst>
              <p:ext uri="{D42A27DB-BD31-4B8C-83A1-F6EECF244321}">
                <p14:modId xmlns:p14="http://schemas.microsoft.com/office/powerpoint/2010/main" val="837567060"/>
              </p:ext>
            </p:extLst>
          </p:nvPr>
        </p:nvGraphicFramePr>
        <p:xfrm>
          <a:off x="1781089" y="1907457"/>
          <a:ext cx="8169156" cy="4683595"/>
        </p:xfrm>
        <a:graphic>
          <a:graphicData uri="http://schemas.openxmlformats.org/drawingml/2006/table">
            <a:tbl>
              <a:tblPr firstRow="1" bandRow="1">
                <a:tableStyleId>{5C22544A-7EE6-4342-B048-85BDC9FD1C3A}</a:tableStyleId>
              </a:tblPr>
              <a:tblGrid>
                <a:gridCol w="4084578">
                  <a:extLst>
                    <a:ext uri="{9D8B030D-6E8A-4147-A177-3AD203B41FA5}">
                      <a16:colId xmlns:a16="http://schemas.microsoft.com/office/drawing/2014/main" val="3259956857"/>
                    </a:ext>
                  </a:extLst>
                </a:gridCol>
                <a:gridCol w="4084578">
                  <a:extLst>
                    <a:ext uri="{9D8B030D-6E8A-4147-A177-3AD203B41FA5}">
                      <a16:colId xmlns:a16="http://schemas.microsoft.com/office/drawing/2014/main" val="2689920827"/>
                    </a:ext>
                  </a:extLst>
                </a:gridCol>
              </a:tblGrid>
              <a:tr h="577645">
                <a:tc>
                  <a:txBody>
                    <a:bodyPr/>
                    <a:lstStyle/>
                    <a:p>
                      <a:pPr algn="ctr"/>
                      <a:r>
                        <a:rPr lang="en-IN" dirty="0"/>
                        <a:t>Front-End</a:t>
                      </a:r>
                    </a:p>
                  </a:txBody>
                  <a:tcPr/>
                </a:tc>
                <a:tc>
                  <a:txBody>
                    <a:bodyPr/>
                    <a:lstStyle/>
                    <a:p>
                      <a:pPr algn="ctr"/>
                      <a:r>
                        <a:rPr lang="en-IN" dirty="0"/>
                        <a:t>Back-End</a:t>
                      </a:r>
                    </a:p>
                  </a:txBody>
                  <a:tcPr/>
                </a:tc>
                <a:extLst>
                  <a:ext uri="{0D108BD9-81ED-4DB2-BD59-A6C34878D82A}">
                    <a16:rowId xmlns:a16="http://schemas.microsoft.com/office/drawing/2014/main" val="103756110"/>
                  </a:ext>
                </a:extLst>
              </a:tr>
              <a:tr h="577645">
                <a:tc>
                  <a:txBody>
                    <a:bodyPr/>
                    <a:lstStyle/>
                    <a:p>
                      <a:pPr algn="ctr"/>
                      <a:r>
                        <a:rPr lang="en-IN" dirty="0"/>
                        <a:t>HTML</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RUBY ON RAILS</a:t>
                      </a:r>
                    </a:p>
                    <a:p>
                      <a:pPr algn="ctr"/>
                      <a:endParaRPr lang="en-IN" dirty="0"/>
                    </a:p>
                  </a:txBody>
                  <a:tcPr/>
                </a:tc>
                <a:extLst>
                  <a:ext uri="{0D108BD9-81ED-4DB2-BD59-A6C34878D82A}">
                    <a16:rowId xmlns:a16="http://schemas.microsoft.com/office/drawing/2014/main" val="854477218"/>
                  </a:ext>
                </a:extLst>
              </a:tr>
              <a:tr h="577645">
                <a:tc>
                  <a:txBody>
                    <a:bodyPr/>
                    <a:lstStyle/>
                    <a:p>
                      <a:pPr algn="ctr"/>
                      <a:r>
                        <a:rPr lang="en-IN" dirty="0"/>
                        <a:t>CSS</a:t>
                      </a:r>
                    </a:p>
                  </a:txBody>
                  <a:tcPr/>
                </a:tc>
                <a:tc>
                  <a:txBody>
                    <a:bodyPr/>
                    <a:lstStyle/>
                    <a:p>
                      <a:pPr algn="ctr"/>
                      <a:r>
                        <a:rPr lang="en-IN" dirty="0"/>
                        <a:t>DJANGO</a:t>
                      </a:r>
                    </a:p>
                  </a:txBody>
                  <a:tcPr/>
                </a:tc>
                <a:extLst>
                  <a:ext uri="{0D108BD9-81ED-4DB2-BD59-A6C34878D82A}">
                    <a16:rowId xmlns:a16="http://schemas.microsoft.com/office/drawing/2014/main" val="1960594469"/>
                  </a:ext>
                </a:extLst>
              </a:tr>
              <a:tr h="577645">
                <a:tc>
                  <a:txBody>
                    <a:bodyPr/>
                    <a:lstStyle/>
                    <a:p>
                      <a:pPr algn="ctr"/>
                      <a:r>
                        <a:rPr lang="en-IN" dirty="0"/>
                        <a:t>JAVASCRIPT</a:t>
                      </a:r>
                    </a:p>
                  </a:txBody>
                  <a:tcPr/>
                </a:tc>
                <a:tc>
                  <a:txBody>
                    <a:bodyPr/>
                    <a:lstStyle/>
                    <a:p>
                      <a:pPr algn="ctr"/>
                      <a:r>
                        <a:rPr lang="en-IN" dirty="0"/>
                        <a:t>NODE.JS</a:t>
                      </a:r>
                    </a:p>
                  </a:txBody>
                  <a:tcPr/>
                </a:tc>
                <a:extLst>
                  <a:ext uri="{0D108BD9-81ED-4DB2-BD59-A6C34878D82A}">
                    <a16:rowId xmlns:a16="http://schemas.microsoft.com/office/drawing/2014/main" val="1710171655"/>
                  </a:ext>
                </a:extLst>
              </a:tr>
              <a:tr h="577645">
                <a:tc>
                  <a:txBody>
                    <a:bodyPr/>
                    <a:lstStyle/>
                    <a:p>
                      <a:pPr algn="ctr"/>
                      <a:r>
                        <a:rPr lang="en-IN" dirty="0"/>
                        <a:t>ANGULAR</a:t>
                      </a:r>
                    </a:p>
                  </a:txBody>
                  <a:tcPr/>
                </a:tc>
                <a:tc>
                  <a:txBody>
                    <a:bodyPr/>
                    <a:lstStyle/>
                    <a:p>
                      <a:pPr algn="ctr"/>
                      <a:r>
                        <a:rPr lang="en-IN" dirty="0"/>
                        <a:t>EXPRESS.JS</a:t>
                      </a:r>
                    </a:p>
                  </a:txBody>
                  <a:tcPr/>
                </a:tc>
                <a:extLst>
                  <a:ext uri="{0D108BD9-81ED-4DB2-BD59-A6C34878D82A}">
                    <a16:rowId xmlns:a16="http://schemas.microsoft.com/office/drawing/2014/main" val="1481799392"/>
                  </a:ext>
                </a:extLst>
              </a:tr>
              <a:tr h="577645">
                <a:tc>
                  <a:txBody>
                    <a:bodyPr/>
                    <a:lstStyle/>
                    <a:p>
                      <a:pPr algn="ctr"/>
                      <a:r>
                        <a:rPr lang="en-IN" dirty="0"/>
                        <a:t>VUE</a:t>
                      </a:r>
                    </a:p>
                  </a:txBody>
                  <a:tcPr/>
                </a:tc>
                <a:tc>
                  <a:txBody>
                    <a:bodyPr/>
                    <a:lstStyle/>
                    <a:p>
                      <a:pPr algn="ctr"/>
                      <a:r>
                        <a:rPr lang="en-IN" dirty="0"/>
                        <a:t>NEST.JS</a:t>
                      </a:r>
                    </a:p>
                  </a:txBody>
                  <a:tcPr/>
                </a:tc>
                <a:extLst>
                  <a:ext uri="{0D108BD9-81ED-4DB2-BD59-A6C34878D82A}">
                    <a16:rowId xmlns:a16="http://schemas.microsoft.com/office/drawing/2014/main" val="2309145539"/>
                  </a:ext>
                </a:extLst>
              </a:tr>
              <a:tr h="577645">
                <a:tc>
                  <a:txBody>
                    <a:bodyPr/>
                    <a:lstStyle/>
                    <a:p>
                      <a:pPr algn="ctr"/>
                      <a:r>
                        <a:rPr lang="en-IN" dirty="0"/>
                        <a:t>REACT</a:t>
                      </a:r>
                    </a:p>
                  </a:txBody>
                  <a:tcPr/>
                </a:tc>
                <a:tc>
                  <a:txBody>
                    <a:bodyPr/>
                    <a:lstStyle/>
                    <a:p>
                      <a:pPr algn="ctr"/>
                      <a:r>
                        <a:rPr lang="en-IN" dirty="0"/>
                        <a:t>FLASK</a:t>
                      </a:r>
                    </a:p>
                  </a:txBody>
                  <a:tcPr/>
                </a:tc>
                <a:extLst>
                  <a:ext uri="{0D108BD9-81ED-4DB2-BD59-A6C34878D82A}">
                    <a16:rowId xmlns:a16="http://schemas.microsoft.com/office/drawing/2014/main" val="37246216"/>
                  </a:ext>
                </a:extLst>
              </a:tr>
              <a:tr h="57764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TYPE SCRIPT</a:t>
                      </a:r>
                    </a:p>
                  </a:txBody>
                  <a:tcPr/>
                </a:tc>
                <a:tc>
                  <a:txBody>
                    <a:bodyPr/>
                    <a:lstStyle/>
                    <a:p>
                      <a:pPr algn="ctr"/>
                      <a:r>
                        <a:rPr lang="en-IN" dirty="0"/>
                        <a:t>LARAVEL</a:t>
                      </a:r>
                    </a:p>
                  </a:txBody>
                  <a:tcPr/>
                </a:tc>
                <a:extLst>
                  <a:ext uri="{0D108BD9-81ED-4DB2-BD59-A6C34878D82A}">
                    <a16:rowId xmlns:a16="http://schemas.microsoft.com/office/drawing/2014/main" val="2378693922"/>
                  </a:ext>
                </a:extLst>
              </a:tr>
            </a:tbl>
          </a:graphicData>
        </a:graphic>
      </p:graphicFrame>
    </p:spTree>
    <p:extLst>
      <p:ext uri="{BB962C8B-B14F-4D97-AF65-F5344CB8AC3E}">
        <p14:creationId xmlns:p14="http://schemas.microsoft.com/office/powerpoint/2010/main" val="2363511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60390-53F5-D009-7A7F-910FEE617F90}"/>
              </a:ext>
            </a:extLst>
          </p:cNvPr>
          <p:cNvSpPr>
            <a:spLocks noGrp="1"/>
          </p:cNvSpPr>
          <p:nvPr>
            <p:ph type="title"/>
          </p:nvPr>
        </p:nvSpPr>
        <p:spPr/>
        <p:txBody>
          <a:bodyPr/>
          <a:lstStyle/>
          <a:p>
            <a:r>
              <a:rPr lang="en-IN" dirty="0"/>
              <a:t>Front-end technologies</a:t>
            </a:r>
          </a:p>
        </p:txBody>
      </p:sp>
      <p:sp>
        <p:nvSpPr>
          <p:cNvPr id="3" name="Content Placeholder 2">
            <a:extLst>
              <a:ext uri="{FF2B5EF4-FFF2-40B4-BE49-F238E27FC236}">
                <a16:creationId xmlns:a16="http://schemas.microsoft.com/office/drawing/2014/main" id="{D455E119-897A-9371-4631-DD6A26F3712C}"/>
              </a:ext>
            </a:extLst>
          </p:cNvPr>
          <p:cNvSpPr>
            <a:spLocks noGrp="1"/>
          </p:cNvSpPr>
          <p:nvPr>
            <p:ph idx="1"/>
          </p:nvPr>
        </p:nvSpPr>
        <p:spPr>
          <a:xfrm>
            <a:off x="581192" y="1940118"/>
            <a:ext cx="11029615" cy="4802588"/>
          </a:xfrm>
        </p:spPr>
        <p:txBody>
          <a:bodyPr>
            <a:normAutofit fontScale="92500" lnSpcReduction="10000"/>
          </a:bodyPr>
          <a:lstStyle/>
          <a:p>
            <a:pPr marL="342900" indent="-342900" algn="just" fontAlgn="base">
              <a:buFont typeface="+mj-lt"/>
              <a:buAutoNum type="arabicPeriod"/>
            </a:pPr>
            <a:r>
              <a:rPr lang="en-US" b="1" i="0" dirty="0">
                <a:effectLst/>
                <a:latin typeface="Times New Roman" panose="02020603050405020304" pitchFamily="18" charset="0"/>
                <a:cs typeface="Times New Roman" panose="02020603050405020304" pitchFamily="18" charset="0"/>
              </a:rPr>
              <a:t>HTML (Hyper Text Markup Language)</a:t>
            </a:r>
          </a:p>
          <a:p>
            <a:pPr lvl="1" algn="just" fontAlgn="base"/>
            <a:r>
              <a:rPr lang="en-US" b="0" i="0" dirty="0">
                <a:solidFill>
                  <a:srgbClr val="4B4B4B"/>
                </a:solidFill>
                <a:effectLst/>
                <a:latin typeface="Times New Roman" panose="02020603050405020304" pitchFamily="18" charset="0"/>
                <a:cs typeface="Times New Roman" panose="02020603050405020304" pitchFamily="18" charset="0"/>
              </a:rPr>
              <a:t>HTML is the core of frontend development and this situation is not going to change anytime soon. Thanks to this technology, you are able to create the “skeleton” or using other words the “markup” for your website. HTML elements provide you with options to add buttons, forms, containers, and much more.</a:t>
            </a:r>
          </a:p>
          <a:p>
            <a:pPr lvl="1" algn="just" fontAlgn="base"/>
            <a:endParaRPr lang="en-US" b="0" i="0" dirty="0">
              <a:solidFill>
                <a:srgbClr val="4B4B4B"/>
              </a:solidFill>
              <a:effectLst/>
              <a:latin typeface="Times New Roman" panose="02020603050405020304" pitchFamily="18" charset="0"/>
              <a:cs typeface="Times New Roman" panose="02020603050405020304" pitchFamily="18" charset="0"/>
            </a:endParaRPr>
          </a:p>
          <a:p>
            <a:pPr marL="342900" indent="-342900" algn="just" fontAlgn="base">
              <a:buFont typeface="+mj-lt"/>
              <a:buAutoNum type="arabicPeriod"/>
            </a:pPr>
            <a:r>
              <a:rPr lang="en-US" b="1" i="0" dirty="0">
                <a:effectLst/>
                <a:latin typeface="Times New Roman" panose="02020603050405020304" pitchFamily="18" charset="0"/>
                <a:cs typeface="Times New Roman" panose="02020603050405020304" pitchFamily="18" charset="0"/>
              </a:rPr>
              <a:t>CSS (Cascading Style Sheets)</a:t>
            </a:r>
          </a:p>
          <a:p>
            <a:pPr lvl="1" algn="just" fontAlgn="base"/>
            <a:r>
              <a:rPr lang="en-US" b="0" i="0" dirty="0">
                <a:solidFill>
                  <a:srgbClr val="4B4B4B"/>
                </a:solidFill>
                <a:effectLst/>
                <a:latin typeface="Times New Roman" panose="02020603050405020304" pitchFamily="18" charset="0"/>
                <a:cs typeface="Times New Roman" panose="02020603050405020304" pitchFamily="18" charset="0"/>
              </a:rPr>
              <a:t>CSS helps you to create some additional styling rules to the previously created HTML structure. Besides that, proper CSS rules make your web application responsive (so it looks good on every screen size and device) and more interactive with some eye-catching animations.</a:t>
            </a:r>
          </a:p>
          <a:p>
            <a:pPr lvl="1" algn="just" fontAlgn="base"/>
            <a:endParaRPr lang="en-US" b="0" i="0" dirty="0">
              <a:solidFill>
                <a:srgbClr val="4B4B4B"/>
              </a:solidFill>
              <a:effectLst/>
              <a:latin typeface="Times New Roman" panose="02020603050405020304" pitchFamily="18" charset="0"/>
              <a:cs typeface="Times New Roman" panose="02020603050405020304" pitchFamily="18" charset="0"/>
            </a:endParaRPr>
          </a:p>
          <a:p>
            <a:pPr marL="342900" indent="-342900" algn="just" fontAlgn="base">
              <a:buFont typeface="+mj-lt"/>
              <a:buAutoNum type="arabicPeriod"/>
            </a:pPr>
            <a:r>
              <a:rPr lang="en-US" b="1" i="0" dirty="0">
                <a:effectLst/>
                <a:latin typeface="Times New Roman" panose="02020603050405020304" pitchFamily="18" charset="0"/>
                <a:cs typeface="Times New Roman" panose="02020603050405020304" pitchFamily="18" charset="0"/>
              </a:rPr>
              <a:t>JavaScript</a:t>
            </a:r>
          </a:p>
          <a:p>
            <a:pPr lvl="1" algn="just" fontAlgn="base"/>
            <a:r>
              <a:rPr lang="en-US" b="0" i="0" dirty="0">
                <a:solidFill>
                  <a:srgbClr val="4B4B4B"/>
                </a:solidFill>
                <a:effectLst/>
                <a:latin typeface="Times New Roman" panose="02020603050405020304" pitchFamily="18" charset="0"/>
                <a:cs typeface="Times New Roman" panose="02020603050405020304" pitchFamily="18" charset="0"/>
              </a:rPr>
              <a:t>JavaScript (JS) is a programming language that was, is, and will be, one of the most important frontend technologies. It allows you to dynamically modify the contents of your app or website.</a:t>
            </a:r>
          </a:p>
          <a:p>
            <a:pPr lvl="1" algn="just" fontAlgn="base"/>
            <a:r>
              <a:rPr lang="en-US" b="0" i="0" dirty="0">
                <a:solidFill>
                  <a:srgbClr val="4B4B4B"/>
                </a:solidFill>
                <a:effectLst/>
                <a:latin typeface="Times New Roman" panose="02020603050405020304" pitchFamily="18" charset="0"/>
                <a:cs typeface="Times New Roman" panose="02020603050405020304" pitchFamily="18" charset="0"/>
              </a:rPr>
              <a:t>That means that whatever feature you are considering on the frontend side of the application you can implement that in JavaScript. That includes, e.g., a shopping cart on your web store, complex animations, an app that counts your taxes, web browser games, and anything else that you usually see on the web it’s most likely done with help of JavaScript technology.</a:t>
            </a:r>
          </a:p>
          <a:p>
            <a:pPr marL="342900" indent="-342900" algn="just">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7620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265D7-F29A-B4F6-8486-B715A5BA8E8F}"/>
              </a:ext>
            </a:extLst>
          </p:cNvPr>
          <p:cNvSpPr>
            <a:spLocks noGrp="1"/>
          </p:cNvSpPr>
          <p:nvPr>
            <p:ph type="title"/>
          </p:nvPr>
        </p:nvSpPr>
        <p:spPr/>
        <p:txBody>
          <a:bodyPr/>
          <a:lstStyle/>
          <a:p>
            <a:r>
              <a:rPr lang="en-IN" dirty="0"/>
              <a:t>Front-end technologies</a:t>
            </a:r>
          </a:p>
        </p:txBody>
      </p:sp>
      <p:sp>
        <p:nvSpPr>
          <p:cNvPr id="3" name="Content Placeholder 2">
            <a:extLst>
              <a:ext uri="{FF2B5EF4-FFF2-40B4-BE49-F238E27FC236}">
                <a16:creationId xmlns:a16="http://schemas.microsoft.com/office/drawing/2014/main" id="{EC0D9590-6588-E770-C629-D1DE0EB7D381}"/>
              </a:ext>
            </a:extLst>
          </p:cNvPr>
          <p:cNvSpPr>
            <a:spLocks noGrp="1" noRot="1" noMove="1" noResize="1" noEditPoints="1" noAdjustHandles="1" noChangeArrowheads="1" noChangeShapeType="1"/>
          </p:cNvSpPr>
          <p:nvPr>
            <p:ph idx="1"/>
          </p:nvPr>
        </p:nvSpPr>
        <p:spPr>
          <a:xfrm>
            <a:off x="581192" y="1852654"/>
            <a:ext cx="11029615" cy="4778734"/>
          </a:xfrm>
        </p:spPr>
        <p:txBody>
          <a:bodyPr/>
          <a:lstStyle/>
          <a:p>
            <a:pPr marL="342900" indent="-342900" algn="just" fontAlgn="base">
              <a:buFont typeface="+mj-lt"/>
              <a:buAutoNum type="arabicPeriod" startAt="4"/>
            </a:pPr>
            <a:r>
              <a:rPr lang="en-US" b="1" i="0" dirty="0">
                <a:effectLst/>
                <a:latin typeface="Times New Roman" panose="02020603050405020304" pitchFamily="18" charset="0"/>
                <a:cs typeface="Times New Roman" panose="02020603050405020304" pitchFamily="18" charset="0"/>
              </a:rPr>
              <a:t> Angular</a:t>
            </a:r>
          </a:p>
          <a:p>
            <a:pPr lvl="1" algn="just" fontAlgn="base"/>
            <a:r>
              <a:rPr lang="en-US" b="0" i="0" dirty="0">
                <a:solidFill>
                  <a:srgbClr val="4B4B4B"/>
                </a:solidFill>
                <a:effectLst/>
                <a:latin typeface="Times New Roman" panose="02020603050405020304" pitchFamily="18" charset="0"/>
                <a:cs typeface="Times New Roman" panose="02020603050405020304" pitchFamily="18" charset="0"/>
              </a:rPr>
              <a:t>Angular is a full-fledged JavaScript-based frontend framework supported by Google. The modularity and component-based approach it provides has gathered a strong community among frontend developers across the whole world.</a:t>
            </a:r>
            <a:endParaRPr lang="en-US" dirty="0">
              <a:solidFill>
                <a:srgbClr val="4B4B4B"/>
              </a:solidFill>
              <a:latin typeface="Times New Roman" panose="02020603050405020304" pitchFamily="18" charset="0"/>
              <a:cs typeface="Times New Roman" panose="02020603050405020304" pitchFamily="18" charset="0"/>
            </a:endParaRPr>
          </a:p>
          <a:p>
            <a:pPr marL="342900" indent="-342900" algn="just" fontAlgn="base">
              <a:buFont typeface="+mj-lt"/>
              <a:buAutoNum type="arabicPeriod" startAt="5"/>
            </a:pPr>
            <a:r>
              <a:rPr lang="en-US" b="1" i="0" dirty="0">
                <a:effectLst/>
                <a:latin typeface="Times New Roman" panose="02020603050405020304" pitchFamily="18" charset="0"/>
                <a:cs typeface="Times New Roman" panose="02020603050405020304" pitchFamily="18" charset="0"/>
              </a:rPr>
              <a:t>React</a:t>
            </a:r>
          </a:p>
          <a:p>
            <a:pPr lvl="1" algn="just" fontAlgn="base"/>
            <a:r>
              <a:rPr lang="en-US" b="0" i="0" dirty="0">
                <a:solidFill>
                  <a:srgbClr val="4B4B4B"/>
                </a:solidFill>
                <a:effectLst/>
                <a:latin typeface="Times New Roman" panose="02020603050405020304" pitchFamily="18" charset="0"/>
                <a:cs typeface="Times New Roman" panose="02020603050405020304" pitchFamily="18" charset="0"/>
              </a:rPr>
              <a:t>React is a library built on top of JavaScript. This means that it provides new syntax but it still has good old JavaScript under the hood. By its declarative and component-based nature, React makes creating web pages and web applications much faster and easier.</a:t>
            </a:r>
          </a:p>
          <a:p>
            <a:pPr lvl="1" algn="just" fontAlgn="base"/>
            <a:r>
              <a:rPr lang="en-US" b="0" i="0" dirty="0">
                <a:solidFill>
                  <a:srgbClr val="4B4B4B"/>
                </a:solidFill>
                <a:effectLst/>
                <a:latin typeface="Times New Roman" panose="02020603050405020304" pitchFamily="18" charset="0"/>
                <a:cs typeface="Times New Roman" panose="02020603050405020304" pitchFamily="18" charset="0"/>
              </a:rPr>
              <a:t>It was created by Facebook. Initially, it was supposed to be their internal tool helping the frontend developers to build fast and easily-scalable interfaces, but the company decided to publish it as an open-source project. At the moment , React is one of the most popular JS tools with a huge community of programmers.</a:t>
            </a:r>
          </a:p>
          <a:p>
            <a:pPr marL="342900" indent="-342900" algn="just" fontAlgn="base">
              <a:buFont typeface="+mj-lt"/>
              <a:buAutoNum type="arabicPeriod" startAt="6"/>
            </a:pPr>
            <a:r>
              <a:rPr lang="en-US" b="1" i="0" dirty="0">
                <a:effectLst/>
                <a:latin typeface="Times New Roman" panose="02020603050405020304" pitchFamily="18" charset="0"/>
                <a:cs typeface="Times New Roman" panose="02020603050405020304" pitchFamily="18" charset="0"/>
              </a:rPr>
              <a:t>Vue</a:t>
            </a:r>
          </a:p>
          <a:p>
            <a:pPr lvl="1" algn="just" fontAlgn="base"/>
            <a:r>
              <a:rPr lang="en-US" b="0" i="0" dirty="0">
                <a:solidFill>
                  <a:srgbClr val="4B4B4B"/>
                </a:solidFill>
                <a:effectLst/>
                <a:latin typeface="Times New Roman" panose="02020603050405020304" pitchFamily="18" charset="0"/>
                <a:cs typeface="Times New Roman" panose="02020603050405020304" pitchFamily="18" charset="0"/>
              </a:rPr>
              <a:t>Vue is a JavaScript framework responsible for creating user interfaces. It’s also based on JavaScript and provides a declarative and component-based programming experience ( similar to React).</a:t>
            </a:r>
          </a:p>
          <a:p>
            <a:pPr lvl="1" algn="just" fontAlgn="base"/>
            <a:r>
              <a:rPr lang="en-US" b="0" i="0" dirty="0">
                <a:solidFill>
                  <a:srgbClr val="4B4B4B"/>
                </a:solidFill>
                <a:effectLst/>
                <a:latin typeface="Times New Roman" panose="02020603050405020304" pitchFamily="18" charset="0"/>
                <a:cs typeface="Times New Roman" panose="02020603050405020304" pitchFamily="18" charset="0"/>
              </a:rPr>
              <a:t>It competes with Angular and React to rule the market. </a:t>
            </a:r>
          </a:p>
          <a:p>
            <a:pPr lvl="1" algn="just" fontAlgn="base"/>
            <a:endParaRPr lang="en-US" b="0" i="0" dirty="0">
              <a:solidFill>
                <a:srgbClr val="4B4B4B"/>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2097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3864A-37B8-A5F6-D8BC-7EF7B550FB94}"/>
              </a:ext>
            </a:extLst>
          </p:cNvPr>
          <p:cNvSpPr>
            <a:spLocks noGrp="1"/>
          </p:cNvSpPr>
          <p:nvPr>
            <p:ph type="title"/>
          </p:nvPr>
        </p:nvSpPr>
        <p:spPr/>
        <p:txBody>
          <a:bodyPr/>
          <a:lstStyle/>
          <a:p>
            <a:r>
              <a:rPr lang="en-IN" dirty="0"/>
              <a:t>Front-end technologies</a:t>
            </a:r>
          </a:p>
        </p:txBody>
      </p:sp>
      <p:sp>
        <p:nvSpPr>
          <p:cNvPr id="3" name="Content Placeholder 2">
            <a:extLst>
              <a:ext uri="{FF2B5EF4-FFF2-40B4-BE49-F238E27FC236}">
                <a16:creationId xmlns:a16="http://schemas.microsoft.com/office/drawing/2014/main" id="{0AC9CD7B-3CF7-A020-6E0F-F42E564B7B06}"/>
              </a:ext>
            </a:extLst>
          </p:cNvPr>
          <p:cNvSpPr>
            <a:spLocks noGrp="1"/>
          </p:cNvSpPr>
          <p:nvPr>
            <p:ph idx="1"/>
          </p:nvPr>
        </p:nvSpPr>
        <p:spPr/>
        <p:txBody>
          <a:bodyPr/>
          <a:lstStyle/>
          <a:p>
            <a:pPr marL="342900" indent="-342900" algn="l" fontAlgn="base">
              <a:buFont typeface="+mj-lt"/>
              <a:buAutoNum type="arabicPeriod" startAt="7"/>
            </a:pPr>
            <a:r>
              <a:rPr lang="en-US" b="1" i="0" dirty="0">
                <a:effectLst/>
                <a:latin typeface="Times New Roman" panose="02020603050405020304" pitchFamily="18" charset="0"/>
                <a:cs typeface="Times New Roman" panose="02020603050405020304" pitchFamily="18" charset="0"/>
              </a:rPr>
              <a:t>TypeScript</a:t>
            </a:r>
          </a:p>
          <a:p>
            <a:pPr lvl="1" algn="just" fontAlgn="base"/>
            <a:r>
              <a:rPr lang="en-US" b="0" i="0" dirty="0">
                <a:solidFill>
                  <a:srgbClr val="4B4B4B"/>
                </a:solidFill>
                <a:effectLst/>
                <a:latin typeface="Times New Roman" panose="02020603050405020304" pitchFamily="18" charset="0"/>
                <a:cs typeface="Times New Roman" panose="02020603050405020304" pitchFamily="18" charset="0"/>
              </a:rPr>
              <a:t>Everyone with some frontend experience knows that JavaScript can be tricky and sometimes even dangerous when it comes to types. This is no longer the case with TypeScript.</a:t>
            </a:r>
          </a:p>
          <a:p>
            <a:pPr lvl="1" algn="just" fontAlgn="base"/>
            <a:r>
              <a:rPr lang="en-US" b="0" i="0" dirty="0">
                <a:solidFill>
                  <a:srgbClr val="4B4B4B"/>
                </a:solidFill>
                <a:effectLst/>
                <a:latin typeface="Times New Roman" panose="02020603050405020304" pitchFamily="18" charset="0"/>
                <a:cs typeface="Times New Roman" panose="02020603050405020304" pitchFamily="18" charset="0"/>
              </a:rPr>
              <a:t>It allows you to write regular JS with some additional syntax for type definitions. This technology is becoming a standard in modern frontend development due  to the fact that it allows developers to save some time that they waste when debugging type-based issues, and it makes the final software more stable. TypeScript throws an error anytime we make a mistake related to variable types so we can make proper adjustments before we receive bug reports from customers.</a:t>
            </a:r>
          </a:p>
        </p:txBody>
      </p:sp>
    </p:spTree>
    <p:extLst>
      <p:ext uri="{BB962C8B-B14F-4D97-AF65-F5344CB8AC3E}">
        <p14:creationId xmlns:p14="http://schemas.microsoft.com/office/powerpoint/2010/main" val="3799817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019FA-9F5E-108D-FF9B-FF2D0B6A053A}"/>
              </a:ext>
            </a:extLst>
          </p:cNvPr>
          <p:cNvSpPr>
            <a:spLocks noGrp="1"/>
          </p:cNvSpPr>
          <p:nvPr>
            <p:ph type="title"/>
          </p:nvPr>
        </p:nvSpPr>
        <p:spPr/>
        <p:txBody>
          <a:bodyPr/>
          <a:lstStyle/>
          <a:p>
            <a:r>
              <a:rPr lang="en-IN" dirty="0"/>
              <a:t>Back-end technologies</a:t>
            </a:r>
          </a:p>
        </p:txBody>
      </p:sp>
      <p:sp>
        <p:nvSpPr>
          <p:cNvPr id="3" name="Content Placeholder 2">
            <a:extLst>
              <a:ext uri="{FF2B5EF4-FFF2-40B4-BE49-F238E27FC236}">
                <a16:creationId xmlns:a16="http://schemas.microsoft.com/office/drawing/2014/main" id="{ECFAA9C8-9E2E-E7B6-8504-E8599B66BF00}"/>
              </a:ext>
            </a:extLst>
          </p:cNvPr>
          <p:cNvSpPr>
            <a:spLocks noGrp="1"/>
          </p:cNvSpPr>
          <p:nvPr>
            <p:ph idx="1"/>
          </p:nvPr>
        </p:nvSpPr>
        <p:spPr>
          <a:xfrm>
            <a:off x="581192" y="1858298"/>
            <a:ext cx="11029615" cy="4827638"/>
          </a:xfrm>
        </p:spPr>
        <p:txBody>
          <a:bodyPr>
            <a:normAutofit fontScale="92500"/>
          </a:bodyPr>
          <a:lstStyle/>
          <a:p>
            <a:pPr marL="457200" indent="-457200" algn="just">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Ruby on Rails</a:t>
            </a:r>
          </a:p>
          <a:p>
            <a:pPr lvl="1" algn="just"/>
            <a:r>
              <a:rPr lang="en-US" b="0" i="0" dirty="0">
                <a:solidFill>
                  <a:srgbClr val="000000"/>
                </a:solidFill>
                <a:effectLst/>
                <a:latin typeface="Times New Roman" panose="02020603050405020304" pitchFamily="18" charset="0"/>
                <a:cs typeface="Times New Roman" panose="02020603050405020304" pitchFamily="18" charset="0"/>
              </a:rPr>
              <a:t>Ruby on Rails for web application development is a high-level, multipurpose, open-source backend framework written in Ruby. As an MVC (Model–View–Controller) framework, Rails offers a default structure for a database, a web service, and web pages. In addition to using web standards (such as JSON and XML) for data transmission, the framework facilitates the use of JavaScript, HTML, and CSS for interacting with users. Do not repeat yourself (DRY), convention over configuration (CoC), and the active record pattern are just a few of the well-known software engineering paradigms and patterns that Rails use.</a:t>
            </a:r>
          </a:p>
          <a:p>
            <a:pPr lvl="1" algn="just"/>
            <a:r>
              <a:rPr lang="en-US" b="0" i="0" dirty="0">
                <a:solidFill>
                  <a:srgbClr val="000000"/>
                </a:solidFill>
                <a:effectLst/>
                <a:latin typeface="Times New Roman" panose="02020603050405020304" pitchFamily="18" charset="0"/>
                <a:cs typeface="Times New Roman" panose="02020603050405020304" pitchFamily="18" charset="0"/>
              </a:rPr>
              <a:t>Ruby on Rails applications has numerous uses in web development, such as in long-term projects that require a large number of transformations, projects that have heavy traffic, or in projects that require complex functions, etc. Top companies using Ruby on Rails include GitHub, Airbnb, and Ask.FM, Basecamp, Goodreads, </a:t>
            </a:r>
            <a:r>
              <a:rPr lang="en-US" b="0" i="0" dirty="0" err="1">
                <a:solidFill>
                  <a:srgbClr val="000000"/>
                </a:solidFill>
                <a:effectLst/>
                <a:latin typeface="Times New Roman" panose="02020603050405020304" pitchFamily="18" charset="0"/>
                <a:cs typeface="Times New Roman" panose="02020603050405020304" pitchFamily="18" charset="0"/>
              </a:rPr>
              <a:t>MyFitessPal</a:t>
            </a:r>
            <a:r>
              <a:rPr lang="en-US" b="0" i="0" dirty="0">
                <a:solidFill>
                  <a:srgbClr val="000000"/>
                </a:solidFill>
                <a:effectLst/>
                <a:latin typeface="Times New Roman" panose="02020603050405020304" pitchFamily="18" charset="0"/>
                <a:cs typeface="Times New Roman" panose="02020603050405020304" pitchFamily="18" charset="0"/>
              </a:rPr>
              <a:t>, Shopify, Twitter, etc.</a:t>
            </a:r>
          </a:p>
          <a:p>
            <a:pPr marL="342900" indent="-342900" algn="just">
              <a:buFont typeface="+mj-lt"/>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Laravel</a:t>
            </a:r>
          </a:p>
          <a:p>
            <a:pPr lvl="1" algn="just"/>
            <a:r>
              <a:rPr lang="en-US" b="0" i="0" dirty="0">
                <a:solidFill>
                  <a:srgbClr val="000000"/>
                </a:solidFill>
                <a:effectLst/>
                <a:latin typeface="Times New Roman" panose="02020603050405020304" pitchFamily="18" charset="0"/>
                <a:cs typeface="Times New Roman" panose="02020603050405020304" pitchFamily="18" charset="0"/>
              </a:rPr>
              <a:t>Based on the MVC approach, Laravel is a well-known open-source backend framework. It is a PHP framework known for its elegant syntax and ability to support large teams, as well as its modern toolkit features.  Additionally, its salient syntax gives developers good flexibility and creativity, while taking care of all backend functionality. Laravel offers an intuitive user interface, API support, and extensive libraries that facilitate the development of modern and secure web applications.</a:t>
            </a:r>
          </a:p>
          <a:p>
            <a:pPr lvl="1" algn="just"/>
            <a:r>
              <a:rPr lang="en-US" b="0" i="0" dirty="0">
                <a:solidFill>
                  <a:srgbClr val="000000"/>
                </a:solidFill>
                <a:effectLst/>
                <a:latin typeface="Times New Roman" panose="02020603050405020304" pitchFamily="18" charset="0"/>
                <a:cs typeface="Times New Roman" panose="02020603050405020304" pitchFamily="18" charset="0"/>
              </a:rPr>
              <a:t>Many PHP features are available with Laravel, including interfaces, overloading, namespaces, simpler array syntax, and anonymous functions. Also, a website developed using Laravel is secure and prevents numerous web attacks. Top companies using Laravel include 9GAG, </a:t>
            </a:r>
            <a:r>
              <a:rPr lang="en-US" b="0" i="0" dirty="0" err="1">
                <a:solidFill>
                  <a:srgbClr val="000000"/>
                </a:solidFill>
                <a:effectLst/>
                <a:latin typeface="Times New Roman" panose="02020603050405020304" pitchFamily="18" charset="0"/>
                <a:cs typeface="Times New Roman" panose="02020603050405020304" pitchFamily="18" charset="0"/>
              </a:rPr>
              <a:t>Crowdcube</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Razorpay</a:t>
            </a:r>
            <a:r>
              <a:rPr lang="en-US" b="0" i="0" dirty="0">
                <a:solidFill>
                  <a:srgbClr val="000000"/>
                </a:solidFill>
                <a:effectLst/>
                <a:latin typeface="Times New Roman" panose="02020603050405020304" pitchFamily="18" charset="0"/>
                <a:cs typeface="Times New Roman" panose="02020603050405020304" pitchFamily="18" charset="0"/>
              </a:rPr>
              <a:t>, 9GAG, Pfizer, BBC, </a:t>
            </a:r>
            <a:r>
              <a:rPr lang="en-US" b="0" i="0" dirty="0" err="1">
                <a:solidFill>
                  <a:srgbClr val="000000"/>
                </a:solidFill>
                <a:effectLst/>
                <a:latin typeface="Times New Roman" panose="02020603050405020304" pitchFamily="18" charset="0"/>
                <a:cs typeface="Times New Roman" panose="02020603050405020304" pitchFamily="18" charset="0"/>
              </a:rPr>
              <a:t>PedidosYa</a:t>
            </a:r>
            <a:r>
              <a:rPr lang="en-US" b="0" i="0" dirty="0">
                <a:solidFill>
                  <a:srgbClr val="000000"/>
                </a:solidFill>
                <a:effectLst/>
                <a:latin typeface="Times New Roman" panose="02020603050405020304" pitchFamily="18" charset="0"/>
                <a:cs typeface="Times New Roman" panose="02020603050405020304" pitchFamily="18" charset="0"/>
              </a:rPr>
              <a:t>, Ratio, About you., </a:t>
            </a:r>
            <a:r>
              <a:rPr lang="en-US" b="0" i="0" dirty="0" err="1">
                <a:solidFill>
                  <a:srgbClr val="000000"/>
                </a:solidFill>
                <a:effectLst/>
                <a:latin typeface="Times New Roman" panose="02020603050405020304" pitchFamily="18" charset="0"/>
                <a:cs typeface="Times New Roman" panose="02020603050405020304" pitchFamily="18" charset="0"/>
              </a:rPr>
              <a:t>TourRadar</a:t>
            </a:r>
            <a:r>
              <a:rPr lang="en-US" b="0" i="0" dirty="0">
                <a:solidFill>
                  <a:srgbClr val="000000"/>
                </a:solidFill>
                <a:effectLst/>
                <a:latin typeface="Times New Roman" panose="02020603050405020304" pitchFamily="18" charset="0"/>
                <a:cs typeface="Times New Roman" panose="02020603050405020304" pitchFamily="18" charset="0"/>
              </a:rPr>
              <a:t>, Lenovo, etc.</a:t>
            </a:r>
          </a:p>
        </p:txBody>
      </p:sp>
    </p:spTree>
    <p:extLst>
      <p:ext uri="{BB962C8B-B14F-4D97-AF65-F5344CB8AC3E}">
        <p14:creationId xmlns:p14="http://schemas.microsoft.com/office/powerpoint/2010/main" val="1486985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13C2A-5A45-6EEC-5860-B80138A1964A}"/>
              </a:ext>
            </a:extLst>
          </p:cNvPr>
          <p:cNvSpPr>
            <a:spLocks noGrp="1"/>
          </p:cNvSpPr>
          <p:nvPr>
            <p:ph type="title"/>
          </p:nvPr>
        </p:nvSpPr>
        <p:spPr/>
        <p:txBody>
          <a:bodyPr/>
          <a:lstStyle/>
          <a:p>
            <a:r>
              <a:rPr lang="en-IN" dirty="0"/>
              <a:t>Back-end technologies</a:t>
            </a:r>
          </a:p>
        </p:txBody>
      </p:sp>
      <p:sp>
        <p:nvSpPr>
          <p:cNvPr id="3" name="Content Placeholder 2">
            <a:extLst>
              <a:ext uri="{FF2B5EF4-FFF2-40B4-BE49-F238E27FC236}">
                <a16:creationId xmlns:a16="http://schemas.microsoft.com/office/drawing/2014/main" id="{A4BFF499-B6A4-F0BB-22C7-174B58153F87}"/>
              </a:ext>
            </a:extLst>
          </p:cNvPr>
          <p:cNvSpPr>
            <a:spLocks noGrp="1"/>
          </p:cNvSpPr>
          <p:nvPr>
            <p:ph idx="1"/>
          </p:nvPr>
        </p:nvSpPr>
        <p:spPr>
          <a:xfrm>
            <a:off x="581192" y="1818968"/>
            <a:ext cx="11029615" cy="4866967"/>
          </a:xfrm>
        </p:spPr>
        <p:txBody>
          <a:bodyPr>
            <a:normAutofit/>
          </a:bodyPr>
          <a:lstStyle/>
          <a:p>
            <a:pPr marL="342900" indent="-342900" algn="just">
              <a:buFont typeface="+mj-lt"/>
              <a:buAutoNum type="arabicPeriod" startAt="3"/>
            </a:pPr>
            <a:r>
              <a:rPr lang="en-US" b="1" i="0" dirty="0">
                <a:solidFill>
                  <a:srgbClr val="000000"/>
                </a:solidFill>
                <a:effectLst/>
                <a:latin typeface="Times New Roman" panose="02020603050405020304" pitchFamily="18" charset="0"/>
                <a:cs typeface="Times New Roman" panose="02020603050405020304" pitchFamily="18" charset="0"/>
              </a:rPr>
              <a:t>Django</a:t>
            </a:r>
          </a:p>
          <a:p>
            <a:pPr lvl="1" algn="just"/>
            <a:r>
              <a:rPr lang="en-US" b="0" i="0" dirty="0">
                <a:solidFill>
                  <a:srgbClr val="000000"/>
                </a:solidFill>
                <a:effectLst/>
                <a:latin typeface="Times New Roman" panose="02020603050405020304" pitchFamily="18" charset="0"/>
                <a:cs typeface="Times New Roman" panose="02020603050405020304" pitchFamily="18" charset="0"/>
              </a:rPr>
              <a:t>Developed in Python, Django is an open-source, high-level development framework that follows the MTV (model-template-views) architectural pattern. By using this pattern, the UI and business logic are separated. With Django, you can quickly create sophisticated, database-driven websites. Among the key principles of the framework are reusability and pluggability of components, low coupling, rapid development, minimal code, and the principle of avoiding duplicated effort. Python is used everywhere, including data models, files, and settings. It facilitates rapid development and encourages a clean, pragmatic approach. Top companies using Django include Spotify, Instagram, Bitbucket, Eventbrite, Prezi, Pinterest, Mozilla, Disqus, etc.</a:t>
            </a:r>
          </a:p>
          <a:p>
            <a:pPr marL="342900" indent="-342900" algn="just">
              <a:buFont typeface="+mj-lt"/>
              <a:buAutoNum type="arabicPeriod" startAt="4"/>
            </a:pPr>
            <a:r>
              <a:rPr lang="en-US" b="1" i="0" dirty="0">
                <a:solidFill>
                  <a:srgbClr val="000000"/>
                </a:solidFill>
                <a:effectLst/>
                <a:latin typeface="Times New Roman" panose="02020603050405020304" pitchFamily="18" charset="0"/>
                <a:cs typeface="Times New Roman" panose="02020603050405020304" pitchFamily="18" charset="0"/>
              </a:rPr>
              <a:t> Spring Boot</a:t>
            </a:r>
          </a:p>
          <a:p>
            <a:pPr lvl="1" algn="just"/>
            <a:r>
              <a:rPr lang="en-US" b="0" i="0" dirty="0">
                <a:solidFill>
                  <a:srgbClr val="000000"/>
                </a:solidFill>
                <a:effectLst/>
                <a:latin typeface="Times New Roman" panose="02020603050405020304" pitchFamily="18" charset="0"/>
                <a:cs typeface="Times New Roman" panose="02020603050405020304" pitchFamily="18" charset="0"/>
              </a:rPr>
              <a:t>Spring Boot is a free, open-source Java-based web framework that lets you create production-grade, standalone applications. It is possible to get started with minimal configurations without a complete Spring configuration setup. As a result, developers can start rapidly without wasting time on preparation and configuration. This tool simplifies and speeds up the process of setting up, configuring, and running Web-based applications. By doing so, you’ll be more productive and decrease development time. Top companies using Spring Boot include Google, Trivago, Intuit, Accenture, Microsoft, Amazon, Udemy, </a:t>
            </a:r>
            <a:r>
              <a:rPr lang="en-US" b="0" i="0" dirty="0" err="1">
                <a:solidFill>
                  <a:srgbClr val="000000"/>
                </a:solidFill>
                <a:effectLst/>
                <a:latin typeface="Times New Roman" panose="02020603050405020304" pitchFamily="18" charset="0"/>
                <a:cs typeface="Times New Roman" panose="02020603050405020304" pitchFamily="18" charset="0"/>
              </a:rPr>
              <a:t>Rappi</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iFood</a:t>
            </a:r>
            <a:r>
              <a:rPr lang="en-US" b="0" i="0" dirty="0">
                <a:solidFill>
                  <a:srgbClr val="000000"/>
                </a:solidFill>
                <a:effectLst/>
                <a:latin typeface="Times New Roman" panose="02020603050405020304" pitchFamily="18" charset="0"/>
                <a:cs typeface="Times New Roman" panose="02020603050405020304" pitchFamily="18" charset="0"/>
              </a:rPr>
              <a:t>, etc.</a:t>
            </a:r>
          </a:p>
        </p:txBody>
      </p:sp>
    </p:spTree>
    <p:extLst>
      <p:ext uri="{BB962C8B-B14F-4D97-AF65-F5344CB8AC3E}">
        <p14:creationId xmlns:p14="http://schemas.microsoft.com/office/powerpoint/2010/main" val="1008107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AC96C-C710-67DE-71BE-43A1147AD971}"/>
              </a:ext>
            </a:extLst>
          </p:cNvPr>
          <p:cNvSpPr>
            <a:spLocks noGrp="1"/>
          </p:cNvSpPr>
          <p:nvPr>
            <p:ph type="title"/>
          </p:nvPr>
        </p:nvSpPr>
        <p:spPr/>
        <p:txBody>
          <a:bodyPr/>
          <a:lstStyle/>
          <a:p>
            <a:r>
              <a:rPr lang="en-IN" dirty="0"/>
              <a:t>Back-end technologies</a:t>
            </a:r>
          </a:p>
        </p:txBody>
      </p:sp>
      <p:sp>
        <p:nvSpPr>
          <p:cNvPr id="3" name="Content Placeholder 2">
            <a:extLst>
              <a:ext uri="{FF2B5EF4-FFF2-40B4-BE49-F238E27FC236}">
                <a16:creationId xmlns:a16="http://schemas.microsoft.com/office/drawing/2014/main" id="{68F152EF-14F2-C14E-BA63-88EFF308A550}"/>
              </a:ext>
            </a:extLst>
          </p:cNvPr>
          <p:cNvSpPr>
            <a:spLocks noGrp="1"/>
          </p:cNvSpPr>
          <p:nvPr>
            <p:ph idx="1"/>
          </p:nvPr>
        </p:nvSpPr>
        <p:spPr>
          <a:xfrm>
            <a:off x="581192" y="1848466"/>
            <a:ext cx="11029615" cy="4886632"/>
          </a:xfrm>
        </p:spPr>
        <p:txBody>
          <a:bodyPr>
            <a:normAutofit lnSpcReduction="10000"/>
          </a:bodyPr>
          <a:lstStyle/>
          <a:p>
            <a:pPr marL="342900" indent="-342900" algn="just">
              <a:buFont typeface="+mj-lt"/>
              <a:buAutoNum type="arabicPeriod" startAt="5"/>
            </a:pPr>
            <a:r>
              <a:rPr lang="en-US" b="1" i="0" dirty="0">
                <a:solidFill>
                  <a:srgbClr val="000000"/>
                </a:solidFill>
                <a:effectLst/>
                <a:latin typeface="Times New Roman" panose="02020603050405020304" pitchFamily="18" charset="0"/>
                <a:cs typeface="Times New Roman" panose="02020603050405020304" pitchFamily="18" charset="0"/>
              </a:rPr>
              <a:t>Node.js</a:t>
            </a:r>
          </a:p>
          <a:p>
            <a:pPr lvl="1" algn="just"/>
            <a:r>
              <a:rPr lang="en-US" b="0" i="0" dirty="0">
                <a:solidFill>
                  <a:srgbClr val="000000"/>
                </a:solidFill>
                <a:effectLst/>
                <a:latin typeface="Times New Roman" panose="02020603050405020304" pitchFamily="18" charset="0"/>
                <a:cs typeface="Times New Roman" panose="02020603050405020304" pitchFamily="18" charset="0"/>
              </a:rPr>
              <a:t>Node.js is a cross-platform, open-source, JavaScript runtime environment used to develop server-side and networking applications. Additionally, Node.js offers an extensive library of JavaScript modules, allowing you to develop web applications much more easily. A variety of third-party libraries and APIs can be integrated with </a:t>
            </a:r>
            <a:r>
              <a:rPr lang="en-US" b="0" i="0" dirty="0" err="1">
                <a:solidFill>
                  <a:srgbClr val="000000"/>
                </a:solidFill>
                <a:effectLst/>
                <a:latin typeface="Times New Roman" panose="02020603050405020304" pitchFamily="18" charset="0"/>
                <a:cs typeface="Times New Roman" panose="02020603050405020304" pitchFamily="18" charset="0"/>
              </a:rPr>
              <a:t>NodeJs</a:t>
            </a:r>
            <a:r>
              <a:rPr lang="en-US" b="0" i="0" dirty="0">
                <a:solidFill>
                  <a:srgbClr val="000000"/>
                </a:solidFill>
                <a:effectLst/>
                <a:latin typeface="Times New Roman" panose="02020603050405020304" pitchFamily="18" charset="0"/>
                <a:cs typeface="Times New Roman" panose="02020603050405020304" pitchFamily="18" charset="0"/>
              </a:rPr>
              <a:t>. With Node.js, developers can leverage the ‘JavaScript everywhere’ paradigm for web development (allowing web applications to be developed in a single programming language).</a:t>
            </a:r>
          </a:p>
          <a:p>
            <a:pPr lvl="1" algn="just"/>
            <a:r>
              <a:rPr lang="en-US" b="0" i="0" dirty="0">
                <a:solidFill>
                  <a:srgbClr val="000000"/>
                </a:solidFill>
                <a:effectLst/>
                <a:latin typeface="Times New Roman" panose="02020603050405020304" pitchFamily="18" charset="0"/>
                <a:cs typeface="Times New Roman" panose="02020603050405020304" pitchFamily="18" charset="0"/>
              </a:rPr>
              <a:t>The platform can therefore be used for server-side scripting as well as client-side development. The Node.js framework makes it possible for developers to write command-line tools and server scripts using JavaScript. Top companies using node.js include NASA, GoDaddy, Trello, IBM, LinkedIn, Microsoft, Netflix, PayPal, Rakuten, Uber, eBay, Walmart, Yahoo, etc.</a:t>
            </a:r>
          </a:p>
          <a:p>
            <a:pPr marL="342900" indent="-342900" algn="just">
              <a:buFont typeface="+mj-lt"/>
              <a:buAutoNum type="arabicPeriod" startAt="6"/>
            </a:pPr>
            <a:r>
              <a:rPr lang="en-US" b="1" i="0" dirty="0">
                <a:solidFill>
                  <a:srgbClr val="000000"/>
                </a:solidFill>
                <a:effectLst/>
                <a:latin typeface="Times New Roman" panose="02020603050405020304" pitchFamily="18" charset="0"/>
                <a:cs typeface="Times New Roman" panose="02020603050405020304" pitchFamily="18" charset="0"/>
              </a:rPr>
              <a:t> Nest.js</a:t>
            </a:r>
          </a:p>
          <a:p>
            <a:pPr lvl="1" algn="just"/>
            <a:r>
              <a:rPr lang="en-US" b="0" i="0" dirty="0">
                <a:solidFill>
                  <a:srgbClr val="000000"/>
                </a:solidFill>
                <a:effectLst/>
                <a:latin typeface="Times New Roman" panose="02020603050405020304" pitchFamily="18" charset="0"/>
                <a:cs typeface="Times New Roman" panose="02020603050405020304" pitchFamily="18" charset="0"/>
              </a:rPr>
              <a:t>Nest JS is an open-source, extensible, versatile, progressive Node.js backend development framework that is designed for developing sophisticated and demanding backend systems. The framework is currently one of the most popular Node.js frameworks in TypeScript. Nest JS allows you to develop testable, scalable, and loosely coupled web applications. It extends Node.js frameworks like Express and </a:t>
            </a:r>
            <a:r>
              <a:rPr lang="en-US" b="0" i="0" dirty="0" err="1">
                <a:solidFill>
                  <a:srgbClr val="000000"/>
                </a:solidFill>
                <a:effectLst/>
                <a:latin typeface="Times New Roman" panose="02020603050405020304" pitchFamily="18" charset="0"/>
                <a:cs typeface="Times New Roman" panose="02020603050405020304" pitchFamily="18" charset="0"/>
              </a:rPr>
              <a:t>Fastify</a:t>
            </a:r>
            <a:r>
              <a:rPr lang="en-US" b="0" i="0" dirty="0">
                <a:solidFill>
                  <a:srgbClr val="000000"/>
                </a:solidFill>
                <a:effectLst/>
                <a:latin typeface="Times New Roman" panose="02020603050405020304" pitchFamily="18" charset="0"/>
                <a:cs typeface="Times New Roman" panose="02020603050405020304" pitchFamily="18" charset="0"/>
              </a:rPr>
              <a:t> with a modular organization and a suite of libraries that handle repetitive tasks. This is a TypeScript-based Node.js framework for building backend systems. Besides scaling Node.js servers, the framework also supports MongoDB, PostgreSQL, Redis, MySQL, and Apache Cassandra.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119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CA097-7DF9-7424-5920-AC564417ED6A}"/>
              </a:ext>
            </a:extLst>
          </p:cNvPr>
          <p:cNvSpPr>
            <a:spLocks noGrp="1"/>
          </p:cNvSpPr>
          <p:nvPr>
            <p:ph type="title"/>
          </p:nvPr>
        </p:nvSpPr>
        <p:spPr/>
        <p:txBody>
          <a:bodyPr/>
          <a:lstStyle/>
          <a:p>
            <a:r>
              <a:rPr lang="en-IN" dirty="0"/>
              <a:t>Back-end technologies</a:t>
            </a:r>
          </a:p>
        </p:txBody>
      </p:sp>
      <p:sp>
        <p:nvSpPr>
          <p:cNvPr id="3" name="Content Placeholder 2">
            <a:extLst>
              <a:ext uri="{FF2B5EF4-FFF2-40B4-BE49-F238E27FC236}">
                <a16:creationId xmlns:a16="http://schemas.microsoft.com/office/drawing/2014/main" id="{76B0A75F-1D9B-7AF7-61E6-989B94E5A938}"/>
              </a:ext>
            </a:extLst>
          </p:cNvPr>
          <p:cNvSpPr>
            <a:spLocks noGrp="1"/>
          </p:cNvSpPr>
          <p:nvPr>
            <p:ph idx="1"/>
          </p:nvPr>
        </p:nvSpPr>
        <p:spPr>
          <a:xfrm>
            <a:off x="581192" y="1887794"/>
            <a:ext cx="11029615" cy="4886632"/>
          </a:xfrm>
        </p:spPr>
        <p:txBody>
          <a:bodyPr>
            <a:normAutofit fontScale="92500" lnSpcReduction="10000"/>
          </a:bodyPr>
          <a:lstStyle/>
          <a:p>
            <a:pPr marL="0" indent="0" algn="just">
              <a:buNone/>
            </a:pPr>
            <a:endParaRPr lang="en-US" b="1"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mj-lt"/>
              <a:buAutoNum type="arabicPeriod" startAt="7"/>
            </a:pPr>
            <a:r>
              <a:rPr lang="en-US" b="1" i="0" dirty="0">
                <a:solidFill>
                  <a:srgbClr val="000000"/>
                </a:solidFill>
                <a:effectLst/>
                <a:latin typeface="Times New Roman" panose="02020603050405020304" pitchFamily="18" charset="0"/>
                <a:cs typeface="Times New Roman" panose="02020603050405020304" pitchFamily="18" charset="0"/>
              </a:rPr>
              <a:t>Express.js</a:t>
            </a:r>
          </a:p>
          <a:p>
            <a:pPr lvl="1" algn="just"/>
            <a:r>
              <a:rPr lang="en-US" b="0" i="0" dirty="0">
                <a:solidFill>
                  <a:srgbClr val="000000"/>
                </a:solidFill>
                <a:effectLst/>
                <a:latin typeface="Times New Roman" panose="02020603050405020304" pitchFamily="18" charset="0"/>
                <a:cs typeface="Times New Roman" panose="02020603050405020304" pitchFamily="18" charset="0"/>
              </a:rPr>
              <a:t>Express.js, or simply Express, is an open-source backend Node.js web application framework. The framework provides web and mobile developers with a comprehensive set of features in a lightweight and flexible manner. This allows them to easily design and develop web applications. Among the most popular development stacks are MERN, MEAN, or MEVN stacks, which use Express as a back-end component along with MongoDB database software and a JavaScript-based front-end framework.</a:t>
            </a:r>
          </a:p>
          <a:p>
            <a:pPr lvl="1" algn="just"/>
            <a:r>
              <a:rPr lang="en-US" b="0" i="0" dirty="0">
                <a:solidFill>
                  <a:srgbClr val="000000"/>
                </a:solidFill>
                <a:effectLst/>
                <a:latin typeface="Times New Roman" panose="02020603050405020304" pitchFamily="18" charset="0"/>
                <a:cs typeface="Times New Roman" panose="02020603050405020304" pitchFamily="18" charset="0"/>
              </a:rPr>
              <a:t>As a part of MEAN, it manages routing, HTTP requests, sessions, error handling, and so on. With Express.js, it is possible to create single-page, multi-page, and hybrid web applications. Top companies using Express include Accenture, MuleSoft, Myntra, Twitter, Stack, Intuit, PLAID, Myspace, </a:t>
            </a:r>
            <a:r>
              <a:rPr lang="en-US" b="0" i="0" dirty="0" err="1">
                <a:solidFill>
                  <a:srgbClr val="000000"/>
                </a:solidFill>
                <a:effectLst/>
                <a:latin typeface="Times New Roman" panose="02020603050405020304" pitchFamily="18" charset="0"/>
                <a:cs typeface="Times New Roman" panose="02020603050405020304" pitchFamily="18" charset="0"/>
              </a:rPr>
              <a:t>Bepro</a:t>
            </a:r>
            <a:r>
              <a:rPr lang="en-US" b="0" i="0" dirty="0">
                <a:solidFill>
                  <a:srgbClr val="000000"/>
                </a:solidFill>
                <a:effectLst/>
                <a:latin typeface="Times New Roman" panose="02020603050405020304" pitchFamily="18" charset="0"/>
                <a:cs typeface="Times New Roman" panose="02020603050405020304" pitchFamily="18" charset="0"/>
              </a:rPr>
              <a:t> Company, etc.</a:t>
            </a:r>
          </a:p>
          <a:p>
            <a:pPr marL="342900" indent="-342900" algn="just">
              <a:buFont typeface="+mj-lt"/>
              <a:buAutoNum type="arabicPeriod" startAt="8"/>
            </a:pPr>
            <a:r>
              <a:rPr lang="en-US" b="1" i="0" dirty="0">
                <a:solidFill>
                  <a:srgbClr val="000000"/>
                </a:solidFill>
                <a:effectLst/>
                <a:latin typeface="Times New Roman" panose="02020603050405020304" pitchFamily="18" charset="0"/>
                <a:cs typeface="Times New Roman" panose="02020603050405020304" pitchFamily="18" charset="0"/>
              </a:rPr>
              <a:t> Flask</a:t>
            </a:r>
          </a:p>
          <a:p>
            <a:pPr lvl="1" algn="just"/>
            <a:r>
              <a:rPr lang="en-US" b="0" i="0" dirty="0">
                <a:solidFill>
                  <a:srgbClr val="000000"/>
                </a:solidFill>
                <a:effectLst/>
                <a:latin typeface="Times New Roman" panose="02020603050405020304" pitchFamily="18" charset="0"/>
                <a:cs typeface="Times New Roman" panose="02020603050405020304" pitchFamily="18" charset="0"/>
              </a:rPr>
              <a:t>Flask is a popular python-based micro-framework known for its ease of use, speed, and productivity. In the field of web development, Flask is referred to as a micro-framework since it is lightweight and only contains key components required for web development, such as routing, Sessions, Request handling, etc. If the developer requires other functionality, such as data handling, he or she may write a custom module or integrate an extension.</a:t>
            </a:r>
          </a:p>
          <a:p>
            <a:pPr lvl="1" algn="just"/>
            <a:r>
              <a:rPr lang="en-US" b="0" i="0" dirty="0">
                <a:solidFill>
                  <a:srgbClr val="000000"/>
                </a:solidFill>
                <a:effectLst/>
                <a:latin typeface="Times New Roman" panose="02020603050405020304" pitchFamily="18" charset="0"/>
                <a:cs typeface="Times New Roman" panose="02020603050405020304" pitchFamily="18" charset="0"/>
              </a:rPr>
              <a:t>The best thing about Flask is that there is no boilerplate code or dependencies that might lure end-users away from the primary function of the application. The lightweight makes it ideal for smaller-sized applications. A wide variety of extensions are available that can add features to web applications. Top companies using Flask include LinkedIn, Mozilla, Uber, Netflix, Reddit, CRED, Trivago, Lyft, Airbnb, MIT, etc.</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1235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56</TotalTime>
  <Words>1753</Words>
  <Application>Microsoft Office PowerPoint</Application>
  <PresentationFormat>Widescreen</PresentationFormat>
  <Paragraphs>68</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Gill Sans MT</vt:lpstr>
      <vt:lpstr>Times New Roman</vt:lpstr>
      <vt:lpstr>Wingdings 2</vt:lpstr>
      <vt:lpstr>Dividend</vt:lpstr>
      <vt:lpstr>Technologies</vt:lpstr>
      <vt:lpstr>Technologies used in today’s It industry</vt:lpstr>
      <vt:lpstr>Front-end technologies</vt:lpstr>
      <vt:lpstr>Front-end technologies</vt:lpstr>
      <vt:lpstr>Front-end technologies</vt:lpstr>
      <vt:lpstr>Back-end technologies</vt:lpstr>
      <vt:lpstr>Back-end technologies</vt:lpstr>
      <vt:lpstr>Back-end technologies</vt:lpstr>
      <vt:lpstr>Back-end technologies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Technologies</dc:title>
  <dc:creator>Parth Bhimani</dc:creator>
  <cp:lastModifiedBy>Parth Bhimani</cp:lastModifiedBy>
  <cp:revision>19</cp:revision>
  <dcterms:created xsi:type="dcterms:W3CDTF">2022-06-29T13:03:02Z</dcterms:created>
  <dcterms:modified xsi:type="dcterms:W3CDTF">2022-06-29T13:59:04Z</dcterms:modified>
</cp:coreProperties>
</file>