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C91BF-A98E-45CB-B8AD-C5CFA5A4409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D73F51-14AD-4DB2-A1F1-7A7E6EA3F0EB}">
      <dgm:prSet phldrT="[Text]" custT="1"/>
      <dgm:spPr/>
      <dgm:t>
        <a:bodyPr/>
        <a:lstStyle/>
        <a:p>
          <a:r>
            <a:rPr lang="en-US" sz="1600" dirty="0"/>
            <a:t>Objects</a:t>
          </a:r>
          <a:endParaRPr lang="en-IN" sz="1100" dirty="0"/>
        </a:p>
      </dgm:t>
    </dgm:pt>
    <dgm:pt modelId="{0822FE62-CF8A-49EA-8E2E-46D000F1AAFF}" type="sibTrans" cxnId="{B6FFAFCD-0D16-4BBE-B111-82EF3F587615}">
      <dgm:prSet custT="1"/>
      <dgm:spPr/>
      <dgm:t>
        <a:bodyPr/>
        <a:lstStyle/>
        <a:p>
          <a:r>
            <a:rPr lang="en-IN" sz="1800" dirty="0"/>
            <a:t>Classes</a:t>
          </a:r>
        </a:p>
      </dgm:t>
    </dgm:pt>
    <dgm:pt modelId="{EF9B459C-83B8-4B4D-BE96-BBD998DA9FE5}" type="parTrans" cxnId="{B6FFAFCD-0D16-4BBE-B111-82EF3F587615}">
      <dgm:prSet/>
      <dgm:spPr/>
      <dgm:t>
        <a:bodyPr/>
        <a:lstStyle/>
        <a:p>
          <a:endParaRPr lang="en-IN"/>
        </a:p>
      </dgm:t>
    </dgm:pt>
    <dgm:pt modelId="{7E80E1A4-BA4B-4E1D-BFC9-3D6F733F8D0F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731295BE-4B6A-4522-B09B-DAA07BE5F9A2}" type="sibTrans" cxnId="{57540DB5-6BD6-4774-8FFA-40A72D0459B1}">
      <dgm:prSet/>
      <dgm:spPr/>
      <dgm:t>
        <a:bodyPr/>
        <a:lstStyle/>
        <a:p>
          <a:endParaRPr lang="en-IN"/>
        </a:p>
      </dgm:t>
    </dgm:pt>
    <dgm:pt modelId="{4B8B8DF4-D662-4369-8F78-05E9CF81BEE6}" type="parTrans" cxnId="{57540DB5-6BD6-4774-8FFA-40A72D0459B1}">
      <dgm:prSet/>
      <dgm:spPr/>
      <dgm:t>
        <a:bodyPr/>
        <a:lstStyle/>
        <a:p>
          <a:endParaRPr lang="en-IN"/>
        </a:p>
      </dgm:t>
    </dgm:pt>
    <dgm:pt modelId="{7F46FD91-7E9E-43AE-A6FC-DF95AE38C46B}">
      <dgm:prSet phldrT="[Text]" custT="1"/>
      <dgm:spPr/>
      <dgm:t>
        <a:bodyPr/>
        <a:lstStyle/>
        <a:p>
          <a:r>
            <a:rPr lang="en-IN" sz="1200" dirty="0"/>
            <a:t>Abstraction</a:t>
          </a:r>
        </a:p>
      </dgm:t>
    </dgm:pt>
    <dgm:pt modelId="{87B52DA4-CBF5-455B-ABA5-DB2D68DC8099}" type="sibTrans" cxnId="{C1A65938-FC4F-4D54-9B8B-BE594F8646F1}">
      <dgm:prSet/>
      <dgm:spPr/>
      <dgm:t>
        <a:bodyPr/>
        <a:lstStyle/>
        <a:p>
          <a:r>
            <a:rPr lang="en-IN" dirty="0"/>
            <a:t>Encapsulation</a:t>
          </a:r>
        </a:p>
      </dgm:t>
    </dgm:pt>
    <dgm:pt modelId="{101930C5-B8BD-4487-B7F3-C87FFA57D528}" type="parTrans" cxnId="{C1A65938-FC4F-4D54-9B8B-BE594F8646F1}">
      <dgm:prSet/>
      <dgm:spPr/>
      <dgm:t>
        <a:bodyPr/>
        <a:lstStyle/>
        <a:p>
          <a:endParaRPr lang="en-IN"/>
        </a:p>
      </dgm:t>
    </dgm:pt>
    <dgm:pt modelId="{69AB146A-9AF6-4098-B321-A68E75EA6398}">
      <dgm:prSet phldrT="[Text]"/>
      <dgm:spPr/>
      <dgm:t>
        <a:bodyPr/>
        <a:lstStyle/>
        <a:p>
          <a:r>
            <a:rPr lang="en-IN" dirty="0"/>
            <a:t>Polymorphism</a:t>
          </a:r>
        </a:p>
      </dgm:t>
    </dgm:pt>
    <dgm:pt modelId="{2867845A-532E-4FBD-AA7D-688600D350CF}" type="sibTrans" cxnId="{42CC4D78-0D92-4FE8-97FF-B0494C5DFA2F}">
      <dgm:prSet/>
      <dgm:spPr/>
      <dgm:t>
        <a:bodyPr/>
        <a:lstStyle/>
        <a:p>
          <a:r>
            <a:rPr lang="en-IN" dirty="0"/>
            <a:t>Inheritance</a:t>
          </a:r>
        </a:p>
      </dgm:t>
    </dgm:pt>
    <dgm:pt modelId="{BC8D83DD-2772-4476-A05E-043BFBF60C2B}" type="parTrans" cxnId="{42CC4D78-0D92-4FE8-97FF-B0494C5DFA2F}">
      <dgm:prSet/>
      <dgm:spPr/>
      <dgm:t>
        <a:bodyPr/>
        <a:lstStyle/>
        <a:p>
          <a:endParaRPr lang="en-IN"/>
        </a:p>
      </dgm:t>
    </dgm:pt>
    <dgm:pt modelId="{8888D288-A37D-45B2-B83B-610C18506D23}" type="pres">
      <dgm:prSet presAssocID="{ED9C91BF-A98E-45CB-B8AD-C5CFA5A44098}" presName="Name0" presStyleCnt="0">
        <dgm:presLayoutVars>
          <dgm:chMax/>
          <dgm:chPref/>
          <dgm:dir/>
          <dgm:animLvl val="lvl"/>
        </dgm:presLayoutVars>
      </dgm:prSet>
      <dgm:spPr/>
    </dgm:pt>
    <dgm:pt modelId="{E1F04BAC-E580-49B3-8A75-34BB734E727B}" type="pres">
      <dgm:prSet presAssocID="{3DD73F51-14AD-4DB2-A1F1-7A7E6EA3F0EB}" presName="composite" presStyleCnt="0"/>
      <dgm:spPr/>
    </dgm:pt>
    <dgm:pt modelId="{83067779-D1E3-4422-9EFA-54D1769F4A54}" type="pres">
      <dgm:prSet presAssocID="{3DD73F51-14AD-4DB2-A1F1-7A7E6EA3F0E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E24DB36-4CCC-43AD-A0E8-8B9EE3268B5D}" type="pres">
      <dgm:prSet presAssocID="{3DD73F51-14AD-4DB2-A1F1-7A7E6EA3F0E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B5B2244-EE37-4529-9272-737E2D9B3754}" type="pres">
      <dgm:prSet presAssocID="{3DD73F51-14AD-4DB2-A1F1-7A7E6EA3F0EB}" presName="BalanceSpacing" presStyleCnt="0"/>
      <dgm:spPr/>
    </dgm:pt>
    <dgm:pt modelId="{AFDCFB1A-D752-4D28-AC16-5797BA7F0BA5}" type="pres">
      <dgm:prSet presAssocID="{3DD73F51-14AD-4DB2-A1F1-7A7E6EA3F0EB}" presName="BalanceSpacing1" presStyleCnt="0"/>
      <dgm:spPr/>
    </dgm:pt>
    <dgm:pt modelId="{F2BE7E1C-0D97-4ABE-B8F9-3D2690C392F6}" type="pres">
      <dgm:prSet presAssocID="{0822FE62-CF8A-49EA-8E2E-46D000F1AAFF}" presName="Accent1Text" presStyleLbl="node1" presStyleIdx="1" presStyleCnt="6" custLinFactNeighborX="-5365" custLinFactNeighborY="-2397"/>
      <dgm:spPr/>
    </dgm:pt>
    <dgm:pt modelId="{EA30D349-7640-4814-B14E-853F93DF432C}" type="pres">
      <dgm:prSet presAssocID="{0822FE62-CF8A-49EA-8E2E-46D000F1AAFF}" presName="spaceBetweenRectangles" presStyleCnt="0"/>
      <dgm:spPr/>
    </dgm:pt>
    <dgm:pt modelId="{EC3A5BAC-F587-471E-9DC8-A7D4EA8DFB81}" type="pres">
      <dgm:prSet presAssocID="{7F46FD91-7E9E-43AE-A6FC-DF95AE38C46B}" presName="composite" presStyleCnt="0"/>
      <dgm:spPr/>
    </dgm:pt>
    <dgm:pt modelId="{D3497738-0A67-4957-B130-0607BF6DD88B}" type="pres">
      <dgm:prSet presAssocID="{7F46FD91-7E9E-43AE-A6FC-DF95AE38C46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7ABC367-B4DB-422B-9083-D7090BD62F03}" type="pres">
      <dgm:prSet presAssocID="{7F46FD91-7E9E-43AE-A6FC-DF95AE38C46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01EAD46-07B0-48CF-B109-5C70D2C997B3}" type="pres">
      <dgm:prSet presAssocID="{7F46FD91-7E9E-43AE-A6FC-DF95AE38C46B}" presName="BalanceSpacing" presStyleCnt="0"/>
      <dgm:spPr/>
    </dgm:pt>
    <dgm:pt modelId="{A2BAD3A5-3B69-47D3-B1EB-C964ACBD9694}" type="pres">
      <dgm:prSet presAssocID="{7F46FD91-7E9E-43AE-A6FC-DF95AE38C46B}" presName="BalanceSpacing1" presStyleCnt="0"/>
      <dgm:spPr/>
    </dgm:pt>
    <dgm:pt modelId="{4236C955-5A18-4636-9A96-A5CC0CFBA1FE}" type="pres">
      <dgm:prSet presAssocID="{87B52DA4-CBF5-455B-ABA5-DB2D68DC8099}" presName="Accent1Text" presStyleLbl="node1" presStyleIdx="3" presStyleCnt="6" custLinFactNeighborY="0"/>
      <dgm:spPr/>
    </dgm:pt>
    <dgm:pt modelId="{CBE2AC12-14BC-4907-8929-981953629B3A}" type="pres">
      <dgm:prSet presAssocID="{87B52DA4-CBF5-455B-ABA5-DB2D68DC8099}" presName="spaceBetweenRectangles" presStyleCnt="0"/>
      <dgm:spPr/>
    </dgm:pt>
    <dgm:pt modelId="{29E19E9B-BDF0-45FC-BC2F-BFC6850C6CB1}" type="pres">
      <dgm:prSet presAssocID="{69AB146A-9AF6-4098-B321-A68E75EA6398}" presName="composite" presStyleCnt="0"/>
      <dgm:spPr/>
    </dgm:pt>
    <dgm:pt modelId="{38C273F4-1E31-4D99-8939-2E6F6BB520EB}" type="pres">
      <dgm:prSet presAssocID="{69AB146A-9AF6-4098-B321-A68E75EA639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4670619-E082-48CB-8CC5-A33FEC834A0D}" type="pres">
      <dgm:prSet presAssocID="{69AB146A-9AF6-4098-B321-A68E75EA639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581CB75-7658-4A9A-B546-1457B819767E}" type="pres">
      <dgm:prSet presAssocID="{69AB146A-9AF6-4098-B321-A68E75EA6398}" presName="BalanceSpacing" presStyleCnt="0"/>
      <dgm:spPr/>
    </dgm:pt>
    <dgm:pt modelId="{99F37D17-9422-4FBA-B113-F45669273850}" type="pres">
      <dgm:prSet presAssocID="{69AB146A-9AF6-4098-B321-A68E75EA6398}" presName="BalanceSpacing1" presStyleCnt="0"/>
      <dgm:spPr/>
    </dgm:pt>
    <dgm:pt modelId="{032FD769-5A93-47DA-B286-2BFDE3A97406}" type="pres">
      <dgm:prSet presAssocID="{2867845A-532E-4FBD-AA7D-688600D350CF}" presName="Accent1Text" presStyleLbl="node1" presStyleIdx="5" presStyleCnt="6"/>
      <dgm:spPr/>
    </dgm:pt>
  </dgm:ptLst>
  <dgm:cxnLst>
    <dgm:cxn modelId="{92D7AF0B-E14A-473B-8B0A-F93173FADE93}" type="presOf" srcId="{2867845A-532E-4FBD-AA7D-688600D350CF}" destId="{032FD769-5A93-47DA-B286-2BFDE3A97406}" srcOrd="0" destOrd="0" presId="urn:microsoft.com/office/officeart/2008/layout/AlternatingHexagons"/>
    <dgm:cxn modelId="{C1A65938-FC4F-4D54-9B8B-BE594F8646F1}" srcId="{ED9C91BF-A98E-45CB-B8AD-C5CFA5A44098}" destId="{7F46FD91-7E9E-43AE-A6FC-DF95AE38C46B}" srcOrd="1" destOrd="0" parTransId="{101930C5-B8BD-4487-B7F3-C87FFA57D528}" sibTransId="{87B52DA4-CBF5-455B-ABA5-DB2D68DC8099}"/>
    <dgm:cxn modelId="{26E08567-2413-4BE9-BF85-0B32BC68505C}" type="presOf" srcId="{69AB146A-9AF6-4098-B321-A68E75EA6398}" destId="{38C273F4-1E31-4D99-8939-2E6F6BB520EB}" srcOrd="0" destOrd="0" presId="urn:microsoft.com/office/officeart/2008/layout/AlternatingHexagons"/>
    <dgm:cxn modelId="{00316C68-17BC-4AAA-B4D7-ACCEE233E867}" type="presOf" srcId="{ED9C91BF-A98E-45CB-B8AD-C5CFA5A44098}" destId="{8888D288-A37D-45B2-B83B-610C18506D23}" srcOrd="0" destOrd="0" presId="urn:microsoft.com/office/officeart/2008/layout/AlternatingHexagons"/>
    <dgm:cxn modelId="{42CC4D78-0D92-4FE8-97FF-B0494C5DFA2F}" srcId="{ED9C91BF-A98E-45CB-B8AD-C5CFA5A44098}" destId="{69AB146A-9AF6-4098-B321-A68E75EA6398}" srcOrd="2" destOrd="0" parTransId="{BC8D83DD-2772-4476-A05E-043BFBF60C2B}" sibTransId="{2867845A-532E-4FBD-AA7D-688600D350CF}"/>
    <dgm:cxn modelId="{6C02BB9D-E745-4C12-84D2-26A1868F2E32}" type="presOf" srcId="{87B52DA4-CBF5-455B-ABA5-DB2D68DC8099}" destId="{4236C955-5A18-4636-9A96-A5CC0CFBA1FE}" srcOrd="0" destOrd="0" presId="urn:microsoft.com/office/officeart/2008/layout/AlternatingHexagons"/>
    <dgm:cxn modelId="{955A6DA2-539C-43E5-8989-C86665C5A312}" type="presOf" srcId="{7E80E1A4-BA4B-4E1D-BFC9-3D6F733F8D0F}" destId="{4E24DB36-4CCC-43AD-A0E8-8B9EE3268B5D}" srcOrd="0" destOrd="0" presId="urn:microsoft.com/office/officeart/2008/layout/AlternatingHexagons"/>
    <dgm:cxn modelId="{EC67D9AE-5AF9-467C-B99C-25A720C6FFD2}" type="presOf" srcId="{7F46FD91-7E9E-43AE-A6FC-DF95AE38C46B}" destId="{D3497738-0A67-4957-B130-0607BF6DD88B}" srcOrd="0" destOrd="0" presId="urn:microsoft.com/office/officeart/2008/layout/AlternatingHexagons"/>
    <dgm:cxn modelId="{23A02DB0-C846-4801-9B6E-0E61C7E3866A}" type="presOf" srcId="{0822FE62-CF8A-49EA-8E2E-46D000F1AAFF}" destId="{F2BE7E1C-0D97-4ABE-B8F9-3D2690C392F6}" srcOrd="0" destOrd="0" presId="urn:microsoft.com/office/officeart/2008/layout/AlternatingHexagons"/>
    <dgm:cxn modelId="{57540DB5-6BD6-4774-8FFA-40A72D0459B1}" srcId="{3DD73F51-14AD-4DB2-A1F1-7A7E6EA3F0EB}" destId="{7E80E1A4-BA4B-4E1D-BFC9-3D6F733F8D0F}" srcOrd="0" destOrd="0" parTransId="{4B8B8DF4-D662-4369-8F78-05E9CF81BEE6}" sibTransId="{731295BE-4B6A-4522-B09B-DAA07BE5F9A2}"/>
    <dgm:cxn modelId="{B6FFAFCD-0D16-4BBE-B111-82EF3F587615}" srcId="{ED9C91BF-A98E-45CB-B8AD-C5CFA5A44098}" destId="{3DD73F51-14AD-4DB2-A1F1-7A7E6EA3F0EB}" srcOrd="0" destOrd="0" parTransId="{EF9B459C-83B8-4B4D-BE96-BBD998DA9FE5}" sibTransId="{0822FE62-CF8A-49EA-8E2E-46D000F1AAFF}"/>
    <dgm:cxn modelId="{D0DEC4D2-89C6-43F2-965D-B20B53540398}" type="presOf" srcId="{3DD73F51-14AD-4DB2-A1F1-7A7E6EA3F0EB}" destId="{83067779-D1E3-4422-9EFA-54D1769F4A54}" srcOrd="0" destOrd="0" presId="urn:microsoft.com/office/officeart/2008/layout/AlternatingHexagons"/>
    <dgm:cxn modelId="{8EAC9A92-5E4A-42B3-B036-B41077431560}" type="presParOf" srcId="{8888D288-A37D-45B2-B83B-610C18506D23}" destId="{E1F04BAC-E580-49B3-8A75-34BB734E727B}" srcOrd="0" destOrd="0" presId="urn:microsoft.com/office/officeart/2008/layout/AlternatingHexagons"/>
    <dgm:cxn modelId="{A4D8B93F-BDF8-485C-BABE-2070E35653AD}" type="presParOf" srcId="{E1F04BAC-E580-49B3-8A75-34BB734E727B}" destId="{83067779-D1E3-4422-9EFA-54D1769F4A54}" srcOrd="0" destOrd="0" presId="urn:microsoft.com/office/officeart/2008/layout/AlternatingHexagons"/>
    <dgm:cxn modelId="{AFD46B8A-D80E-4D1A-8275-567AD99D03D9}" type="presParOf" srcId="{E1F04BAC-E580-49B3-8A75-34BB734E727B}" destId="{4E24DB36-4CCC-43AD-A0E8-8B9EE3268B5D}" srcOrd="1" destOrd="0" presId="urn:microsoft.com/office/officeart/2008/layout/AlternatingHexagons"/>
    <dgm:cxn modelId="{9A63DE16-723B-43B6-91B2-FD1506B9A66D}" type="presParOf" srcId="{E1F04BAC-E580-49B3-8A75-34BB734E727B}" destId="{6B5B2244-EE37-4529-9272-737E2D9B3754}" srcOrd="2" destOrd="0" presId="urn:microsoft.com/office/officeart/2008/layout/AlternatingHexagons"/>
    <dgm:cxn modelId="{7AD0D2D2-6C4F-4480-BA9A-EF0039553222}" type="presParOf" srcId="{E1F04BAC-E580-49B3-8A75-34BB734E727B}" destId="{AFDCFB1A-D752-4D28-AC16-5797BA7F0BA5}" srcOrd="3" destOrd="0" presId="urn:microsoft.com/office/officeart/2008/layout/AlternatingHexagons"/>
    <dgm:cxn modelId="{CF1346A6-0019-4FAD-8F27-2A53A9FC21CA}" type="presParOf" srcId="{E1F04BAC-E580-49B3-8A75-34BB734E727B}" destId="{F2BE7E1C-0D97-4ABE-B8F9-3D2690C392F6}" srcOrd="4" destOrd="0" presId="urn:microsoft.com/office/officeart/2008/layout/AlternatingHexagons"/>
    <dgm:cxn modelId="{302CEE41-17B9-4FF0-A3A0-A57D24507EEF}" type="presParOf" srcId="{8888D288-A37D-45B2-B83B-610C18506D23}" destId="{EA30D349-7640-4814-B14E-853F93DF432C}" srcOrd="1" destOrd="0" presId="urn:microsoft.com/office/officeart/2008/layout/AlternatingHexagons"/>
    <dgm:cxn modelId="{95C819FF-1F65-49FB-9D67-FE9A26F7F897}" type="presParOf" srcId="{8888D288-A37D-45B2-B83B-610C18506D23}" destId="{EC3A5BAC-F587-471E-9DC8-A7D4EA8DFB81}" srcOrd="2" destOrd="0" presId="urn:microsoft.com/office/officeart/2008/layout/AlternatingHexagons"/>
    <dgm:cxn modelId="{66A79E0A-97A6-4D8E-902D-D41929465658}" type="presParOf" srcId="{EC3A5BAC-F587-471E-9DC8-A7D4EA8DFB81}" destId="{D3497738-0A67-4957-B130-0607BF6DD88B}" srcOrd="0" destOrd="0" presId="urn:microsoft.com/office/officeart/2008/layout/AlternatingHexagons"/>
    <dgm:cxn modelId="{B059990D-631A-4DF1-9521-938A05602F19}" type="presParOf" srcId="{EC3A5BAC-F587-471E-9DC8-A7D4EA8DFB81}" destId="{17ABC367-B4DB-422B-9083-D7090BD62F03}" srcOrd="1" destOrd="0" presId="urn:microsoft.com/office/officeart/2008/layout/AlternatingHexagons"/>
    <dgm:cxn modelId="{8C40B2FC-46E0-4B6E-8ACD-7761F697AEAF}" type="presParOf" srcId="{EC3A5BAC-F587-471E-9DC8-A7D4EA8DFB81}" destId="{B01EAD46-07B0-48CF-B109-5C70D2C997B3}" srcOrd="2" destOrd="0" presId="urn:microsoft.com/office/officeart/2008/layout/AlternatingHexagons"/>
    <dgm:cxn modelId="{6DE84AAB-0313-45EA-9E9A-9DD11C9A10A3}" type="presParOf" srcId="{EC3A5BAC-F587-471E-9DC8-A7D4EA8DFB81}" destId="{A2BAD3A5-3B69-47D3-B1EB-C964ACBD9694}" srcOrd="3" destOrd="0" presId="urn:microsoft.com/office/officeart/2008/layout/AlternatingHexagons"/>
    <dgm:cxn modelId="{1EBEC595-9E95-48A5-80CB-DD38ACC91CD3}" type="presParOf" srcId="{EC3A5BAC-F587-471E-9DC8-A7D4EA8DFB81}" destId="{4236C955-5A18-4636-9A96-A5CC0CFBA1FE}" srcOrd="4" destOrd="0" presId="urn:microsoft.com/office/officeart/2008/layout/AlternatingHexagons"/>
    <dgm:cxn modelId="{351FF10C-55B9-4F34-9A06-F19C4232A10A}" type="presParOf" srcId="{8888D288-A37D-45B2-B83B-610C18506D23}" destId="{CBE2AC12-14BC-4907-8929-981953629B3A}" srcOrd="3" destOrd="0" presId="urn:microsoft.com/office/officeart/2008/layout/AlternatingHexagons"/>
    <dgm:cxn modelId="{880BB218-4663-4554-A107-EC2AF4D0F89B}" type="presParOf" srcId="{8888D288-A37D-45B2-B83B-610C18506D23}" destId="{29E19E9B-BDF0-45FC-BC2F-BFC6850C6CB1}" srcOrd="4" destOrd="0" presId="urn:microsoft.com/office/officeart/2008/layout/AlternatingHexagons"/>
    <dgm:cxn modelId="{97A51B36-A48C-4F7C-B6B2-844DC7CA59FD}" type="presParOf" srcId="{29E19E9B-BDF0-45FC-BC2F-BFC6850C6CB1}" destId="{38C273F4-1E31-4D99-8939-2E6F6BB520EB}" srcOrd="0" destOrd="0" presId="urn:microsoft.com/office/officeart/2008/layout/AlternatingHexagons"/>
    <dgm:cxn modelId="{1F247684-9140-4D80-AA9C-A391544CF684}" type="presParOf" srcId="{29E19E9B-BDF0-45FC-BC2F-BFC6850C6CB1}" destId="{64670619-E082-48CB-8CC5-A33FEC834A0D}" srcOrd="1" destOrd="0" presId="urn:microsoft.com/office/officeart/2008/layout/AlternatingHexagons"/>
    <dgm:cxn modelId="{73C76369-34CB-4BB9-8C9E-86AB34F41CA6}" type="presParOf" srcId="{29E19E9B-BDF0-45FC-BC2F-BFC6850C6CB1}" destId="{4581CB75-7658-4A9A-B546-1457B819767E}" srcOrd="2" destOrd="0" presId="urn:microsoft.com/office/officeart/2008/layout/AlternatingHexagons"/>
    <dgm:cxn modelId="{B5B85CE3-EB67-418B-A193-7D6E1809DD97}" type="presParOf" srcId="{29E19E9B-BDF0-45FC-BC2F-BFC6850C6CB1}" destId="{99F37D17-9422-4FBA-B113-F45669273850}" srcOrd="3" destOrd="0" presId="urn:microsoft.com/office/officeart/2008/layout/AlternatingHexagons"/>
    <dgm:cxn modelId="{5087F810-FA97-4906-A37D-595A26AEDBFF}" type="presParOf" srcId="{29E19E9B-BDF0-45FC-BC2F-BFC6850C6CB1}" destId="{032FD769-5A93-47DA-B286-2BFDE3A9740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67779-D1E3-4422-9EFA-54D1769F4A54}">
      <dsp:nvSpPr>
        <dsp:cNvPr id="0" name=""/>
        <dsp:cNvSpPr/>
      </dsp:nvSpPr>
      <dsp:spPr>
        <a:xfrm rot="5400000">
          <a:off x="3655492" y="111934"/>
          <a:ext cx="1712041" cy="14894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Objects</a:t>
          </a:r>
          <a:endParaRPr lang="en-IN" sz="1100" kern="1200" dirty="0"/>
        </a:p>
      </dsp:txBody>
      <dsp:txXfrm rot="-5400000">
        <a:off x="3998884" y="267445"/>
        <a:ext cx="1025256" cy="1178455"/>
      </dsp:txXfrm>
    </dsp:sp>
    <dsp:sp modelId="{4E24DB36-4CCC-43AD-A0E8-8B9EE3268B5D}">
      <dsp:nvSpPr>
        <dsp:cNvPr id="0" name=""/>
        <dsp:cNvSpPr/>
      </dsp:nvSpPr>
      <dsp:spPr>
        <a:xfrm>
          <a:off x="5301448" y="343060"/>
          <a:ext cx="1910638" cy="102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5301448" y="343060"/>
        <a:ext cx="1910638" cy="1027224"/>
      </dsp:txXfrm>
    </dsp:sp>
    <dsp:sp modelId="{F2BE7E1C-0D97-4ABE-B8F9-3D2690C392F6}">
      <dsp:nvSpPr>
        <dsp:cNvPr id="0" name=""/>
        <dsp:cNvSpPr/>
      </dsp:nvSpPr>
      <dsp:spPr>
        <a:xfrm rot="5400000">
          <a:off x="1966947" y="111282"/>
          <a:ext cx="1712041" cy="14894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Classes</a:t>
          </a:r>
        </a:p>
      </dsp:txBody>
      <dsp:txXfrm rot="-5400000">
        <a:off x="2310339" y="266793"/>
        <a:ext cx="1025256" cy="1178455"/>
      </dsp:txXfrm>
    </dsp:sp>
    <dsp:sp modelId="{D3497738-0A67-4957-B130-0607BF6DD88B}">
      <dsp:nvSpPr>
        <dsp:cNvPr id="0" name=""/>
        <dsp:cNvSpPr/>
      </dsp:nvSpPr>
      <dsp:spPr>
        <a:xfrm rot="5400000">
          <a:off x="2848093" y="1565115"/>
          <a:ext cx="1712041" cy="14894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Abstraction</a:t>
          </a:r>
        </a:p>
      </dsp:txBody>
      <dsp:txXfrm rot="-5400000">
        <a:off x="3191485" y="1720626"/>
        <a:ext cx="1025256" cy="1178455"/>
      </dsp:txXfrm>
    </dsp:sp>
    <dsp:sp modelId="{17ABC367-B4DB-422B-9083-D7090BD62F03}">
      <dsp:nvSpPr>
        <dsp:cNvPr id="0" name=""/>
        <dsp:cNvSpPr/>
      </dsp:nvSpPr>
      <dsp:spPr>
        <a:xfrm>
          <a:off x="1048737" y="1796241"/>
          <a:ext cx="1849004" cy="102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C955-5A18-4636-9A96-A5CC0CFBA1FE}">
      <dsp:nvSpPr>
        <dsp:cNvPr id="0" name=""/>
        <dsp:cNvSpPr/>
      </dsp:nvSpPr>
      <dsp:spPr>
        <a:xfrm rot="5400000">
          <a:off x="4456727" y="1565115"/>
          <a:ext cx="1712041" cy="14894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Encapsulation</a:t>
          </a:r>
        </a:p>
      </dsp:txBody>
      <dsp:txXfrm rot="-5400000">
        <a:off x="4800119" y="1720626"/>
        <a:ext cx="1025256" cy="1178455"/>
      </dsp:txXfrm>
    </dsp:sp>
    <dsp:sp modelId="{38C273F4-1E31-4D99-8939-2E6F6BB520EB}">
      <dsp:nvSpPr>
        <dsp:cNvPr id="0" name=""/>
        <dsp:cNvSpPr/>
      </dsp:nvSpPr>
      <dsp:spPr>
        <a:xfrm rot="5400000">
          <a:off x="3655492" y="3018296"/>
          <a:ext cx="1712041" cy="14894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Polymorphism</a:t>
          </a:r>
        </a:p>
      </dsp:txBody>
      <dsp:txXfrm rot="-5400000">
        <a:off x="3998884" y="3173807"/>
        <a:ext cx="1025256" cy="1178455"/>
      </dsp:txXfrm>
    </dsp:sp>
    <dsp:sp modelId="{64670619-E082-48CB-8CC5-A33FEC834A0D}">
      <dsp:nvSpPr>
        <dsp:cNvPr id="0" name=""/>
        <dsp:cNvSpPr/>
      </dsp:nvSpPr>
      <dsp:spPr>
        <a:xfrm>
          <a:off x="5301448" y="3249422"/>
          <a:ext cx="1910638" cy="102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FD769-5A93-47DA-B286-2BFDE3A97406}">
      <dsp:nvSpPr>
        <dsp:cNvPr id="0" name=""/>
        <dsp:cNvSpPr/>
      </dsp:nvSpPr>
      <dsp:spPr>
        <a:xfrm rot="5400000">
          <a:off x="2046857" y="3018296"/>
          <a:ext cx="1712041" cy="14894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Inheritance</a:t>
          </a:r>
        </a:p>
      </dsp:txBody>
      <dsp:txXfrm rot="-5400000">
        <a:off x="2390249" y="3173807"/>
        <a:ext cx="1025256" cy="1178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0824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296063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OOPS CONCEPTS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622-5E53-2716-0A9B-9CFF08C1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247F4-10EB-8F7D-5669-33D30C070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Multi-Level 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CE90-49B2-1713-C554-FEEA239D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62582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"Displays Area of Shape"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Triangle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800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800" b="0" i="0" u="none" strike="noStrike" baseline="0" dirty="0">
                <a:solidFill>
                  <a:srgbClr val="9DDDFF"/>
                </a:solidFill>
                <a:latin typeface="CourierNew"/>
              </a:rPr>
              <a:t>h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,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800" b="0" i="0" u="none" strike="noStrike" baseline="0" dirty="0">
                <a:solidFill>
                  <a:srgbClr val="9DDDFF"/>
                </a:solidFill>
                <a:latin typeface="CourierNew"/>
              </a:rPr>
              <a:t>b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algn="l"/>
            <a:r>
              <a:rPr lang="en-IN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((</a:t>
            </a:r>
            <a:r>
              <a:rPr lang="en-IN" sz="1800" b="0" i="0" u="none" strike="noStrike" baseline="0" dirty="0">
                <a:solidFill>
                  <a:srgbClr val="B6CFA9"/>
                </a:solidFill>
                <a:latin typeface="CourierNew"/>
              </a:rPr>
              <a:t>1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/</a:t>
            </a:r>
            <a:r>
              <a:rPr lang="en-IN" sz="1800" b="0" i="0" u="none" strike="noStrike" baseline="0" dirty="0">
                <a:solidFill>
                  <a:srgbClr val="B6CFA9"/>
                </a:solidFill>
                <a:latin typeface="CourierNew"/>
              </a:rPr>
              <a:t>2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)*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b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*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h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 err="1">
                <a:solidFill>
                  <a:srgbClr val="4ECAB1"/>
                </a:solidFill>
                <a:latin typeface="CourierNew"/>
              </a:rPr>
              <a:t>EquilateralTriangle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Triangle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side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9EB1F-9FA6-68C2-EDFA-2A1108F67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Hybrid Inheritance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79F3-A4C8-F462-E4C3-FDB472DE37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sz="2300" b="0" i="0" u="none" strike="noStrike" baseline="0" dirty="0">
                <a:solidFill>
                  <a:srgbClr val="202124"/>
                </a:solidFill>
                <a:latin typeface="MerriweatherSans-Regular"/>
              </a:rPr>
              <a:t>Hybrid inheritance is a combination of simple, multiple inheritance and hierarchical inheritance.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48645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8D23-04B7-2D6D-A50E-7CC52400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D2D0-800F-A4CC-6D41-54FF29F3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Encapsulation is the process of combining data and functions into a single unit called </a:t>
            </a:r>
            <a:r>
              <a:rPr lang="en-US" sz="1800" b="1" i="0" u="none" strike="noStrike" baseline="0" dirty="0">
                <a:solidFill>
                  <a:srgbClr val="24292E"/>
                </a:solidFill>
                <a:latin typeface="Roboto-Regular"/>
              </a:rPr>
              <a:t>class</a:t>
            </a:r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In Encapsulation, the data is not accessed directly; it is accessed through the functions present inside the class.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In simpler words, attributes of the class are kept private and public getter and setter methods are provided to manipulate these attributes.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Thus, encapsulation makes the concept of data hiding possible.</a:t>
            </a:r>
            <a:endParaRPr lang="en-IN" sz="1800" b="0" i="0" u="none" strike="noStrike" baseline="0" dirty="0">
              <a:solidFill>
                <a:srgbClr val="24292E"/>
              </a:solidFill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425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14C2-1AC5-2781-4A5B-C4FDC5F3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7BCA-87BF-D6EC-1AFC-5D2B7A9A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548146"/>
          </a:xfrm>
        </p:spPr>
        <p:txBody>
          <a:bodyPr/>
          <a:lstStyle/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We try to obtain an </a:t>
            </a:r>
            <a:r>
              <a:rPr lang="en-US" sz="1800" b="1" i="0" u="none" strike="noStrike" baseline="0" dirty="0">
                <a:solidFill>
                  <a:srgbClr val="24292E"/>
                </a:solidFill>
                <a:latin typeface="Roboto-Bold"/>
              </a:rPr>
              <a:t>abstract view</a:t>
            </a:r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, model or structure of a real life problem, and reduce its unnecessary details.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With definition of properties of problems, including the data which are affected and the operations which are identified, the model abstracted from problems can be a standard solution to this type of problems.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It is an efficient way since there are nebulous real-life problems that </a:t>
            </a:r>
            <a:r>
              <a:rPr lang="en-IN" sz="1800" b="0" i="0" u="none" strike="noStrike" baseline="0" dirty="0">
                <a:solidFill>
                  <a:srgbClr val="24292E"/>
                </a:solidFill>
                <a:latin typeface="Roboto-Regular"/>
              </a:rPr>
              <a:t>have similar properties.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Roboto-Regular"/>
              </a:rPr>
              <a:t>In simple terms, it is hiding the unnecessary details &amp; showing only the essential parts/functionalities to the user.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Roboto-Bold"/>
              </a:rPr>
              <a:t>Abstraction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Roboto-Regular"/>
              </a:rPr>
              <a:t>is achieved in 2 ways :</a:t>
            </a:r>
          </a:p>
          <a:p>
            <a:pPr lvl="1"/>
            <a:r>
              <a:rPr lang="en-IN" b="0" i="0" u="none" strike="noStrike" baseline="0" dirty="0">
                <a:solidFill>
                  <a:srgbClr val="333333"/>
                </a:solidFill>
                <a:latin typeface="Roboto-Regular"/>
              </a:rPr>
              <a:t>Abstract class </a:t>
            </a:r>
            <a:r>
              <a:rPr lang="en-IN" sz="1400" b="0" i="0" u="none" strike="noStrike" baseline="0" dirty="0">
                <a:solidFill>
                  <a:srgbClr val="333333"/>
                </a:solidFill>
                <a:latin typeface="Roboto-Regular"/>
              </a:rPr>
              <a:t>: </a:t>
            </a:r>
            <a:r>
              <a:rPr lang="en-US" b="0" i="0" u="none" strike="noStrike" baseline="0" dirty="0">
                <a:latin typeface="Roboto-Regular"/>
              </a:rPr>
              <a:t>An abstract class must be declared with an abstract keyword.</a:t>
            </a:r>
            <a:endParaRPr lang="en-IN" b="0" i="0" u="none" strike="noStrike" baseline="0" dirty="0">
              <a:solidFill>
                <a:srgbClr val="333333"/>
              </a:solidFill>
              <a:latin typeface="Roboto-Regular"/>
            </a:endParaRPr>
          </a:p>
          <a:p>
            <a:pPr lvl="1"/>
            <a:r>
              <a:rPr lang="en-IN" b="0" i="0" u="none" strike="noStrike" baseline="0" dirty="0">
                <a:solidFill>
                  <a:srgbClr val="333333"/>
                </a:solidFill>
                <a:latin typeface="Roboto-Regular"/>
              </a:rPr>
              <a:t>Interfaces (Pure </a:t>
            </a:r>
            <a:r>
              <a:rPr lang="en-IN" sz="1400" b="0" i="0" u="none" strike="noStrike" baseline="0" dirty="0">
                <a:solidFill>
                  <a:srgbClr val="333333"/>
                </a:solidFill>
                <a:latin typeface="Roboto-Regular"/>
              </a:rPr>
              <a:t>Abstraction) :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Roboto-Regular"/>
              </a:rPr>
              <a:t>A class that implements an interface must implement all the methods declared </a:t>
            </a:r>
            <a:r>
              <a:rPr lang="en-IN" b="0" i="0" u="none" strike="noStrike" baseline="0" dirty="0">
                <a:solidFill>
                  <a:srgbClr val="333333"/>
                </a:solidFill>
                <a:latin typeface="Roboto-Regular"/>
              </a:rPr>
              <a:t>in 						the interface</a:t>
            </a:r>
            <a:r>
              <a:rPr lang="en-IN" sz="1400" b="0" i="0" u="none" strike="noStrike" baseline="0" dirty="0">
                <a:solidFill>
                  <a:srgbClr val="333333"/>
                </a:solidFill>
                <a:latin typeface="Roboto-Regular"/>
              </a:rPr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8524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BD6-F40A-E504-5389-2CE07498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Abstraction using abstract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8FA3-A39C-63CF-DF11-38E96A45B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884459"/>
            <a:ext cx="5422390" cy="485029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abstract 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Animal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abstract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breathe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"This animal breathes air"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Animal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"You are about to create an Animal."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Horse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Animal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"Wow, you have created a Horse!"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"Horse walks on 4 legs"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C6D56-9C23-39D9-EA93-B7C1A2B24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717991"/>
            <a:ext cx="5422392" cy="495315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Chicken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Animal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Chicken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"Wow, you have created a Chicken!"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"Chicken walks on 2 legs"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public 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OOPS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569DD7"/>
                </a:solidFill>
                <a:latin typeface="CourierNew"/>
              </a:rPr>
              <a:t>public static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800" b="0" i="0" u="none" strike="noStrike" baseline="0" dirty="0">
                <a:solidFill>
                  <a:srgbClr val="DDDDAB"/>
                </a:solidFill>
                <a:latin typeface="CourierNew"/>
              </a:rPr>
              <a:t>main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String </a:t>
            </a:r>
            <a:r>
              <a:rPr lang="en-US" sz="1800" b="0" i="0" u="none" strike="noStrike" baseline="0" dirty="0" err="1">
                <a:solidFill>
                  <a:srgbClr val="9DDDFF"/>
                </a:solidFill>
                <a:latin typeface="CourierNew"/>
              </a:rPr>
              <a:t>args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[])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Horse </a:t>
            </a:r>
            <a:r>
              <a:rPr lang="en-IN" sz="1800" b="0" i="0" u="none" strike="noStrike" baseline="0" dirty="0" err="1">
                <a:solidFill>
                  <a:srgbClr val="9DDDFF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= </a:t>
            </a:r>
            <a:r>
              <a:rPr lang="en-IN" sz="1800" b="0" i="0" u="none" strike="noStrike" baseline="0" dirty="0">
                <a:solidFill>
                  <a:srgbClr val="C687C1"/>
                </a:solidFill>
                <a:latin typeface="CourierNew"/>
              </a:rPr>
              <a:t>new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 err="1">
                <a:solidFill>
                  <a:srgbClr val="9DDDFF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 err="1">
                <a:solidFill>
                  <a:srgbClr val="9DDDFF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DDDDAB"/>
                </a:solidFill>
                <a:latin typeface="CourierNew"/>
              </a:rPr>
              <a:t>breathe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9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A34B-6A73-3C4B-F544-6CF571A1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Abstraction using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A9BB-A427-41E6-5469-2EE3C12BC3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interface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Animal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Horse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implements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Animal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"Horse walks on 4 legs"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2EF35-86E2-00EC-BF9A-F16877771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722" y="2228003"/>
            <a:ext cx="5687087" cy="462999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Chicken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implements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Animal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"Chicken walks on 2 legs"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public 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OOPS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569DD7"/>
                </a:solidFill>
                <a:latin typeface="CourierNew"/>
              </a:rPr>
              <a:t>public static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800" b="0" i="0" u="none" strike="noStrike" baseline="0" dirty="0">
                <a:solidFill>
                  <a:srgbClr val="DDDDAB"/>
                </a:solidFill>
                <a:latin typeface="CourierNew"/>
              </a:rPr>
              <a:t>main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String </a:t>
            </a:r>
            <a:r>
              <a:rPr lang="en-US" sz="1800" b="0" i="0" u="none" strike="noStrike" baseline="0" dirty="0" err="1">
                <a:solidFill>
                  <a:srgbClr val="9DDDFF"/>
                </a:solidFill>
                <a:latin typeface="CourierNew"/>
              </a:rPr>
              <a:t>args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[]) {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Horse </a:t>
            </a:r>
            <a:r>
              <a:rPr lang="en-IN" sz="1800" b="0" i="0" u="none" strike="noStrike" baseline="0" dirty="0" err="1">
                <a:solidFill>
                  <a:srgbClr val="9DDDFF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= </a:t>
            </a:r>
            <a:r>
              <a:rPr lang="en-IN" sz="1800" b="0" i="0" u="none" strike="noStrike" baseline="0" dirty="0">
                <a:solidFill>
                  <a:srgbClr val="C687C1"/>
                </a:solidFill>
                <a:latin typeface="CourierNew"/>
              </a:rPr>
              <a:t>new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 err="1">
                <a:solidFill>
                  <a:srgbClr val="9DDDFF"/>
                </a:solidFill>
                <a:latin typeface="CourierNew"/>
              </a:rPr>
              <a:t>horse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DDDDAB"/>
                </a:solidFill>
                <a:latin typeface="CourierNew"/>
              </a:rPr>
              <a:t>walk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();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68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3E85-AB4B-E93B-A5D2-5AB9B9DC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Concepts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BD815E-7006-E15E-7368-4E0E7B74D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276246"/>
              </p:ext>
            </p:extLst>
          </p:nvPr>
        </p:nvGraphicFramePr>
        <p:xfrm>
          <a:off x="581024" y="1884460"/>
          <a:ext cx="8260825" cy="461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4D4441-DB88-CF22-AB78-FF2FAF65DBCA}"/>
              </a:ext>
            </a:extLst>
          </p:cNvPr>
          <p:cNvSpPr txBox="1"/>
          <p:nvPr/>
        </p:nvSpPr>
        <p:spPr>
          <a:xfrm>
            <a:off x="7625301" y="2424659"/>
            <a:ext cx="37371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333333"/>
                </a:solidFill>
                <a:latin typeface="MerriweatherSans-Bold"/>
              </a:rPr>
              <a:t>Object-Oriented Programming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MerriweatherSans-Regular"/>
              </a:rPr>
              <a:t>is a methodology or paradigm to design a program using classes and objects.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03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B12C-5E02-CBD5-D13C-34AE1B8F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BA19-DD89-B452-8960-14319014F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i="0" u="none" strike="noStrike" baseline="0" dirty="0">
                <a:solidFill>
                  <a:srgbClr val="333333"/>
                </a:solidFill>
                <a:latin typeface="MerriweatherSans-Bold"/>
              </a:rPr>
              <a:t>Class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is a user-defined data type which defines its properties and its functions.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Class is the only logical representation of the data.</a:t>
            </a:r>
          </a:p>
          <a:p>
            <a:pPr algn="just"/>
            <a:r>
              <a:rPr lang="en-IN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For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example, Human being is a class. The body parts of a human being are its properties, and the actions performed by the body parts are known as functions.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The class does not occupy any memory space till the time an </a:t>
            </a:r>
            <a:r>
              <a:rPr lang="en-IN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object is instantiated.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6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AC9C-1C6A-A83A-9C07-A32ABCD5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9F14-6CBE-7EDB-9F67-5C9352CB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i="0" u="none" strike="noStrike" baseline="0" dirty="0">
                <a:solidFill>
                  <a:srgbClr val="2D3748"/>
                </a:solidFill>
                <a:latin typeface="MerriweatherSans-Bold"/>
              </a:rPr>
              <a:t>Object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is a run-time entity.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It is an instance of the class.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An object can represent a person, place or any other item.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An object can operate on both data members and member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4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F530-BA3B-61FB-4E3F-E39D691B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classes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CC4E-17ED-CAAA-C457-2E2AC7E9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24215"/>
            <a:ext cx="6471614" cy="503715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enrollment_No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b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enrollment_No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enrollment_No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enrollment_No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just">
              <a:buNone/>
            </a:pPr>
            <a:b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just">
              <a:buNone/>
            </a:pPr>
            <a:b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"Student's Name : "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"Student's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 : "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				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enrollment_No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"Student's School : "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 algn="just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AFE07-25C5-E368-3378-928D42299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3881" y="2228003"/>
            <a:ext cx="4406927" cy="36330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OOPS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5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school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"GURUKULA"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"Parth"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006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2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392D-FA42-4953-0B4E-E51F0F29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A9ED-AD62-5508-05AC-55C08C78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4704"/>
            <a:ext cx="11029615" cy="49377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MerriweatherSans-Regular"/>
              </a:rPr>
              <a:t>Polymorphism is the ability to present the same interface for differing underlying forms (data types).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MerriweatherSans-Regular"/>
              </a:rPr>
              <a:t>With polymorphism, each of these classes will have different underlying data.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4292E"/>
                </a:solidFill>
                <a:latin typeface="MerriweatherSans-Regular"/>
              </a:rPr>
              <a:t>Precisely, Poly means ‘many’ and </a:t>
            </a:r>
            <a:r>
              <a:rPr lang="en-IN" sz="1800" b="0" i="0" u="none" strike="noStrike" baseline="0" dirty="0">
                <a:solidFill>
                  <a:srgbClr val="24292E"/>
                </a:solidFill>
                <a:latin typeface="MerriweatherSans-Regular"/>
              </a:rPr>
              <a:t>morphism means ‘forms’.</a:t>
            </a:r>
          </a:p>
          <a:p>
            <a:pPr algn="just"/>
            <a:r>
              <a:rPr lang="en-IN" sz="1800" b="1" i="0" u="none" strike="noStrike" baseline="0" dirty="0">
                <a:solidFill>
                  <a:srgbClr val="24292E"/>
                </a:solidFill>
                <a:latin typeface="MerriweatherSans-Bold"/>
              </a:rPr>
              <a:t>Types of Polymorphism </a:t>
            </a:r>
          </a:p>
          <a:p>
            <a:pPr lvl="1" algn="just"/>
            <a:r>
              <a:rPr lang="en-US" b="0" i="0" u="none" strike="noStrike" baseline="0" dirty="0">
                <a:solidFill>
                  <a:srgbClr val="24292E"/>
                </a:solidFill>
                <a:latin typeface="MerriweatherSans-Regular"/>
              </a:rPr>
              <a:t>1. Compile Time Polymorphism (Static)</a:t>
            </a:r>
          </a:p>
          <a:p>
            <a:pPr lvl="1" algn="just"/>
            <a:r>
              <a:rPr lang="en-IN" b="0" i="0" u="none" strike="noStrike" baseline="0" dirty="0">
                <a:solidFill>
                  <a:srgbClr val="24292E"/>
                </a:solidFill>
                <a:latin typeface="MerriweatherSans-Regular"/>
              </a:rPr>
              <a:t>2. Runtime Polymorphism (Dynamic)</a:t>
            </a:r>
          </a:p>
          <a:p>
            <a:pPr algn="just"/>
            <a:r>
              <a:rPr lang="en-US" u="sng" dirty="0">
                <a:solidFill>
                  <a:srgbClr val="333333"/>
                </a:solidFill>
                <a:latin typeface="MerriweatherSans-Regular"/>
              </a:rPr>
              <a:t>C</a:t>
            </a:r>
            <a:r>
              <a:rPr lang="en-US" b="0" i="0" u="sng" strike="noStrike" baseline="0" dirty="0">
                <a:solidFill>
                  <a:srgbClr val="333333"/>
                </a:solidFill>
                <a:latin typeface="MerriweatherSans-Regular"/>
              </a:rPr>
              <a:t>ompile-time polymorphism: </a:t>
            </a:r>
          </a:p>
          <a:p>
            <a:pPr algn="just"/>
            <a:r>
              <a:rPr lang="en-US" b="0" i="0" u="none" strike="noStrike" baseline="0" dirty="0">
                <a:solidFill>
                  <a:srgbClr val="333333"/>
                </a:solidFill>
                <a:latin typeface="MerriweatherSans-Regular"/>
              </a:rPr>
              <a:t>Example -</a:t>
            </a:r>
            <a:r>
              <a:rPr lang="en-IN" b="0" i="0" u="none" strike="noStrike" baseline="0" dirty="0">
                <a:solidFill>
                  <a:srgbClr val="333333"/>
                </a:solidFill>
                <a:latin typeface="MerriweatherSans-Regular"/>
              </a:rPr>
              <a:t>Method Overloading :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Method overloading is a technique which allows you to have more than one function with the same function name but with </a:t>
            </a:r>
            <a:r>
              <a:rPr lang="en-IN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different functionality.</a:t>
            </a:r>
          </a:p>
          <a:p>
            <a:pPr algn="just"/>
            <a:r>
              <a:rPr lang="en-IN" b="0" i="0" u="sng" strike="noStrike" baseline="0" dirty="0">
                <a:solidFill>
                  <a:srgbClr val="24292E"/>
                </a:solidFill>
                <a:latin typeface="MerriweatherSans-Regular"/>
              </a:rPr>
              <a:t>Runtime Polymorphism :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Function overriding means when the child class contains the method which is already present in the parent class. Hence,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erriweatherSans-Bold"/>
              </a:rPr>
              <a:t>the child class overrides the method of the parent class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. In case of function overriding, parent and child classes both contain the same function with a different definition. The call to the function is determined at runtime is </a:t>
            </a:r>
            <a:r>
              <a:rPr lang="en-IN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known as runtime polymorphism.</a:t>
            </a:r>
            <a:endParaRPr lang="en-IN" sz="1600" b="0" i="0" u="none" strike="noStrike" baseline="0" dirty="0">
              <a:solidFill>
                <a:srgbClr val="24292E"/>
              </a:solidFill>
              <a:latin typeface="Merriweather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005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943-5F02-8B5C-444B-43AF80AE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385B-D188-96EA-D0F6-FBE7FE24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89005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Student 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	String </a:t>
            </a:r>
            <a:r>
              <a:rPr lang="en-IN" sz="1600" b="0" i="0" u="none" strike="noStrike" baseline="0" dirty="0">
                <a:solidFill>
                  <a:srgbClr val="9DDDFF"/>
                </a:solidFill>
                <a:latin typeface="CourierNew"/>
              </a:rPr>
              <a:t>name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;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	int </a:t>
            </a:r>
            <a:r>
              <a:rPr lang="en-IN" sz="1600" b="0" i="0" u="none" strike="noStrike" baseline="0" dirty="0">
                <a:solidFill>
                  <a:srgbClr val="9DDDFF"/>
                </a:solidFill>
                <a:latin typeface="CourierNew"/>
              </a:rPr>
              <a:t>age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;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569DD7"/>
                </a:solidFill>
                <a:latin typeface="CourierNew"/>
              </a:rPr>
              <a:t>	public 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600" b="0" i="0" u="none" strike="noStrike" baseline="0" dirty="0" err="1">
                <a:solidFill>
                  <a:srgbClr val="DDDDAB"/>
                </a:solidFill>
                <a:latin typeface="CourierNew"/>
              </a:rPr>
              <a:t>displayInfo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String </a:t>
            </a:r>
            <a:r>
              <a:rPr lang="en-US" sz="1600" b="0" i="0" u="none" strike="noStrike" baseline="0" dirty="0">
                <a:solidFill>
                  <a:srgbClr val="9DDDFF"/>
                </a:solidFill>
                <a:latin typeface="CourierNew"/>
              </a:rPr>
              <a:t>name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		</a:t>
            </a:r>
            <a:r>
              <a:rPr lang="en-IN" sz="16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IN" sz="1600" b="0" i="0" u="none" strike="noStrike" baseline="0" dirty="0">
                <a:solidFill>
                  <a:srgbClr val="9DDDFF"/>
                </a:solidFill>
                <a:latin typeface="CourierNew"/>
              </a:rPr>
              <a:t>name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	}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569DD7"/>
                </a:solidFill>
                <a:latin typeface="CourierNew"/>
              </a:rPr>
              <a:t>	public 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600" b="0" i="0" u="none" strike="noStrike" baseline="0" dirty="0" err="1">
                <a:solidFill>
                  <a:srgbClr val="DDDDAB"/>
                </a:solidFill>
                <a:latin typeface="CourierNew"/>
              </a:rPr>
              <a:t>displayInfo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600" b="0" i="0" u="none" strike="noStrike" baseline="0" dirty="0">
                <a:solidFill>
                  <a:srgbClr val="9DDDFF"/>
                </a:solidFill>
                <a:latin typeface="CourierNew"/>
              </a:rPr>
              <a:t>age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		</a:t>
            </a:r>
            <a:r>
              <a:rPr lang="en-IN" sz="16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IN" sz="1600" b="0" i="0" u="none" strike="noStrike" baseline="0" dirty="0">
                <a:solidFill>
                  <a:srgbClr val="9DDDFF"/>
                </a:solidFill>
                <a:latin typeface="CourierNew"/>
              </a:rPr>
              <a:t>age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	}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569DD7"/>
                </a:solidFill>
                <a:latin typeface="CourierNew"/>
              </a:rPr>
              <a:t>	public 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600" b="0" i="0" u="none" strike="noStrike" baseline="0" dirty="0" err="1">
                <a:solidFill>
                  <a:srgbClr val="DDDDAB"/>
                </a:solidFill>
                <a:latin typeface="CourierNew"/>
              </a:rPr>
              <a:t>displayInfo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String </a:t>
            </a:r>
            <a:r>
              <a:rPr lang="en-US" sz="1600" b="0" i="0" u="none" strike="noStrike" baseline="0" dirty="0">
                <a:solidFill>
                  <a:srgbClr val="9DDDFF"/>
                </a:solidFill>
                <a:latin typeface="CourierNew"/>
              </a:rPr>
              <a:t>name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, </a:t>
            </a:r>
            <a:r>
              <a:rPr lang="en-US" sz="16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600" b="0" i="0" u="none" strike="noStrike" baseline="0" dirty="0">
                <a:solidFill>
                  <a:srgbClr val="9DDDFF"/>
                </a:solidFill>
                <a:latin typeface="CourierNew"/>
              </a:rPr>
              <a:t>age</a:t>
            </a:r>
            <a:r>
              <a:rPr lang="en-US" sz="1600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		</a:t>
            </a:r>
            <a:r>
              <a:rPr lang="en-IN" sz="16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IN" sz="1600" b="0" i="0" u="none" strike="noStrike" baseline="0" dirty="0">
                <a:solidFill>
                  <a:srgbClr val="9DDDFF"/>
                </a:solidFill>
                <a:latin typeface="CourierNew"/>
              </a:rPr>
              <a:t>name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4ECAB1"/>
                </a:solidFill>
                <a:latin typeface="CourierNew"/>
              </a:rPr>
              <a:t>		</a:t>
            </a:r>
            <a:r>
              <a:rPr lang="en-IN" sz="16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sz="16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6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IN" sz="1600" b="0" i="0" u="none" strike="noStrike" baseline="0" dirty="0">
                <a:solidFill>
                  <a:srgbClr val="9DDDFF"/>
                </a:solidFill>
                <a:latin typeface="CourierNew"/>
              </a:rPr>
              <a:t>age</a:t>
            </a: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	}</a:t>
            </a:r>
          </a:p>
          <a:p>
            <a:pPr marL="0" indent="0" algn="l">
              <a:buNone/>
            </a:pPr>
            <a:r>
              <a:rPr lang="en-IN" sz="16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282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7241-7334-34D8-AF29-6053376E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7F28-E0FA-76EA-3C7F-062E8997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37038"/>
            <a:ext cx="11029615" cy="5661328"/>
          </a:xfrm>
        </p:spPr>
        <p:txBody>
          <a:bodyPr/>
          <a:lstStyle/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Inheritance is a process in which one object acquires all the properties and behaviors of its parent object automatically.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 In such a way, you can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MerriweatherSans-Bold"/>
              </a:rPr>
              <a:t>reuse, extend or modify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the attributes and behaviors which are defined in other</a:t>
            </a:r>
            <a:r>
              <a:rPr lang="en-US" dirty="0">
                <a:solidFill>
                  <a:srgbClr val="333333"/>
                </a:solidFill>
                <a:latin typeface="MerriweatherSans-Regular"/>
              </a:rPr>
              <a:t> </a:t>
            </a:r>
            <a:r>
              <a:rPr lang="en-IN" sz="1800" b="0" i="0" u="none" strike="noStrike" baseline="0" dirty="0">
                <a:solidFill>
                  <a:srgbClr val="333333"/>
                </a:solidFill>
                <a:latin typeface="MerriweatherSans-Regular"/>
              </a:rPr>
              <a:t>classes.</a:t>
            </a:r>
          </a:p>
          <a:p>
            <a:pPr algn="just"/>
            <a:r>
              <a:rPr lang="en-IN" b="1" u="sng" dirty="0"/>
              <a:t>TYPES OF INHERITANCE </a:t>
            </a:r>
          </a:p>
          <a:p>
            <a:pPr lvl="1" algn="just"/>
            <a:r>
              <a:rPr lang="en-IN" dirty="0"/>
              <a:t>Single level Inheritance :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MerriweatherSans-Regular"/>
              </a:rPr>
              <a:t>When one class inherits another class, it is known </a:t>
            </a:r>
            <a:r>
              <a:rPr lang="en-IN" b="0" i="0" u="none" strike="noStrike" baseline="0" dirty="0">
                <a:solidFill>
                  <a:srgbClr val="333333"/>
                </a:solidFill>
                <a:latin typeface="MerriweatherSans-Regular"/>
              </a:rPr>
              <a:t>as single level inheritance</a:t>
            </a:r>
          </a:p>
          <a:p>
            <a:pPr lvl="1" algn="just"/>
            <a:r>
              <a:rPr lang="en-US" b="0" i="0" u="none" strike="noStrike" baseline="0" dirty="0">
                <a:solidFill>
                  <a:srgbClr val="2D3748"/>
                </a:solidFill>
                <a:latin typeface="MerriweatherSans-Regular"/>
              </a:rPr>
              <a:t>Hierarchical inheritance :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MerriweatherSans-Regular"/>
              </a:rPr>
              <a:t>Hierarchical inheritance is defined as the process of deriving more than one class from a base class.</a:t>
            </a:r>
          </a:p>
          <a:p>
            <a:pPr lvl="1" algn="just"/>
            <a:r>
              <a:rPr lang="en-US" b="0" i="0" u="none" strike="noStrike" baseline="0" dirty="0">
                <a:solidFill>
                  <a:srgbClr val="2D3748"/>
                </a:solidFill>
                <a:latin typeface="MerriweatherSans-Regular"/>
              </a:rPr>
              <a:t>Multilevel inheritance : </a:t>
            </a:r>
            <a:r>
              <a:rPr lang="en-US" b="0" i="0" u="none" strike="noStrike" baseline="0" dirty="0">
                <a:solidFill>
                  <a:srgbClr val="333333"/>
                </a:solidFill>
                <a:latin typeface="MerriweatherSans-Regular"/>
              </a:rPr>
              <a:t>Multilevel inheritance is a process of deriving a class from another derived class.</a:t>
            </a:r>
            <a:endParaRPr lang="en-IN" sz="1100" dirty="0"/>
          </a:p>
          <a:p>
            <a:pPr lvl="1" algn="just"/>
            <a:r>
              <a:rPr lang="en-US" b="0" i="0" u="none" strike="noStrike" baseline="0" dirty="0">
                <a:solidFill>
                  <a:srgbClr val="2D3748"/>
                </a:solidFill>
                <a:latin typeface="MerriweatherSans-Regular"/>
              </a:rPr>
              <a:t>Hybrid inheritance : </a:t>
            </a:r>
            <a:r>
              <a:rPr lang="en-US" b="0" i="0" u="none" strike="noStrike" baseline="0" dirty="0">
                <a:solidFill>
                  <a:srgbClr val="202124"/>
                </a:solidFill>
                <a:latin typeface="MerriweatherSans-Regular"/>
              </a:rPr>
              <a:t>Hybrid inheritance is a combination of simple, multiple inheritance and hierarchical inheritance.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34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2DAB-611E-0456-312A-E9F9717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ExAMPLE</a:t>
            </a:r>
            <a:r>
              <a:rPr lang="en-IN" dirty="0"/>
              <a:t> OF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09014-C620-A05A-D7C0-12D6EA813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Single Level 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F91CF-717D-ACDA-F1D5-E15F9AB0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359401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IN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IN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algn="l"/>
            <a:r>
              <a:rPr lang="en-US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b="0" i="0" u="none" strike="noStrike" baseline="0" dirty="0">
                <a:solidFill>
                  <a:srgbClr val="CF9278"/>
                </a:solidFill>
                <a:latin typeface="CourierNew"/>
              </a:rPr>
              <a:t>"Displays Area of Shape"</a:t>
            </a:r>
            <a:r>
              <a:rPr lang="en-US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b="0" i="0" u="none" strike="noStrike" baseline="0" dirty="0">
                <a:solidFill>
                  <a:srgbClr val="4ECAB1"/>
                </a:solidFill>
                <a:latin typeface="CourierNew"/>
              </a:rPr>
              <a:t>Triangle </a:t>
            </a:r>
            <a:r>
              <a:rPr lang="en-IN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US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US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US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b="0" i="0" u="none" strike="noStrike" baseline="0" dirty="0">
                <a:solidFill>
                  <a:srgbClr val="9DDDFF"/>
                </a:solidFill>
                <a:latin typeface="CourierNew"/>
              </a:rPr>
              <a:t>h</a:t>
            </a:r>
            <a:r>
              <a:rPr lang="en-US" b="0" i="0" u="none" strike="noStrike" baseline="0" dirty="0">
                <a:solidFill>
                  <a:srgbClr val="D5D5D5"/>
                </a:solidFill>
                <a:latin typeface="CourierNew"/>
              </a:rPr>
              <a:t>, </a:t>
            </a:r>
            <a:r>
              <a:rPr lang="en-US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b="0" i="0" u="none" strike="noStrike" baseline="0" dirty="0">
                <a:solidFill>
                  <a:srgbClr val="9DDDFF"/>
                </a:solidFill>
                <a:latin typeface="CourierNew"/>
              </a:rPr>
              <a:t>b</a:t>
            </a:r>
            <a:r>
              <a:rPr lang="en-US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algn="l"/>
            <a:r>
              <a:rPr lang="en-IN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((</a:t>
            </a:r>
            <a:r>
              <a:rPr lang="en-IN" b="0" i="0" u="none" strike="noStrike" baseline="0" dirty="0">
                <a:solidFill>
                  <a:srgbClr val="B6CFA9"/>
                </a:solidFill>
                <a:latin typeface="CourierNew"/>
              </a:rPr>
              <a:t>1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/</a:t>
            </a:r>
            <a:r>
              <a:rPr lang="en-IN" b="0" i="0" u="none" strike="noStrike" baseline="0" dirty="0">
                <a:solidFill>
                  <a:srgbClr val="B6CFA9"/>
                </a:solidFill>
                <a:latin typeface="CourierNew"/>
              </a:rPr>
              <a:t>2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)*</a:t>
            </a:r>
            <a:r>
              <a:rPr lang="en-IN" b="0" i="0" u="none" strike="noStrike" baseline="0" dirty="0">
                <a:solidFill>
                  <a:srgbClr val="9DDDFF"/>
                </a:solidFill>
                <a:latin typeface="CourierNew"/>
              </a:rPr>
              <a:t>b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*</a:t>
            </a:r>
            <a:r>
              <a:rPr lang="en-IN" b="0" i="0" u="none" strike="noStrike" baseline="0" dirty="0">
                <a:solidFill>
                  <a:srgbClr val="9DDDFF"/>
                </a:solidFill>
                <a:latin typeface="CourierNew"/>
              </a:rPr>
              <a:t>h</a:t>
            </a:r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59AD1-169B-29C5-E07C-CDD33D0BE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Hierarchical Inheritance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9D156-407C-E1E2-2088-2BC5001DF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804266"/>
            <a:ext cx="5393100" cy="386687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IN" sz="1800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() {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US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US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CF9278"/>
                </a:solidFill>
                <a:latin typeface="CourierNew"/>
              </a:rPr>
              <a:t>"Displays Area of Shape"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Triangle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800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800" b="0" i="0" u="none" strike="noStrike" baseline="0" dirty="0">
                <a:solidFill>
                  <a:srgbClr val="9DDDFF"/>
                </a:solidFill>
                <a:latin typeface="CourierNew"/>
              </a:rPr>
              <a:t>h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,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800" b="0" i="0" u="none" strike="noStrike" baseline="0" dirty="0">
                <a:solidFill>
                  <a:srgbClr val="9DDDFF"/>
                </a:solidFill>
                <a:latin typeface="CourierNew"/>
              </a:rPr>
              <a:t>b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algn="l"/>
            <a:r>
              <a:rPr lang="en-IN" sz="1800" b="0" i="0" u="none" strike="noStrike" baseline="0" dirty="0" err="1">
                <a:solidFill>
                  <a:srgbClr val="4ECAB1"/>
                </a:solidFill>
                <a:latin typeface="CourierNew"/>
              </a:rPr>
              <a:t>System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4FC2FF"/>
                </a:solidFill>
                <a:latin typeface="CourierNew"/>
              </a:rPr>
              <a:t>out</a:t>
            </a:r>
            <a:r>
              <a:rPr lang="en-IN" sz="1800" b="0" i="0" u="none" strike="noStrike" baseline="0" dirty="0" err="1">
                <a:solidFill>
                  <a:srgbClr val="D5D5D5"/>
                </a:solidFill>
                <a:latin typeface="CourierNew"/>
              </a:rPr>
              <a:t>.</a:t>
            </a:r>
            <a:r>
              <a:rPr lang="en-IN" sz="1800" b="0" i="0" u="none" strike="noStrike" baseline="0" dirty="0" err="1">
                <a:solidFill>
                  <a:srgbClr val="DDDDAB"/>
                </a:solidFill>
                <a:latin typeface="CourierNew"/>
              </a:rPr>
              <a:t>println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((</a:t>
            </a:r>
            <a:r>
              <a:rPr lang="en-IN" sz="1800" b="0" i="0" u="none" strike="noStrike" baseline="0" dirty="0">
                <a:solidFill>
                  <a:srgbClr val="B6CFA9"/>
                </a:solidFill>
                <a:latin typeface="CourierNew"/>
              </a:rPr>
              <a:t>1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/</a:t>
            </a:r>
            <a:r>
              <a:rPr lang="en-IN" sz="1800" b="0" i="0" u="none" strike="noStrike" baseline="0" dirty="0">
                <a:solidFill>
                  <a:srgbClr val="B6CFA9"/>
                </a:solidFill>
                <a:latin typeface="CourierNew"/>
              </a:rPr>
              <a:t>2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)*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b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*</a:t>
            </a:r>
            <a:r>
              <a:rPr lang="en-IN" sz="1800" b="0" i="0" u="none" strike="noStrike" baseline="0" dirty="0">
                <a:solidFill>
                  <a:srgbClr val="9DDDFF"/>
                </a:solidFill>
                <a:latin typeface="CourierNew"/>
              </a:rPr>
              <a:t>h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class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Circle </a:t>
            </a:r>
            <a:r>
              <a:rPr lang="en-IN" sz="1800" b="0" i="0" u="none" strike="noStrike" baseline="0" dirty="0">
                <a:solidFill>
                  <a:srgbClr val="569DD7"/>
                </a:solidFill>
                <a:latin typeface="CourierNew"/>
              </a:rPr>
              <a:t>extends </a:t>
            </a:r>
            <a:r>
              <a:rPr lang="en-IN" sz="1800" b="0" i="0" u="none" strike="noStrike" baseline="0" dirty="0">
                <a:solidFill>
                  <a:srgbClr val="4ECAB1"/>
                </a:solidFill>
                <a:latin typeface="CourierNew"/>
              </a:rPr>
              <a:t>Shape </a:t>
            </a:r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solidFill>
                  <a:srgbClr val="569DD7"/>
                </a:solidFill>
                <a:latin typeface="CourierNew"/>
              </a:rPr>
              <a:t>public 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void </a:t>
            </a:r>
            <a:r>
              <a:rPr lang="en-US" sz="1800" b="0" i="0" u="none" strike="noStrike" baseline="0" dirty="0">
                <a:solidFill>
                  <a:srgbClr val="DDDDAB"/>
                </a:solidFill>
                <a:latin typeface="CourierNew"/>
              </a:rPr>
              <a:t>area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(</a:t>
            </a:r>
            <a:r>
              <a:rPr lang="en-US" sz="1800" b="0" i="0" u="none" strike="noStrike" baseline="0" dirty="0">
                <a:solidFill>
                  <a:srgbClr val="4ECAB1"/>
                </a:solidFill>
                <a:latin typeface="CourierNew"/>
              </a:rPr>
              <a:t>int </a:t>
            </a:r>
            <a:r>
              <a:rPr lang="en-US" sz="1800" b="0" i="0" u="none" strike="noStrike" baseline="0" dirty="0">
                <a:solidFill>
                  <a:srgbClr val="9DDDFF"/>
                </a:solidFill>
                <a:latin typeface="CourierNew"/>
              </a:rPr>
              <a:t>r</a:t>
            </a:r>
            <a:r>
              <a:rPr lang="en-US" sz="1800" b="0" i="0" u="none" strike="noStrike" baseline="0" dirty="0">
                <a:solidFill>
                  <a:srgbClr val="D5D5D5"/>
                </a:solidFill>
                <a:latin typeface="CourierNew"/>
              </a:rPr>
              <a:t>) {</a:t>
            </a:r>
          </a:p>
          <a:p>
            <a:pPr algn="l"/>
            <a:r>
              <a:rPr lang="pt-BR" sz="1800" b="0" i="0" u="none" strike="noStrike" baseline="0" dirty="0">
                <a:solidFill>
                  <a:srgbClr val="4ECAB1"/>
                </a:solidFill>
                <a:latin typeface="CourierNew"/>
              </a:rPr>
              <a:t>System</a:t>
            </a:r>
            <a:r>
              <a:rPr lang="pt-BR" sz="1800" b="0" i="0" u="none" strike="noStrike" baseline="0" dirty="0">
                <a:solidFill>
                  <a:srgbClr val="D5D5D5"/>
                </a:solidFill>
                <a:latin typeface="CourierNew"/>
              </a:rPr>
              <a:t>.</a:t>
            </a:r>
            <a:r>
              <a:rPr lang="pt-BR" sz="1800" b="0" i="0" u="none" strike="noStrike" baseline="0" dirty="0">
                <a:solidFill>
                  <a:srgbClr val="4FC2FF"/>
                </a:solidFill>
                <a:latin typeface="CourierNew"/>
              </a:rPr>
              <a:t>out</a:t>
            </a:r>
            <a:r>
              <a:rPr lang="pt-BR" sz="1800" b="0" i="0" u="none" strike="noStrike" baseline="0" dirty="0">
                <a:solidFill>
                  <a:srgbClr val="D5D5D5"/>
                </a:solidFill>
                <a:latin typeface="CourierNew"/>
              </a:rPr>
              <a:t>.</a:t>
            </a:r>
            <a:r>
              <a:rPr lang="pt-BR" sz="1800" b="0" i="0" u="none" strike="noStrike" baseline="0" dirty="0">
                <a:solidFill>
                  <a:srgbClr val="DDDDAB"/>
                </a:solidFill>
                <a:latin typeface="CourierNew"/>
              </a:rPr>
              <a:t>println</a:t>
            </a:r>
            <a:r>
              <a:rPr lang="pt-BR" sz="1800" b="0" i="0" u="none" strike="noStrike" baseline="0" dirty="0">
                <a:solidFill>
                  <a:srgbClr val="D5D5D5"/>
                </a:solidFill>
                <a:latin typeface="CourierNew"/>
              </a:rPr>
              <a:t>((</a:t>
            </a:r>
            <a:r>
              <a:rPr lang="pt-BR" sz="1800" b="0" i="0" u="none" strike="noStrike" baseline="0" dirty="0">
                <a:solidFill>
                  <a:srgbClr val="B6CFA9"/>
                </a:solidFill>
                <a:latin typeface="CourierNew"/>
              </a:rPr>
              <a:t>3.14</a:t>
            </a:r>
            <a:r>
              <a:rPr lang="pt-BR" sz="1800" b="0" i="0" u="none" strike="noStrike" baseline="0" dirty="0">
                <a:solidFill>
                  <a:srgbClr val="D5D5D5"/>
                </a:solidFill>
                <a:latin typeface="CourierNew"/>
              </a:rPr>
              <a:t>)*</a:t>
            </a:r>
            <a:r>
              <a:rPr lang="pt-BR" sz="1800" b="0" i="0" u="none" strike="noStrike" baseline="0" dirty="0">
                <a:solidFill>
                  <a:srgbClr val="9DDDFF"/>
                </a:solidFill>
                <a:latin typeface="CourierNew"/>
              </a:rPr>
              <a:t>r</a:t>
            </a:r>
            <a:r>
              <a:rPr lang="pt-BR" sz="1800" b="0" i="0" u="none" strike="noStrike" baseline="0" dirty="0">
                <a:solidFill>
                  <a:srgbClr val="D5D5D5"/>
                </a:solidFill>
                <a:latin typeface="CourierNew"/>
              </a:rPr>
              <a:t>*</a:t>
            </a:r>
            <a:r>
              <a:rPr lang="pt-BR" sz="1800" b="0" i="0" u="none" strike="noStrike" baseline="0" dirty="0">
                <a:solidFill>
                  <a:srgbClr val="9DDDFF"/>
                </a:solidFill>
                <a:latin typeface="CourierNew"/>
              </a:rPr>
              <a:t>r</a:t>
            </a:r>
            <a:r>
              <a:rPr lang="pt-BR" sz="1800" b="0" i="0" u="none" strike="noStrike" baseline="0" dirty="0">
                <a:solidFill>
                  <a:srgbClr val="D5D5D5"/>
                </a:solidFill>
                <a:latin typeface="CourierNew"/>
              </a:rPr>
              <a:t>);</a:t>
            </a:r>
          </a:p>
          <a:p>
            <a:pPr algn="l"/>
            <a:r>
              <a:rPr lang="en-IN" sz="1800" b="0" i="0" u="none" strike="noStrike" baseline="0" dirty="0">
                <a:solidFill>
                  <a:srgbClr val="D5D5D5"/>
                </a:solidFill>
                <a:latin typeface="CourierNew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4387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96</TotalTime>
  <Words>1365</Words>
  <Application>Microsoft Office PowerPoint</Application>
  <PresentationFormat>Widescreen</PresentationFormat>
  <Paragraphs>186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Consolas</vt:lpstr>
      <vt:lpstr>CourierNew</vt:lpstr>
      <vt:lpstr>Gill Sans MT</vt:lpstr>
      <vt:lpstr>MerriweatherSans-Bold</vt:lpstr>
      <vt:lpstr>MerriweatherSans-Regular</vt:lpstr>
      <vt:lpstr>Roboto-Bold</vt:lpstr>
      <vt:lpstr>Roboto-Regular</vt:lpstr>
      <vt:lpstr>Wingdings 2</vt:lpstr>
      <vt:lpstr>Dividend</vt:lpstr>
      <vt:lpstr>OOPS CONCEPTS</vt:lpstr>
      <vt:lpstr>OOPS Concepts</vt:lpstr>
      <vt:lpstr>Classes</vt:lpstr>
      <vt:lpstr>Objects</vt:lpstr>
      <vt:lpstr>Example of classes and object</vt:lpstr>
      <vt:lpstr>Polymorphism</vt:lpstr>
      <vt:lpstr>Example of  polymorphism</vt:lpstr>
      <vt:lpstr>Inheritance</vt:lpstr>
      <vt:lpstr>ExAMPLE OF INHERITANCE</vt:lpstr>
      <vt:lpstr>EXAMPLE OF iNHERITANCE</vt:lpstr>
      <vt:lpstr>Encapsulation</vt:lpstr>
      <vt:lpstr>abstraction</vt:lpstr>
      <vt:lpstr>Example of Abstraction using abstract keyword</vt:lpstr>
      <vt:lpstr>Example of Abstraction using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</dc:title>
  <dc:creator>Parth Bhimani</dc:creator>
  <cp:lastModifiedBy>Parth Bhimani</cp:lastModifiedBy>
  <cp:revision>30</cp:revision>
  <dcterms:created xsi:type="dcterms:W3CDTF">2022-06-29T04:32:36Z</dcterms:created>
  <dcterms:modified xsi:type="dcterms:W3CDTF">2022-06-29T06:09:02Z</dcterms:modified>
</cp:coreProperties>
</file>