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754" r:id="rId2"/>
  </p:sld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tags" Target="tags/tag1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96E376-B605-449D-BF20-B9DCB30A84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BDFA40-4515-4D32-87DF-E483FB16CF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656CE0-D8C9-4061-9EFD-B393FBC319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0153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57358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876496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85417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6437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59942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805174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0812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860B17-B972-4FE6-8E83-1B89032166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67184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13551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135799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918700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63441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833438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59088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19075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DBD765-EAD7-4708-AA62-EA7117BEAF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C8C8FB-447D-4D5A-BF3B-9BDDE9CB1F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260AA93-26D9-4D69-9AF8-1E84C75903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B678345-6E26-4BC4-A50A-3AC64A0EF9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B84ADDB-77A4-4EB5-A227-2BB8C30673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03C7A0-D731-43D2-B738-80DF4BB833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0960673-F2FB-4B34-B038-D7268F93A5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5.xml" /><Relationship Id="rId15" Type="http://schemas.openxmlformats.org/officeDocument/2006/relationships/slideLayout" Target="../slideLayouts/slideLayout26.xml" /><Relationship Id="rId16" Type="http://schemas.openxmlformats.org/officeDocument/2006/relationships/slideLayout" Target="../slideLayouts/slideLayout27.xml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3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image" Target="../media/image28.png" /><Relationship Id="rId5" Type="http://schemas.openxmlformats.org/officeDocument/2006/relationships/image" Target="../media/image29.png" /><Relationship Id="rId6" Type="http://schemas.openxmlformats.org/officeDocument/2006/relationships/image" Target="../media/image30.png" /><Relationship Id="rId7" Type="http://schemas.openxmlformats.org/officeDocument/2006/relationships/image" Target="../media/image31.png" /><Relationship Id="rId8" Type="http://schemas.openxmlformats.org/officeDocument/2006/relationships/image" Target="../media/image32.png" /><Relationship Id="rId9" Type="http://schemas.openxmlformats.org/officeDocument/2006/relationships/image" Target="../media/image33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Relationship Id="rId4" Type="http://schemas.openxmlformats.org/officeDocument/2006/relationships/image" Target="../media/image36.png" /><Relationship Id="rId5" Type="http://schemas.openxmlformats.org/officeDocument/2006/relationships/image" Target="../media/image37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38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39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40.png" /><Relationship Id="rId3" Type="http://schemas.openxmlformats.org/officeDocument/2006/relationships/image" Target="../media/image4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Relationship Id="rId4" Type="http://schemas.openxmlformats.org/officeDocument/2006/relationships/image" Target="../media/image44.png" /><Relationship Id="rId5" Type="http://schemas.openxmlformats.org/officeDocument/2006/relationships/image" Target="../media/image45.png" /><Relationship Id="rId6" Type="http://schemas.openxmlformats.org/officeDocument/2006/relationships/image" Target="../media/image4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4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image" Target="../media/image9.png" /><Relationship Id="rId11" Type="http://schemas.openxmlformats.org/officeDocument/2006/relationships/image" Target="../media/image10.png" /><Relationship Id="rId12" Type="http://schemas.openxmlformats.org/officeDocument/2006/relationships/image" Target="../media/image11.png" /><Relationship Id="rId13" Type="http://schemas.openxmlformats.org/officeDocument/2006/relationships/image" Target="../media/image12.png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Relationship Id="rId7" Type="http://schemas.openxmlformats.org/officeDocument/2006/relationships/image" Target="../media/image6.png" /><Relationship Id="rId8" Type="http://schemas.openxmlformats.org/officeDocument/2006/relationships/image" Target="../media/image7.png" /><Relationship Id="rId9" Type="http://schemas.openxmlformats.org/officeDocument/2006/relationships/image" Target="../media/image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image" Target="../media/image15.png" /><Relationship Id="rId5" Type="http://schemas.openxmlformats.org/officeDocument/2006/relationships/image" Target="../media/image16.png" /><Relationship Id="rId6" Type="http://schemas.openxmlformats.org/officeDocument/2006/relationships/image" Target="../media/image1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Relationship Id="rId4" Type="http://schemas.openxmlformats.org/officeDocument/2006/relationships/image" Target="../media/image20.png" /><Relationship Id="rId5" Type="http://schemas.openxmlformats.org/officeDocument/2006/relationships/image" Target="../media/image21.png" /><Relationship Id="rId6" Type="http://schemas.openxmlformats.org/officeDocument/2006/relationships/image" Target="../media/image22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image" Target="../media/image25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032794" y="1270000"/>
            <a:ext cx="788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It was published in </a:t>
            </a:r>
            <a:r>
              <a:rPr lang="hu-HU" b="1" smtClean="0"/>
              <a:t>1973</a:t>
            </a:r>
            <a:r>
              <a:rPr lang="hu-HU" smtClean="0"/>
              <a:t> by Fisher Black, Robert Merton and Myron Scholes</a:t>
            </a:r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1935892" y="1639332"/>
            <a:ext cx="691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~ they were constructed a model that can yield the </a:t>
            </a:r>
            <a:r>
              <a:rPr lang="hu-HU" b="1" smtClean="0"/>
              <a:t>V(S,t)</a:t>
            </a:r>
            <a:r>
              <a:rPr lang="hu-HU" smtClean="0"/>
              <a:t> option</a:t>
            </a:r>
          </a:p>
          <a:p>
            <a:r>
              <a:rPr lang="hu-HU"/>
              <a:t>	</a:t>
            </a:r>
            <a:r>
              <a:rPr lang="hu-HU" smtClean="0"/>
              <a:t>price when </a:t>
            </a:r>
            <a:r>
              <a:rPr lang="hu-HU" b="1" smtClean="0"/>
              <a:t>t&lt;T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299732"/>
            <a:ext cx="5340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 THEY SHOWED THAT COMBINING RISKY ASSETS</a:t>
            </a:r>
          </a:p>
          <a:p>
            <a:r>
              <a:rPr lang="hu-HU" b="1"/>
              <a:t>	</a:t>
            </a:r>
            <a:r>
              <a:rPr lang="hu-HU" b="1" smtClean="0"/>
              <a:t>CAN ELIMINATE RISK ITSELF !!!</a:t>
            </a:r>
            <a:endParaRPr lang="hu-HU" b="1"/>
          </a:p>
        </p:txBody>
      </p:sp>
      <p:sp>
        <p:nvSpPr>
          <p:cNvPr id="8" name="TextBox 7"/>
          <p:cNvSpPr txBox="1"/>
          <p:nvPr/>
        </p:nvSpPr>
        <p:spPr>
          <a:xfrm>
            <a:off x="2042984" y="3080951"/>
            <a:ext cx="73260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smtClean="0">
                <a:sym typeface="Wingdings" panose="05000000000000000000" pitchFamily="2" charset="2"/>
              </a:rPr>
              <a:t>Modern Portfolio Theory </a:t>
            </a:r>
            <a:r>
              <a:rPr lang="hu-HU" smtClean="0">
                <a:sym typeface="Wingdings" panose="05000000000000000000" pitchFamily="2" charset="2"/>
              </a:rPr>
              <a:t>is about including several stocks in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a portfolio in order to reduce unsystematic risk</a:t>
            </a:r>
          </a:p>
          <a:p>
            <a:endParaRPr lang="hu-HU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smtClean="0">
                <a:sym typeface="Wingdings" panose="05000000000000000000" pitchFamily="2" charset="2"/>
              </a:rPr>
              <a:t>CAPM</a:t>
            </a:r>
            <a:r>
              <a:rPr lang="hu-HU" smtClean="0">
                <a:sym typeface="Wingdings" panose="05000000000000000000" pitchFamily="2" charset="2"/>
              </a:rPr>
              <a:t> is about </a:t>
            </a:r>
            <a:r>
              <a:rPr lang="el-GR" b="1" smtClean="0">
                <a:sym typeface="Wingdings" panose="05000000000000000000" pitchFamily="2" charset="2"/>
              </a:rPr>
              <a:t>β</a:t>
            </a:r>
            <a:r>
              <a:rPr lang="hu-HU" smtClean="0">
                <a:sym typeface="Wingdings" panose="05000000000000000000" pitchFamily="2" charset="2"/>
              </a:rPr>
              <a:t>: because we can eliminate unsystematic risk, the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o</a:t>
            </a:r>
            <a:r>
              <a:rPr lang="hu-HU" smtClean="0">
                <a:sym typeface="Wingdings" panose="05000000000000000000" pitchFamily="2" charset="2"/>
              </a:rPr>
              <a:t>nly relevant risk is market risk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~ market risk cannot be diversified away !!!</a:t>
            </a:r>
          </a:p>
          <a:p>
            <a:pPr lvl="1"/>
            <a:endParaRPr lang="hu-HU" smtClean="0">
              <a:sym typeface="Wingdings" panose="05000000000000000000" pitchFamily="2" charset="2"/>
            </a:endParaRPr>
          </a:p>
          <a:p>
            <a:pPr lvl="1"/>
            <a:r>
              <a:rPr lang="hu-HU" u="sng" smtClean="0">
                <a:sym typeface="Wingdings" panose="05000000000000000000" pitchFamily="2" charset="2"/>
              </a:rPr>
              <a:t>Market-neutral strategyies</a:t>
            </a:r>
            <a:r>
              <a:rPr lang="hu-HU" smtClean="0">
                <a:sym typeface="Wingdings" panose="05000000000000000000" pitchFamily="2" charset="2"/>
              </a:rPr>
              <a:t>: delta-hedging and pairs-trading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can eliminate all risk !!!</a:t>
            </a:r>
          </a:p>
          <a:p>
            <a:pPr lvl="1"/>
            <a:r>
              <a:rPr lang="hu-HU" smtClean="0"/>
              <a:t>	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040802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No arbitrage principle:</a:t>
            </a:r>
            <a:endParaRPr lang="hu-HU" b="1" u="sng"/>
          </a:p>
        </p:txBody>
      </p:sp>
      <p:sp>
        <p:nvSpPr>
          <p:cNvPr id="20" name="TextBox 19"/>
          <p:cNvSpPr txBox="1"/>
          <p:nvPr/>
        </p:nvSpPr>
        <p:spPr>
          <a:xfrm>
            <a:off x="1754345" y="1839412"/>
            <a:ext cx="703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Let’s consider it is not true: why can we make a riskless profit?</a:t>
            </a:r>
          </a:p>
          <a:p>
            <a:r>
              <a:rPr lang="hu-HU"/>
              <a:t>	</a:t>
            </a:r>
            <a:r>
              <a:rPr lang="hu-HU" smtClean="0"/>
              <a:t>Arbitrage: when the investor can make riskless money !!!</a:t>
            </a:r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133599" y="2579885"/>
            <a:ext cx="7361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if we can get a greater return with the delta-hedged portfolio: we</a:t>
            </a:r>
          </a:p>
          <a:p>
            <a:r>
              <a:rPr lang="hu-HU">
                <a:sym typeface="Wingdings" panose="05000000000000000000" pitchFamily="2" charset="2"/>
              </a:rPr>
              <a:t> </a:t>
            </a:r>
            <a:r>
              <a:rPr lang="hu-HU" smtClean="0">
                <a:sym typeface="Wingdings" panose="05000000000000000000" pitchFamily="2" charset="2"/>
              </a:rPr>
              <a:t>      could borrow money from the bank ... pay interest at rate </a:t>
            </a:r>
            <a:r>
              <a:rPr lang="hu-HU" b="1" smtClean="0">
                <a:sym typeface="Wingdings" panose="05000000000000000000" pitchFamily="2" charset="2"/>
              </a:rPr>
              <a:t>r</a:t>
            </a:r>
          </a:p>
          <a:p>
            <a:r>
              <a:rPr lang="hu-HU" smtClean="0">
                <a:sym typeface="Wingdings" panose="05000000000000000000" pitchFamily="2" charset="2"/>
              </a:rPr>
              <a:t>            invest that money into risk-free option/stock portfolio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  and we could make a profit !!!</a:t>
            </a:r>
          </a:p>
          <a:p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usually we can assume there are no arbitrage opportunities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OR if there are ... just for a very short time !!!</a:t>
            </a:r>
          </a:p>
        </p:txBody>
      </p:sp>
    </p:spTree>
    <p:extLst>
      <p:ext uri="{BB962C8B-B14F-4D97-AF65-F5344CB8AC3E}">
        <p14:creationId xmlns:p14="http://schemas.microsoft.com/office/powerpoint/2010/main" val="3181448507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7" name="TextBox 6"/>
          <p:cNvSpPr txBox="1"/>
          <p:nvPr/>
        </p:nvSpPr>
        <p:spPr>
          <a:xfrm>
            <a:off x="2199132" y="157545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                              </a:t>
            </a:r>
            <a:endParaRPr lang="hu-HU" sz="2000"/>
          </a:p>
        </p:txBody>
      </p:sp>
      <mc:AlternateContent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56523" y="1509709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23" y="1509709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9259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29419" y="154487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44181" y="1504386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181" y="1504386"/>
                <a:ext cx="1720343" cy="535468"/>
              </a:xfrm>
              <a:prstGeom prst="rect">
                <a:avLst/>
              </a:prstGeom>
              <a:blipFill rotWithShape="0">
                <a:blip r:embed="rId3"/>
                <a:stretch>
                  <a:fillRect r="-2482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35732" y="154454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51500" y="1502974"/>
                <a:ext cx="288893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r>
                  <a:rPr lang="hu-HU" b="1" smtClean="0">
                    <a:solidFill>
                      <a:schemeClr val="tx1"/>
                    </a:solidFill>
                  </a:rPr>
                  <a:t>t</a:t>
                </a:r>
                <a:r>
                  <a:rPr lang="hu-HU" smtClean="0">
                    <a:solidFill>
                      <a:schemeClr val="tx1"/>
                    </a:solidFill>
                  </a:rPr>
                  <a:t> = </a:t>
                </a:r>
                <a:r>
                  <a:rPr lang="hu-HU" b="1" smtClean="0">
                    <a:solidFill>
                      <a:schemeClr val="tx1"/>
                    </a:solidFill>
                  </a:rPr>
                  <a:t>r ( V – S</a:t>
                </a:r>
                <a:r>
                  <a:rPr lang="hu-HU" smtClean="0">
                    <a:solidFill>
                      <a:schemeClr val="tx1"/>
                    </a:solidFill>
                  </a:rPr>
                  <a:t>      ) </a:t>
                </a:r>
                <a:r>
                  <a:rPr lang="hu-HU" b="1" smtClean="0">
                    <a:solidFill>
                      <a:schemeClr val="tx1"/>
                    </a:solidFill>
                  </a:rPr>
                  <a:t>dt</a:t>
                </a:r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00" y="1502974"/>
                <a:ext cx="2888932" cy="542071"/>
              </a:xfrm>
              <a:prstGeom prst="rect">
                <a:avLst/>
              </a:prstGeom>
              <a:blipFill rotWithShape="0">
                <a:blip r:embed="rId4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00736" y="172479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14" name="TextBox 13"/>
          <p:cNvSpPr txBox="1"/>
          <p:nvPr/>
        </p:nvSpPr>
        <p:spPr>
          <a:xfrm>
            <a:off x="4251942" y="144239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15" name="TextBox 14"/>
          <p:cNvSpPr txBox="1"/>
          <p:nvPr/>
        </p:nvSpPr>
        <p:spPr>
          <a:xfrm>
            <a:off x="4045628" y="156128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16" name="TextBox 15"/>
          <p:cNvSpPr txBox="1"/>
          <p:nvPr/>
        </p:nvSpPr>
        <p:spPr>
          <a:xfrm>
            <a:off x="3793691" y="156565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mc:AlternateContent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99761" y="1458899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61" y="1458899"/>
                <a:ext cx="500458" cy="5605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25494" y="2363758"/>
                <a:ext cx="638316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rgbClr val="FF7C80"/>
                    </a:solidFill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b="1" smtClean="0">
                    <a:solidFill>
                      <a:srgbClr val="FF7C8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94" y="2363758"/>
                <a:ext cx="638316" cy="5420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498390" y="239892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>
                <a:solidFill>
                  <a:srgbClr val="FF7C80"/>
                </a:solidFill>
              </a:rPr>
              <a:t>+</a:t>
            </a:r>
            <a:endParaRPr lang="hu-HU" sz="2400" b="1">
              <a:solidFill>
                <a:srgbClr val="FF7C80"/>
              </a:solidFill>
            </a:endParaRPr>
          </a:p>
        </p:txBody>
      </p:sp>
      <mc:AlternateContent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13152" y="2358435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b="1" smtClean="0">
                    <a:solidFill>
                      <a:srgbClr val="FF7C80"/>
                    </a:solidFill>
                  </a:rPr>
                  <a:t> </a:t>
                </a:r>
                <a:r>
                  <a:rPr lang="el-GR" sz="2000" b="1" smtClean="0">
                    <a:solidFill>
                      <a:srgbClr val="FF7C80"/>
                    </a:solidFill>
                  </a:rPr>
                  <a:t>σ</a:t>
                </a:r>
                <a:r>
                  <a:rPr lang="hu-HU" sz="2000" b="1" smtClean="0">
                    <a:solidFill>
                      <a:srgbClr val="FF7C80"/>
                    </a:solidFill>
                  </a:rPr>
                  <a:t>  S            </a:t>
                </a:r>
                <a:endParaRPr lang="hu-HU" b="1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52" y="2358435"/>
                <a:ext cx="1720343" cy="535468"/>
              </a:xfrm>
              <a:prstGeom prst="rect">
                <a:avLst/>
              </a:prstGeom>
              <a:blipFill rotWithShape="0">
                <a:blip r:embed="rId7"/>
                <a:stretch>
                  <a:fillRect r="-3901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504703" y="239859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>
                <a:solidFill>
                  <a:srgbClr val="FF7C80"/>
                </a:solidFill>
              </a:rPr>
              <a:t>+</a:t>
            </a:r>
            <a:endParaRPr lang="hu-HU" sz="2400" b="1">
              <a:solidFill>
                <a:srgbClr val="FF7C80"/>
              </a:solidFill>
            </a:endParaRPr>
          </a:p>
        </p:txBody>
      </p:sp>
      <mc:AlternateContent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20471" y="2357023"/>
                <a:ext cx="1258678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r>
                  <a:rPr lang="hu-HU" b="1" smtClean="0">
                    <a:solidFill>
                      <a:srgbClr val="FF7C80"/>
                    </a:solidFill>
                  </a:rPr>
                  <a:t>– r S   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471" y="2357023"/>
                <a:ext cx="1258678" cy="542071"/>
              </a:xfrm>
              <a:prstGeom prst="rect">
                <a:avLst/>
              </a:prstGeom>
              <a:blipFill rotWithShape="0">
                <a:blip r:embed="rId8"/>
                <a:stretch>
                  <a:fillRect r="-28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69707" y="257884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>
                <a:solidFill>
                  <a:srgbClr val="FF7C80"/>
                </a:solidFill>
              </a:rPr>
              <a:t>2</a:t>
            </a:r>
            <a:endParaRPr lang="hu-HU" sz="1050" b="1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20913" y="229644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>
                <a:solidFill>
                  <a:srgbClr val="FF7C80"/>
                </a:solidFill>
              </a:rPr>
              <a:t>2</a:t>
            </a:r>
            <a:endParaRPr lang="hu-HU" sz="1050" b="1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4599" y="241533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>
                <a:solidFill>
                  <a:srgbClr val="FF7C80"/>
                </a:solidFill>
              </a:rPr>
              <a:t>2</a:t>
            </a:r>
            <a:endParaRPr lang="hu-HU" sz="1050" b="1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2662" y="241970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>
                <a:solidFill>
                  <a:srgbClr val="FF7C80"/>
                </a:solidFill>
              </a:rPr>
              <a:t>2</a:t>
            </a:r>
            <a:endParaRPr lang="hu-HU" sz="1050" b="1">
              <a:solidFill>
                <a:srgbClr val="FF7C80"/>
              </a:solidFill>
            </a:endParaRPr>
          </a:p>
        </p:txBody>
      </p:sp>
      <mc:AlternateContent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89039" y="2321654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b="1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39" y="2321654"/>
                <a:ext cx="500458" cy="5605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82013" y="24415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>
                <a:solidFill>
                  <a:srgbClr val="FF7C80"/>
                </a:solidFill>
              </a:rPr>
              <a:t>- r V = 0</a:t>
            </a:r>
            <a:endParaRPr lang="hu-HU" b="1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1782" y="3056695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„Black-Scholes equation”</a:t>
            </a:r>
            <a:endParaRPr lang="hu-HU" b="1"/>
          </a:p>
        </p:txBody>
      </p:sp>
      <p:sp>
        <p:nvSpPr>
          <p:cNvPr id="29" name="TextBox 28"/>
          <p:cNvSpPr txBox="1"/>
          <p:nvPr/>
        </p:nvSpPr>
        <p:spPr>
          <a:xfrm>
            <a:off x="2000096" y="3622131"/>
            <a:ext cx="7358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it is a parabolic partial differential equation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linear: so the sum of the solutions is also a solution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financial equations are usually parabolic: they are related to heat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and diffusion equations of physics !!!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477852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326292" y="1270000"/>
            <a:ext cx="808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Solution to Black-Scholes equation</a:t>
            </a:r>
            <a:r>
              <a:rPr lang="hu-HU" smtClean="0"/>
              <a:t>: no dividend yields on the underlying </a:t>
            </a:r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421924" y="20738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N(x) = </a:t>
            </a:r>
            <a:endParaRPr lang="hu-HU" b="1"/>
          </a:p>
        </p:txBody>
      </p:sp>
      <mc:AlternateContent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4903" y="1926194"/>
                <a:ext cx="701731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bi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sty m:val="bi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u-HU" b="1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03" y="1926194"/>
                <a:ext cx="701731" cy="6646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339675" y="2151861"/>
            <a:ext cx="2276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smtClean="0"/>
              <a:t>dz</a:t>
            </a:r>
            <a:endParaRPr lang="hu-HU" sz="1600" b="1"/>
          </a:p>
        </p:txBody>
      </p:sp>
      <mc:AlternateContent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3373" y="1807091"/>
                <a:ext cx="924740" cy="902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nary>
                        <m:naryPr>
                          <m:chr/>
                          <m:limLoc m:val="undOvr"/>
                          <m:grow m:val="off"/>
                          <m:subHide m:val="off"/>
                          <m:supHide m:val="off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bi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p>
                        <m:e>
                          <m:sSup>
                            <m:sSup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hu-HU" b="1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73" y="1807091"/>
                <a:ext cx="924740" cy="902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200964" y="191844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800" b="1" smtClean="0"/>
              <a:t>2</a:t>
            </a:r>
            <a:endParaRPr lang="hu-HU" sz="800" b="1"/>
          </a:p>
        </p:txBody>
      </p:sp>
      <p:sp>
        <p:nvSpPr>
          <p:cNvPr id="33" name="TextBox 32"/>
          <p:cNvSpPr txBox="1"/>
          <p:nvPr/>
        </p:nvSpPr>
        <p:spPr>
          <a:xfrm>
            <a:off x="5144135" y="2110963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standard normal distribution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50710" y="2877661"/>
            <a:ext cx="69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CALL OPTION</a:t>
            </a:r>
            <a:r>
              <a:rPr lang="hu-HU" smtClean="0"/>
              <a:t>					</a:t>
            </a:r>
            <a:r>
              <a:rPr lang="hu-HU" b="1" u="sng" smtClean="0"/>
              <a:t>PUT OPTION</a:t>
            </a:r>
            <a:endParaRPr lang="hu-HU" b="1" u="sng"/>
          </a:p>
        </p:txBody>
      </p:sp>
      <mc:AlternateContent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93317" y="4249875"/>
                <a:ext cx="2533579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b="1" smtClean="0"/>
                  <a:t>d</a:t>
                </a:r>
                <a:r>
                  <a:rPr lang="hu-HU" smtClean="0"/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bar"/>
                                      <m:ctrlP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𝐒</m:t>
                                      </m:r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   )(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u-HU" b="1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17" y="4249875"/>
                <a:ext cx="2533579" cy="651973"/>
              </a:xfrm>
              <a:prstGeom prst="rect">
                <a:avLst/>
              </a:prstGeom>
              <a:blipFill rotWithShape="0">
                <a:blip r:embed="rId4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019022" y="457586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b="1" smtClean="0"/>
              <a:t>1</a:t>
            </a:r>
            <a:endParaRPr lang="hu-HU" sz="1200" b="1"/>
          </a:p>
        </p:txBody>
      </p:sp>
      <p:sp>
        <p:nvSpPr>
          <p:cNvPr id="37" name="TextBox 36"/>
          <p:cNvSpPr txBox="1"/>
          <p:nvPr/>
        </p:nvSpPr>
        <p:spPr>
          <a:xfrm>
            <a:off x="5585799" y="428744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mc:AlternateContent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93317" y="4947651"/>
                <a:ext cx="1960088" cy="394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b="1" smtClean="0"/>
                  <a:t>d  = d  – </a:t>
                </a:r>
                <a:r>
                  <a:rPr lang="el-GR" b="1" smtClean="0"/>
                  <a:t>σ</a:t>
                </a:r>
                <a:r>
                  <a:rPr lang="hu-HU" b="1" smtClean="0"/>
                  <a:t>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rad>
                    </m:oMath>
                  </m:oMathPara>
                </a14:m>
                <a:endParaRPr lang="hu-HU" b="1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17" y="4947651"/>
                <a:ext cx="1960088" cy="394532"/>
              </a:xfrm>
              <a:prstGeom prst="rect">
                <a:avLst/>
              </a:prstGeom>
              <a:blipFill rotWithShape="0">
                <a:blip r:embed="rId5"/>
                <a:stretch>
                  <a:fillRect l="-2804" t="-3125" b="-2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034918" y="512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b="1" smtClean="0"/>
              <a:t>2</a:t>
            </a:r>
            <a:endParaRPr lang="hu-HU" sz="1200" b="1"/>
          </a:p>
        </p:txBody>
      </p:sp>
      <p:sp>
        <p:nvSpPr>
          <p:cNvPr id="40" name="TextBox 39"/>
          <p:cNvSpPr txBox="1"/>
          <p:nvPr/>
        </p:nvSpPr>
        <p:spPr>
          <a:xfrm>
            <a:off x="4482525" y="512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b="1" smtClean="0"/>
              <a:t>1</a:t>
            </a:r>
            <a:endParaRPr lang="hu-HU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1069000" y="352566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>
                <a:solidFill>
                  <a:srgbClr val="FF7C80"/>
                </a:solidFill>
              </a:rPr>
              <a:t>S(0)N(d ) – E e        N(d )</a:t>
            </a:r>
            <a:endParaRPr lang="hu-HU" b="1">
              <a:solidFill>
                <a:srgbClr val="FF7C8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70857" y="36924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00" b="1" smtClean="0">
                <a:solidFill>
                  <a:srgbClr val="FF7C80"/>
                </a:solidFill>
              </a:rPr>
              <a:t>2</a:t>
            </a:r>
            <a:endParaRPr lang="hu-HU" sz="1000" b="1">
              <a:solidFill>
                <a:srgbClr val="FF7C8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60461" y="36847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00" b="1" smtClean="0">
                <a:solidFill>
                  <a:srgbClr val="FF7C80"/>
                </a:solidFill>
              </a:rPr>
              <a:t>1</a:t>
            </a:r>
            <a:endParaRPr lang="hu-HU" sz="1000" b="1">
              <a:solidFill>
                <a:srgbClr val="FF7C8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3949" y="344308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smtClean="0">
                <a:solidFill>
                  <a:srgbClr val="FF7C80"/>
                </a:solidFill>
              </a:rPr>
              <a:t>-r(T-t)</a:t>
            </a:r>
            <a:endParaRPr lang="hu-HU" sz="1400" b="1">
              <a:solidFill>
                <a:srgbClr val="FF7C8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6896" y="352566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>
                <a:solidFill>
                  <a:srgbClr val="FF7C80"/>
                </a:solidFill>
              </a:rPr>
              <a:t>-S(0)N(-d ) + E e        N(-d )</a:t>
            </a:r>
            <a:endParaRPr lang="hu-HU" b="1">
              <a:solidFill>
                <a:srgbClr val="FF7C8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3558" y="36924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00" b="1" smtClean="0">
                <a:solidFill>
                  <a:srgbClr val="FF7C80"/>
                </a:solidFill>
              </a:rPr>
              <a:t>2</a:t>
            </a:r>
            <a:endParaRPr lang="hu-HU" sz="1000" b="1">
              <a:solidFill>
                <a:srgbClr val="FF7C8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83116" y="36847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00" b="1" smtClean="0">
                <a:solidFill>
                  <a:srgbClr val="FF7C80"/>
                </a:solidFill>
              </a:rPr>
              <a:t>1</a:t>
            </a:r>
            <a:endParaRPr lang="hu-HU" sz="1000" b="1">
              <a:solidFill>
                <a:srgbClr val="FF7C8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47221" y="344308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smtClean="0">
                <a:solidFill>
                  <a:srgbClr val="FF7C80"/>
                </a:solidFill>
              </a:rPr>
              <a:t>-r(T-t)</a:t>
            </a:r>
            <a:endParaRPr lang="hu-HU" sz="1400" b="1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77539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The Greeks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1.) </a:t>
            </a:r>
            <a:r>
              <a:rPr lang="hu-HU" b="1" u="sng" smtClean="0"/>
              <a:t>Delta</a:t>
            </a:r>
            <a:r>
              <a:rPr lang="hu-HU" smtClean="0"/>
              <a:t>: 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endParaRPr lang="hu-HU"/>
          </a:p>
        </p:txBody>
      </p:sp>
      <mc:AlternateContent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4151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03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delta of an option/portfolio is the sensitivity of the </a:t>
            </a:r>
          </a:p>
          <a:p>
            <a:r>
              <a:rPr lang="hu-HU"/>
              <a:t>	</a:t>
            </a:r>
            <a:r>
              <a:rPr lang="hu-HU" smtClean="0"/>
              <a:t>option/portfolio to the underlying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3313733" y="3251200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~ the delta of a portfolio is the sum of deltas of </a:t>
            </a:r>
          </a:p>
          <a:p>
            <a:r>
              <a:rPr lang="hu-HU"/>
              <a:t> </a:t>
            </a:r>
            <a:r>
              <a:rPr lang="hu-HU" smtClean="0"/>
              <a:t>     all individual positions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940908" y="4242486"/>
            <a:ext cx="5890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it is important when dealing with delta-hedging</a:t>
            </a:r>
          </a:p>
          <a:p>
            <a:r>
              <a:rPr lang="hu-HU" smtClean="0">
                <a:sym typeface="Wingdings" panose="05000000000000000000" pitchFamily="2" charset="2"/>
              </a:rPr>
              <a:t>	We can eliminate risk if we make sure delta is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	equals to the derivative !!!</a:t>
            </a:r>
            <a:endParaRPr lang="hu-HU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4010056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The Greeks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2.) </a:t>
            </a:r>
            <a:r>
              <a:rPr lang="hu-HU" b="1" u="sng" smtClean="0"/>
              <a:t>Gamma</a:t>
            </a:r>
            <a:r>
              <a:rPr lang="hu-HU" smtClean="0"/>
              <a:t>: 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𝛤</a:t>
            </a:r>
            <a:endParaRPr lang="hu-HU"/>
          </a:p>
        </p:txBody>
      </p:sp>
      <mc:AlternateContent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𝛤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4151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60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gamma of an option/portfolio is second derivative of the </a:t>
            </a:r>
          </a:p>
          <a:p>
            <a:r>
              <a:rPr lang="hu-HU"/>
              <a:t>	</a:t>
            </a:r>
            <a:r>
              <a:rPr lang="hu-HU" smtClean="0"/>
              <a:t>position with respect to the underlying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3313733" y="3251200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~ basically it is the sensitivity of </a:t>
            </a:r>
            <a:r>
              <a:rPr lang="hu-HU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mtClean="0"/>
              <a:t> delta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331309" y="3658197"/>
            <a:ext cx="728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gamma is a measure of how often a position must be rehedged in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order to maintain a delta-neural position</a:t>
            </a:r>
            <a:endParaRPr lang="hu-HU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6773" y="253554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10" name="TextBox 9"/>
          <p:cNvSpPr txBox="1"/>
          <p:nvPr/>
        </p:nvSpPr>
        <p:spPr>
          <a:xfrm>
            <a:off x="5036431" y="282399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" name="TextBox 2"/>
          <p:cNvSpPr txBox="1"/>
          <p:nvPr/>
        </p:nvSpPr>
        <p:spPr>
          <a:xfrm>
            <a:off x="945689" y="4344040"/>
            <a:ext cx="791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smtClean="0"/>
              <a:t>Delta-neutral</a:t>
            </a:r>
            <a:r>
              <a:rPr lang="hu-HU" smtClean="0"/>
              <a:t>: it means the portfolio value remains unchanged when small</a:t>
            </a:r>
          </a:p>
          <a:p>
            <a:r>
              <a:rPr lang="hu-HU"/>
              <a:t>	</a:t>
            </a:r>
            <a:r>
              <a:rPr lang="hu-HU" smtClean="0"/>
              <a:t>changes occur in the value of the underlying</a:t>
            </a:r>
          </a:p>
          <a:p>
            <a:r>
              <a:rPr lang="hu-HU"/>
              <a:t>	</a:t>
            </a:r>
            <a:r>
              <a:rPr lang="hu-HU" smtClean="0"/>
              <a:t>	This is what Black-Scholes model about !!!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255470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The Greeks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49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3.) </a:t>
            </a:r>
            <a:r>
              <a:rPr lang="hu-HU" b="1" u="sng" smtClean="0"/>
              <a:t>Theta</a:t>
            </a:r>
            <a:r>
              <a:rPr lang="hu-HU" smtClean="0"/>
              <a:t>: 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𝛩</a:t>
            </a:r>
            <a:endParaRPr lang="hu-HU"/>
          </a:p>
        </p:txBody>
      </p:sp>
      <mc:AlternateContent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1259" y="2445218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𝛩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59" y="2445218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3774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16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Theta is the rate of change of the option price with time:</a:t>
            </a:r>
            <a:endParaRPr lang="hu-HU"/>
          </a:p>
        </p:txBody>
      </p:sp>
      <mc:AlternateContent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60839" y="4431657"/>
                <a:ext cx="1617769" cy="63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39" y="4431657"/>
                <a:ext cx="1617769" cy="632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309816" y="3178082"/>
            <a:ext cx="11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4.) </a:t>
            </a:r>
            <a:r>
              <a:rPr lang="hu-HU" b="1" u="sng" smtClean="0"/>
              <a:t>Vega</a:t>
            </a:r>
            <a:r>
              <a:rPr lang="hu-HU" smtClean="0"/>
              <a:t>:</a:t>
            </a:r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2248930" y="3620532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Some models rely heavily on the volatility so it may be important</a:t>
            </a:r>
          </a:p>
          <a:p>
            <a:r>
              <a:rPr lang="hu-HU"/>
              <a:t>	</a:t>
            </a:r>
            <a:r>
              <a:rPr lang="hu-HU" smtClean="0"/>
              <a:t>to monitor the change according to volatility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654268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The Greeks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74573" y="127000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Black-Scholes formula:</a:t>
            </a:r>
            <a:endParaRPr lang="hu-HU" b="1" u="sng"/>
          </a:p>
        </p:txBody>
      </p:sp>
      <p:sp>
        <p:nvSpPr>
          <p:cNvPr id="24" name="TextBox 23"/>
          <p:cNvSpPr txBox="1"/>
          <p:nvPr/>
        </p:nvSpPr>
        <p:spPr>
          <a:xfrm>
            <a:off x="3381286" y="3689495"/>
            <a:ext cx="161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 + </a:t>
            </a:r>
            <a:endParaRPr lang="hu-HU" sz="2800" b="1">
              <a:solidFill>
                <a:srgbClr val="FF7C80"/>
              </a:solidFill>
            </a:endParaRPr>
          </a:p>
        </p:txBody>
      </p:sp>
      <mc:AlternateContent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05474" y="3621816"/>
                <a:ext cx="4373313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4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4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rgbClr val="FF7C80"/>
                    </a:solidFill>
                  </a:rPr>
                  <a:t> </a:t>
                </a:r>
                <a:r>
                  <a:rPr lang="el-GR" sz="2400" b="1" smtClean="0">
                    <a:solidFill>
                      <a:srgbClr val="FF7C80"/>
                    </a:solidFill>
                  </a:rPr>
                  <a:t>σ</a:t>
                </a:r>
                <a:r>
                  <a:rPr lang="hu-HU" sz="2400" b="1" smtClean="0">
                    <a:solidFill>
                      <a:srgbClr val="FF7C80"/>
                    </a:solidFill>
                  </a:rPr>
                  <a:t>  S  </a:t>
                </a:r>
                <a:r>
                  <a:rPr lang="hu-HU" sz="2400" b="1" smtClean="0">
                    <a:solidFill>
                      <a:srgbClr val="FF7C8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𝛤 – r S 𝛥 – r V = 0 </a:t>
                </a:r>
                <a:r>
                  <a:rPr lang="hu-HU" sz="2400" b="1" smtClean="0">
                    <a:solidFill>
                      <a:srgbClr val="FF7C80"/>
                    </a:solidFill>
                  </a:rPr>
                  <a:t>          </a:t>
                </a:r>
                <a:endParaRPr lang="hu-HU" sz="2000" b="1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74" y="3621816"/>
                <a:ext cx="4373313" cy="624082"/>
              </a:xfrm>
              <a:prstGeom prst="rect">
                <a:avLst/>
              </a:prstGeom>
              <a:blipFill rotWithShape="0">
                <a:blip r:embed="rId2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662581" y="3690767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>
                <a:solidFill>
                  <a:srgbClr val="FF7C80"/>
                </a:solidFill>
              </a:rPr>
              <a:t>2</a:t>
            </a:r>
            <a:endParaRPr lang="hu-HU" sz="1100" b="1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4740" y="368690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>
                <a:solidFill>
                  <a:srgbClr val="FF7C80"/>
                </a:solidFill>
              </a:rPr>
              <a:t>2</a:t>
            </a:r>
            <a:endParaRPr lang="hu-HU" sz="1100" b="1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9617" y="293510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theta</a:t>
            </a:r>
            <a:endParaRPr lang="hu-HU" sz="1600"/>
          </a:p>
        </p:txBody>
      </p:sp>
      <p:sp>
        <p:nvSpPr>
          <p:cNvPr id="28" name="TextBox 27"/>
          <p:cNvSpPr txBox="1"/>
          <p:nvPr/>
        </p:nvSpPr>
        <p:spPr>
          <a:xfrm>
            <a:off x="4399193" y="294093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gamma</a:t>
            </a:r>
            <a:endParaRPr lang="hu-HU" sz="1600"/>
          </a:p>
        </p:txBody>
      </p:sp>
      <p:sp>
        <p:nvSpPr>
          <p:cNvPr id="29" name="TextBox 28"/>
          <p:cNvSpPr txBox="1"/>
          <p:nvPr/>
        </p:nvSpPr>
        <p:spPr>
          <a:xfrm>
            <a:off x="5493088" y="2944825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delta</a:t>
            </a:r>
            <a:endParaRPr lang="hu-HU" sz="1600"/>
          </a:p>
        </p:txBody>
      </p:sp>
      <mc:AlternateContent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69979" y="1892875"/>
                <a:ext cx="724878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400" b="1" smtClean="0">
                    <a:solidFill>
                      <a:schemeClr val="tx1"/>
                    </a:solidFill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z="2000" b="1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79" y="1892875"/>
                <a:ext cx="724878" cy="6319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442875" y="192804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 smtClean="0"/>
              <a:t>+</a:t>
            </a:r>
            <a:endParaRPr lang="hu-HU" sz="2800" b="1"/>
          </a:p>
        </p:txBody>
      </p:sp>
      <mc:AlternateContent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57637" y="1887552"/>
                <a:ext cx="2055371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r>
                  <a:rPr lang="el-GR" sz="2400" b="1" smtClean="0">
                    <a:solidFill>
                      <a:schemeClr val="tx1"/>
                    </a:solidFill>
                  </a:rPr>
                  <a:t>σ</a:t>
                </a:r>
                <a:r>
                  <a:rPr lang="hu-HU" sz="2400" b="1" smtClean="0">
                    <a:solidFill>
                      <a:schemeClr val="tx1"/>
                    </a:solidFill>
                  </a:rPr>
                  <a:t>  S            </a:t>
                </a:r>
                <a:endParaRPr lang="hu-HU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37" y="1887552"/>
                <a:ext cx="2055371" cy="624082"/>
              </a:xfrm>
              <a:prstGeom prst="rect">
                <a:avLst/>
              </a:prstGeom>
              <a:blipFill rotWithShape="0">
                <a:blip r:embed="rId4"/>
                <a:stretch>
                  <a:fillRect r="-3858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449188" y="192771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 smtClean="0"/>
              <a:t>+</a:t>
            </a:r>
            <a:endParaRPr lang="hu-HU" sz="2800" b="1"/>
          </a:p>
        </p:txBody>
      </p:sp>
      <mc:AlternateContent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13240" y="1886140"/>
                <a:ext cx="1415772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r>
                  <a:rPr lang="hu-HU" sz="2000" b="1" smtClean="0">
                    <a:solidFill>
                      <a:schemeClr val="tx1"/>
                    </a:solidFill>
                  </a:rPr>
                  <a:t>– r S   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40" y="1886140"/>
                <a:ext cx="1415772" cy="631968"/>
              </a:xfrm>
              <a:prstGeom prst="rect">
                <a:avLst/>
              </a:prstGeom>
              <a:blipFill rotWithShape="0">
                <a:blip r:embed="rId5"/>
                <a:stretch>
                  <a:fillRect r="-34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820142" y="2173869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/>
              <a:t>2</a:t>
            </a:r>
            <a:endParaRPr lang="hu-HU" sz="1100" b="1"/>
          </a:p>
        </p:txBody>
      </p:sp>
      <p:sp>
        <p:nvSpPr>
          <p:cNvPr id="37" name="TextBox 36"/>
          <p:cNvSpPr txBox="1"/>
          <p:nvPr/>
        </p:nvSpPr>
        <p:spPr>
          <a:xfrm>
            <a:off x="4638396" y="182556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/>
              <a:t>2</a:t>
            </a:r>
            <a:endParaRPr lang="hu-HU" sz="1100" b="1"/>
          </a:p>
        </p:txBody>
      </p:sp>
      <p:sp>
        <p:nvSpPr>
          <p:cNvPr id="38" name="TextBox 37"/>
          <p:cNvSpPr txBox="1"/>
          <p:nvPr/>
        </p:nvSpPr>
        <p:spPr>
          <a:xfrm>
            <a:off x="4407368" y="1952687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/>
              <a:t>2</a:t>
            </a:r>
            <a:endParaRPr lang="hu-HU" sz="1100" b="1"/>
          </a:p>
        </p:txBody>
      </p:sp>
      <p:sp>
        <p:nvSpPr>
          <p:cNvPr id="39" name="TextBox 38"/>
          <p:cNvSpPr txBox="1"/>
          <p:nvPr/>
        </p:nvSpPr>
        <p:spPr>
          <a:xfrm>
            <a:off x="4081289" y="194882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/>
              <a:t>2</a:t>
            </a:r>
            <a:endParaRPr lang="hu-HU" sz="1100" b="1"/>
          </a:p>
        </p:txBody>
      </p:sp>
      <mc:AlternateContent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54804" y="1859009"/>
                <a:ext cx="53732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04" y="1859009"/>
                <a:ext cx="537327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005444" y="197885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smtClean="0"/>
              <a:t>- r V = 0</a:t>
            </a:r>
            <a:endParaRPr lang="hu-HU" sz="2000" b="1"/>
          </a:p>
        </p:txBody>
      </p:sp>
      <p:sp>
        <p:nvSpPr>
          <p:cNvPr id="42" name="Right Brace 41"/>
          <p:cNvSpPr/>
          <p:nvPr/>
        </p:nvSpPr>
        <p:spPr>
          <a:xfrm rot="5400000">
            <a:off x="3285070" y="2353941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3" name="Right Brace 42"/>
          <p:cNvSpPr/>
          <p:nvPr/>
        </p:nvSpPr>
        <p:spPr>
          <a:xfrm rot="5400000">
            <a:off x="4676623" y="2349385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4" name="Right Brace 43"/>
          <p:cNvSpPr/>
          <p:nvPr/>
        </p:nvSpPr>
        <p:spPr>
          <a:xfrm rot="5400000">
            <a:off x="5734348" y="2342937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305630" y="452622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„Black-Scholes formula with the greeks”</a:t>
            </a: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3811736374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Implied Volatility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614616" y="1284069"/>
            <a:ext cx="620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Most of the parameters are straightforward when dealing</a:t>
            </a:r>
          </a:p>
          <a:p>
            <a:r>
              <a:rPr lang="hu-HU"/>
              <a:t>	</a:t>
            </a:r>
            <a:r>
              <a:rPr lang="hu-HU" smtClean="0"/>
              <a:t>with the Black-Scholes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466" y="1930400"/>
            <a:ext cx="247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V(S,t,</a:t>
            </a:r>
            <a:r>
              <a:rPr lang="el-GR" sz="2400" b="1" smtClean="0">
                <a:solidFill>
                  <a:srgbClr val="FF7C80"/>
                </a:solidFill>
              </a:rPr>
              <a:t>σ</a:t>
            </a:r>
            <a:r>
              <a:rPr lang="hu-HU" sz="2400" b="1" smtClean="0"/>
              <a:t>,</a:t>
            </a:r>
            <a:r>
              <a:rPr lang="el-GR" sz="2400" b="1" smtClean="0"/>
              <a:t>μ</a:t>
            </a:r>
            <a:r>
              <a:rPr lang="hu-HU" sz="2400" b="1" smtClean="0"/>
              <a:t>,E,T,r)</a:t>
            </a:r>
            <a:endParaRPr lang="hu-HU" sz="2400" b="1"/>
          </a:p>
        </p:txBody>
      </p:sp>
      <p:sp>
        <p:nvSpPr>
          <p:cNvPr id="6" name="TextBox 5"/>
          <p:cNvSpPr txBox="1"/>
          <p:nvPr/>
        </p:nvSpPr>
        <p:spPr>
          <a:xfrm>
            <a:off x="3087523" y="2496065"/>
            <a:ext cx="37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HOW TO CALCULATE VOLATILITY?</a:t>
            </a:r>
            <a:endParaRPr lang="hu-HU" b="1"/>
          </a:p>
        </p:txBody>
      </p:sp>
      <p:sp>
        <p:nvSpPr>
          <p:cNvPr id="7" name="TextBox 6"/>
          <p:cNvSpPr txBox="1"/>
          <p:nvPr/>
        </p:nvSpPr>
        <p:spPr>
          <a:xfrm>
            <a:off x="3461642" y="2881873"/>
            <a:ext cx="581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>
                <a:sym typeface="Wingdings" panose="05000000000000000000" pitchFamily="2" charset="2"/>
              </a:rPr>
              <a:t> volatility has something to do with the option price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1779373" y="3385751"/>
            <a:ext cx="749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What volatility should the investor use to get the correct market price</a:t>
            </a:r>
          </a:p>
          <a:p>
            <a:r>
              <a:rPr lang="hu-HU"/>
              <a:t>	</a:t>
            </a:r>
            <a:r>
              <a:rPr lang="hu-HU" smtClean="0"/>
              <a:t>of the given option? This is called implied-volatility !!!</a:t>
            </a:r>
          </a:p>
          <a:p>
            <a:endParaRPr lang="hu-HU"/>
          </a:p>
          <a:p>
            <a:r>
              <a:rPr lang="hu-HU" smtClean="0"/>
              <a:t>	   We have to solve the Black-Scholes equation:</a:t>
            </a:r>
          </a:p>
          <a:p>
            <a:endParaRPr lang="hu-HU"/>
          </a:p>
          <a:p>
            <a:r>
              <a:rPr lang="hu-HU" smtClean="0"/>
              <a:t>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7290" y="4678412"/>
            <a:ext cx="595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V               (S,t,</a:t>
            </a:r>
            <a:r>
              <a:rPr lang="el-GR" sz="2400" b="1" smtClean="0"/>
              <a:t>σ</a:t>
            </a:r>
            <a:r>
              <a:rPr lang="hu-HU" sz="2400" b="1" smtClean="0"/>
              <a:t>,</a:t>
            </a:r>
            <a:r>
              <a:rPr lang="el-GR" sz="2400" b="1" smtClean="0"/>
              <a:t>μ</a:t>
            </a:r>
            <a:r>
              <a:rPr lang="hu-HU" sz="2400" b="1" smtClean="0"/>
              <a:t>,E,T,r) = known value</a:t>
            </a:r>
            <a:endParaRPr lang="hu-HU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2696723" y="4970800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smtClean="0"/>
              <a:t>Black-Scholes</a:t>
            </a:r>
            <a:endParaRPr lang="hu-HU"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3087523" y="5432465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We can use </a:t>
            </a:r>
            <a:r>
              <a:rPr lang="hu-HU" b="1" smtClean="0"/>
              <a:t>Newton-Raphson</a:t>
            </a:r>
            <a:r>
              <a:rPr lang="hu-HU" smtClean="0"/>
              <a:t> method to find </a:t>
            </a:r>
            <a:r>
              <a:rPr lang="el-GR" b="1" smtClean="0"/>
              <a:t>σ</a:t>
            </a: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1919592097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6" name="TextBox 5"/>
          <p:cNvSpPr txBox="1"/>
          <p:nvPr/>
        </p:nvSpPr>
        <p:spPr>
          <a:xfrm>
            <a:off x="1533905" y="1330866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How to make money with Black-Scholes model?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985319" y="1930400"/>
            <a:ext cx="6263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several investors use these kinds of models to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eliminate risk</a:t>
            </a:r>
          </a:p>
          <a:p>
            <a:pPr lvl="1"/>
            <a:endParaRPr lang="hu-HU">
              <a:sym typeface="Wingdings" panose="05000000000000000000" pitchFamily="2" charset="2"/>
            </a:endParaRPr>
          </a:p>
          <a:p>
            <a:pPr lvl="1"/>
            <a:r>
              <a:rPr lang="hu-HU" smtClean="0">
                <a:sym typeface="Wingdings" panose="05000000000000000000" pitchFamily="2" charset="2"/>
              </a:rPr>
              <a:t>	So calculate the greeks to hedge a given portfolio</a:t>
            </a:r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985319" y="3459893"/>
            <a:ext cx="7162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>
                <a:sym typeface="Wingdings" panose="05000000000000000000" pitchFamily="2" charset="2"/>
              </a:rPr>
              <a:t> y</a:t>
            </a:r>
            <a:r>
              <a:rPr lang="hu-HU" smtClean="0"/>
              <a:t>ou can use Black-Scholes model to find mispriced options</a:t>
            </a:r>
          </a:p>
          <a:p>
            <a:r>
              <a:rPr lang="hu-HU"/>
              <a:t>	</a:t>
            </a:r>
            <a:r>
              <a:rPr lang="hu-HU" smtClean="0"/>
              <a:t>in the market</a:t>
            </a:r>
          </a:p>
          <a:p>
            <a:r>
              <a:rPr lang="hu-HU"/>
              <a:t>	</a:t>
            </a:r>
            <a:r>
              <a:rPr lang="hu-HU" smtClean="0"/>
              <a:t>	~ you can buy or sell accordingly to make a profit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719402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Long Term Capital Management </a:t>
            </a:r>
            <a:r>
              <a:rPr lang="hu-HU" b="1" smtClean="0"/>
              <a:t>(LTCM)</a:t>
            </a:r>
            <a:endParaRPr lang="hu-HU" b="1"/>
          </a:p>
        </p:txBody>
      </p:sp>
      <p:sp>
        <p:nvSpPr>
          <p:cNvPr id="4" name="TextBox 3"/>
          <p:cNvSpPr txBox="1"/>
          <p:nvPr/>
        </p:nvSpPr>
        <p:spPr>
          <a:xfrm>
            <a:off x="1548714" y="144986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t</a:t>
            </a:r>
            <a:r>
              <a:rPr lang="hu-HU" smtClean="0">
                <a:sym typeface="Wingdings" panose="05000000000000000000" pitchFamily="2" charset="2"/>
              </a:rPr>
              <a:t>his hedge fund was founded in </a:t>
            </a:r>
            <a:r>
              <a:rPr lang="hu-HU" b="1" smtClean="0">
                <a:sym typeface="Wingdings" panose="05000000000000000000" pitchFamily="2" charset="2"/>
              </a:rPr>
              <a:t>1994</a:t>
            </a:r>
            <a:r>
              <a:rPr lang="hu-HU" smtClean="0">
                <a:sym typeface="Wingdings" panose="05000000000000000000" pitchFamily="2" charset="2"/>
              </a:rPr>
              <a:t> by the former vice-chairman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of Salomon Brothers – John W. </a:t>
            </a:r>
            <a:r>
              <a:rPr lang="hu-HU" b="1" smtClean="0">
                <a:sym typeface="Wingdings" panose="05000000000000000000" pitchFamily="2" charset="2"/>
              </a:rPr>
              <a:t>Meriwether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8714" y="2290120"/>
            <a:ext cx="7226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l</a:t>
            </a:r>
            <a:r>
              <a:rPr lang="hu-HU" smtClean="0">
                <a:sym typeface="Wingdings" panose="05000000000000000000" pitchFamily="2" charset="2"/>
              </a:rPr>
              <a:t>ots of members were academics: such as the Nobel-prize winner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Myron Scholes and Robert C. Merton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~ they used quite complex models such as paris-trading or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	Black-Scholes model !!!</a:t>
            </a:r>
            <a:endParaRPr lang="hu-HU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61" y="3684378"/>
            <a:ext cx="4140021" cy="28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4741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74573" y="1409526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</a:t>
            </a:r>
            <a:r>
              <a:rPr lang="hu-HU" b="1" smtClean="0"/>
              <a:t>V(S,t,...) </a:t>
            </a:r>
            <a:r>
              <a:rPr lang="hu-HU" smtClean="0"/>
              <a:t>value of an option is a function of various parameters</a:t>
            </a:r>
          </a:p>
          <a:p>
            <a:r>
              <a:rPr lang="hu-HU"/>
              <a:t> </a:t>
            </a:r>
            <a:r>
              <a:rPr lang="hu-HU" smtClean="0"/>
              <a:t>    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1403012" y="2591998"/>
            <a:ext cx="760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V(    S    ,    t    ,    </a:t>
            </a:r>
            <a:r>
              <a:rPr lang="el-GR" sz="2400" b="1" smtClean="0"/>
              <a:t>σ</a:t>
            </a:r>
            <a:r>
              <a:rPr lang="hu-HU" sz="2400" b="1" smtClean="0"/>
              <a:t>    ,    </a:t>
            </a:r>
            <a:r>
              <a:rPr lang="el-GR" sz="2400" b="1" smtClean="0"/>
              <a:t>μ</a:t>
            </a:r>
            <a:r>
              <a:rPr lang="hu-HU" sz="2400" b="1" smtClean="0"/>
              <a:t>    ,    E    ,    T    ,    r    )</a:t>
            </a:r>
            <a:endParaRPr lang="hu-HU" sz="2400" b="1"/>
          </a:p>
        </p:txBody>
      </p:sp>
      <p:sp>
        <p:nvSpPr>
          <p:cNvPr id="9" name="Right Brace 8"/>
          <p:cNvSpPr/>
          <p:nvPr/>
        </p:nvSpPr>
        <p:spPr>
          <a:xfrm rot="5400000">
            <a:off x="2642085" y="2382757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1449586" y="3328615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stock price and time</a:t>
            </a:r>
          </a:p>
          <a:p>
            <a:r>
              <a:rPr lang="hu-HU" sz="1600" smtClean="0"/>
              <a:t>     are variables</a:t>
            </a:r>
            <a:endParaRPr lang="hu-HU" sz="1600"/>
          </a:p>
        </p:txBody>
      </p:sp>
      <p:sp>
        <p:nvSpPr>
          <p:cNvPr id="11" name="Right Brace 10"/>
          <p:cNvSpPr/>
          <p:nvPr/>
        </p:nvSpPr>
        <p:spPr>
          <a:xfrm rot="5400000">
            <a:off x="4551988" y="2947413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68129" y="3861122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v</a:t>
            </a:r>
            <a:r>
              <a:rPr lang="hu-HU" sz="1600" smtClean="0"/>
              <a:t>olatility and mean are </a:t>
            </a:r>
          </a:p>
          <a:p>
            <a:r>
              <a:rPr lang="hu-HU" sz="1600" smtClean="0"/>
              <a:t> parameters associated</a:t>
            </a:r>
          </a:p>
          <a:p>
            <a:r>
              <a:rPr lang="hu-HU" sz="1600" smtClean="0"/>
              <a:t>   with the stock price</a:t>
            </a:r>
            <a:endParaRPr lang="hu-HU" sz="1600"/>
          </a:p>
        </p:txBody>
      </p:sp>
      <p:sp>
        <p:nvSpPr>
          <p:cNvPr id="13" name="Right Brace 12"/>
          <p:cNvSpPr/>
          <p:nvPr/>
        </p:nvSpPr>
        <p:spPr>
          <a:xfrm rot="5400000">
            <a:off x="6632042" y="3796605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6800332" y="3429381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   parameter associated with</a:t>
            </a:r>
          </a:p>
          <a:p>
            <a:r>
              <a:rPr lang="hu-HU" sz="1600"/>
              <a:t> </a:t>
            </a:r>
            <a:r>
              <a:rPr lang="hu-HU" sz="1600" smtClean="0"/>
              <a:t> 	risk-free rate</a:t>
            </a:r>
            <a:endParaRPr lang="hu-HU" sz="1600"/>
          </a:p>
        </p:txBody>
      </p:sp>
      <p:sp>
        <p:nvSpPr>
          <p:cNvPr id="15" name="Right Brace 14"/>
          <p:cNvSpPr/>
          <p:nvPr/>
        </p:nvSpPr>
        <p:spPr>
          <a:xfrm rot="5400000">
            <a:off x="8216631" y="2776342"/>
            <a:ext cx="218707" cy="882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642916" y="4900149"/>
            <a:ext cx="263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   strike price and expiry</a:t>
            </a:r>
          </a:p>
          <a:p>
            <a:r>
              <a:rPr lang="hu-HU" sz="1600" smtClean="0"/>
              <a:t>are parameters associated</a:t>
            </a:r>
          </a:p>
          <a:p>
            <a:r>
              <a:rPr lang="hu-HU" sz="1600" smtClean="0"/>
              <a:t>    with the given option</a:t>
            </a:r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29649602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Long Term Capital Management </a:t>
            </a:r>
            <a:r>
              <a:rPr lang="hu-HU" b="1" smtClean="0"/>
              <a:t>(LTCM)</a:t>
            </a:r>
            <a:endParaRPr lang="hu-HU" b="1"/>
          </a:p>
        </p:txBody>
      </p:sp>
      <p:sp>
        <p:nvSpPr>
          <p:cNvPr id="3" name="TextBox 2"/>
          <p:cNvSpPr txBox="1"/>
          <p:nvPr/>
        </p:nvSpPr>
        <p:spPr>
          <a:xfrm>
            <a:off x="1762897" y="1342768"/>
            <a:ext cx="540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Because of the asian financial crisis in 1997 and </a:t>
            </a:r>
          </a:p>
          <a:p>
            <a:r>
              <a:rPr lang="hu-HU"/>
              <a:t>t</a:t>
            </a:r>
            <a:r>
              <a:rPr lang="hu-HU" smtClean="0"/>
              <a:t>he </a:t>
            </a:r>
            <a:r>
              <a:rPr lang="hu-HU"/>
              <a:t>r</a:t>
            </a:r>
            <a:r>
              <a:rPr lang="hu-HU" smtClean="0"/>
              <a:t>ussian financial crisis in 1998 </a:t>
            </a:r>
            <a:r>
              <a:rPr lang="hu-HU" b="1" smtClean="0"/>
              <a:t>LTCM</a:t>
            </a:r>
            <a:r>
              <a:rPr lang="hu-HU" smtClean="0"/>
              <a:t> collapsed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1762897" y="1997515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>
                <a:sym typeface="Wingdings" panose="05000000000000000000" pitchFamily="2" charset="2"/>
              </a:rPr>
              <a:t>What as the key of success?</a:t>
            </a:r>
            <a:endParaRPr lang="hu-HU" b="1" u="sng"/>
          </a:p>
        </p:txBody>
      </p:sp>
      <p:sp>
        <p:nvSpPr>
          <p:cNvPr id="8" name="TextBox 7"/>
          <p:cNvSpPr txBox="1"/>
          <p:nvPr/>
        </p:nvSpPr>
        <p:spPr>
          <a:xfrm>
            <a:off x="1938618" y="2375263"/>
            <a:ext cx="6074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>
                <a:sym typeface="Wingdings" panose="05000000000000000000" pitchFamily="2" charset="2"/>
              </a:rPr>
              <a:t>The quants in </a:t>
            </a:r>
            <a:r>
              <a:rPr lang="hu-HU" b="1" smtClean="0">
                <a:sym typeface="Wingdings" panose="05000000000000000000" pitchFamily="2" charset="2"/>
              </a:rPr>
              <a:t>LTCM</a:t>
            </a:r>
            <a:r>
              <a:rPr lang="hu-HU" smtClean="0">
                <a:sym typeface="Wingdings" panose="05000000000000000000" pitchFamily="2" charset="2"/>
              </a:rPr>
              <a:t> tried to hedge market risk 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There are two approaches: Black-Scholes model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	and pairs-trading strategy </a:t>
            </a:r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3374171" y="3372913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MARKET-NEUTRAL STRATEGIES !!!</a:t>
            </a:r>
            <a:endParaRPr lang="hu-HU" b="1"/>
          </a:p>
        </p:txBody>
      </p:sp>
      <p:sp>
        <p:nvSpPr>
          <p:cNvPr id="10" name="TextBox 9"/>
          <p:cNvSpPr txBox="1"/>
          <p:nvPr/>
        </p:nvSpPr>
        <p:spPr>
          <a:xfrm>
            <a:off x="2924432" y="3929449"/>
            <a:ext cx="664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market-neutral strategy tries to profit from both increasing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and decreasing stock prices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4432" y="4575780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usually combining long and short positions</a:t>
            </a:r>
          </a:p>
          <a:p>
            <a:r>
              <a:rPr lang="hu-HU" smtClean="0">
                <a:sym typeface="Wingdings" panose="05000000000000000000" pitchFamily="2" charset="2"/>
              </a:rPr>
              <a:t>	 in different assets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440136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Long Term Capital Management </a:t>
            </a:r>
            <a:r>
              <a:rPr lang="hu-HU" b="1" smtClean="0"/>
              <a:t>(LTCM)</a:t>
            </a:r>
            <a:endParaRPr lang="hu-HU" b="1"/>
          </a:p>
        </p:txBody>
      </p:sp>
      <p:sp>
        <p:nvSpPr>
          <p:cNvPr id="3" name="TextBox 2"/>
          <p:cNvSpPr txBox="1"/>
          <p:nvPr/>
        </p:nvSpPr>
        <p:spPr>
          <a:xfrm>
            <a:off x="1408670" y="1270000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Pairs-trading strategy: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6465" y="1661639"/>
            <a:ext cx="682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Combining long and short positions in a pair of highly correlated</a:t>
            </a:r>
          </a:p>
          <a:p>
            <a:r>
              <a:rPr lang="hu-HU"/>
              <a:t>	</a:t>
            </a:r>
            <a:r>
              <a:rPr lang="hu-HU" smtClean="0"/>
              <a:t>financial instruments (such as stocks)</a:t>
            </a:r>
          </a:p>
          <a:p>
            <a:r>
              <a:rPr lang="hu-HU"/>
              <a:t>	 </a:t>
            </a:r>
            <a:r>
              <a:rPr lang="hu-HU" smtClean="0"/>
              <a:t> ~ it is a form of statistical-arbitrage strategy </a:t>
            </a:r>
          </a:p>
          <a:p>
            <a:r>
              <a:rPr lang="hu-HU"/>
              <a:t>	</a:t>
            </a:r>
            <a:r>
              <a:rPr lang="hu-HU" smtClean="0"/>
              <a:t>	developed in the 1980s</a:t>
            </a:r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1408670" y="3036844"/>
            <a:ext cx="8281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If the correlation between the two stocks weakens: investor should long the</a:t>
            </a:r>
          </a:p>
          <a:p>
            <a:r>
              <a:rPr lang="hu-HU" smtClean="0"/>
              <a:t>underperforming stock and short the outperforming stock </a:t>
            </a:r>
            <a:r>
              <a:rPr lang="hu-HU" smtClean="0">
                <a:sym typeface="Wingdings" panose="05000000000000000000" pitchFamily="2" charset="2"/>
              </a:rPr>
              <a:t> because they are</a:t>
            </a:r>
          </a:p>
          <a:p>
            <a:r>
              <a:rPr lang="hu-HU" smtClean="0">
                <a:sym typeface="Wingdings" panose="05000000000000000000" pitchFamily="2" charset="2"/>
              </a:rPr>
              <a:t>expected to converge in the future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 smtClean="0">
                <a:sym typeface="Wingdings" panose="05000000000000000000" pitchFamily="2" charset="2"/>
              </a:rPr>
              <a:t>	</a:t>
            </a:r>
            <a:r>
              <a:rPr lang="hu-HU" u="sng" smtClean="0">
                <a:sym typeface="Wingdings" panose="05000000000000000000" pitchFamily="2" charset="2"/>
              </a:rPr>
              <a:t>For example</a:t>
            </a:r>
            <a:r>
              <a:rPr lang="hu-HU" smtClean="0">
                <a:sym typeface="Wingdings" panose="05000000000000000000" pitchFamily="2" charset="2"/>
              </a:rPr>
              <a:t>: CocaCola and Pepsi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	~ they have similar business idea so they are similar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846636378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Long Term Capital Management </a:t>
            </a:r>
            <a:r>
              <a:rPr lang="hu-HU" b="1" smtClean="0"/>
              <a:t>(LTCM)</a:t>
            </a:r>
            <a:endParaRPr lang="hu-HU" b="1"/>
          </a:p>
        </p:txBody>
      </p:sp>
      <p:sp>
        <p:nvSpPr>
          <p:cNvPr id="3" name="TextBox 2"/>
          <p:cNvSpPr txBox="1"/>
          <p:nvPr/>
        </p:nvSpPr>
        <p:spPr>
          <a:xfrm>
            <a:off x="1408670" y="1270000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Pairs-trading strategy: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6465" y="1661639"/>
            <a:ext cx="682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Combining long and short positions in a pair of highly correlated</a:t>
            </a:r>
          </a:p>
          <a:p>
            <a:r>
              <a:rPr lang="hu-HU"/>
              <a:t>	</a:t>
            </a:r>
            <a:r>
              <a:rPr lang="hu-HU" smtClean="0"/>
              <a:t>financial instruments (such as stocks)</a:t>
            </a:r>
          </a:p>
          <a:p>
            <a:r>
              <a:rPr lang="hu-HU"/>
              <a:t>	 </a:t>
            </a:r>
            <a:r>
              <a:rPr lang="hu-HU" smtClean="0"/>
              <a:t> ~ it is a form of statistical-arbitrage strategy </a:t>
            </a:r>
          </a:p>
          <a:p>
            <a:r>
              <a:rPr lang="hu-HU"/>
              <a:t>	</a:t>
            </a:r>
            <a:r>
              <a:rPr lang="hu-HU" smtClean="0"/>
              <a:t>	developed in the 1980s</a:t>
            </a:r>
            <a:endParaRPr lang="hu-HU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037969" y="3258411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48499" y="6121743"/>
            <a:ext cx="4246673" cy="1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115" y="28842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S(t)</a:t>
            </a:r>
            <a:endParaRPr lang="hu-HU" b="1"/>
          </a:p>
        </p:txBody>
      </p:sp>
      <p:sp>
        <p:nvSpPr>
          <p:cNvPr id="8" name="Freeform 7"/>
          <p:cNvSpPr/>
          <p:nvPr/>
        </p:nvSpPr>
        <p:spPr>
          <a:xfrm>
            <a:off x="1280984" y="3954507"/>
            <a:ext cx="3295135" cy="1680519"/>
          </a:xfrm>
          <a:custGeom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4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" name="Freeform 8"/>
          <p:cNvSpPr/>
          <p:nvPr/>
        </p:nvSpPr>
        <p:spPr>
          <a:xfrm>
            <a:off x="1128584" y="3690551"/>
            <a:ext cx="3575221" cy="2108887"/>
          </a:xfrm>
          <a:custGeom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499555" y="5362776"/>
            <a:ext cx="205946" cy="2059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2499555" y="5792178"/>
            <a:ext cx="205946" cy="20594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2821703" y="5296472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Coca-Cola</a:t>
            </a:r>
            <a:endParaRPr lang="hu-HU" sz="1600"/>
          </a:p>
        </p:txBody>
      </p:sp>
      <p:sp>
        <p:nvSpPr>
          <p:cNvPr id="17" name="TextBox 16"/>
          <p:cNvSpPr txBox="1"/>
          <p:nvPr/>
        </p:nvSpPr>
        <p:spPr>
          <a:xfrm>
            <a:off x="2821703" y="5725874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Pepsi</a:t>
            </a:r>
            <a:endParaRPr lang="hu-HU" sz="1600"/>
          </a:p>
        </p:txBody>
      </p:sp>
      <p:sp>
        <p:nvSpPr>
          <p:cNvPr id="18" name="TextBox 17"/>
          <p:cNvSpPr txBox="1"/>
          <p:nvPr/>
        </p:nvSpPr>
        <p:spPr>
          <a:xfrm>
            <a:off x="3926493" y="3067164"/>
            <a:ext cx="60099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Pepsi </a:t>
            </a:r>
            <a:r>
              <a:rPr lang="hu-HU" sz="1600" b="1" smtClean="0"/>
              <a:t>(PEP</a:t>
            </a:r>
            <a:r>
              <a:rPr lang="hu-HU" sz="1600" smtClean="0"/>
              <a:t>) and CocaCola (</a:t>
            </a:r>
            <a:r>
              <a:rPr lang="hu-HU" sz="1600" b="1" smtClean="0"/>
              <a:t>KO</a:t>
            </a:r>
            <a:r>
              <a:rPr lang="hu-HU" sz="1600" smtClean="0"/>
              <a:t>) are companies</a:t>
            </a:r>
          </a:p>
          <a:p>
            <a:r>
              <a:rPr lang="hu-HU" sz="1600" smtClean="0"/>
              <a:t>with similar products: they are historically correlated</a:t>
            </a:r>
          </a:p>
          <a:p>
            <a:endParaRPr lang="hu-HU" sz="1600"/>
          </a:p>
          <a:p>
            <a:r>
              <a:rPr lang="hu-HU" sz="1600"/>
              <a:t> </a:t>
            </a:r>
            <a:r>
              <a:rPr lang="hu-HU" sz="1600" smtClean="0"/>
              <a:t>  If </a:t>
            </a:r>
            <a:r>
              <a:rPr lang="hu-HU" sz="1600" b="1" smtClean="0"/>
              <a:t>PEP</a:t>
            </a:r>
            <a:r>
              <a:rPr lang="hu-HU" sz="1600" smtClean="0"/>
              <a:t> goes up a significant amount while </a:t>
            </a:r>
            <a:r>
              <a:rPr lang="hu-HU" sz="1600" b="1" smtClean="0"/>
              <a:t>KO</a:t>
            </a:r>
            <a:r>
              <a:rPr lang="hu-HU" sz="1600" smtClean="0"/>
              <a:t> stays the same,</a:t>
            </a:r>
          </a:p>
          <a:p>
            <a:r>
              <a:rPr lang="hu-HU" sz="1600"/>
              <a:t> </a:t>
            </a:r>
            <a:r>
              <a:rPr lang="hu-HU" sz="1600" smtClean="0"/>
              <a:t>     pairs trader should buy </a:t>
            </a:r>
            <a:r>
              <a:rPr lang="hu-HU" sz="1600" b="1" smtClean="0"/>
              <a:t>KO</a:t>
            </a:r>
            <a:r>
              <a:rPr lang="hu-HU" sz="1600" smtClean="0"/>
              <a:t> stock and sell </a:t>
            </a:r>
            <a:r>
              <a:rPr lang="hu-HU" sz="1600" b="1" smtClean="0"/>
              <a:t>PEP</a:t>
            </a:r>
            <a:r>
              <a:rPr lang="hu-HU" sz="1600" smtClean="0"/>
              <a:t> stock</a:t>
            </a:r>
          </a:p>
          <a:p>
            <a:r>
              <a:rPr lang="hu-HU" sz="1600"/>
              <a:t>	</a:t>
            </a:r>
            <a:r>
              <a:rPr lang="hu-HU" sz="1600" smtClean="0"/>
              <a:t>~ so the trader assumes the companies would return</a:t>
            </a:r>
          </a:p>
          <a:p>
            <a:r>
              <a:rPr lang="hu-HU" sz="1600"/>
              <a:t>	</a:t>
            </a:r>
            <a:r>
              <a:rPr lang="hu-HU" sz="1600" smtClean="0"/>
              <a:t>	to their historical balance point</a:t>
            </a:r>
            <a:endParaRPr lang="hu-HU" sz="1600"/>
          </a:p>
        </p:txBody>
      </p:sp>
      <p:sp>
        <p:nvSpPr>
          <p:cNvPr id="20" name="TextBox 19"/>
          <p:cNvSpPr txBox="1"/>
          <p:nvPr/>
        </p:nvSpPr>
        <p:spPr>
          <a:xfrm>
            <a:off x="5131933" y="593055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t</a:t>
            </a: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178885748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17" name="TextBox 16"/>
          <p:cNvSpPr txBox="1"/>
          <p:nvPr/>
        </p:nvSpPr>
        <p:spPr>
          <a:xfrm>
            <a:off x="1211453" y="1468735"/>
            <a:ext cx="793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smtClean="0"/>
              <a:t>Call option</a:t>
            </a:r>
            <a:r>
              <a:rPr lang="hu-HU" smtClean="0"/>
              <a:t>: this is the right to buy a particular asset (stock) for an agreed </a:t>
            </a:r>
          </a:p>
          <a:p>
            <a:r>
              <a:rPr lang="hu-HU"/>
              <a:t>	</a:t>
            </a:r>
            <a:r>
              <a:rPr lang="hu-HU" smtClean="0"/>
              <a:t>amount at a specific time in the future</a:t>
            </a:r>
          </a:p>
          <a:p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1696994" y="2374037"/>
            <a:ext cx="7141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call option will rise in value if the underlying asset rises and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f</a:t>
            </a:r>
            <a:r>
              <a:rPr lang="hu-HU" smtClean="0">
                <a:sym typeface="Wingdings" panose="05000000000000000000" pitchFamily="2" charset="2"/>
              </a:rPr>
              <a:t>all if the asset falls</a:t>
            </a:r>
          </a:p>
          <a:p>
            <a:pPr lvl="1"/>
            <a:endParaRPr lang="hu-HU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smtClean="0">
                <a:sym typeface="Wingdings" panose="05000000000000000000" pitchFamily="2" charset="2"/>
              </a:rPr>
              <a:t>WHY</a:t>
            </a:r>
            <a:r>
              <a:rPr lang="hu-HU" smtClean="0">
                <a:sym typeface="Wingdings" panose="05000000000000000000" pitchFamily="2" charset="2"/>
              </a:rPr>
              <a:t>? Of course, the greater the value of </a:t>
            </a:r>
            <a:r>
              <a:rPr lang="hu-HU" b="1" smtClean="0">
                <a:sym typeface="Wingdings" panose="05000000000000000000" pitchFamily="2" charset="2"/>
              </a:rPr>
              <a:t>S(t)</a:t>
            </a:r>
            <a:r>
              <a:rPr lang="hu-HU" smtClean="0">
                <a:sym typeface="Wingdings" panose="05000000000000000000" pitchFamily="2" charset="2"/>
              </a:rPr>
              <a:t> stock, the greater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the payoff at </a:t>
            </a:r>
            <a:r>
              <a:rPr lang="hu-HU" b="1" smtClean="0">
                <a:sym typeface="Wingdings" panose="05000000000000000000" pitchFamily="2" charset="2"/>
              </a:rPr>
              <a:t>T</a:t>
            </a:r>
            <a:r>
              <a:rPr lang="hu-HU" smtClean="0">
                <a:sym typeface="Wingdings" panose="05000000000000000000" pitchFamily="2" charset="2"/>
              </a:rPr>
              <a:t> expiry</a:t>
            </a: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6768" y="4028303"/>
            <a:ext cx="55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POSITIVE CORRELATION BETWEEN TWO ASSETS !!!</a:t>
            </a: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3989895501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5" name="TextBox 4"/>
          <p:cNvSpPr txBox="1"/>
          <p:nvPr/>
        </p:nvSpPr>
        <p:spPr>
          <a:xfrm>
            <a:off x="2792627" y="2189371"/>
            <a:ext cx="561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NEGATIVE CORRELATION BETWEEN TWO ASSETS !!!</a:t>
            </a:r>
            <a:endParaRPr lang="hu-HU" b="1"/>
          </a:p>
        </p:txBody>
      </p:sp>
      <p:sp>
        <p:nvSpPr>
          <p:cNvPr id="6" name="TextBox 5"/>
          <p:cNvSpPr txBox="1"/>
          <p:nvPr/>
        </p:nvSpPr>
        <p:spPr>
          <a:xfrm>
            <a:off x="1357958" y="1450707"/>
            <a:ext cx="781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smtClean="0"/>
              <a:t>Put option</a:t>
            </a:r>
            <a:r>
              <a:rPr lang="hu-HU" smtClean="0"/>
              <a:t>: this is the right to sell a particular asset (stock) for an agreed </a:t>
            </a:r>
          </a:p>
          <a:p>
            <a:r>
              <a:rPr lang="hu-HU"/>
              <a:t>	</a:t>
            </a:r>
            <a:r>
              <a:rPr lang="hu-HU" smtClean="0"/>
              <a:t>amount at a specific time in the future</a:t>
            </a:r>
          </a:p>
          <a:p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3353697" y="2693773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we can exploit these correlations to end up with a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rather special portfolio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3353697" y="3550508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800" b="1" smtClean="0">
                <a:solidFill>
                  <a:srgbClr val="FF7C80"/>
                </a:solidFill>
              </a:rPr>
              <a:t>π</a:t>
            </a:r>
            <a:r>
              <a:rPr lang="hu-HU" sz="2800" b="1" smtClean="0">
                <a:solidFill>
                  <a:srgbClr val="FF7C80"/>
                </a:solidFill>
              </a:rPr>
              <a:t>     =     V(S,t)    -     </a:t>
            </a:r>
            <a:r>
              <a:rPr lang="hu-HU" sz="2800" b="1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𝛥S</a:t>
            </a:r>
            <a:r>
              <a:rPr lang="hu-HU" sz="2800" b="1" smtClean="0">
                <a:solidFill>
                  <a:srgbClr val="FF7C80"/>
                </a:solidFill>
              </a:rPr>
              <a:t> </a:t>
            </a:r>
            <a:endParaRPr lang="hu-HU" sz="2800" b="1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876" y="4588476"/>
            <a:ext cx="7156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This special </a:t>
            </a:r>
            <a:r>
              <a:rPr lang="el-GR" b="1" smtClean="0"/>
              <a:t>π</a:t>
            </a:r>
            <a:r>
              <a:rPr lang="hu-HU" smtClean="0"/>
              <a:t> portfolio contains a long position in the </a:t>
            </a:r>
            <a:r>
              <a:rPr lang="hu-HU" b="1" smtClean="0"/>
              <a:t>V(S,t)</a:t>
            </a:r>
            <a:r>
              <a:rPr lang="hu-HU" smtClean="0"/>
              <a:t> option</a:t>
            </a:r>
          </a:p>
          <a:p>
            <a:r>
              <a:rPr lang="hu-HU" smtClean="0"/>
              <a:t>      and a short position in the </a:t>
            </a:r>
            <a:r>
              <a:rPr lang="hu-HU" b="1" smtClean="0"/>
              <a:t>S(t)</a:t>
            </a:r>
            <a:r>
              <a:rPr lang="hu-HU" smtClean="0"/>
              <a:t> underlying stock   </a:t>
            </a:r>
          </a:p>
          <a:p>
            <a:r>
              <a:rPr lang="hu-HU"/>
              <a:t>	</a:t>
            </a:r>
            <a:endParaRPr lang="hu-HU" smtClean="0"/>
          </a:p>
          <a:p>
            <a:r>
              <a:rPr lang="hu-HU"/>
              <a:t>	</a:t>
            </a:r>
            <a:r>
              <a:rPr lang="hu-HU" smtClean="0"/>
              <a:t>What is </a:t>
            </a:r>
            <a:r>
              <a:rPr lang="hu-HU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? We short just some quantity of the underlying</a:t>
            </a:r>
            <a:endParaRPr lang="hu-HU"/>
          </a:p>
        </p:txBody>
      </p:sp>
      <p:sp>
        <p:nvSpPr>
          <p:cNvPr id="10" name="Right Brace 9"/>
          <p:cNvSpPr/>
          <p:nvPr/>
        </p:nvSpPr>
        <p:spPr>
          <a:xfrm rot="5400000">
            <a:off x="5294221" y="3527061"/>
            <a:ext cx="218707" cy="11541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1" name="Right Brace 10"/>
          <p:cNvSpPr/>
          <p:nvPr/>
        </p:nvSpPr>
        <p:spPr>
          <a:xfrm rot="5400000">
            <a:off x="7090706" y="3526787"/>
            <a:ext cx="218707" cy="11541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34949" y="4157894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long position</a:t>
            </a:r>
            <a:endParaRPr lang="hu-HU" sz="1600" i="1"/>
          </a:p>
        </p:txBody>
      </p:sp>
      <p:sp>
        <p:nvSpPr>
          <p:cNvPr id="13" name="TextBox 12"/>
          <p:cNvSpPr txBox="1"/>
          <p:nvPr/>
        </p:nvSpPr>
        <p:spPr>
          <a:xfrm>
            <a:off x="6485405" y="415789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short position</a:t>
            </a:r>
            <a:endParaRPr lang="hu-HU" sz="1600" i="1"/>
          </a:p>
        </p:txBody>
      </p:sp>
    </p:spTree>
    <p:extLst>
      <p:ext uri="{BB962C8B-B14F-4D97-AF65-F5344CB8AC3E}">
        <p14:creationId xmlns:p14="http://schemas.microsoft.com/office/powerpoint/2010/main" val="2476256657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729946" y="1284069"/>
            <a:ext cx="709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Assumption: the underlying asset follows a lognormal random walk</a:t>
            </a:r>
          </a:p>
          <a:p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3577689" y="1798421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dS = </a:t>
            </a:r>
            <a:r>
              <a:rPr lang="hu-HU" sz="2400" smtClean="0">
                <a:latin typeface="Cambria Math" panose="02040503050406030204" pitchFamily="18" charset="0"/>
                <a:ea typeface="Cambria Math" panose="02040503050406030204" pitchFamily="18" charset="0"/>
              </a:rPr>
              <a:t>𝝻</a:t>
            </a:r>
            <a:r>
              <a:rPr lang="hu-HU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 S dt + </a:t>
            </a:r>
            <a:r>
              <a:rPr lang="hu-HU" sz="2400" smtClean="0">
                <a:latin typeface="Cambria Math" panose="02040503050406030204" pitchFamily="18" charset="0"/>
                <a:ea typeface="Cambria Math" panose="02040503050406030204" pitchFamily="18" charset="0"/>
              </a:rPr>
              <a:t>𝞂</a:t>
            </a:r>
            <a:r>
              <a:rPr lang="hu-HU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 S dX</a:t>
            </a:r>
            <a:endParaRPr lang="hu-HU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1729946" y="2405106"/>
            <a:ext cx="510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smtClean="0"/>
              <a:t>What about the change in the portfolio’s value?</a:t>
            </a:r>
            <a:endParaRPr lang="hu-HU" u="sng"/>
          </a:p>
        </p:txBody>
      </p:sp>
      <p:sp>
        <p:nvSpPr>
          <p:cNvPr id="15" name="TextBox 14"/>
          <p:cNvSpPr txBox="1"/>
          <p:nvPr/>
        </p:nvSpPr>
        <p:spPr>
          <a:xfrm>
            <a:off x="2298356" y="2853383"/>
            <a:ext cx="7342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</a:t>
            </a:r>
            <a:r>
              <a:rPr lang="el-GR" b="1" smtClean="0"/>
              <a:t>π</a:t>
            </a:r>
            <a:r>
              <a:rPr lang="hu-HU" b="1" smtClean="0"/>
              <a:t> </a:t>
            </a:r>
            <a:r>
              <a:rPr lang="hu-HU" smtClean="0"/>
              <a:t>portfolio changes from time </a:t>
            </a:r>
            <a:r>
              <a:rPr lang="hu-HU" b="1" smtClean="0"/>
              <a:t>t</a:t>
            </a:r>
            <a:r>
              <a:rPr lang="hu-HU" smtClean="0"/>
              <a:t> to </a:t>
            </a:r>
            <a:r>
              <a:rPr lang="hu-HU" b="1" smtClean="0"/>
              <a:t>t+dt</a:t>
            </a:r>
            <a:r>
              <a:rPr lang="hu-HU" smtClean="0"/>
              <a:t>: first of due to change in</a:t>
            </a:r>
          </a:p>
          <a:p>
            <a:r>
              <a:rPr lang="hu-HU"/>
              <a:t>	</a:t>
            </a:r>
            <a:r>
              <a:rPr lang="hu-HU" smtClean="0"/>
              <a:t>the </a:t>
            </a:r>
            <a:r>
              <a:rPr lang="hu-HU" b="1" smtClean="0"/>
              <a:t>V(S,t)</a:t>
            </a:r>
            <a:r>
              <a:rPr lang="hu-HU" smtClean="0"/>
              <a:t> option value + because of the change in the </a:t>
            </a:r>
            <a:r>
              <a:rPr lang="hu-HU" b="1" smtClean="0"/>
              <a:t>S(t)</a:t>
            </a:r>
          </a:p>
          <a:p>
            <a:r>
              <a:rPr lang="hu-HU"/>
              <a:t>	</a:t>
            </a:r>
            <a:r>
              <a:rPr lang="hu-HU" smtClean="0"/>
              <a:t>	underlying asset </a:t>
            </a:r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3577689" y="3946274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d</a:t>
            </a:r>
            <a:r>
              <a:rPr lang="el-GR" sz="2400" b="1" smtClean="0"/>
              <a:t>π</a:t>
            </a:r>
            <a:r>
              <a:rPr lang="hu-HU" sz="2400" b="1" smtClean="0"/>
              <a:t> = dV(S,t) - </a:t>
            </a:r>
            <a:r>
              <a:rPr lang="hu-HU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𝛥dS</a:t>
            </a:r>
            <a:r>
              <a:rPr lang="hu-HU" sz="2400" b="1" smtClean="0"/>
              <a:t> </a:t>
            </a:r>
            <a:endParaRPr lang="hu-HU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2298356" y="4642030"/>
            <a:ext cx="6596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How to deal with these changes? With the help of Ito’s lemma</a:t>
            </a:r>
          </a:p>
          <a:p>
            <a:r>
              <a:rPr lang="hu-HU"/>
              <a:t>	</a:t>
            </a:r>
            <a:r>
              <a:rPr lang="hu-HU" smtClean="0"/>
              <a:t>we can handle these changes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156819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9" name="TextBox 8"/>
          <p:cNvSpPr txBox="1"/>
          <p:nvPr/>
        </p:nvSpPr>
        <p:spPr>
          <a:xfrm>
            <a:off x="2839583" y="21031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d</a:t>
            </a:r>
            <a:r>
              <a:rPr lang="hu-HU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V(S,t) = </a:t>
            </a:r>
            <a:endParaRPr lang="hu-HU" b="1"/>
          </a:p>
        </p:txBody>
      </p:sp>
      <mc:AlternateContent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60723" y="2022641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dt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3" y="2022641"/>
                <a:ext cx="704039" cy="542071"/>
              </a:xfrm>
              <a:prstGeom prst="rect">
                <a:avLst/>
              </a:prstGeom>
              <a:blipFill rotWithShape="0">
                <a:blip r:embed="rId2"/>
                <a:stretch>
                  <a:fillRect r="-689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9103" y="2015814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S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03" y="2015814"/>
                <a:ext cx="733983" cy="542071"/>
              </a:xfrm>
              <a:prstGeom prst="rect">
                <a:avLst/>
              </a:prstGeom>
              <a:blipFill rotWithShape="0">
                <a:blip r:embed="rId3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55940" y="205460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12005" y="2022681"/>
                <a:ext cx="210506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005" y="2022681"/>
                <a:ext cx="2105063" cy="535468"/>
              </a:xfrm>
              <a:prstGeom prst="rect">
                <a:avLst/>
              </a:prstGeom>
              <a:blipFill rotWithShape="0">
                <a:blip r:embed="rId4"/>
                <a:stretch>
                  <a:fillRect r="-2023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303556" y="205460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19324" y="2013031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24" y="2013031"/>
                <a:ext cx="775662" cy="542071"/>
              </a:xfrm>
              <a:prstGeom prst="rect">
                <a:avLst/>
              </a:prstGeom>
              <a:blipFill rotWithShape="0">
                <a:blip r:embed="rId5"/>
                <a:stretch>
                  <a:fillRect r="-62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68560" y="223485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22" name="TextBox 21"/>
          <p:cNvSpPr txBox="1"/>
          <p:nvPr/>
        </p:nvSpPr>
        <p:spPr>
          <a:xfrm>
            <a:off x="6319766" y="195245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23" name="TextBox 22"/>
          <p:cNvSpPr txBox="1"/>
          <p:nvPr/>
        </p:nvSpPr>
        <p:spPr>
          <a:xfrm>
            <a:off x="6113452" y="207134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24" name="TextBox 23"/>
          <p:cNvSpPr txBox="1"/>
          <p:nvPr/>
        </p:nvSpPr>
        <p:spPr>
          <a:xfrm>
            <a:off x="2845722" y="3098691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d</a:t>
            </a:r>
            <a:r>
              <a:rPr lang="el-GR" sz="2000" smtClean="0"/>
              <a:t>π</a:t>
            </a:r>
            <a:r>
              <a:rPr lang="hu-HU" sz="2000" smtClean="0"/>
              <a:t> =                                         - 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𝛥dS</a:t>
            </a:r>
            <a:r>
              <a:rPr lang="hu-HU" sz="2000" smtClean="0"/>
              <a:t> </a:t>
            </a:r>
            <a:endParaRPr lang="hu-HU" sz="2000"/>
          </a:p>
        </p:txBody>
      </p:sp>
      <mc:AlternateContent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03113" y="3032943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dt</a:t>
                </a: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113" y="3032943"/>
                <a:ext cx="704039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6897"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31493" y="3026116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S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493" y="3026116"/>
                <a:ext cx="733983" cy="542071"/>
              </a:xfrm>
              <a:prstGeom prst="rect">
                <a:avLst/>
              </a:prstGeom>
              <a:blipFill rotWithShape="0">
                <a:blip r:embed="rId7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998330" y="3064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p:sp>
        <p:nvSpPr>
          <p:cNvPr id="37" name="TextBox 36"/>
          <p:cNvSpPr txBox="1"/>
          <p:nvPr/>
        </p:nvSpPr>
        <p:spPr>
          <a:xfrm>
            <a:off x="4845946" y="3064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p:sp>
        <p:nvSpPr>
          <p:cNvPr id="42" name="TextBox 41"/>
          <p:cNvSpPr txBox="1"/>
          <p:nvPr/>
        </p:nvSpPr>
        <p:spPr>
          <a:xfrm>
            <a:off x="5861515" y="207571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43" name="TextBox 42"/>
          <p:cNvSpPr txBox="1"/>
          <p:nvPr/>
        </p:nvSpPr>
        <p:spPr>
          <a:xfrm>
            <a:off x="2841682" y="4073837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d</a:t>
            </a:r>
            <a:r>
              <a:rPr lang="el-GR" sz="2000" smtClean="0"/>
              <a:t>π</a:t>
            </a:r>
            <a:r>
              <a:rPr lang="hu-HU" sz="2000" smtClean="0"/>
              <a:t> =                                 (      - 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smtClean="0"/>
              <a:t> </a:t>
            </a:r>
            <a:endParaRPr lang="hu-HU" sz="2000"/>
          </a:p>
        </p:txBody>
      </p:sp>
      <mc:AlternateContent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99073" y="4008089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73" y="4008089"/>
                <a:ext cx="655949" cy="542071"/>
              </a:xfrm>
              <a:prstGeom prst="rect">
                <a:avLst/>
              </a:prstGeom>
              <a:blipFill rotWithShape="0">
                <a:blip r:embed="rId8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598540" y="40301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26351" y="3984557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51" y="3984557"/>
                <a:ext cx="500458" cy="5605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060708" y="3032654"/>
                <a:ext cx="210506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08" y="3032654"/>
                <a:ext cx="2105063" cy="535468"/>
              </a:xfrm>
              <a:prstGeom prst="rect">
                <a:avLst/>
              </a:prstGeom>
              <a:blipFill rotWithShape="0">
                <a:blip r:embed="rId10"/>
                <a:stretch>
                  <a:fillRect r="-2319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852259" y="306457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68027" y="3023004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27" y="3023004"/>
                <a:ext cx="775662" cy="542071"/>
              </a:xfrm>
              <a:prstGeom prst="rect">
                <a:avLst/>
              </a:prstGeom>
              <a:blipFill rotWithShape="0">
                <a:blip r:embed="rId11"/>
                <a:stretch>
                  <a:fillRect r="-62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017263" y="324482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58" name="TextBox 57"/>
          <p:cNvSpPr txBox="1"/>
          <p:nvPr/>
        </p:nvSpPr>
        <p:spPr>
          <a:xfrm>
            <a:off x="5868469" y="296242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59" name="TextBox 58"/>
          <p:cNvSpPr txBox="1"/>
          <p:nvPr/>
        </p:nvSpPr>
        <p:spPr>
          <a:xfrm>
            <a:off x="5662155" y="308131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0" name="TextBox 59"/>
          <p:cNvSpPr txBox="1"/>
          <p:nvPr/>
        </p:nvSpPr>
        <p:spPr>
          <a:xfrm>
            <a:off x="5410218" y="308568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1" name="TextBox 60"/>
          <p:cNvSpPr txBox="1"/>
          <p:nvPr/>
        </p:nvSpPr>
        <p:spPr>
          <a:xfrm>
            <a:off x="3871969" y="40432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86731" y="4002766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31" y="4002766"/>
                <a:ext cx="2028119" cy="535468"/>
              </a:xfrm>
              <a:prstGeom prst="rect">
                <a:avLst/>
              </a:prstGeom>
              <a:blipFill rotWithShape="0">
                <a:blip r:embed="rId12"/>
                <a:stretch>
                  <a:fillRect r="-2102" b="-68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878282" y="404292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794050" y="4001354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50" y="4001354"/>
                <a:ext cx="950901" cy="542071"/>
              </a:xfrm>
              <a:prstGeom prst="rect">
                <a:avLst/>
              </a:prstGeom>
              <a:blipFill rotWithShape="0">
                <a:blip r:embed="rId13"/>
                <a:stretch>
                  <a:fillRect r="-5128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5043286" y="422317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6" name="TextBox 65"/>
          <p:cNvSpPr txBox="1"/>
          <p:nvPr/>
        </p:nvSpPr>
        <p:spPr>
          <a:xfrm>
            <a:off x="4894492" y="39407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7" name="TextBox 66"/>
          <p:cNvSpPr txBox="1"/>
          <p:nvPr/>
        </p:nvSpPr>
        <p:spPr>
          <a:xfrm>
            <a:off x="4688178" y="405966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8" name="TextBox 67"/>
          <p:cNvSpPr txBox="1"/>
          <p:nvPr/>
        </p:nvSpPr>
        <p:spPr>
          <a:xfrm>
            <a:off x="4436241" y="406403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9" name="TextBox 68"/>
          <p:cNvSpPr txBox="1"/>
          <p:nvPr/>
        </p:nvSpPr>
        <p:spPr>
          <a:xfrm>
            <a:off x="3529713" y="4819655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/>
              <a:t>deterministic part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71825" y="4816291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stochastic part</a:t>
            </a:r>
            <a:endParaRPr lang="hu-HU" sz="1600" i="1"/>
          </a:p>
        </p:txBody>
      </p:sp>
      <p:sp>
        <p:nvSpPr>
          <p:cNvPr id="71" name="Right Brace 70"/>
          <p:cNvSpPr/>
          <p:nvPr/>
        </p:nvSpPr>
        <p:spPr>
          <a:xfrm rot="5400000">
            <a:off x="4301876" y="3702408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2" name="Right Brace 71"/>
          <p:cNvSpPr/>
          <p:nvPr/>
        </p:nvSpPr>
        <p:spPr>
          <a:xfrm rot="5400000">
            <a:off x="6368086" y="4177444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800020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43" name="TextBox 42"/>
          <p:cNvSpPr txBox="1"/>
          <p:nvPr/>
        </p:nvSpPr>
        <p:spPr>
          <a:xfrm>
            <a:off x="2849921" y="2829801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d</a:t>
            </a:r>
            <a:r>
              <a:rPr lang="el-GR" sz="2000" smtClean="0"/>
              <a:t>π</a:t>
            </a:r>
            <a:r>
              <a:rPr lang="hu-HU" sz="2000" smtClean="0"/>
              <a:t> =                                 (      - 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smtClean="0"/>
              <a:t> </a:t>
            </a:r>
            <a:endParaRPr lang="hu-HU" sz="2000"/>
          </a:p>
        </p:txBody>
      </p:sp>
      <mc:AlternateContent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07312" y="2764053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12" y="2764053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10185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606779" y="278610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34590" y="2740521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590" y="2740521"/>
                <a:ext cx="500458" cy="5605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3880208" y="279922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94970" y="2758730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70" y="2758730"/>
                <a:ext cx="2028119" cy="535468"/>
              </a:xfrm>
              <a:prstGeom prst="rect">
                <a:avLst/>
              </a:prstGeom>
              <a:blipFill rotWithShape="0">
                <a:blip r:embed="rId4"/>
                <a:stretch>
                  <a:fillRect r="-2108" b="-68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886521" y="27988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02289" y="2757318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89" y="2757318"/>
                <a:ext cx="950901" cy="542071"/>
              </a:xfrm>
              <a:prstGeom prst="rect">
                <a:avLst/>
              </a:prstGeom>
              <a:blipFill rotWithShape="0">
                <a:blip r:embed="rId5"/>
                <a:stretch>
                  <a:fillRect r="-448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5051525" y="297914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6" name="TextBox 65"/>
          <p:cNvSpPr txBox="1"/>
          <p:nvPr/>
        </p:nvSpPr>
        <p:spPr>
          <a:xfrm>
            <a:off x="4902731" y="269673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7" name="TextBox 66"/>
          <p:cNvSpPr txBox="1"/>
          <p:nvPr/>
        </p:nvSpPr>
        <p:spPr>
          <a:xfrm>
            <a:off x="4696417" y="281562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8" name="TextBox 67"/>
          <p:cNvSpPr txBox="1"/>
          <p:nvPr/>
        </p:nvSpPr>
        <p:spPr>
          <a:xfrm>
            <a:off x="4444480" y="28200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9" name="TextBox 68"/>
          <p:cNvSpPr txBox="1"/>
          <p:nvPr/>
        </p:nvSpPr>
        <p:spPr>
          <a:xfrm>
            <a:off x="3537952" y="3575619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/>
              <a:t>deterministic part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80064" y="3572255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stochastic part</a:t>
            </a:r>
            <a:endParaRPr lang="hu-HU" sz="1600" i="1"/>
          </a:p>
        </p:txBody>
      </p:sp>
      <p:sp>
        <p:nvSpPr>
          <p:cNvPr id="71" name="Right Brace 70"/>
          <p:cNvSpPr/>
          <p:nvPr/>
        </p:nvSpPr>
        <p:spPr>
          <a:xfrm rot="5400000">
            <a:off x="4310115" y="2458372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2" name="Right Brace 71"/>
          <p:cNvSpPr/>
          <p:nvPr/>
        </p:nvSpPr>
        <p:spPr>
          <a:xfrm rot="5400000">
            <a:off x="6376325" y="2933408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Delta-hedging: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981984" y="1849278"/>
            <a:ext cx="626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change in the portfolio has a deterministic part and a </a:t>
            </a:r>
          </a:p>
          <a:p>
            <a:r>
              <a:rPr lang="hu-HU"/>
              <a:t>	</a:t>
            </a:r>
            <a:r>
              <a:rPr lang="hu-HU" smtClean="0"/>
              <a:t>stochastic part</a:t>
            </a:r>
            <a:endParaRPr lang="hu-HU"/>
          </a:p>
        </p:txBody>
      </p:sp>
      <mc:AlternateContent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407312" y="4022552"/>
                <a:ext cx="962123" cy="545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= </a:t>
                </a:r>
                <a:r>
                  <a:rPr lang="hu-HU" sz="2400" b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12" y="4022552"/>
                <a:ext cx="962123" cy="545086"/>
              </a:xfrm>
              <a:prstGeom prst="rect">
                <a:avLst/>
              </a:prstGeom>
              <a:blipFill rotWithShape="0">
                <a:blip r:embed="rId6"/>
                <a:stretch>
                  <a:fillRect t="-5618" r="-10759" b="-134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94623" y="3971929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if we choose delta like this, risk</a:t>
            </a:r>
          </a:p>
          <a:p>
            <a:r>
              <a:rPr lang="hu-HU" smtClean="0"/>
              <a:t>is reduced to zero 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432672" y="4652827"/>
            <a:ext cx="6348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any elimination in randomness is called hedging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delta hedging: the perfect elimination of risk because of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  exploiting the correlation between two assets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 </a:t>
            </a:r>
            <a:r>
              <a:rPr lang="hu-HU" smtClean="0">
                <a:sym typeface="Wingdings" panose="05000000000000000000" pitchFamily="2" charset="2"/>
              </a:rPr>
              <a:t>      ~ it is an example of dynamic hedging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654057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Delta-hedging:</a:t>
            </a:r>
            <a:endParaRPr lang="hu-HU" b="1" u="sng"/>
          </a:p>
        </p:txBody>
      </p:sp>
      <mc:AlternateContent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63398" y="1890502"/>
                <a:ext cx="962123" cy="545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= </a:t>
                </a:r>
                <a:r>
                  <a:rPr lang="hu-HU" sz="2400" b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98" y="1890502"/>
                <a:ext cx="962123" cy="545086"/>
              </a:xfrm>
              <a:prstGeom prst="rect">
                <a:avLst/>
              </a:prstGeom>
              <a:blipFill rotWithShape="0">
                <a:blip r:embed="rId2"/>
                <a:stretch>
                  <a:fillRect t="-5556" r="-10759" b="-1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83299" y="1970141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„dynamic delta-hedging”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370456" y="2696738"/>
            <a:ext cx="679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Of course this </a:t>
            </a:r>
            <a:r>
              <a:rPr lang="hu-HU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 is changing all the time: the perfect hedge must be</a:t>
            </a:r>
          </a:p>
          <a:p>
            <a:r>
              <a:rPr lang="hu-HU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continually rebalanced </a:t>
            </a:r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2981727" y="3676702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d</a:t>
            </a:r>
            <a:r>
              <a:rPr lang="el-GR" sz="2000" smtClean="0"/>
              <a:t>π</a:t>
            </a:r>
            <a:r>
              <a:rPr lang="hu-HU" sz="2000" smtClean="0"/>
              <a:t> =                                 (      - 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smtClean="0"/>
              <a:t> </a:t>
            </a:r>
            <a:endParaRPr lang="hu-HU" sz="2000"/>
          </a:p>
        </p:txBody>
      </p:sp>
      <mc:AlternateContent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39118" y="3610954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18" y="3610954"/>
                <a:ext cx="655949" cy="542071"/>
              </a:xfrm>
              <a:prstGeom prst="rect">
                <a:avLst/>
              </a:prstGeom>
              <a:blipFill rotWithShape="0">
                <a:blip r:embed="rId3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38585" y="36330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66396" y="3587422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96" y="3587422"/>
                <a:ext cx="500458" cy="5605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012014" y="364612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26776" y="3605631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76" y="3605631"/>
                <a:ext cx="2028119" cy="535468"/>
              </a:xfrm>
              <a:prstGeom prst="rect">
                <a:avLst/>
              </a:prstGeom>
              <a:blipFill rotWithShape="0">
                <a:blip r:embed="rId5"/>
                <a:stretch>
                  <a:fillRect r="-2102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018327" y="36457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34095" y="3604219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095" y="3604219"/>
                <a:ext cx="950901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5128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183331" y="382604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3" name="TextBox 32"/>
          <p:cNvSpPr txBox="1"/>
          <p:nvPr/>
        </p:nvSpPr>
        <p:spPr>
          <a:xfrm>
            <a:off x="5034537" y="354363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4" name="TextBox 33"/>
          <p:cNvSpPr txBox="1"/>
          <p:nvPr/>
        </p:nvSpPr>
        <p:spPr>
          <a:xfrm>
            <a:off x="4828223" y="366252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5" name="TextBox 34"/>
          <p:cNvSpPr txBox="1"/>
          <p:nvPr/>
        </p:nvSpPr>
        <p:spPr>
          <a:xfrm>
            <a:off x="4576286" y="366690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6" name="TextBox 35"/>
          <p:cNvSpPr txBox="1"/>
          <p:nvPr/>
        </p:nvSpPr>
        <p:spPr>
          <a:xfrm>
            <a:off x="3669758" y="4422520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/>
              <a:t>deterministic part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1870" y="4419156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stochastic part</a:t>
            </a:r>
            <a:endParaRPr lang="hu-HU" sz="1600" i="1"/>
          </a:p>
        </p:txBody>
      </p:sp>
      <p:sp>
        <p:nvSpPr>
          <p:cNvPr id="38" name="Right Brace 37"/>
          <p:cNvSpPr/>
          <p:nvPr/>
        </p:nvSpPr>
        <p:spPr>
          <a:xfrm rot="5400000">
            <a:off x="4441921" y="3305273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9" name="Right Brace 38"/>
          <p:cNvSpPr/>
          <p:nvPr/>
        </p:nvSpPr>
        <p:spPr>
          <a:xfrm rot="5400000">
            <a:off x="6508131" y="3780309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58653" y="3481635"/>
            <a:ext cx="906521" cy="906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21356" y="3512637"/>
            <a:ext cx="875517" cy="875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2014" y="4901514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s</a:t>
            </a:r>
            <a:r>
              <a:rPr lang="hu-HU" smtClean="0">
                <a:sym typeface="Wingdings" panose="05000000000000000000" pitchFamily="2" charset="2"/>
              </a:rPr>
              <a:t>o we just have to deal with the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 deterministic part exclusively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547671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No arbitrage principle:</a:t>
            </a:r>
            <a:endParaRPr lang="hu-HU" b="1" u="sng"/>
          </a:p>
        </p:txBody>
      </p:sp>
      <p:sp>
        <p:nvSpPr>
          <p:cNvPr id="24" name="TextBox 23"/>
          <p:cNvSpPr txBox="1"/>
          <p:nvPr/>
        </p:nvSpPr>
        <p:spPr>
          <a:xfrm>
            <a:off x="3640754" y="2572236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smtClean="0"/>
              <a:t>d</a:t>
            </a:r>
            <a:r>
              <a:rPr lang="el-GR" sz="2000" b="1" smtClean="0"/>
              <a:t>π</a:t>
            </a:r>
            <a:r>
              <a:rPr lang="hu-HU" sz="2000" smtClean="0"/>
              <a:t> =                              </a:t>
            </a:r>
            <a:endParaRPr lang="hu-HU" sz="2000"/>
          </a:p>
        </p:txBody>
      </p:sp>
      <mc:AlternateContent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8145" y="2506488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45" y="2506488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671041" y="254165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85803" y="2501165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803" y="2501165"/>
                <a:ext cx="1720343" cy="535468"/>
              </a:xfrm>
              <a:prstGeom prst="rect">
                <a:avLst/>
              </a:prstGeom>
              <a:blipFill rotWithShape="0">
                <a:blip r:embed="rId3"/>
                <a:stretch>
                  <a:fillRect r="-2473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677354" y="2541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93122" y="2499753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22" y="2499753"/>
                <a:ext cx="950901" cy="542071"/>
              </a:xfrm>
              <a:prstGeom prst="rect">
                <a:avLst/>
              </a:prstGeom>
              <a:blipFill rotWithShape="0">
                <a:blip r:embed="rId4"/>
                <a:stretch>
                  <a:fillRect r="-5161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842358" y="272157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3" name="TextBox 32"/>
          <p:cNvSpPr txBox="1"/>
          <p:nvPr/>
        </p:nvSpPr>
        <p:spPr>
          <a:xfrm>
            <a:off x="5693564" y="243917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4" name="TextBox 33"/>
          <p:cNvSpPr txBox="1"/>
          <p:nvPr/>
        </p:nvSpPr>
        <p:spPr>
          <a:xfrm>
            <a:off x="5487250" y="255806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5" name="TextBox 34"/>
          <p:cNvSpPr txBox="1"/>
          <p:nvPr/>
        </p:nvSpPr>
        <p:spPr>
          <a:xfrm>
            <a:off x="5235313" y="256243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20" name="TextBox 19"/>
          <p:cNvSpPr txBox="1"/>
          <p:nvPr/>
        </p:nvSpPr>
        <p:spPr>
          <a:xfrm>
            <a:off x="2009718" y="1777111"/>
            <a:ext cx="565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>
                <a:sym typeface="Wingdings" panose="05000000000000000000" pitchFamily="2" charset="2"/>
              </a:rPr>
              <a:t>We can use dynamic hedging to eliminate all the risk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~ we have just the deterministic part</a:t>
            </a:r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2957384" y="3197353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This change is completely riskless: but risk-free asset has</a:t>
            </a:r>
          </a:p>
          <a:p>
            <a:r>
              <a:rPr lang="hu-HU"/>
              <a:t>	</a:t>
            </a:r>
            <a:r>
              <a:rPr lang="hu-HU" smtClean="0"/>
              <a:t>something to do with </a:t>
            </a:r>
            <a:r>
              <a:rPr lang="hu-HU" b="1" smtClean="0"/>
              <a:t>r </a:t>
            </a:r>
            <a:r>
              <a:rPr lang="hu-HU" smtClean="0"/>
              <a:t>risk-free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114" y="3916133"/>
            <a:ext cx="8101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risk-free </a:t>
            </a:r>
            <a:r>
              <a:rPr lang="hu-HU" b="1" smtClean="0"/>
              <a:t>d</a:t>
            </a:r>
            <a:r>
              <a:rPr lang="el-GR" b="1" smtClean="0"/>
              <a:t>π</a:t>
            </a:r>
            <a:r>
              <a:rPr lang="hu-HU" smtClean="0"/>
              <a:t> change must be the same as the growth we would get if we</a:t>
            </a:r>
          </a:p>
          <a:p>
            <a:r>
              <a:rPr lang="hu-HU"/>
              <a:t>	</a:t>
            </a:r>
            <a:r>
              <a:rPr lang="hu-HU" smtClean="0"/>
              <a:t>lend the same amount of cast to a bank: </a:t>
            </a:r>
          </a:p>
          <a:p>
            <a:endParaRPr lang="hu-HU"/>
          </a:p>
          <a:p>
            <a:r>
              <a:rPr lang="hu-HU" smtClean="0"/>
              <a:t>			</a:t>
            </a:r>
            <a:r>
              <a:rPr lang="hu-HU" b="1" smtClean="0"/>
              <a:t> </a:t>
            </a:r>
            <a:r>
              <a:rPr lang="hu-HU" b="1"/>
              <a:t>d</a:t>
            </a:r>
            <a:r>
              <a:rPr lang="el-GR" b="1" smtClean="0"/>
              <a:t>π</a:t>
            </a:r>
            <a:r>
              <a:rPr lang="hu-HU" b="1" smtClean="0"/>
              <a:t> = r </a:t>
            </a:r>
            <a:r>
              <a:rPr lang="el-GR" b="1" smtClean="0"/>
              <a:t>π</a:t>
            </a:r>
            <a:r>
              <a:rPr lang="hu-HU" b="1" smtClean="0"/>
              <a:t> dt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840328" y="519622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„no arbitrage principle”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9863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16"/>
  <p:tag name="AS_OS" val="Unix 5.15.0.1035"/>
  <p:tag name="AS_RELEASE_DATE" val="2022.06.14"/>
  <p:tag name="AS_TITLE" val="Aspose.Slides for .NET5"/>
  <p:tag name="AS_VERSION" val="22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336</Paragraphs>
  <Slides>22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29">
      <vt:lpstr>Arial</vt:lpstr>
      <vt:lpstr>Calibri</vt:lpstr>
      <vt:lpstr>Wingdings 3</vt:lpstr>
      <vt:lpstr>Trebuchet MS</vt:lpstr>
      <vt:lpstr>Wingdings</vt:lpstr>
      <vt:lpstr>Cambria Math</vt:lpstr>
      <vt:lpstr>Office Theme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The Greeks</vt:lpstr>
      <vt:lpstr>The Greeks</vt:lpstr>
      <vt:lpstr>The Greeks</vt:lpstr>
      <vt:lpstr>The Greeks</vt:lpstr>
      <vt:lpstr>Implied Volatility</vt:lpstr>
      <vt:lpstr>Black-Scholes Model</vt:lpstr>
      <vt:lpstr>Long Term Capital Management (LTCM)</vt:lpstr>
      <vt:lpstr>Long Term Capital Management (LTCM)</vt:lpstr>
      <vt:lpstr>Long Term Capital Management (LTCM)</vt:lpstr>
      <vt:lpstr>Long Term Capital Management (LTCM)</vt:lpstr>
    </vt:vector>
  </TitlesOfParts>
  <LinksUpToDate>0</LinksUpToDate>
  <SharedDoc>0</SharedDoc>
  <HyperlinksChanged>0</HyperlinksChanged>
  <Application>Aspose.Slides for .NET</Application>
  <AppVersion>22.0600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2023-05-17T18:16:45.931</cp:lastPrinted>
  <dcterms:created xsi:type="dcterms:W3CDTF">2023-05-17T18:16:45Z</dcterms:created>
  <dcterms:modified xsi:type="dcterms:W3CDTF">2023-05-17T18:16:47Z</dcterms:modified>
</cp:coreProperties>
</file>