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54" r:id="rId5"/>
  </p:sld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  <p:sldId id="403" r:id="rId54"/>
    <p:sldId id="406" r:id="rId55"/>
    <p:sldId id="409" r:id="rId56"/>
    <p:sldId id="412" r:id="rId57"/>
    <p:sldId id="415" r:id="rId58"/>
    <p:sldId id="418" r:id="rId59"/>
    <p:sldId id="421" r:id="rId60"/>
    <p:sldId id="424" r:id="rId61"/>
    <p:sldId id="427" r:id="rId62"/>
    <p:sldId id="430" r:id="rId63"/>
    <p:sldId id="433" r:id="rId64"/>
    <p:sldId id="436" r:id="rId65"/>
    <p:sldId id="439" r:id="rId66"/>
    <p:sldId id="442" r:id="rId67"/>
    <p:sldId id="445" r:id="rId68"/>
    <p:sldId id="448" r:id="rId69"/>
    <p:sldId id="451" r:id="rId70"/>
    <p:sldId id="454" r:id="rId71"/>
    <p:sldId id="457" r:id="rId72"/>
    <p:sldId id="460" r:id="rId73"/>
    <p:sldId id="463" r:id="rId74"/>
    <p:sldId id="466" r:id="rId75"/>
    <p:sldId id="469" r:id="rId76"/>
    <p:sldId id="472" r:id="rId77"/>
    <p:sldId id="475" r:id="rId78"/>
    <p:sldId id="478" r:id="rId79"/>
    <p:sldId id="481" r:id="rId80"/>
    <p:sldId id="484" r:id="rId81"/>
    <p:sldId id="487" r:id="rId82"/>
    <p:sldId id="490" r:id="rId83"/>
    <p:sldId id="493" r:id="rId84"/>
    <p:sldId id="496" r:id="rId85"/>
    <p:sldId id="499" r:id="rId86"/>
    <p:sldId id="502" r:id="rId87"/>
    <p:sldId id="505" r:id="rId88"/>
    <p:sldId id="508" r:id="rId89"/>
    <p:sldId id="511" r:id="rId90"/>
    <p:sldId id="514" r:id="rId91"/>
    <p:sldId id="517" r:id="rId92"/>
    <p:sldId id="520" r:id="rId93"/>
    <p:sldId id="523" r:id="rId94"/>
    <p:sldId id="526" r:id="rId95"/>
    <p:sldId id="529" r:id="rId96"/>
    <p:sldId id="532" r:id="rId97"/>
    <p:sldId id="535" r:id="rId98"/>
    <p:sldId id="538" r:id="rId99"/>
    <p:sldId id="541" r:id="rId100"/>
    <p:sldId id="544" r:id="rId101"/>
    <p:sldId id="547" r:id="rId102"/>
    <p:sldId id="550" r:id="rId103"/>
    <p:sldId id="553" r:id="rId104"/>
    <p:sldId id="556" r:id="rId105"/>
    <p:sldId id="559" r:id="rId106"/>
    <p:sldId id="562" r:id="rId107"/>
    <p:sldId id="565" r:id="rId108"/>
    <p:sldId id="568" r:id="rId109"/>
    <p:sldId id="571" r:id="rId110"/>
    <p:sldId id="574" r:id="rId111"/>
    <p:sldId id="577" r:id="rId112"/>
    <p:sldId id="580" r:id="rId113"/>
    <p:sldId id="583" r:id="rId114"/>
    <p:sldId id="586" r:id="rId115"/>
    <p:sldId id="589" r:id="rId116"/>
    <p:sldId id="592" r:id="rId117"/>
    <p:sldId id="595" r:id="rId118"/>
    <p:sldId id="598" r:id="rId119"/>
    <p:sldId id="601" r:id="rId120"/>
    <p:sldId id="604" r:id="rId121"/>
    <p:sldId id="607" r:id="rId122"/>
    <p:sldId id="610" r:id="rId123"/>
    <p:sldId id="613" r:id="rId124"/>
    <p:sldId id="616" r:id="rId125"/>
    <p:sldId id="619" r:id="rId126"/>
    <p:sldId id="622" r:id="rId127"/>
    <p:sldId id="625" r:id="rId128"/>
    <p:sldId id="628" r:id="rId129"/>
    <p:sldId id="631" r:id="rId130"/>
    <p:sldId id="634" r:id="rId131"/>
    <p:sldId id="637" r:id="rId132"/>
    <p:sldId id="640" r:id="rId133"/>
    <p:sldId id="643" r:id="rId134"/>
  </p:sldIdLst>
  <p:sldSz cx="12192000" cy="6858000"/>
  <p:notesSz cx="6858000" cy="9144000"/>
  <p:custDataLst>
    <p:tags r:id="rId1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00" Type="http://schemas.openxmlformats.org/officeDocument/2006/relationships/slide" Target="slides/slide95.xml" /><Relationship Id="rId101" Type="http://schemas.openxmlformats.org/officeDocument/2006/relationships/slide" Target="slides/slide96.xml" /><Relationship Id="rId102" Type="http://schemas.openxmlformats.org/officeDocument/2006/relationships/slide" Target="slides/slide97.xml" /><Relationship Id="rId103" Type="http://schemas.openxmlformats.org/officeDocument/2006/relationships/slide" Target="slides/slide98.xml" /><Relationship Id="rId104" Type="http://schemas.openxmlformats.org/officeDocument/2006/relationships/slide" Target="slides/slide99.xml" /><Relationship Id="rId105" Type="http://schemas.openxmlformats.org/officeDocument/2006/relationships/slide" Target="slides/slide100.xml" /><Relationship Id="rId106" Type="http://schemas.openxmlformats.org/officeDocument/2006/relationships/slide" Target="slides/slide101.xml" /><Relationship Id="rId107" Type="http://schemas.openxmlformats.org/officeDocument/2006/relationships/slide" Target="slides/slide102.xml" /><Relationship Id="rId108" Type="http://schemas.openxmlformats.org/officeDocument/2006/relationships/slide" Target="slides/slide103.xml" /><Relationship Id="rId109" Type="http://schemas.openxmlformats.org/officeDocument/2006/relationships/slide" Target="slides/slide104.xml" /><Relationship Id="rId11" Type="http://schemas.openxmlformats.org/officeDocument/2006/relationships/slide" Target="slides/slide6.xml" /><Relationship Id="rId110" Type="http://schemas.openxmlformats.org/officeDocument/2006/relationships/slide" Target="slides/slide105.xml" /><Relationship Id="rId111" Type="http://schemas.openxmlformats.org/officeDocument/2006/relationships/slide" Target="slides/slide106.xml" /><Relationship Id="rId112" Type="http://schemas.openxmlformats.org/officeDocument/2006/relationships/slide" Target="slides/slide107.xml" /><Relationship Id="rId113" Type="http://schemas.openxmlformats.org/officeDocument/2006/relationships/slide" Target="slides/slide108.xml" /><Relationship Id="rId114" Type="http://schemas.openxmlformats.org/officeDocument/2006/relationships/slide" Target="slides/slide109.xml" /><Relationship Id="rId115" Type="http://schemas.openxmlformats.org/officeDocument/2006/relationships/slide" Target="slides/slide110.xml" /><Relationship Id="rId116" Type="http://schemas.openxmlformats.org/officeDocument/2006/relationships/slide" Target="slides/slide111.xml" /><Relationship Id="rId117" Type="http://schemas.openxmlformats.org/officeDocument/2006/relationships/slide" Target="slides/slide112.xml" /><Relationship Id="rId118" Type="http://schemas.openxmlformats.org/officeDocument/2006/relationships/slide" Target="slides/slide113.xml" /><Relationship Id="rId119" Type="http://schemas.openxmlformats.org/officeDocument/2006/relationships/slide" Target="slides/slide114.xml" /><Relationship Id="rId12" Type="http://schemas.openxmlformats.org/officeDocument/2006/relationships/slide" Target="slides/slide7.xml" /><Relationship Id="rId120" Type="http://schemas.openxmlformats.org/officeDocument/2006/relationships/slide" Target="slides/slide115.xml" /><Relationship Id="rId121" Type="http://schemas.openxmlformats.org/officeDocument/2006/relationships/slide" Target="slides/slide116.xml" /><Relationship Id="rId122" Type="http://schemas.openxmlformats.org/officeDocument/2006/relationships/slide" Target="slides/slide117.xml" /><Relationship Id="rId123" Type="http://schemas.openxmlformats.org/officeDocument/2006/relationships/slide" Target="slides/slide118.xml" /><Relationship Id="rId124" Type="http://schemas.openxmlformats.org/officeDocument/2006/relationships/slide" Target="slides/slide119.xml" /><Relationship Id="rId125" Type="http://schemas.openxmlformats.org/officeDocument/2006/relationships/slide" Target="slides/slide120.xml" /><Relationship Id="rId126" Type="http://schemas.openxmlformats.org/officeDocument/2006/relationships/slide" Target="slides/slide121.xml" /><Relationship Id="rId127" Type="http://schemas.openxmlformats.org/officeDocument/2006/relationships/slide" Target="slides/slide122.xml" /><Relationship Id="rId128" Type="http://schemas.openxmlformats.org/officeDocument/2006/relationships/slide" Target="slides/slide123.xml" /><Relationship Id="rId129" Type="http://schemas.openxmlformats.org/officeDocument/2006/relationships/slide" Target="slides/slide124.xml" /><Relationship Id="rId13" Type="http://schemas.openxmlformats.org/officeDocument/2006/relationships/slide" Target="slides/slide8.xml" /><Relationship Id="rId130" Type="http://schemas.openxmlformats.org/officeDocument/2006/relationships/slide" Target="slides/slide125.xml" /><Relationship Id="rId131" Type="http://schemas.openxmlformats.org/officeDocument/2006/relationships/slide" Target="slides/slide126.xml" /><Relationship Id="rId132" Type="http://schemas.openxmlformats.org/officeDocument/2006/relationships/slide" Target="slides/slide127.xml" /><Relationship Id="rId133" Type="http://schemas.openxmlformats.org/officeDocument/2006/relationships/slide" Target="slides/slide128.xml" /><Relationship Id="rId134" Type="http://schemas.openxmlformats.org/officeDocument/2006/relationships/slide" Target="slides/slide129.xml" /><Relationship Id="rId135" Type="http://schemas.openxmlformats.org/officeDocument/2006/relationships/tags" Target="tags/tag1.xml" /><Relationship Id="rId136" Type="http://schemas.openxmlformats.org/officeDocument/2006/relationships/presProps" Target="presProps.xml" /><Relationship Id="rId137" Type="http://schemas.openxmlformats.org/officeDocument/2006/relationships/viewProps" Target="viewProps.xml" /><Relationship Id="rId138" Type="http://schemas.openxmlformats.org/officeDocument/2006/relationships/theme" Target="theme/theme1.xml" /><Relationship Id="rId139" Type="http://schemas.openxmlformats.org/officeDocument/2006/relationships/tableStyles" Target="tableStyles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45.xml" /><Relationship Id="rId51" Type="http://schemas.openxmlformats.org/officeDocument/2006/relationships/slide" Target="slides/slide46.xml" /><Relationship Id="rId52" Type="http://schemas.openxmlformats.org/officeDocument/2006/relationships/slide" Target="slides/slide47.xml" /><Relationship Id="rId53" Type="http://schemas.openxmlformats.org/officeDocument/2006/relationships/slide" Target="slides/slide48.xml" /><Relationship Id="rId54" Type="http://schemas.openxmlformats.org/officeDocument/2006/relationships/slide" Target="slides/slide49.xml" /><Relationship Id="rId55" Type="http://schemas.openxmlformats.org/officeDocument/2006/relationships/slide" Target="slides/slide50.xml" /><Relationship Id="rId56" Type="http://schemas.openxmlformats.org/officeDocument/2006/relationships/slide" Target="slides/slide51.xml" /><Relationship Id="rId57" Type="http://schemas.openxmlformats.org/officeDocument/2006/relationships/slide" Target="slides/slide52.xml" /><Relationship Id="rId58" Type="http://schemas.openxmlformats.org/officeDocument/2006/relationships/slide" Target="slides/slide53.xml" /><Relationship Id="rId59" Type="http://schemas.openxmlformats.org/officeDocument/2006/relationships/slide" Target="slides/slide54.xml" /><Relationship Id="rId6" Type="http://schemas.openxmlformats.org/officeDocument/2006/relationships/slide" Target="slides/slide1.xml" /><Relationship Id="rId60" Type="http://schemas.openxmlformats.org/officeDocument/2006/relationships/slide" Target="slides/slide55.xml" /><Relationship Id="rId61" Type="http://schemas.openxmlformats.org/officeDocument/2006/relationships/slide" Target="slides/slide56.xml" /><Relationship Id="rId62" Type="http://schemas.openxmlformats.org/officeDocument/2006/relationships/slide" Target="slides/slide57.xml" /><Relationship Id="rId63" Type="http://schemas.openxmlformats.org/officeDocument/2006/relationships/slide" Target="slides/slide58.xml" /><Relationship Id="rId64" Type="http://schemas.openxmlformats.org/officeDocument/2006/relationships/slide" Target="slides/slide59.xml" /><Relationship Id="rId65" Type="http://schemas.openxmlformats.org/officeDocument/2006/relationships/slide" Target="slides/slide60.xml" /><Relationship Id="rId66" Type="http://schemas.openxmlformats.org/officeDocument/2006/relationships/slide" Target="slides/slide61.xml" /><Relationship Id="rId67" Type="http://schemas.openxmlformats.org/officeDocument/2006/relationships/slide" Target="slides/slide62.xml" /><Relationship Id="rId68" Type="http://schemas.openxmlformats.org/officeDocument/2006/relationships/slide" Target="slides/slide63.xml" /><Relationship Id="rId69" Type="http://schemas.openxmlformats.org/officeDocument/2006/relationships/slide" Target="slides/slide64.xml" /><Relationship Id="rId7" Type="http://schemas.openxmlformats.org/officeDocument/2006/relationships/slide" Target="slides/slide2.xml" /><Relationship Id="rId70" Type="http://schemas.openxmlformats.org/officeDocument/2006/relationships/slide" Target="slides/slide65.xml" /><Relationship Id="rId71" Type="http://schemas.openxmlformats.org/officeDocument/2006/relationships/slide" Target="slides/slide66.xml" /><Relationship Id="rId72" Type="http://schemas.openxmlformats.org/officeDocument/2006/relationships/slide" Target="slides/slide67.xml" /><Relationship Id="rId73" Type="http://schemas.openxmlformats.org/officeDocument/2006/relationships/slide" Target="slides/slide68.xml" /><Relationship Id="rId74" Type="http://schemas.openxmlformats.org/officeDocument/2006/relationships/slide" Target="slides/slide69.xml" /><Relationship Id="rId75" Type="http://schemas.openxmlformats.org/officeDocument/2006/relationships/slide" Target="slides/slide70.xml" /><Relationship Id="rId76" Type="http://schemas.openxmlformats.org/officeDocument/2006/relationships/slide" Target="slides/slide71.xml" /><Relationship Id="rId77" Type="http://schemas.openxmlformats.org/officeDocument/2006/relationships/slide" Target="slides/slide72.xml" /><Relationship Id="rId78" Type="http://schemas.openxmlformats.org/officeDocument/2006/relationships/slide" Target="slides/slide73.xml" /><Relationship Id="rId79" Type="http://schemas.openxmlformats.org/officeDocument/2006/relationships/slide" Target="slides/slide74.xml" /><Relationship Id="rId8" Type="http://schemas.openxmlformats.org/officeDocument/2006/relationships/slide" Target="slides/slide3.xml" /><Relationship Id="rId80" Type="http://schemas.openxmlformats.org/officeDocument/2006/relationships/slide" Target="slides/slide75.xml" /><Relationship Id="rId81" Type="http://schemas.openxmlformats.org/officeDocument/2006/relationships/slide" Target="slides/slide76.xml" /><Relationship Id="rId82" Type="http://schemas.openxmlformats.org/officeDocument/2006/relationships/slide" Target="slides/slide77.xml" /><Relationship Id="rId83" Type="http://schemas.openxmlformats.org/officeDocument/2006/relationships/slide" Target="slides/slide78.xml" /><Relationship Id="rId84" Type="http://schemas.openxmlformats.org/officeDocument/2006/relationships/slide" Target="slides/slide79.xml" /><Relationship Id="rId85" Type="http://schemas.openxmlformats.org/officeDocument/2006/relationships/slide" Target="slides/slide80.xml" /><Relationship Id="rId86" Type="http://schemas.openxmlformats.org/officeDocument/2006/relationships/slide" Target="slides/slide81.xml" /><Relationship Id="rId87" Type="http://schemas.openxmlformats.org/officeDocument/2006/relationships/slide" Target="slides/slide82.xml" /><Relationship Id="rId88" Type="http://schemas.openxmlformats.org/officeDocument/2006/relationships/slide" Target="slides/slide83.xml" /><Relationship Id="rId89" Type="http://schemas.openxmlformats.org/officeDocument/2006/relationships/slide" Target="slides/slide84.xml" /><Relationship Id="rId9" Type="http://schemas.openxmlformats.org/officeDocument/2006/relationships/slide" Target="slides/slide4.xml" /><Relationship Id="rId90" Type="http://schemas.openxmlformats.org/officeDocument/2006/relationships/slide" Target="slides/slide85.xml" /><Relationship Id="rId91" Type="http://schemas.openxmlformats.org/officeDocument/2006/relationships/slide" Target="slides/slide86.xml" /><Relationship Id="rId92" Type="http://schemas.openxmlformats.org/officeDocument/2006/relationships/slide" Target="slides/slide87.xml" /><Relationship Id="rId93" Type="http://schemas.openxmlformats.org/officeDocument/2006/relationships/slide" Target="slides/slide88.xml" /><Relationship Id="rId94" Type="http://schemas.openxmlformats.org/officeDocument/2006/relationships/slide" Target="slides/slide89.xml" /><Relationship Id="rId95" Type="http://schemas.openxmlformats.org/officeDocument/2006/relationships/slide" Target="slides/slide90.xml" /><Relationship Id="rId96" Type="http://schemas.openxmlformats.org/officeDocument/2006/relationships/slide" Target="slides/slide91.xml" /><Relationship Id="rId97" Type="http://schemas.openxmlformats.org/officeDocument/2006/relationships/slide" Target="slides/slide92.xml" /><Relationship Id="rId98" Type="http://schemas.openxmlformats.org/officeDocument/2006/relationships/slide" Target="slides/slide93.xml" /><Relationship Id="rId99" Type="http://schemas.openxmlformats.org/officeDocument/2006/relationships/slide" Target="slides/slide9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113084-EF81-4B54-AD90-A39EE5B3F5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04E6FB-3350-4F9E-B771-AB00030C9A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58B3AB-9CFE-415D-894D-F383156DEA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D3463D-D764-48B2-968E-06A2130DF3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C56CA2-269A-4361-AE20-A6E8C4112A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96E376-B605-449D-BF20-B9DCB30A84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860B17-B972-4FE6-8E83-1B89032166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DBD765-EAD7-4708-AA62-EA7117BEAF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C8C8FB-447D-4D5A-BF3B-9BDDE9CB1F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260AA93-26D9-4D69-9AF8-1E84C75903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B678345-6E26-4BC4-A50A-3AC64A0EF9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F2F1C4-F286-4F51-81E5-C8A84695EF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B84ADDB-77A4-4EB5-A227-2BB8C30673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03C7A0-D731-43D2-B738-80DF4BB833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0960673-F2FB-4B34-B038-D7268F93A5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BDFA40-4515-4D32-87DF-E483FB16CF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656CE0-D8C9-4061-9EFD-B393FBC319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0153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573587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8764965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854179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6437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7E555D5-1B16-4F79-B6BE-9098DB1B52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599421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805174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08126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671845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135510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135799"/>
      </p:ext>
    </p:extLst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918700"/>
      </p:ext>
    </p:extLst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634418"/>
      </p:ext>
    </p:extLst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833438"/>
      </p:ext>
    </p:extLst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5908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65FA167-C52E-4AF0-86E6-D1A2153CD6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19075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7414B95-B23F-4305-8ECF-7614B641B2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1DA428C-5FFA-4E4E-912E-089CC707D1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872891-9636-4CB1-B11B-BF3F366325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slideLayout" Target="../slideLayouts/slideLayout56.xml" /><Relationship Id="rId13" Type="http://schemas.openxmlformats.org/officeDocument/2006/relationships/slideLayout" Target="../slideLayouts/slideLayout57.xml" /><Relationship Id="rId14" Type="http://schemas.openxmlformats.org/officeDocument/2006/relationships/slideLayout" Target="../slideLayouts/slideLayout58.xml" /><Relationship Id="rId15" Type="http://schemas.openxmlformats.org/officeDocument/2006/relationships/slideLayout" Target="../slideLayouts/slideLayout59.xml" /><Relationship Id="rId16" Type="http://schemas.openxmlformats.org/officeDocument/2006/relationships/slideLayout" Target="../slideLayouts/slideLayout60.xml" /><Relationship Id="rId17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42A4E6-1926-4EB0-8C9C-3112EBB7E77C}" type="datetimeFigureOut">
              <a:rPr lang="hu-HU" smtClean="0"/>
              <a:t>2023. 05. 17.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9AA5B5-5AC6-4B5D-A2F6-075E82429DD2}" type="datetimeFigureOut">
              <a:rPr lang="hu-HU" smtClean="0"/>
              <a:t>2017. 10. 11.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3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4.png" /></Relationships>
</file>

<file path=ppt/slides/_rels/slide1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5.png" /><Relationship Id="rId3" Type="http://schemas.openxmlformats.org/officeDocument/2006/relationships/image" Target="../media/image36.png" /></Relationships>
</file>

<file path=ppt/slides/_rels/slide1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7.png" /></Relationships>
</file>

<file path=ppt/slides/_rels/slide1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Relationship Id="rId4" Type="http://schemas.openxmlformats.org/officeDocument/2006/relationships/image" Target="../media/image40.png" /></Relationships>
</file>

<file path=ppt/slides/_rels/slide1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41.png" /></Relationships>
</file>

<file path=ppt/slides/_rels/slide1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image" Target="../media/image50.png" /><Relationship Id="rId11" Type="http://schemas.openxmlformats.org/officeDocument/2006/relationships/image" Target="../media/image51.png" /><Relationship Id="rId12" Type="http://schemas.openxmlformats.org/officeDocument/2006/relationships/image" Target="../media/image52.png" /><Relationship Id="rId13" Type="http://schemas.openxmlformats.org/officeDocument/2006/relationships/image" Target="../media/image53.png" /><Relationship Id="rId2" Type="http://schemas.openxmlformats.org/officeDocument/2006/relationships/image" Target="../media/image42.png" /><Relationship Id="rId3" Type="http://schemas.openxmlformats.org/officeDocument/2006/relationships/image" Target="../media/image43.png" /><Relationship Id="rId4" Type="http://schemas.openxmlformats.org/officeDocument/2006/relationships/image" Target="../media/image44.png" /><Relationship Id="rId5" Type="http://schemas.openxmlformats.org/officeDocument/2006/relationships/image" Target="../media/image45.png" /><Relationship Id="rId6" Type="http://schemas.openxmlformats.org/officeDocument/2006/relationships/image" Target="../media/image46.png" /><Relationship Id="rId7" Type="http://schemas.openxmlformats.org/officeDocument/2006/relationships/image" Target="../media/image47.png" /><Relationship Id="rId8" Type="http://schemas.openxmlformats.org/officeDocument/2006/relationships/image" Target="../media/image48.png" /><Relationship Id="rId9" Type="http://schemas.openxmlformats.org/officeDocument/2006/relationships/image" Target="../media/image49.png" /></Relationships>
</file>

<file path=ppt/slides/_rels/slide1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54.png" /><Relationship Id="rId3" Type="http://schemas.openxmlformats.org/officeDocument/2006/relationships/image" Target="../media/image55.png" /><Relationship Id="rId4" Type="http://schemas.openxmlformats.org/officeDocument/2006/relationships/image" Target="../media/image56.png" /><Relationship Id="rId5" Type="http://schemas.openxmlformats.org/officeDocument/2006/relationships/image" Target="../media/image57.png" /><Relationship Id="rId6" Type="http://schemas.openxmlformats.org/officeDocument/2006/relationships/image" Target="../media/image58.png" /></Relationships>
</file>

<file path=ppt/slides/_rels/slide1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59.png" /><Relationship Id="rId3" Type="http://schemas.openxmlformats.org/officeDocument/2006/relationships/image" Target="../media/image60.png" /><Relationship Id="rId4" Type="http://schemas.openxmlformats.org/officeDocument/2006/relationships/image" Target="../media/image61.png" /><Relationship Id="rId5" Type="http://schemas.openxmlformats.org/officeDocument/2006/relationships/image" Target="../media/image62.png" /><Relationship Id="rId6" Type="http://schemas.openxmlformats.org/officeDocument/2006/relationships/image" Target="../media/image63.png" /></Relationships>
</file>

<file path=ppt/slides/_rels/slide1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64.png" /><Relationship Id="rId3" Type="http://schemas.openxmlformats.org/officeDocument/2006/relationships/image" Target="../media/image65.png" /><Relationship Id="rId4" Type="http://schemas.openxmlformats.org/officeDocument/2006/relationships/image" Target="../media/image66.png" /></Relationships>
</file>

<file path=ppt/slides/_rels/slide1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67.png" /><Relationship Id="rId3" Type="http://schemas.openxmlformats.org/officeDocument/2006/relationships/image" Target="../media/image68.png" /><Relationship Id="rId4" Type="http://schemas.openxmlformats.org/officeDocument/2006/relationships/image" Target="../media/image69.png" /><Relationship Id="rId5" Type="http://schemas.openxmlformats.org/officeDocument/2006/relationships/image" Target="../media/image70.png" /><Relationship Id="rId6" Type="http://schemas.openxmlformats.org/officeDocument/2006/relationships/image" Target="../media/image71.png" /><Relationship Id="rId7" Type="http://schemas.openxmlformats.org/officeDocument/2006/relationships/image" Target="../media/image72.png" /><Relationship Id="rId8" Type="http://schemas.openxmlformats.org/officeDocument/2006/relationships/image" Target="../media/image73.png" /><Relationship Id="rId9" Type="http://schemas.openxmlformats.org/officeDocument/2006/relationships/image" Target="../media/image74.png" /></Relationships>
</file>

<file path=ppt/slides/_rels/slide1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5.png" /><Relationship Id="rId3" Type="http://schemas.openxmlformats.org/officeDocument/2006/relationships/image" Target="../media/image76.png" /><Relationship Id="rId4" Type="http://schemas.openxmlformats.org/officeDocument/2006/relationships/image" Target="../media/image77.png" /><Relationship Id="rId5" Type="http://schemas.openxmlformats.org/officeDocument/2006/relationships/image" Target="../media/image78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9.png" /></Relationships>
</file>

<file path=ppt/slides/_rels/slide1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80.png" /></Relationships>
</file>

<file path=ppt/slides/_rels/slide1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81.png" /><Relationship Id="rId3" Type="http://schemas.openxmlformats.org/officeDocument/2006/relationships/image" Target="../media/image82.png" /></Relationships>
</file>

<file path=ppt/slides/_rels/slide1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83.png" /><Relationship Id="rId3" Type="http://schemas.openxmlformats.org/officeDocument/2006/relationships/image" Target="../media/image84.png" /><Relationship Id="rId4" Type="http://schemas.openxmlformats.org/officeDocument/2006/relationships/image" Target="../media/image85.png" /><Relationship Id="rId5" Type="http://schemas.openxmlformats.org/officeDocument/2006/relationships/image" Target="../media/image86.png" /><Relationship Id="rId6" Type="http://schemas.openxmlformats.org/officeDocument/2006/relationships/image" Target="../media/image87.png" /></Relationships>
</file>

<file path=ppt/slides/_rels/slide1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88.png" /></Relationships>
</file>

<file path=ppt/slides/_rels/slide1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7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8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9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0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7.png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8.png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8.png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9.png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2.png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3.png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4.png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5.png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6.png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7.png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8.png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0.png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0.png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0.png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1.png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2.png" /></Relationships>
</file>

<file path=ppt/slides/_rels/slide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Bonds</a:t>
            </a:r>
            <a:br>
              <a:rPr lang="en-GB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328340808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0A73A11-6421-4F16-94F2-4676AD3A3E37}"/>
              </a:ext>
            </a:extLst>
          </p:cNvPr>
          <p:cNvSpPr/>
          <p:nvPr/>
        </p:nvSpPr>
        <p:spPr>
          <a:xfrm>
            <a:off x="4692693" y="4193865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264204" y="3659820"/>
            <a:ext cx="31013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IT DEFINES THE END OF </a:t>
            </a:r>
          </a:p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THE AGREEMENT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 this time the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bond 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issuer </a:t>
            </a:r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redeems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 bond by</a:t>
            </a:r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paying the principal</a:t>
            </a:r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9443"/>
      </p:ext>
    </p:extLst>
  </p:cSld>
  <p:clrMapOvr>
    <a:masterClrMapping/>
  </p:clrMapOvr>
  <p:transition/>
  <p:timing/>
</p:sld>
</file>

<file path=ppt/slides/slide1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61878F-DC9D-4BCB-B786-6C46DFAB8E55}"/>
              </a:ext>
            </a:extLst>
          </p:cNvPr>
          <p:cNvSpPr/>
          <p:nvPr/>
        </p:nvSpPr>
        <p:spPr>
          <a:xfrm>
            <a:off x="4246822" y="3141520"/>
            <a:ext cx="3192665" cy="1066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3CFA4-AB27-43A7-8516-4513B49A2438}"/>
              </a:ext>
            </a:extLst>
          </p:cNvPr>
          <p:cNvSpPr txBox="1"/>
          <p:nvPr/>
        </p:nvSpPr>
        <p:spPr>
          <a:xfrm>
            <a:off x="951041" y="1462549"/>
            <a:ext cx="7001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may construct a continuous model with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5BF6-F44B-4463-84F6-39271EE1EA12}"/>
              </a:ext>
            </a:extLst>
          </p:cNvPr>
          <p:cNvSpPr txBox="1"/>
          <p:nvPr/>
        </p:nvSpPr>
        <p:spPr>
          <a:xfrm>
            <a:off x="951041" y="1990872"/>
            <a:ext cx="7685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Suppose we have amount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in the bank at time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 How much does this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increase in value from one day to the next?</a:t>
            </a:r>
          </a:p>
        </p:txBody>
      </p:sp>
      <mc:AlternateContent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/>
              <p:nvPr/>
            </p:nvSpPr>
            <p:spPr>
              <a:xfrm>
                <a:off x="4780491" y="3282249"/>
                <a:ext cx="2125325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491" y="3282249"/>
                <a:ext cx="2125325" cy="795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79E4CED-753D-42BB-B7F6-A55E65E53E47}"/>
              </a:ext>
            </a:extLst>
          </p:cNvPr>
          <p:cNvSpPr txBox="1"/>
          <p:nvPr/>
        </p:nvSpPr>
        <p:spPr>
          <a:xfrm>
            <a:off x="7770364" y="3351795"/>
            <a:ext cx="3897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describing the change of our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capital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8E2181-B40A-4745-A502-E68D15665646}"/>
              </a:ext>
            </a:extLst>
          </p:cNvPr>
          <p:cNvSpPr txBox="1"/>
          <p:nvPr/>
        </p:nvSpPr>
        <p:spPr>
          <a:xfrm>
            <a:off x="8814426" y="4580141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r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F8F25-1C78-456A-8D57-47F8E4D88393}"/>
              </a:ext>
            </a:extLst>
          </p:cNvPr>
          <p:cNvSpPr txBox="1"/>
          <p:nvPr/>
        </p:nvSpPr>
        <p:spPr>
          <a:xfrm>
            <a:off x="3130180" y="4670706"/>
            <a:ext cx="5863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of this differential equation is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x(t) = x(0) e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so the exponential function. 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if we want to get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 of a 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future cashflow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then we have to use the exponential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function with negative exponent.</a:t>
            </a:r>
          </a:p>
        </p:txBody>
      </p:sp>
    </p:spTree>
    <p:extLst>
      <p:ext uri="{BB962C8B-B14F-4D97-AF65-F5344CB8AC3E}">
        <p14:creationId xmlns:p14="http://schemas.microsoft.com/office/powerpoint/2010/main" val="4177726342"/>
      </p:ext>
    </p:extLst>
  </p:cSld>
  <p:clrMapOvr>
    <a:masterClrMapping/>
  </p:clrMapOvr>
  <p:transition/>
  <p:timing/>
</p:sld>
</file>

<file path=ppt/slides/slide1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61878F-DC9D-4BCB-B786-6C46DFAB8E55}"/>
              </a:ext>
            </a:extLst>
          </p:cNvPr>
          <p:cNvSpPr/>
          <p:nvPr/>
        </p:nvSpPr>
        <p:spPr>
          <a:xfrm>
            <a:off x="3954002" y="3325776"/>
            <a:ext cx="3663038" cy="1432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Vasicek Model and Bond Pricing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3CFA4-AB27-43A7-8516-4513B49A2438}"/>
              </a:ext>
            </a:extLst>
          </p:cNvPr>
          <p:cNvSpPr txBox="1"/>
          <p:nvPr/>
        </p:nvSpPr>
        <p:spPr>
          <a:xfrm>
            <a:off x="951041" y="1462549"/>
            <a:ext cx="943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Here we assume that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 is not constant – it follows a stochastic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5BF6-F44B-4463-84F6-39271EE1EA12}"/>
              </a:ext>
            </a:extLst>
          </p:cNvPr>
          <p:cNvSpPr txBox="1"/>
          <p:nvPr/>
        </p:nvSpPr>
        <p:spPr>
          <a:xfrm>
            <a:off x="951041" y="1990872"/>
            <a:ext cx="845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Suppose the principal value of the bond is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$x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 How much would you pay for this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bond in the present? </a:t>
            </a:r>
          </a:p>
        </p:txBody>
      </p:sp>
      <mc:AlternateContent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/>
              <p:nvPr/>
            </p:nvSpPr>
            <p:spPr>
              <a:xfrm>
                <a:off x="4865889" y="4063539"/>
                <a:ext cx="10693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</m:oMath>
                  </m:oMathPara>
                </a14:m>
                <a:endParaRPr lang="hu-HU" sz="20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889" y="4063539"/>
                <a:ext cx="106933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79E4CED-753D-42BB-B7F6-A55E65E53E47}"/>
              </a:ext>
            </a:extLst>
          </p:cNvPr>
          <p:cNvSpPr txBox="1"/>
          <p:nvPr/>
        </p:nvSpPr>
        <p:spPr>
          <a:xfrm>
            <a:off x="7983483" y="3598347"/>
            <a:ext cx="3564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discounted</a:t>
            </a:r>
          </a:p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of a future cashflow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+ handle the stochastic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</a:p>
        </p:txBody>
      </p:sp>
      <mc:AlternateContent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419D81-D074-4695-88FB-768E850AF9DB}"/>
                  </a:ext>
                </a:extLst>
              </p:cNvPr>
              <p:cNvSpPr txBox="1"/>
              <p:nvPr/>
            </p:nvSpPr>
            <p:spPr>
              <a:xfrm>
                <a:off x="5887482" y="3517877"/>
                <a:ext cx="941220" cy="745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nary>
                        <m:naryPr>
                          <m:chr/>
                          <m:limLoc m:val="undOvr"/>
                          <m:grow m:val="off"/>
                          <m:subHide m:val="off"/>
                          <m:supHide m:val="off"/>
                          <m:ctrlP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bi"/>
                            </m:rP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m:rPr>
                              <m:sty m:val="bi"/>
                            </m:rP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m:rPr>
                              <m:sty m:val="bi"/>
                            </m:rP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1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hu-HU" sz="1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m:rPr>
                              <m:sty m:val="bi"/>
                            </m:rP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hu-HU" sz="14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419D81-D074-4695-88FB-768E850AF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82" y="3517877"/>
                <a:ext cx="941220" cy="745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16D1C-611F-4729-84A6-12A985B02BCE}"/>
              </a:ext>
            </a:extLst>
          </p:cNvPr>
          <p:cNvSpPr txBox="1"/>
          <p:nvPr/>
        </p:nvSpPr>
        <p:spPr>
          <a:xfrm>
            <a:off x="5818768" y="3721458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D4A0A-6FE6-438B-8788-06BFF2FE2957}"/>
              </a:ext>
            </a:extLst>
          </p:cNvPr>
          <p:cNvSpPr txBox="1"/>
          <p:nvPr/>
        </p:nvSpPr>
        <p:spPr>
          <a:xfrm>
            <a:off x="3022267" y="5385754"/>
            <a:ext cx="613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can solve this equation (as well as the Vasicek model)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but we will use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Monte-Carlo simulation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instead </a:t>
            </a:r>
          </a:p>
        </p:txBody>
      </p:sp>
    </p:spTree>
    <p:extLst>
      <p:ext uri="{BB962C8B-B14F-4D97-AF65-F5344CB8AC3E}">
        <p14:creationId xmlns:p14="http://schemas.microsoft.com/office/powerpoint/2010/main" val="1892396999"/>
      </p:ext>
    </p:extLst>
  </p:cSld>
  <p:clrMapOvr>
    <a:masterClrMapping/>
  </p:clrMapOvr>
  <p:transition/>
  <p:timing/>
</p:sld>
</file>

<file path=ppt/slides/slide1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Vasicek Model and Bond Pricing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2770C-376F-415B-9FFB-AA26931A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t="8227" r="2718" b="7349"/>
          <a:stretch>
            <a:fillRect/>
          </a:stretch>
        </p:blipFill>
        <p:spPr>
          <a:xfrm>
            <a:off x="1512904" y="3514365"/>
            <a:ext cx="3467470" cy="201817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D41E48-8000-48D5-8553-DF11672B14B6}"/>
              </a:ext>
            </a:extLst>
          </p:cNvPr>
          <p:cNvCxnSpPr/>
          <p:nvPr/>
        </p:nvCxnSpPr>
        <p:spPr>
          <a:xfrm flipH="1" flipV="1">
            <a:off x="1604824" y="2589489"/>
            <a:ext cx="0" cy="2954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BFD9B-F615-4701-9225-67319B0C16C6}"/>
              </a:ext>
            </a:extLst>
          </p:cNvPr>
          <p:cNvCxnSpPr/>
          <p:nvPr/>
        </p:nvCxnSpPr>
        <p:spPr>
          <a:xfrm flipV="1">
            <a:off x="1415354" y="5354850"/>
            <a:ext cx="3928059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9BEBE3-E705-4E4D-B899-174DB8C620EF}"/>
              </a:ext>
            </a:extLst>
          </p:cNvPr>
          <p:cNvSpPr txBox="1"/>
          <p:nvPr/>
        </p:nvSpPr>
        <p:spPr>
          <a:xfrm>
            <a:off x="1357576" y="213817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D5FD1-BA33-4D48-AE33-AA6D96A9045E}"/>
              </a:ext>
            </a:extLst>
          </p:cNvPr>
          <p:cNvSpPr txBox="1"/>
          <p:nvPr/>
        </p:nvSpPr>
        <p:spPr>
          <a:xfrm>
            <a:off x="5360467" y="516499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6B5935-72B5-4C53-8614-4956571866FD}"/>
              </a:ext>
            </a:extLst>
          </p:cNvPr>
          <p:cNvSpPr txBox="1"/>
          <p:nvPr/>
        </p:nvSpPr>
        <p:spPr>
          <a:xfrm>
            <a:off x="5478968" y="2384406"/>
            <a:ext cx="589071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e generate a huge amount of possible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interest processes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THE MEAN OF THESE SIMULATIONS YIELDS</a:t>
            </a:r>
            <a:b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THE r</a:t>
            </a:r>
            <a:r>
              <a:rPr lang="hu-HU" sz="2400" b="1" i="1" baseline="-2500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(t) INTEREST RATE WITH THE HIGHEST </a:t>
            </a: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PROBABILITY IN THE FUTURE !!!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then we can use this expected interest rate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to calculate the price of the bond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00633"/>
      </p:ext>
    </p:extLst>
  </p:cSld>
  <p:clrMapOvr>
    <a:masterClrMapping/>
  </p:clrMapOvr>
  <p:transition/>
  <p:timing/>
</p:sld>
</file>

<file path=ppt/slides/slide1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Vasicek Model and Bond Pricing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D41E48-8000-48D5-8553-DF11672B14B6}"/>
              </a:ext>
            </a:extLst>
          </p:cNvPr>
          <p:cNvCxnSpPr/>
          <p:nvPr/>
        </p:nvCxnSpPr>
        <p:spPr>
          <a:xfrm flipH="1" flipV="1">
            <a:off x="1604824" y="2589489"/>
            <a:ext cx="0" cy="2954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BFD9B-F615-4701-9225-67319B0C16C6}"/>
              </a:ext>
            </a:extLst>
          </p:cNvPr>
          <p:cNvCxnSpPr/>
          <p:nvPr/>
        </p:nvCxnSpPr>
        <p:spPr>
          <a:xfrm flipV="1">
            <a:off x="1415354" y="5354850"/>
            <a:ext cx="3928059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9BEBE3-E705-4E4D-B899-174DB8C620EF}"/>
              </a:ext>
            </a:extLst>
          </p:cNvPr>
          <p:cNvSpPr txBox="1"/>
          <p:nvPr/>
        </p:nvSpPr>
        <p:spPr>
          <a:xfrm>
            <a:off x="1357576" y="213817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f(t)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D5FD1-BA33-4D48-AE33-AA6D96A9045E}"/>
              </a:ext>
            </a:extLst>
          </p:cNvPr>
          <p:cNvSpPr txBox="1"/>
          <p:nvPr/>
        </p:nvSpPr>
        <p:spPr>
          <a:xfrm>
            <a:off x="5360467" y="516499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6B5935-72B5-4C53-8614-4956571866FD}"/>
              </a:ext>
            </a:extLst>
          </p:cNvPr>
          <p:cNvSpPr txBox="1"/>
          <p:nvPr/>
        </p:nvSpPr>
        <p:spPr>
          <a:xfrm>
            <a:off x="5977649" y="2507506"/>
            <a:ext cx="537615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calculate the integral of a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given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WE USE RECTANGLES AND WE SUM</a:t>
            </a:r>
            <a:b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UP THE AREA OF THESE RECTANGLES !!!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smaller rectangles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we use the better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will be the result of the calculation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8C6511-E762-429B-B767-E2193FD74619}"/>
              </a:ext>
            </a:extLst>
          </p:cNvPr>
          <p:cNvSpPr/>
          <p:nvPr/>
        </p:nvSpPr>
        <p:spPr>
          <a:xfrm>
            <a:off x="1848416" y="3156946"/>
            <a:ext cx="2938509" cy="1819918"/>
          </a:xfrm>
          <a:custGeom>
            <a:gdLst>
              <a:gd name="connsiteX0" fmla="*/ 0 w 2938509"/>
              <a:gd name="connsiteY0" fmla="*/ 1274025 h 1274025"/>
              <a:gd name="connsiteX1" fmla="*/ 870012 w 2938509"/>
              <a:gd name="connsiteY1" fmla="*/ 22273 h 1274025"/>
              <a:gd name="connsiteX2" fmla="*/ 2148396 w 2938509"/>
              <a:gd name="connsiteY2" fmla="*/ 439524 h 1274025"/>
              <a:gd name="connsiteX3" fmla="*/ 2938509 w 2938509"/>
              <a:gd name="connsiteY3" fmla="*/ 13396 h 12740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8509" h="1274025">
                <a:moveTo>
                  <a:pt x="0" y="1274025"/>
                </a:moveTo>
                <a:cubicBezTo>
                  <a:pt x="255973" y="717690"/>
                  <a:pt x="511946" y="161356"/>
                  <a:pt x="870012" y="22273"/>
                </a:cubicBezTo>
                <a:cubicBezTo>
                  <a:pt x="1228078" y="-116810"/>
                  <a:pt x="1803647" y="441003"/>
                  <a:pt x="2148396" y="439524"/>
                </a:cubicBezTo>
                <a:cubicBezTo>
                  <a:pt x="2493145" y="438045"/>
                  <a:pt x="2715827" y="225720"/>
                  <a:pt x="2938509" y="13396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61746"/>
      </p:ext>
    </p:extLst>
  </p:cSld>
  <p:clrMapOvr>
    <a:masterClrMapping/>
  </p:clrMapOvr>
  <p:transition/>
  <p:timing/>
</p:sld>
</file>

<file path=ppt/slides/slide1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Vasicek Model and Bond Pricing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D41E48-8000-48D5-8553-DF11672B14B6}"/>
              </a:ext>
            </a:extLst>
          </p:cNvPr>
          <p:cNvCxnSpPr/>
          <p:nvPr/>
        </p:nvCxnSpPr>
        <p:spPr>
          <a:xfrm flipH="1" flipV="1">
            <a:off x="1604824" y="2589489"/>
            <a:ext cx="0" cy="2954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BFD9B-F615-4701-9225-67319B0C16C6}"/>
              </a:ext>
            </a:extLst>
          </p:cNvPr>
          <p:cNvCxnSpPr/>
          <p:nvPr/>
        </p:nvCxnSpPr>
        <p:spPr>
          <a:xfrm flipV="1">
            <a:off x="1415354" y="5354850"/>
            <a:ext cx="3928059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9BEBE3-E705-4E4D-B899-174DB8C620EF}"/>
              </a:ext>
            </a:extLst>
          </p:cNvPr>
          <p:cNvSpPr txBox="1"/>
          <p:nvPr/>
        </p:nvSpPr>
        <p:spPr>
          <a:xfrm>
            <a:off x="1357576" y="213817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f(t)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D5FD1-BA33-4D48-AE33-AA6D96A9045E}"/>
              </a:ext>
            </a:extLst>
          </p:cNvPr>
          <p:cNvSpPr txBox="1"/>
          <p:nvPr/>
        </p:nvSpPr>
        <p:spPr>
          <a:xfrm>
            <a:off x="5360467" y="516499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8C6511-E762-429B-B767-E2193FD74619}"/>
              </a:ext>
            </a:extLst>
          </p:cNvPr>
          <p:cNvSpPr/>
          <p:nvPr/>
        </p:nvSpPr>
        <p:spPr>
          <a:xfrm>
            <a:off x="1848416" y="3156946"/>
            <a:ext cx="2938509" cy="1819918"/>
          </a:xfrm>
          <a:custGeom>
            <a:gdLst>
              <a:gd name="connsiteX0" fmla="*/ 0 w 2938509"/>
              <a:gd name="connsiteY0" fmla="*/ 1274025 h 1274025"/>
              <a:gd name="connsiteX1" fmla="*/ 870012 w 2938509"/>
              <a:gd name="connsiteY1" fmla="*/ 22273 h 1274025"/>
              <a:gd name="connsiteX2" fmla="*/ 2148396 w 2938509"/>
              <a:gd name="connsiteY2" fmla="*/ 439524 h 1274025"/>
              <a:gd name="connsiteX3" fmla="*/ 2938509 w 2938509"/>
              <a:gd name="connsiteY3" fmla="*/ 13396 h 12740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8509" h="1274025">
                <a:moveTo>
                  <a:pt x="0" y="1274025"/>
                </a:moveTo>
                <a:cubicBezTo>
                  <a:pt x="255973" y="717690"/>
                  <a:pt x="511946" y="161356"/>
                  <a:pt x="870012" y="22273"/>
                </a:cubicBezTo>
                <a:cubicBezTo>
                  <a:pt x="1228078" y="-116810"/>
                  <a:pt x="1803647" y="441003"/>
                  <a:pt x="2148396" y="439524"/>
                </a:cubicBezTo>
                <a:cubicBezTo>
                  <a:pt x="2493145" y="438045"/>
                  <a:pt x="2715827" y="225720"/>
                  <a:pt x="2938509" y="13396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84D7C-39A4-4913-AE05-51356C080007}"/>
              </a:ext>
            </a:extLst>
          </p:cNvPr>
          <p:cNvSpPr/>
          <p:nvPr/>
        </p:nvSpPr>
        <p:spPr>
          <a:xfrm>
            <a:off x="1970843" y="4690117"/>
            <a:ext cx="124246" cy="643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1C38E-5A20-4034-9830-95C5E80B69AF}"/>
              </a:ext>
            </a:extLst>
          </p:cNvPr>
          <p:cNvSpPr/>
          <p:nvPr/>
        </p:nvSpPr>
        <p:spPr>
          <a:xfrm>
            <a:off x="2104523" y="4339595"/>
            <a:ext cx="124246" cy="995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3571F-9D5B-43C1-AC66-2A2AAF427B88}"/>
              </a:ext>
            </a:extLst>
          </p:cNvPr>
          <p:cNvSpPr/>
          <p:nvPr/>
        </p:nvSpPr>
        <p:spPr>
          <a:xfrm>
            <a:off x="2238203" y="3962403"/>
            <a:ext cx="124246" cy="13707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0B901-A473-43B6-BB3A-8E41AA396463}"/>
              </a:ext>
            </a:extLst>
          </p:cNvPr>
          <p:cNvSpPr/>
          <p:nvPr/>
        </p:nvSpPr>
        <p:spPr>
          <a:xfrm>
            <a:off x="2360630" y="3691891"/>
            <a:ext cx="124246" cy="1641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7A3C23-6311-4F4E-A7CC-9BCA6FEC57C8}"/>
              </a:ext>
            </a:extLst>
          </p:cNvPr>
          <p:cNvSpPr/>
          <p:nvPr/>
        </p:nvSpPr>
        <p:spPr>
          <a:xfrm>
            <a:off x="2494310" y="3470914"/>
            <a:ext cx="124246" cy="18640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D45E-47CF-481D-8BE5-5C97BB04633C}"/>
              </a:ext>
            </a:extLst>
          </p:cNvPr>
          <p:cNvSpPr/>
          <p:nvPr/>
        </p:nvSpPr>
        <p:spPr>
          <a:xfrm>
            <a:off x="2627990" y="3307086"/>
            <a:ext cx="124246" cy="2026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7CB433-ECA7-4973-9898-3470D7FAFAA8}"/>
              </a:ext>
            </a:extLst>
          </p:cNvPr>
          <p:cNvSpPr/>
          <p:nvPr/>
        </p:nvSpPr>
        <p:spPr>
          <a:xfrm>
            <a:off x="2755718" y="3213738"/>
            <a:ext cx="124246" cy="2117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4E503-7F7A-47C1-A90C-7A8CFC70526B}"/>
              </a:ext>
            </a:extLst>
          </p:cNvPr>
          <p:cNvSpPr/>
          <p:nvPr/>
        </p:nvSpPr>
        <p:spPr>
          <a:xfrm>
            <a:off x="2889398" y="3230887"/>
            <a:ext cx="124246" cy="2102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8E8CF3-A898-4CA8-ACE7-2152894B7DD4}"/>
              </a:ext>
            </a:extLst>
          </p:cNvPr>
          <p:cNvSpPr/>
          <p:nvPr/>
        </p:nvSpPr>
        <p:spPr>
          <a:xfrm>
            <a:off x="3023078" y="3307086"/>
            <a:ext cx="124246" cy="20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4CE5C2-B7D3-4B3E-99B8-99037D43DB22}"/>
              </a:ext>
            </a:extLst>
          </p:cNvPr>
          <p:cNvSpPr/>
          <p:nvPr/>
        </p:nvSpPr>
        <p:spPr>
          <a:xfrm>
            <a:off x="3145505" y="3398523"/>
            <a:ext cx="124246" cy="1932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FBFF4D-E795-464D-AFA6-2431025D3A08}"/>
              </a:ext>
            </a:extLst>
          </p:cNvPr>
          <p:cNvSpPr/>
          <p:nvPr/>
        </p:nvSpPr>
        <p:spPr>
          <a:xfrm>
            <a:off x="3279185" y="3513249"/>
            <a:ext cx="124246" cy="1819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CE42C9-5476-4B07-AE76-93A2C923BC1E}"/>
              </a:ext>
            </a:extLst>
          </p:cNvPr>
          <p:cNvSpPr/>
          <p:nvPr/>
        </p:nvSpPr>
        <p:spPr>
          <a:xfrm>
            <a:off x="3412865" y="3600454"/>
            <a:ext cx="124246" cy="1730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9C8580-1D44-416E-8727-15643F60B1EC}"/>
              </a:ext>
            </a:extLst>
          </p:cNvPr>
          <p:cNvSpPr/>
          <p:nvPr/>
        </p:nvSpPr>
        <p:spPr>
          <a:xfrm>
            <a:off x="3541573" y="3691891"/>
            <a:ext cx="124246" cy="1637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5CB191-A5FF-48AE-84D4-3AC137ADFDAA}"/>
              </a:ext>
            </a:extLst>
          </p:cNvPr>
          <p:cNvSpPr/>
          <p:nvPr/>
        </p:nvSpPr>
        <p:spPr>
          <a:xfrm>
            <a:off x="3675253" y="3783337"/>
            <a:ext cx="124246" cy="1548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99C585-5BBB-462F-B350-40A3B5A5361D}"/>
              </a:ext>
            </a:extLst>
          </p:cNvPr>
          <p:cNvSpPr/>
          <p:nvPr/>
        </p:nvSpPr>
        <p:spPr>
          <a:xfrm>
            <a:off x="3808933" y="3817623"/>
            <a:ext cx="124246" cy="151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540F53-37E7-4331-9F9F-91FD12A6E3B6}"/>
              </a:ext>
            </a:extLst>
          </p:cNvPr>
          <p:cNvSpPr/>
          <p:nvPr/>
        </p:nvSpPr>
        <p:spPr>
          <a:xfrm>
            <a:off x="3931360" y="3817623"/>
            <a:ext cx="124246" cy="151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32D2D7-A41D-420C-9485-0554F85BB29A}"/>
              </a:ext>
            </a:extLst>
          </p:cNvPr>
          <p:cNvSpPr/>
          <p:nvPr/>
        </p:nvSpPr>
        <p:spPr>
          <a:xfrm>
            <a:off x="4065040" y="3851913"/>
            <a:ext cx="124246" cy="1479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DB9E68-5119-4BF8-87A9-7A47356AE8D7}"/>
              </a:ext>
            </a:extLst>
          </p:cNvPr>
          <p:cNvSpPr/>
          <p:nvPr/>
        </p:nvSpPr>
        <p:spPr>
          <a:xfrm>
            <a:off x="4198720" y="3783337"/>
            <a:ext cx="124246" cy="15462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0A3F9C-DB60-46DC-A2BE-AEE259D79CDD}"/>
              </a:ext>
            </a:extLst>
          </p:cNvPr>
          <p:cNvSpPr/>
          <p:nvPr/>
        </p:nvSpPr>
        <p:spPr>
          <a:xfrm>
            <a:off x="4332072" y="3722371"/>
            <a:ext cx="124246" cy="1610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9D2A5A-DCE2-44A7-A7AC-0F777878C2F8}"/>
              </a:ext>
            </a:extLst>
          </p:cNvPr>
          <p:cNvSpPr/>
          <p:nvPr/>
        </p:nvSpPr>
        <p:spPr>
          <a:xfrm>
            <a:off x="4465752" y="3634743"/>
            <a:ext cx="124246" cy="1700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E2A5D-31AE-4D7A-A1BA-C2E8C28A127C}"/>
              </a:ext>
            </a:extLst>
          </p:cNvPr>
          <p:cNvSpPr/>
          <p:nvPr/>
        </p:nvSpPr>
        <p:spPr>
          <a:xfrm>
            <a:off x="4599432" y="3470914"/>
            <a:ext cx="124246" cy="18622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2231CD-EBFA-4A7C-994A-DB8BE6332E9B}"/>
              </a:ext>
            </a:extLst>
          </p:cNvPr>
          <p:cNvSpPr/>
          <p:nvPr/>
        </p:nvSpPr>
        <p:spPr>
          <a:xfrm>
            <a:off x="4721859" y="3356616"/>
            <a:ext cx="124246" cy="1976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6FF821-DB99-4303-BD22-3838CD79EAF6}"/>
              </a:ext>
            </a:extLst>
          </p:cNvPr>
          <p:cNvSpPr txBox="1"/>
          <p:nvPr/>
        </p:nvSpPr>
        <p:spPr>
          <a:xfrm>
            <a:off x="5977649" y="2507506"/>
            <a:ext cx="537615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calculate the integral of a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given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WE USE RECTANGLES AND WE SUM</a:t>
            </a:r>
            <a:b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UP THE AREA OF THESE RECTANGLES !!!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smaller rectangles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we use the better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will be the result of the calculation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79938"/>
      </p:ext>
    </p:extLst>
  </p:cSld>
  <p:clrMapOvr>
    <a:masterClrMapping/>
  </p:clrMapOvr>
  <p:transition/>
  <p:timing/>
</p:sld>
</file>

<file path=ppt/slides/slide1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Option Pricing </a:t>
            </a:r>
            <a:r>
              <a:rPr lang="hu-HU" b="1">
                <a:solidFill>
                  <a:schemeClr val="accent1">
                    <a:lumMod val="75000"/>
                  </a:schemeClr>
                </a:solidFill>
              </a:rPr>
              <a:t>with</a:t>
            </a:r>
            <a:br>
              <a:rPr lang="hu-HU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Monte</a:t>
            </a:r>
            <a:r>
              <a:rPr lang="hu-HU" b="1">
                <a:solidFill>
                  <a:schemeClr val="accent1">
                    <a:lumMod val="75000"/>
                  </a:schemeClr>
                </a:solidFill>
              </a:rPr>
              <a:t>-Carlo Method</a:t>
            </a:r>
            <a:br>
              <a:rPr lang="en-GB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848659035"/>
      </p:ext>
    </p:extLst>
  </p:cSld>
  <p:clrMapOvr>
    <a:masterClrMapping/>
  </p:clrMapOvr>
  <p:transition/>
  <p:timing/>
</p:sld>
</file>

<file path=ppt/slides/slide1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Option Pricing with Monte-Carlo Simulation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F1F9FF-F831-4C75-86A6-F39B0D289C21}"/>
              </a:ext>
            </a:extLst>
          </p:cNvPr>
          <p:cNvSpPr txBox="1"/>
          <p:nvPr/>
        </p:nvSpPr>
        <p:spPr>
          <a:xfrm>
            <a:off x="2086535" y="1436630"/>
            <a:ext cx="80189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For an option the underlying asset (stock) follows a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geometric random walk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so by simulating these stochastic processes we can determine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the price of financial instruments (option)</a:t>
            </a:r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6096AF-D129-472D-A7DC-AC73B7092A33}"/>
              </a:ext>
            </a:extLst>
          </p:cNvPr>
          <p:cNvSpPr txBox="1"/>
          <p:nvPr/>
        </p:nvSpPr>
        <p:spPr>
          <a:xfrm>
            <a:off x="4551344" y="2841718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>
                <a:solidFill>
                  <a:srgbClr val="FFC000"/>
                </a:solidFill>
              </a:rPr>
              <a:t>dS(t) = </a:t>
            </a:r>
            <a:r>
              <a:rPr lang="el-GR" sz="2000" b="1">
                <a:solidFill>
                  <a:srgbClr val="FFC000"/>
                </a:solidFill>
              </a:rPr>
              <a:t>μ</a:t>
            </a:r>
            <a:r>
              <a:rPr lang="hu-HU" sz="2000" b="1">
                <a:solidFill>
                  <a:srgbClr val="FFC000"/>
                </a:solidFill>
              </a:rPr>
              <a:t> S(t) dt + </a:t>
            </a:r>
            <a:r>
              <a:rPr lang="el-GR" sz="2000" b="1">
                <a:solidFill>
                  <a:srgbClr val="FFC000"/>
                </a:solidFill>
              </a:rPr>
              <a:t>σ</a:t>
            </a:r>
            <a:r>
              <a:rPr lang="hu-HU" sz="2000" b="1">
                <a:solidFill>
                  <a:srgbClr val="FFC000"/>
                </a:solidFill>
              </a:rPr>
              <a:t> S(t) dW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B0416F-AC51-4541-956E-0384C775B3B3}"/>
              </a:ext>
            </a:extLst>
          </p:cNvPr>
          <p:cNvSpPr txBox="1"/>
          <p:nvPr/>
        </p:nvSpPr>
        <p:spPr>
          <a:xfrm>
            <a:off x="2718856" y="3393654"/>
            <a:ext cx="67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can obtain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log S(t)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because we know that stock prices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can not be negative. So let’s use Ito’s lemma with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F(S) = log S(t)</a:t>
            </a:r>
          </a:p>
        </p:txBody>
      </p:sp>
      <mc:AlternateContent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7F098C-D026-4204-ABE9-86BC287483A7}"/>
                  </a:ext>
                </a:extLst>
              </p:cNvPr>
              <p:cNvSpPr txBox="1"/>
              <p:nvPr/>
            </p:nvSpPr>
            <p:spPr>
              <a:xfrm>
                <a:off x="4337088" y="4200503"/>
                <a:ext cx="3517822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>
                    <a:solidFill>
                      <a:srgbClr val="FFC000"/>
                    </a:solidFill>
                  </a:rPr>
                  <a:t>d log S(t) = ( </a:t>
                </a:r>
                <a:r>
                  <a:rPr lang="el-GR" sz="2000" b="1">
                    <a:solidFill>
                      <a:srgbClr val="FFC000"/>
                    </a:solidFill>
                  </a:rPr>
                  <a:t>μ</a:t>
                </a:r>
                <a:r>
                  <a:rPr lang="hu-HU" sz="2000" b="1">
                    <a:solidFill>
                      <a:srgbClr val="FFC000"/>
                    </a:solidFill>
                  </a:rPr>
                  <a:t> -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u-HU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 lang="el-GR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r>
                  <a:rPr lang="hu-HU" sz="2000" b="1">
                    <a:solidFill>
                      <a:srgbClr val="FFC000"/>
                    </a:solidFill>
                  </a:rPr>
                  <a:t>)dt + </a:t>
                </a:r>
                <a:r>
                  <a:rPr lang="el-GR" sz="2000" b="1">
                    <a:solidFill>
                      <a:srgbClr val="FFC000"/>
                    </a:solidFill>
                  </a:rPr>
                  <a:t>σ</a:t>
                </a:r>
                <a:r>
                  <a:rPr lang="hu-HU" sz="2000" b="1">
                    <a:solidFill>
                      <a:srgbClr val="FFC000"/>
                    </a:solidFill>
                  </a:rPr>
                  <a:t> dW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7F098C-D026-4204-ABE9-86BC2874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88" y="4200503"/>
                <a:ext cx="3517822" cy="535468"/>
              </a:xfrm>
              <a:prstGeom prst="rect">
                <a:avLst/>
              </a:prstGeom>
              <a:blipFill>
                <a:blip r:embed="rId2"/>
                <a:stretch>
                  <a:fillRect l="-1730" r="-692" b="-7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385D77-DD3E-4240-A320-0DB71B1616AE}"/>
                  </a:ext>
                </a:extLst>
              </p:cNvPr>
              <p:cNvSpPr txBox="1"/>
              <p:nvPr/>
            </p:nvSpPr>
            <p:spPr>
              <a:xfrm>
                <a:off x="3802871" y="4959097"/>
                <a:ext cx="4586256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>
                    <a:solidFill>
                      <a:srgbClr val="FFC000"/>
                    </a:solidFill>
                  </a:rPr>
                  <a:t>log S(t) = log S(0) + ( </a:t>
                </a:r>
                <a:r>
                  <a:rPr lang="el-GR" sz="2000" b="1">
                    <a:solidFill>
                      <a:srgbClr val="FFC000"/>
                    </a:solidFill>
                  </a:rPr>
                  <a:t>μ</a:t>
                </a:r>
                <a:r>
                  <a:rPr lang="hu-HU" sz="2000" b="1">
                    <a:solidFill>
                      <a:srgbClr val="FFC000"/>
                    </a:solidFill>
                  </a:rPr>
                  <a:t> -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u-HU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 lang="el-GR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r>
                  <a:rPr lang="hu-HU" sz="2000" b="1">
                    <a:solidFill>
                      <a:srgbClr val="FFC000"/>
                    </a:solidFill>
                  </a:rPr>
                  <a:t>) t + </a:t>
                </a:r>
                <a:r>
                  <a:rPr lang="el-GR" sz="2000" b="1">
                    <a:solidFill>
                      <a:srgbClr val="FFC000"/>
                    </a:solidFill>
                  </a:rPr>
                  <a:t>σ</a:t>
                </a:r>
                <a:r>
                  <a:rPr lang="hu-HU" sz="2000" b="1">
                    <a:solidFill>
                      <a:srgbClr val="FFC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nary>
                        <m:naryPr>
                          <m:chr/>
                          <m:limLoc m:val="undOvr"/>
                          <m:grow m:val="off"/>
                          <m:subHide m:val="off"/>
                          <m:supHide m:val="off"/>
                          <m:ctrlPr>
                            <a:rPr lang="hu-HU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𝐝𝐖</m:t>
                          </m:r>
                        </m:e>
                      </m:nary>
                    </m:oMath>
                  </m:oMathPara>
                </a14:m>
                <a:r>
                  <a:rPr lang="hu-HU" sz="2000" b="1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385D77-DD3E-4240-A320-0DB71B16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71" y="4959097"/>
                <a:ext cx="4586256" cy="535468"/>
              </a:xfrm>
              <a:prstGeom prst="rect">
                <a:avLst/>
              </a:prstGeom>
              <a:blipFill>
                <a:blip r:embed="rId3"/>
                <a:stretch>
                  <a:fillRect l="-1463" r="0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00ED6F-9316-45C8-8C39-4EFD916D3787}"/>
                  </a:ext>
                </a:extLst>
              </p:cNvPr>
              <p:cNvSpPr txBox="1"/>
              <p:nvPr/>
            </p:nvSpPr>
            <p:spPr>
              <a:xfrm>
                <a:off x="2832125" y="5735834"/>
                <a:ext cx="6527749" cy="728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hu-HU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Wiener-process is a random walk with mean </a:t>
                </a:r>
                <a:r>
                  <a:rPr lang="hu-HU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hu-HU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variance </a:t>
                </a:r>
                <a:r>
                  <a:rPr lang="hu-HU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  <a:p>
                <a:pPr algn="ctr"/>
                <a:r>
                  <a:rPr lang="hu-HU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 can be rewritten as </a:t>
                </a:r>
                <a:r>
                  <a:rPr lang="hu-HU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N(0,t) </a:t>
                </a:r>
                <a:r>
                  <a:rPr lang="hu-HU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or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rad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0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00ED6F-9316-45C8-8C39-4EFD916D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125" y="5735834"/>
                <a:ext cx="6527749" cy="728213"/>
              </a:xfrm>
              <a:prstGeom prst="rect">
                <a:avLst/>
              </a:prstGeom>
              <a:blipFill>
                <a:blip r:embed="rId4"/>
                <a:stretch>
                  <a:fillRect l="-561" t="-5042" r="-561" b="-15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04503"/>
      </p:ext>
    </p:extLst>
  </p:cSld>
  <p:clrMapOvr>
    <a:masterClrMapping/>
  </p:clrMapOvr>
  <p:transition/>
  <p:timing/>
</p:sld>
</file>

<file path=ppt/slides/slide1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Option Pricing with Monte-Carlo Simulation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110B0-D6BE-4E9C-B3D4-C515ABCFE3BA}"/>
              </a:ext>
            </a:extLst>
          </p:cNvPr>
          <p:cNvSpPr txBox="1"/>
          <p:nvPr/>
        </p:nvSpPr>
        <p:spPr>
          <a:xfrm>
            <a:off x="2968885" y="1506553"/>
            <a:ext cx="6263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If we make a risk-neutral assumption: the </a:t>
            </a:r>
            <a:r>
              <a:rPr lang="el-G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drift becomes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risk-free interest rate</a:t>
            </a:r>
          </a:p>
        </p:txBody>
      </p:sp>
      <mc:AlternateContent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A60860-D094-471D-8D73-64D75BE0A518}"/>
                  </a:ext>
                </a:extLst>
              </p:cNvPr>
              <p:cNvSpPr txBox="1"/>
              <p:nvPr/>
            </p:nvSpPr>
            <p:spPr>
              <a:xfrm>
                <a:off x="3720349" y="2555443"/>
                <a:ext cx="4751301" cy="61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400" b="1">
                    <a:solidFill>
                      <a:srgbClr val="FFC000"/>
                    </a:solidFill>
                  </a:rPr>
                  <a:t>S(T) = S(0)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hu-H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rgbClr val="FFC000"/>
                              </a:solidFill>
                            </a:rPr>
                            <m:t>[(</m:t>
                          </m:r>
                          <m:r>
                            <m:rPr>
                              <m:sty m:val="b"/>
                            </m:rPr>
                            <a:rPr lang="hu-HU" sz="2400" b="1">
                              <a:solidFill>
                                <a:srgbClr val="FFC000"/>
                              </a:solidFill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rgbClr val="FFC000"/>
                              </a:solidFill>
                            </a:rPr>
                            <m:t>𝐫</m:t>
                          </m:r>
                          <m:r>
                            <m:rPr>
                              <m:sty m:val="b"/>
                            </m:rPr>
                            <a:rPr lang="hu-HU" sz="2400" b="1">
                              <a:solidFill>
                                <a:srgbClr val="FFC000"/>
                              </a:solidFill>
                            </a:rPr>
                            <m:t> − </m:t>
                          </m:r>
                          <m:f>
                            <m:fPr>
                              <m:type m:val="bar"/>
                              <m:ctrlPr>
                                <a:rPr lang="hu-HU" sz="2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"/>
                                </m:rPr>
                                <a:rPr lang="hu-HU" sz="2400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sty m:val="b"/>
                                </m:rPr>
                                <a:rPr lang="hu-HU" sz="2400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m:rPr>
                              <m:sty m:val="b"/>
                            </m:rPr>
                            <a:rPr lang="hu-HU" sz="2400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hu-HU" sz="2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 lang="el-GR" sz="2400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 lang="hu-HU" sz="2400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b"/>
                            </m:rPr>
                            <a:rPr lang="hu-HU" sz="2400" b="1">
                              <a:solidFill>
                                <a:srgbClr val="FFC000"/>
                              </a:solidFill>
                            </a:rPr>
                            <m:t>)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rgbClr val="FFC000"/>
                              </a:solidFill>
                            </a:rPr>
                            <m:t>𝐓</m:t>
                          </m:r>
                          <m:r>
                            <m:rPr>
                              <m:sty m:val="b"/>
                            </m:rPr>
                            <a:rPr lang="hu-HU" sz="2400" b="1">
                              <a:solidFill>
                                <a:srgbClr val="FFC000"/>
                              </a:solidFill>
                            </a:rPr>
                            <m:t> + </m:t>
                          </m:r>
                          <m:r>
                            <m:rPr>
                              <m:sty m:val="b"/>
                            </m:rPr>
                            <a:rPr lang="el-GR" sz="2400" b="1">
                              <a:solidFill>
                                <a:srgbClr val="FFC000"/>
                              </a:solidFill>
                            </a:rPr>
                            <m:t>𝛔</m:t>
                          </m:r>
                          <m:rad>
                            <m:radPr>
                              <m:degHide m:val="on"/>
                              <m:ctrlPr>
                                <a:rPr lang="hu-HU" sz="2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</m:rad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rgbClr val="FFC000"/>
                              </a:solidFill>
                            </a:rPr>
                            <m:t>𝐍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rgbClr val="FFC000"/>
                              </a:solidFill>
                            </a:rPr>
                            <m:t>(𝟎,𝟏)]</m:t>
                          </m:r>
                        </m:sup>
                      </m:sSup>
                    </m:oMath>
                  </m:oMathPara>
                </a14:m>
                <a:endParaRPr lang="hu-HU" sz="2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A60860-D094-471D-8D73-64D75BE0A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349" y="2555443"/>
                <a:ext cx="4751301" cy="610552"/>
              </a:xfrm>
              <a:prstGeom prst="rect">
                <a:avLst/>
              </a:prstGeom>
              <a:blipFill>
                <a:blip r:embed="rId2"/>
                <a:stretch>
                  <a:fillRect l="-1923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E0B10C-5742-4BFE-9ABC-05AB5B742600}"/>
              </a:ext>
            </a:extLst>
          </p:cNvPr>
          <p:cNvSpPr txBox="1"/>
          <p:nvPr/>
        </p:nvSpPr>
        <p:spPr>
          <a:xfrm>
            <a:off x="8944379" y="2381298"/>
            <a:ext cx="2542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exponential function 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defines the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stock 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price at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maturity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4DCF0-9CE3-4CF6-81AF-CA46DBD5B869}"/>
              </a:ext>
            </a:extLst>
          </p:cNvPr>
          <p:cNvSpPr txBox="1"/>
          <p:nvPr/>
        </p:nvSpPr>
        <p:spPr>
          <a:xfrm>
            <a:off x="2571027" y="3618776"/>
            <a:ext cx="7049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Monte-Carlo simulation we generate a large amount of stock</a:t>
            </a:r>
          </a:p>
          <a:p>
            <a:pPr lvl="1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 estimates with this equation</a:t>
            </a:r>
          </a:p>
          <a:p>
            <a:pPr lvl="1"/>
            <a:endParaRPr lang="hu-HU" sz="20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option price is the expected value of a pay-off function</a:t>
            </a:r>
          </a:p>
          <a:p>
            <a:pPr lvl="1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+ we have to use a discounted factor (time value of money)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15A75-8141-4EEB-9825-FA89DE1EAB5B}"/>
              </a:ext>
            </a:extLst>
          </p:cNvPr>
          <p:cNvSpPr txBox="1"/>
          <p:nvPr/>
        </p:nvSpPr>
        <p:spPr>
          <a:xfrm>
            <a:off x="4120906" y="5471806"/>
            <a:ext cx="3950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>
                <a:solidFill>
                  <a:srgbClr val="FFC000"/>
                </a:solidFill>
              </a:rPr>
              <a:t>max(S-E,0)                         max(E-S,0)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86575-792F-48D4-BACE-53884B51DE08}"/>
              </a:ext>
            </a:extLst>
          </p:cNvPr>
          <p:cNvSpPr txBox="1"/>
          <p:nvPr/>
        </p:nvSpPr>
        <p:spPr>
          <a:xfrm>
            <a:off x="4164646" y="5871916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call option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31E9C-E705-4FDF-9AC6-5A07A3E686E3}"/>
              </a:ext>
            </a:extLst>
          </p:cNvPr>
          <p:cNvSpPr txBox="1"/>
          <p:nvPr/>
        </p:nvSpPr>
        <p:spPr>
          <a:xfrm>
            <a:off x="6839338" y="5871916"/>
            <a:ext cx="118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put option</a:t>
            </a:r>
          </a:p>
        </p:txBody>
      </p:sp>
    </p:spTree>
    <p:extLst>
      <p:ext uri="{BB962C8B-B14F-4D97-AF65-F5344CB8AC3E}">
        <p14:creationId xmlns:p14="http://schemas.microsoft.com/office/powerpoint/2010/main" val="1385313616"/>
      </p:ext>
    </p:extLst>
  </p:cSld>
  <p:clrMapOvr>
    <a:masterClrMapping/>
  </p:clrMapOvr>
  <p:transition/>
  <p:timing/>
</p:sld>
</file>

<file path=ppt/slides/slide1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032794" y="1270000"/>
            <a:ext cx="788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It was published in </a:t>
            </a:r>
            <a:r>
              <a:rPr lang="hu-HU" b="1" smtClean="0"/>
              <a:t>1973</a:t>
            </a:r>
            <a:r>
              <a:rPr lang="hu-HU" smtClean="0"/>
              <a:t> by Fisher Black, Robert Merton and Myron Scholes</a:t>
            </a:r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1935892" y="1639332"/>
            <a:ext cx="691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~ they were constructed a model that can yield the </a:t>
            </a:r>
            <a:r>
              <a:rPr lang="hu-HU" b="1" smtClean="0"/>
              <a:t>V(S,t)</a:t>
            </a:r>
            <a:r>
              <a:rPr lang="hu-HU" smtClean="0"/>
              <a:t> option</a:t>
            </a:r>
          </a:p>
          <a:p>
            <a:r>
              <a:rPr lang="hu-HU"/>
              <a:t>	</a:t>
            </a:r>
            <a:r>
              <a:rPr lang="hu-HU" smtClean="0"/>
              <a:t>price when </a:t>
            </a:r>
            <a:r>
              <a:rPr lang="hu-HU" b="1" smtClean="0"/>
              <a:t>t&lt;T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299732"/>
            <a:ext cx="5340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 THEY SHOWED THAT COMBINING RISKY ASSETS</a:t>
            </a:r>
          </a:p>
          <a:p>
            <a:r>
              <a:rPr lang="hu-HU" b="1"/>
              <a:t>	</a:t>
            </a:r>
            <a:r>
              <a:rPr lang="hu-HU" b="1" smtClean="0"/>
              <a:t>CAN ELIMINATE RISK ITSELF !!!</a:t>
            </a:r>
            <a:endParaRPr lang="hu-HU" b="1"/>
          </a:p>
        </p:txBody>
      </p:sp>
      <p:sp>
        <p:nvSpPr>
          <p:cNvPr id="8" name="TextBox 7"/>
          <p:cNvSpPr txBox="1"/>
          <p:nvPr/>
        </p:nvSpPr>
        <p:spPr>
          <a:xfrm>
            <a:off x="2042984" y="3080951"/>
            <a:ext cx="73260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smtClean="0">
                <a:sym typeface="Wingdings" panose="05000000000000000000" pitchFamily="2" charset="2"/>
              </a:rPr>
              <a:t>Modern Portfolio Theory </a:t>
            </a:r>
            <a:r>
              <a:rPr lang="hu-HU" smtClean="0">
                <a:sym typeface="Wingdings" panose="05000000000000000000" pitchFamily="2" charset="2"/>
              </a:rPr>
              <a:t>is about including several stocks in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a portfolio in order to reduce unsystematic risk</a:t>
            </a:r>
          </a:p>
          <a:p>
            <a:endParaRPr lang="hu-HU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smtClean="0">
                <a:sym typeface="Wingdings" panose="05000000000000000000" pitchFamily="2" charset="2"/>
              </a:rPr>
              <a:t>CAPM</a:t>
            </a:r>
            <a:r>
              <a:rPr lang="hu-HU" smtClean="0">
                <a:sym typeface="Wingdings" panose="05000000000000000000" pitchFamily="2" charset="2"/>
              </a:rPr>
              <a:t> is about </a:t>
            </a:r>
            <a:r>
              <a:rPr lang="el-GR" b="1" smtClean="0">
                <a:sym typeface="Wingdings" panose="05000000000000000000" pitchFamily="2" charset="2"/>
              </a:rPr>
              <a:t>β</a:t>
            </a:r>
            <a:r>
              <a:rPr lang="hu-HU" smtClean="0">
                <a:sym typeface="Wingdings" panose="05000000000000000000" pitchFamily="2" charset="2"/>
              </a:rPr>
              <a:t>: because we can eliminate unsystematic risk, the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o</a:t>
            </a:r>
            <a:r>
              <a:rPr lang="hu-HU" smtClean="0">
                <a:sym typeface="Wingdings" panose="05000000000000000000" pitchFamily="2" charset="2"/>
              </a:rPr>
              <a:t>nly relevant risk is market risk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~ market risk cannot be diversified away !!!</a:t>
            </a:r>
          </a:p>
          <a:p>
            <a:pPr lvl="1"/>
            <a:endParaRPr lang="hu-HU" smtClean="0">
              <a:sym typeface="Wingdings" panose="05000000000000000000" pitchFamily="2" charset="2"/>
            </a:endParaRPr>
          </a:p>
          <a:p>
            <a:pPr lvl="1"/>
            <a:r>
              <a:rPr lang="hu-HU" u="sng" smtClean="0">
                <a:sym typeface="Wingdings" panose="05000000000000000000" pitchFamily="2" charset="2"/>
              </a:rPr>
              <a:t>Market-neutral strategyies</a:t>
            </a:r>
            <a:r>
              <a:rPr lang="hu-HU" smtClean="0">
                <a:sym typeface="Wingdings" panose="05000000000000000000" pitchFamily="2" charset="2"/>
              </a:rPr>
              <a:t>: delta-hedging and pairs-trading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can eliminate all risk !!!</a:t>
            </a:r>
          </a:p>
          <a:p>
            <a:pPr lvl="1"/>
            <a:r>
              <a:rPr lang="hu-HU" smtClean="0"/>
              <a:t>	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040802"/>
      </p:ext>
    </p:extLst>
  </p:cSld>
  <p:clrMapOvr>
    <a:masterClrMapping/>
  </p:clrMapOvr>
  <p:transition/>
  <p:timing/>
</p:sld>
</file>

<file path=ppt/slides/slide1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74573" y="1409526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</a:t>
            </a:r>
            <a:r>
              <a:rPr lang="hu-HU" b="1" smtClean="0"/>
              <a:t>V(S,t,...) </a:t>
            </a:r>
            <a:r>
              <a:rPr lang="hu-HU" smtClean="0"/>
              <a:t>value of an option is a function of various parameters</a:t>
            </a:r>
          </a:p>
          <a:p>
            <a:r>
              <a:rPr lang="hu-HU"/>
              <a:t> </a:t>
            </a:r>
            <a:r>
              <a:rPr lang="hu-HU" smtClean="0"/>
              <a:t>    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1403012" y="2591998"/>
            <a:ext cx="760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V(    S    ,    t    ,    </a:t>
            </a:r>
            <a:r>
              <a:rPr lang="el-GR" sz="2400" b="1" smtClean="0"/>
              <a:t>σ</a:t>
            </a:r>
            <a:r>
              <a:rPr lang="hu-HU" sz="2400" b="1" smtClean="0"/>
              <a:t>    ,    </a:t>
            </a:r>
            <a:r>
              <a:rPr lang="el-GR" sz="2400" b="1" smtClean="0"/>
              <a:t>μ</a:t>
            </a:r>
            <a:r>
              <a:rPr lang="hu-HU" sz="2400" b="1" smtClean="0"/>
              <a:t>    ,    E    ,    T    ,    r    )</a:t>
            </a:r>
            <a:endParaRPr lang="hu-HU" sz="2400" b="1"/>
          </a:p>
        </p:txBody>
      </p:sp>
      <p:sp>
        <p:nvSpPr>
          <p:cNvPr id="9" name="Right Brace 8"/>
          <p:cNvSpPr/>
          <p:nvPr/>
        </p:nvSpPr>
        <p:spPr>
          <a:xfrm rot="5400000">
            <a:off x="2642085" y="2382757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1449586" y="3328615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stock price and time</a:t>
            </a:r>
          </a:p>
          <a:p>
            <a:r>
              <a:rPr lang="hu-HU" sz="1600" smtClean="0"/>
              <a:t>     are variables</a:t>
            </a:r>
            <a:endParaRPr lang="hu-HU" sz="1600"/>
          </a:p>
        </p:txBody>
      </p:sp>
      <p:sp>
        <p:nvSpPr>
          <p:cNvPr id="11" name="Right Brace 10"/>
          <p:cNvSpPr/>
          <p:nvPr/>
        </p:nvSpPr>
        <p:spPr>
          <a:xfrm rot="5400000">
            <a:off x="4551988" y="2947413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3468129" y="3861122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v</a:t>
            </a:r>
            <a:r>
              <a:rPr lang="hu-HU" sz="1600" smtClean="0"/>
              <a:t>olatility and mean are </a:t>
            </a:r>
          </a:p>
          <a:p>
            <a:r>
              <a:rPr lang="hu-HU" sz="1600" smtClean="0"/>
              <a:t> parameters associated</a:t>
            </a:r>
          </a:p>
          <a:p>
            <a:r>
              <a:rPr lang="hu-HU" sz="1600" smtClean="0"/>
              <a:t>   with the stock price</a:t>
            </a:r>
            <a:endParaRPr lang="hu-HU" sz="1600"/>
          </a:p>
        </p:txBody>
      </p:sp>
      <p:sp>
        <p:nvSpPr>
          <p:cNvPr id="13" name="Right Brace 12"/>
          <p:cNvSpPr/>
          <p:nvPr/>
        </p:nvSpPr>
        <p:spPr>
          <a:xfrm rot="5400000">
            <a:off x="6632042" y="3796605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6800332" y="3429381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   parameter associated with</a:t>
            </a:r>
          </a:p>
          <a:p>
            <a:r>
              <a:rPr lang="hu-HU" sz="1600"/>
              <a:t> </a:t>
            </a:r>
            <a:r>
              <a:rPr lang="hu-HU" sz="1600" smtClean="0"/>
              <a:t> 	risk-free rate</a:t>
            </a:r>
            <a:endParaRPr lang="hu-HU" sz="1600"/>
          </a:p>
        </p:txBody>
      </p:sp>
      <p:sp>
        <p:nvSpPr>
          <p:cNvPr id="15" name="Right Brace 14"/>
          <p:cNvSpPr/>
          <p:nvPr/>
        </p:nvSpPr>
        <p:spPr>
          <a:xfrm rot="5400000">
            <a:off x="8216631" y="2776342"/>
            <a:ext cx="218707" cy="882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642916" y="4900149"/>
            <a:ext cx="263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   strike price and expiry</a:t>
            </a:r>
          </a:p>
          <a:p>
            <a:r>
              <a:rPr lang="hu-HU" sz="1600" smtClean="0"/>
              <a:t>are parameters associated</a:t>
            </a:r>
          </a:p>
          <a:p>
            <a:r>
              <a:rPr lang="hu-HU" sz="1600" smtClean="0"/>
              <a:t>    with the given option</a:t>
            </a:r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2964960297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</p:spTree>
    <p:extLst>
      <p:ext uri="{BB962C8B-B14F-4D97-AF65-F5344CB8AC3E}">
        <p14:creationId xmlns:p14="http://schemas.microsoft.com/office/powerpoint/2010/main" val="1301596336"/>
      </p:ext>
    </p:extLst>
  </p:cSld>
  <p:clrMapOvr>
    <a:masterClrMapping/>
  </p:clrMapOvr>
  <p:transition/>
  <p:timing/>
</p:sld>
</file>

<file path=ppt/slides/slide1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17" name="TextBox 16"/>
          <p:cNvSpPr txBox="1"/>
          <p:nvPr/>
        </p:nvSpPr>
        <p:spPr>
          <a:xfrm>
            <a:off x="1211453" y="1468735"/>
            <a:ext cx="793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smtClean="0"/>
              <a:t>Call option</a:t>
            </a:r>
            <a:r>
              <a:rPr lang="hu-HU" smtClean="0"/>
              <a:t>: this is the right to buy a particular asset (stock) for an agreed </a:t>
            </a:r>
          </a:p>
          <a:p>
            <a:r>
              <a:rPr lang="hu-HU"/>
              <a:t>	</a:t>
            </a:r>
            <a:r>
              <a:rPr lang="hu-HU" smtClean="0"/>
              <a:t>amount at a specific time in the future</a:t>
            </a:r>
          </a:p>
          <a:p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1696994" y="2374037"/>
            <a:ext cx="7141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call option will rise in value if the underlying asset rises and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f</a:t>
            </a:r>
            <a:r>
              <a:rPr lang="hu-HU" smtClean="0">
                <a:sym typeface="Wingdings" panose="05000000000000000000" pitchFamily="2" charset="2"/>
              </a:rPr>
              <a:t>all if the asset falls</a:t>
            </a:r>
          </a:p>
          <a:p>
            <a:pPr lvl="1"/>
            <a:endParaRPr lang="hu-HU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smtClean="0">
                <a:sym typeface="Wingdings" panose="05000000000000000000" pitchFamily="2" charset="2"/>
              </a:rPr>
              <a:t>WHY</a:t>
            </a:r>
            <a:r>
              <a:rPr lang="hu-HU" smtClean="0">
                <a:sym typeface="Wingdings" panose="05000000000000000000" pitchFamily="2" charset="2"/>
              </a:rPr>
              <a:t>? Of course, the greater the value of </a:t>
            </a:r>
            <a:r>
              <a:rPr lang="hu-HU" b="1" smtClean="0">
                <a:sym typeface="Wingdings" panose="05000000000000000000" pitchFamily="2" charset="2"/>
              </a:rPr>
              <a:t>S(t)</a:t>
            </a:r>
            <a:r>
              <a:rPr lang="hu-HU" smtClean="0">
                <a:sym typeface="Wingdings" panose="05000000000000000000" pitchFamily="2" charset="2"/>
              </a:rPr>
              <a:t> stock, the greater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the payoff at </a:t>
            </a:r>
            <a:r>
              <a:rPr lang="hu-HU" b="1" smtClean="0">
                <a:sym typeface="Wingdings" panose="05000000000000000000" pitchFamily="2" charset="2"/>
              </a:rPr>
              <a:t>T</a:t>
            </a:r>
            <a:r>
              <a:rPr lang="hu-HU" smtClean="0">
                <a:sym typeface="Wingdings" panose="05000000000000000000" pitchFamily="2" charset="2"/>
              </a:rPr>
              <a:t> expiry</a:t>
            </a: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6768" y="4028303"/>
            <a:ext cx="553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POSITIVE CORRELATION BETWEEN TWO ASSETS !!!</a:t>
            </a: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3989895501"/>
      </p:ext>
    </p:extLst>
  </p:cSld>
  <p:clrMapOvr>
    <a:masterClrMapping/>
  </p:clrMapOvr>
  <p:transition/>
  <p:timing/>
</p:sld>
</file>

<file path=ppt/slides/slide1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5" name="TextBox 4"/>
          <p:cNvSpPr txBox="1"/>
          <p:nvPr/>
        </p:nvSpPr>
        <p:spPr>
          <a:xfrm>
            <a:off x="2792627" y="2189371"/>
            <a:ext cx="561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NEGATIVE CORRELATION BETWEEN TWO ASSETS !!!</a:t>
            </a:r>
            <a:endParaRPr lang="hu-HU" b="1"/>
          </a:p>
        </p:txBody>
      </p:sp>
      <p:sp>
        <p:nvSpPr>
          <p:cNvPr id="6" name="TextBox 5"/>
          <p:cNvSpPr txBox="1"/>
          <p:nvPr/>
        </p:nvSpPr>
        <p:spPr>
          <a:xfrm>
            <a:off x="1357958" y="1450707"/>
            <a:ext cx="781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smtClean="0"/>
              <a:t>Put option</a:t>
            </a:r>
            <a:r>
              <a:rPr lang="hu-HU" smtClean="0"/>
              <a:t>: this is the right to sell a particular asset (stock) for an agreed </a:t>
            </a:r>
          </a:p>
          <a:p>
            <a:r>
              <a:rPr lang="hu-HU"/>
              <a:t>	</a:t>
            </a:r>
            <a:r>
              <a:rPr lang="hu-HU" smtClean="0"/>
              <a:t>amount at a specific time in the future</a:t>
            </a:r>
          </a:p>
          <a:p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3353697" y="2693773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we can exploit these correlations to end up with a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rather special portfolio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3353697" y="3550508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800" b="1" smtClean="0">
                <a:solidFill>
                  <a:srgbClr val="FF7C80"/>
                </a:solidFill>
              </a:rPr>
              <a:t>π</a:t>
            </a:r>
            <a:r>
              <a:rPr lang="hu-HU" sz="2800" b="1" smtClean="0">
                <a:solidFill>
                  <a:srgbClr val="FF7C80"/>
                </a:solidFill>
              </a:rPr>
              <a:t>     =     V(S,t)    -     </a:t>
            </a:r>
            <a:r>
              <a:rPr lang="hu-HU" sz="2800" b="1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𝛥S</a:t>
            </a:r>
            <a:r>
              <a:rPr lang="hu-HU" sz="2800" b="1" smtClean="0">
                <a:solidFill>
                  <a:srgbClr val="FF7C80"/>
                </a:solidFill>
              </a:rPr>
              <a:t> </a:t>
            </a:r>
            <a:endParaRPr lang="hu-HU" sz="2800" b="1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876" y="4588476"/>
            <a:ext cx="7156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This special </a:t>
            </a:r>
            <a:r>
              <a:rPr lang="el-GR" b="1" smtClean="0"/>
              <a:t>π</a:t>
            </a:r>
            <a:r>
              <a:rPr lang="hu-HU" smtClean="0"/>
              <a:t> portfolio contains a long position in the </a:t>
            </a:r>
            <a:r>
              <a:rPr lang="hu-HU" b="1" smtClean="0"/>
              <a:t>V(S,t)</a:t>
            </a:r>
            <a:r>
              <a:rPr lang="hu-HU" smtClean="0"/>
              <a:t> option</a:t>
            </a:r>
          </a:p>
          <a:p>
            <a:r>
              <a:rPr lang="hu-HU" smtClean="0"/>
              <a:t>      and a short position in the </a:t>
            </a:r>
            <a:r>
              <a:rPr lang="hu-HU" b="1" smtClean="0"/>
              <a:t>S(t)</a:t>
            </a:r>
            <a:r>
              <a:rPr lang="hu-HU" smtClean="0"/>
              <a:t> underlying stock   </a:t>
            </a:r>
          </a:p>
          <a:p>
            <a:r>
              <a:rPr lang="hu-HU"/>
              <a:t>	</a:t>
            </a:r>
            <a:endParaRPr lang="hu-HU" smtClean="0"/>
          </a:p>
          <a:p>
            <a:r>
              <a:rPr lang="hu-HU"/>
              <a:t>	</a:t>
            </a:r>
            <a:r>
              <a:rPr lang="hu-HU" smtClean="0"/>
              <a:t>What is </a:t>
            </a:r>
            <a:r>
              <a:rPr lang="hu-HU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? We short just some quantity of the underlying</a:t>
            </a:r>
            <a:endParaRPr lang="hu-HU"/>
          </a:p>
        </p:txBody>
      </p:sp>
      <p:sp>
        <p:nvSpPr>
          <p:cNvPr id="10" name="Right Brace 9"/>
          <p:cNvSpPr/>
          <p:nvPr/>
        </p:nvSpPr>
        <p:spPr>
          <a:xfrm rot="5400000">
            <a:off x="5294221" y="3527061"/>
            <a:ext cx="218707" cy="11541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1" name="Right Brace 10"/>
          <p:cNvSpPr/>
          <p:nvPr/>
        </p:nvSpPr>
        <p:spPr>
          <a:xfrm rot="5400000">
            <a:off x="7090706" y="3526787"/>
            <a:ext cx="218707" cy="11541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34949" y="4157894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long position</a:t>
            </a:r>
            <a:endParaRPr lang="hu-HU" sz="1600" i="1"/>
          </a:p>
        </p:txBody>
      </p:sp>
      <p:sp>
        <p:nvSpPr>
          <p:cNvPr id="13" name="TextBox 12"/>
          <p:cNvSpPr txBox="1"/>
          <p:nvPr/>
        </p:nvSpPr>
        <p:spPr>
          <a:xfrm>
            <a:off x="6485405" y="415789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short position</a:t>
            </a:r>
            <a:endParaRPr lang="hu-HU" sz="1600" i="1"/>
          </a:p>
        </p:txBody>
      </p:sp>
    </p:spTree>
    <p:extLst>
      <p:ext uri="{BB962C8B-B14F-4D97-AF65-F5344CB8AC3E}">
        <p14:creationId xmlns:p14="http://schemas.microsoft.com/office/powerpoint/2010/main" val="2476256657"/>
      </p:ext>
    </p:extLst>
  </p:cSld>
  <p:clrMapOvr>
    <a:masterClrMapping/>
  </p:clrMapOvr>
  <p:transition/>
  <p:timing/>
</p:sld>
</file>

<file path=ppt/slides/slide1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729946" y="1284069"/>
            <a:ext cx="709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Assumption: the underlying asset follows a lognormal random walk</a:t>
            </a:r>
          </a:p>
          <a:p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3577689" y="1798421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dS = </a:t>
            </a:r>
            <a:r>
              <a:rPr lang="hu-HU" sz="2400" smtClean="0">
                <a:latin typeface="Cambria Math" panose="02040503050406030204" pitchFamily="18" charset="0"/>
                <a:ea typeface="Cambria Math" panose="02040503050406030204" pitchFamily="18" charset="0"/>
              </a:rPr>
              <a:t>𝝻</a:t>
            </a:r>
            <a:r>
              <a:rPr lang="hu-HU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 S dt + </a:t>
            </a:r>
            <a:r>
              <a:rPr lang="hu-HU" sz="2400" smtClean="0">
                <a:latin typeface="Cambria Math" panose="02040503050406030204" pitchFamily="18" charset="0"/>
                <a:ea typeface="Cambria Math" panose="02040503050406030204" pitchFamily="18" charset="0"/>
              </a:rPr>
              <a:t>𝞂</a:t>
            </a:r>
            <a:r>
              <a:rPr lang="hu-HU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 S dX</a:t>
            </a:r>
            <a:endParaRPr lang="hu-HU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1729946" y="2405106"/>
            <a:ext cx="510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smtClean="0"/>
              <a:t>What about the change in the portfolio’s value?</a:t>
            </a:r>
            <a:endParaRPr lang="hu-HU" u="sng"/>
          </a:p>
        </p:txBody>
      </p:sp>
      <p:sp>
        <p:nvSpPr>
          <p:cNvPr id="15" name="TextBox 14"/>
          <p:cNvSpPr txBox="1"/>
          <p:nvPr/>
        </p:nvSpPr>
        <p:spPr>
          <a:xfrm>
            <a:off x="2298356" y="2853383"/>
            <a:ext cx="7342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</a:t>
            </a:r>
            <a:r>
              <a:rPr lang="el-GR" b="1" smtClean="0"/>
              <a:t>π</a:t>
            </a:r>
            <a:r>
              <a:rPr lang="hu-HU" b="1" smtClean="0"/>
              <a:t> </a:t>
            </a:r>
            <a:r>
              <a:rPr lang="hu-HU" smtClean="0"/>
              <a:t>portfolio changes from time </a:t>
            </a:r>
            <a:r>
              <a:rPr lang="hu-HU" b="1" smtClean="0"/>
              <a:t>t</a:t>
            </a:r>
            <a:r>
              <a:rPr lang="hu-HU" smtClean="0"/>
              <a:t> to </a:t>
            </a:r>
            <a:r>
              <a:rPr lang="hu-HU" b="1" smtClean="0"/>
              <a:t>t+dt</a:t>
            </a:r>
            <a:r>
              <a:rPr lang="hu-HU" smtClean="0"/>
              <a:t>: first of due to change in</a:t>
            </a:r>
          </a:p>
          <a:p>
            <a:r>
              <a:rPr lang="hu-HU"/>
              <a:t>	</a:t>
            </a:r>
            <a:r>
              <a:rPr lang="hu-HU" smtClean="0"/>
              <a:t>the </a:t>
            </a:r>
            <a:r>
              <a:rPr lang="hu-HU" b="1" smtClean="0"/>
              <a:t>V(S,t)</a:t>
            </a:r>
            <a:r>
              <a:rPr lang="hu-HU" smtClean="0"/>
              <a:t> option value + because of the change in the </a:t>
            </a:r>
            <a:r>
              <a:rPr lang="hu-HU" b="1" smtClean="0"/>
              <a:t>S(t)</a:t>
            </a:r>
          </a:p>
          <a:p>
            <a:r>
              <a:rPr lang="hu-HU"/>
              <a:t>	</a:t>
            </a:r>
            <a:r>
              <a:rPr lang="hu-HU" smtClean="0"/>
              <a:t>	underlying asset </a:t>
            </a:r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3577689" y="3946274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d</a:t>
            </a:r>
            <a:r>
              <a:rPr lang="el-GR" sz="2400" b="1" smtClean="0"/>
              <a:t>π</a:t>
            </a:r>
            <a:r>
              <a:rPr lang="hu-HU" sz="2400" b="1" smtClean="0"/>
              <a:t> = dV(S,t) - </a:t>
            </a:r>
            <a:r>
              <a:rPr lang="hu-HU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𝛥dS</a:t>
            </a:r>
            <a:r>
              <a:rPr lang="hu-HU" sz="2400" b="1" smtClean="0"/>
              <a:t> </a:t>
            </a:r>
            <a:endParaRPr lang="hu-HU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2298356" y="4642030"/>
            <a:ext cx="6596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How to deal with these changes? With the help of Ito’s lemma</a:t>
            </a:r>
          </a:p>
          <a:p>
            <a:r>
              <a:rPr lang="hu-HU"/>
              <a:t>	</a:t>
            </a:r>
            <a:r>
              <a:rPr lang="hu-HU" smtClean="0"/>
              <a:t>we can handle these changes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156819"/>
      </p:ext>
    </p:extLst>
  </p:cSld>
  <p:clrMapOvr>
    <a:masterClrMapping/>
  </p:clrMapOvr>
  <p:transition/>
  <p:timing/>
</p:sld>
</file>

<file path=ppt/slides/slide1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9" name="TextBox 8"/>
          <p:cNvSpPr txBox="1"/>
          <p:nvPr/>
        </p:nvSpPr>
        <p:spPr>
          <a:xfrm>
            <a:off x="2839583" y="21031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d</a:t>
            </a:r>
            <a:r>
              <a:rPr lang="hu-HU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V(S,t) = </a:t>
            </a:r>
            <a:endParaRPr lang="hu-HU" b="1"/>
          </a:p>
        </p:txBody>
      </p:sp>
      <mc:AlternateContent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60723" y="2022641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dt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3" y="2022641"/>
                <a:ext cx="704039" cy="542071"/>
              </a:xfrm>
              <a:prstGeom prst="rect">
                <a:avLst/>
              </a:prstGeom>
              <a:blipFill rotWithShape="0">
                <a:blip r:embed="rId2"/>
                <a:stretch>
                  <a:fillRect r="-689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9103" y="2015814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S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03" y="2015814"/>
                <a:ext cx="733983" cy="542071"/>
              </a:xfrm>
              <a:prstGeom prst="rect">
                <a:avLst/>
              </a:prstGeom>
              <a:blipFill rotWithShape="0">
                <a:blip r:embed="rId3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55940" y="205460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12005" y="2022681"/>
                <a:ext cx="210506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005" y="2022681"/>
                <a:ext cx="2105063" cy="535468"/>
              </a:xfrm>
              <a:prstGeom prst="rect">
                <a:avLst/>
              </a:prstGeom>
              <a:blipFill rotWithShape="0">
                <a:blip r:embed="rId4"/>
                <a:stretch>
                  <a:fillRect r="-2023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303556" y="205460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19324" y="2013031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24" y="2013031"/>
                <a:ext cx="775662" cy="542071"/>
              </a:xfrm>
              <a:prstGeom prst="rect">
                <a:avLst/>
              </a:prstGeom>
              <a:blipFill rotWithShape="0">
                <a:blip r:embed="rId5"/>
                <a:stretch>
                  <a:fillRect r="-62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68560" y="223485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22" name="TextBox 21"/>
          <p:cNvSpPr txBox="1"/>
          <p:nvPr/>
        </p:nvSpPr>
        <p:spPr>
          <a:xfrm>
            <a:off x="6319766" y="195245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23" name="TextBox 22"/>
          <p:cNvSpPr txBox="1"/>
          <p:nvPr/>
        </p:nvSpPr>
        <p:spPr>
          <a:xfrm>
            <a:off x="6113452" y="207134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24" name="TextBox 23"/>
          <p:cNvSpPr txBox="1"/>
          <p:nvPr/>
        </p:nvSpPr>
        <p:spPr>
          <a:xfrm>
            <a:off x="2845722" y="3098691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d</a:t>
            </a:r>
            <a:r>
              <a:rPr lang="el-GR" sz="2000" smtClean="0"/>
              <a:t>π</a:t>
            </a:r>
            <a:r>
              <a:rPr lang="hu-HU" sz="2000" smtClean="0"/>
              <a:t> =                                         - 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𝛥dS</a:t>
            </a:r>
            <a:r>
              <a:rPr lang="hu-HU" sz="2000" smtClean="0"/>
              <a:t> </a:t>
            </a:r>
            <a:endParaRPr lang="hu-HU" sz="2000"/>
          </a:p>
        </p:txBody>
      </p:sp>
      <mc:AlternateContent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03113" y="3032943"/>
                <a:ext cx="70403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dt</a:t>
                </a: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113" y="3032943"/>
                <a:ext cx="704039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6897"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31493" y="3026116"/>
                <a:ext cx="733983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S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493" y="3026116"/>
                <a:ext cx="733983" cy="542071"/>
              </a:xfrm>
              <a:prstGeom prst="rect">
                <a:avLst/>
              </a:prstGeom>
              <a:blipFill rotWithShape="0">
                <a:blip r:embed="rId7"/>
                <a:stretch>
                  <a:fillRect r="-3306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998330" y="3064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p:sp>
        <p:nvSpPr>
          <p:cNvPr id="37" name="TextBox 36"/>
          <p:cNvSpPr txBox="1"/>
          <p:nvPr/>
        </p:nvSpPr>
        <p:spPr>
          <a:xfrm>
            <a:off x="4845946" y="306490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p:sp>
        <p:nvSpPr>
          <p:cNvPr id="42" name="TextBox 41"/>
          <p:cNvSpPr txBox="1"/>
          <p:nvPr/>
        </p:nvSpPr>
        <p:spPr>
          <a:xfrm>
            <a:off x="5861515" y="207571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43" name="TextBox 42"/>
          <p:cNvSpPr txBox="1"/>
          <p:nvPr/>
        </p:nvSpPr>
        <p:spPr>
          <a:xfrm>
            <a:off x="2841682" y="4073837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d</a:t>
            </a:r>
            <a:r>
              <a:rPr lang="el-GR" sz="2000" smtClean="0"/>
              <a:t>π</a:t>
            </a:r>
            <a:r>
              <a:rPr lang="hu-HU" sz="2000" smtClean="0"/>
              <a:t> =                                 (      - 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smtClean="0"/>
              <a:t> </a:t>
            </a:r>
            <a:endParaRPr lang="hu-HU" sz="2000"/>
          </a:p>
        </p:txBody>
      </p:sp>
      <mc:AlternateContent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399073" y="4008089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73" y="4008089"/>
                <a:ext cx="655949" cy="542071"/>
              </a:xfrm>
              <a:prstGeom prst="rect">
                <a:avLst/>
              </a:prstGeom>
              <a:blipFill rotWithShape="0">
                <a:blip r:embed="rId8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598540" y="40301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26351" y="3984557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51" y="3984557"/>
                <a:ext cx="500458" cy="5605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060708" y="3032654"/>
                <a:ext cx="210506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708" y="3032654"/>
                <a:ext cx="2105063" cy="535468"/>
              </a:xfrm>
              <a:prstGeom prst="rect">
                <a:avLst/>
              </a:prstGeom>
              <a:blipFill rotWithShape="0">
                <a:blip r:embed="rId10"/>
                <a:stretch>
                  <a:fillRect r="-2319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852259" y="306457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68027" y="3023004"/>
                <a:ext cx="77566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027" y="3023004"/>
                <a:ext cx="775662" cy="542071"/>
              </a:xfrm>
              <a:prstGeom prst="rect">
                <a:avLst/>
              </a:prstGeom>
              <a:blipFill rotWithShape="0">
                <a:blip r:embed="rId11"/>
                <a:stretch>
                  <a:fillRect r="-62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6017263" y="324482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58" name="TextBox 57"/>
          <p:cNvSpPr txBox="1"/>
          <p:nvPr/>
        </p:nvSpPr>
        <p:spPr>
          <a:xfrm>
            <a:off x="5868469" y="296242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59" name="TextBox 58"/>
          <p:cNvSpPr txBox="1"/>
          <p:nvPr/>
        </p:nvSpPr>
        <p:spPr>
          <a:xfrm>
            <a:off x="5662155" y="308131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0" name="TextBox 59"/>
          <p:cNvSpPr txBox="1"/>
          <p:nvPr/>
        </p:nvSpPr>
        <p:spPr>
          <a:xfrm>
            <a:off x="5410218" y="308568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1" name="TextBox 60"/>
          <p:cNvSpPr txBox="1"/>
          <p:nvPr/>
        </p:nvSpPr>
        <p:spPr>
          <a:xfrm>
            <a:off x="3871969" y="40432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86731" y="4002766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31" y="4002766"/>
                <a:ext cx="2028119" cy="535468"/>
              </a:xfrm>
              <a:prstGeom prst="rect">
                <a:avLst/>
              </a:prstGeom>
              <a:blipFill rotWithShape="0">
                <a:blip r:embed="rId12"/>
                <a:stretch>
                  <a:fillRect r="-2102" b="-68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878282" y="404292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794050" y="4001354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50" y="4001354"/>
                <a:ext cx="950901" cy="542071"/>
              </a:xfrm>
              <a:prstGeom prst="rect">
                <a:avLst/>
              </a:prstGeom>
              <a:blipFill rotWithShape="0">
                <a:blip r:embed="rId13"/>
                <a:stretch>
                  <a:fillRect r="-5128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5043286" y="422317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6" name="TextBox 65"/>
          <p:cNvSpPr txBox="1"/>
          <p:nvPr/>
        </p:nvSpPr>
        <p:spPr>
          <a:xfrm>
            <a:off x="4894492" y="394077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7" name="TextBox 66"/>
          <p:cNvSpPr txBox="1"/>
          <p:nvPr/>
        </p:nvSpPr>
        <p:spPr>
          <a:xfrm>
            <a:off x="4688178" y="405966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8" name="TextBox 67"/>
          <p:cNvSpPr txBox="1"/>
          <p:nvPr/>
        </p:nvSpPr>
        <p:spPr>
          <a:xfrm>
            <a:off x="4436241" y="406403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9" name="TextBox 68"/>
          <p:cNvSpPr txBox="1"/>
          <p:nvPr/>
        </p:nvSpPr>
        <p:spPr>
          <a:xfrm>
            <a:off x="3529713" y="4819655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/>
              <a:t>deterministic part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71825" y="4816291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stochastic part</a:t>
            </a:r>
            <a:endParaRPr lang="hu-HU" sz="1600" i="1"/>
          </a:p>
        </p:txBody>
      </p:sp>
      <p:sp>
        <p:nvSpPr>
          <p:cNvPr id="71" name="Right Brace 70"/>
          <p:cNvSpPr/>
          <p:nvPr/>
        </p:nvSpPr>
        <p:spPr>
          <a:xfrm rot="5400000">
            <a:off x="4301876" y="3702408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2" name="Right Brace 71"/>
          <p:cNvSpPr/>
          <p:nvPr/>
        </p:nvSpPr>
        <p:spPr>
          <a:xfrm rot="5400000">
            <a:off x="6368086" y="4177444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800020"/>
      </p:ext>
    </p:extLst>
  </p:cSld>
  <p:clrMapOvr>
    <a:masterClrMapping/>
  </p:clrMapOvr>
  <p:transition/>
  <p:timing/>
</p:sld>
</file>

<file path=ppt/slides/slide1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43" name="TextBox 42"/>
          <p:cNvSpPr txBox="1"/>
          <p:nvPr/>
        </p:nvSpPr>
        <p:spPr>
          <a:xfrm>
            <a:off x="2849921" y="2829801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d</a:t>
            </a:r>
            <a:r>
              <a:rPr lang="el-GR" sz="2000" smtClean="0"/>
              <a:t>π</a:t>
            </a:r>
            <a:r>
              <a:rPr lang="hu-HU" sz="2000" smtClean="0"/>
              <a:t> =                                 (      - 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smtClean="0"/>
              <a:t> </a:t>
            </a:r>
            <a:endParaRPr lang="hu-HU" sz="2000"/>
          </a:p>
        </p:txBody>
      </p:sp>
      <mc:AlternateContent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07312" y="2764053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12" y="2764053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10185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5606779" y="278610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34590" y="2740521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590" y="2740521"/>
                <a:ext cx="500458" cy="5605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3880208" y="279922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94970" y="2758730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70" y="2758730"/>
                <a:ext cx="2028119" cy="535468"/>
              </a:xfrm>
              <a:prstGeom prst="rect">
                <a:avLst/>
              </a:prstGeom>
              <a:blipFill rotWithShape="0">
                <a:blip r:embed="rId4"/>
                <a:stretch>
                  <a:fillRect r="-2108" b="-68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886521" y="27988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02289" y="2757318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89" y="2757318"/>
                <a:ext cx="950901" cy="542071"/>
              </a:xfrm>
              <a:prstGeom prst="rect">
                <a:avLst/>
              </a:prstGeom>
              <a:blipFill rotWithShape="0">
                <a:blip r:embed="rId5"/>
                <a:stretch>
                  <a:fillRect r="-4487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5051525" y="297914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6" name="TextBox 65"/>
          <p:cNvSpPr txBox="1"/>
          <p:nvPr/>
        </p:nvSpPr>
        <p:spPr>
          <a:xfrm>
            <a:off x="4902731" y="269673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7" name="TextBox 66"/>
          <p:cNvSpPr txBox="1"/>
          <p:nvPr/>
        </p:nvSpPr>
        <p:spPr>
          <a:xfrm>
            <a:off x="4696417" y="281562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8" name="TextBox 67"/>
          <p:cNvSpPr txBox="1"/>
          <p:nvPr/>
        </p:nvSpPr>
        <p:spPr>
          <a:xfrm>
            <a:off x="4444480" y="282000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69" name="TextBox 68"/>
          <p:cNvSpPr txBox="1"/>
          <p:nvPr/>
        </p:nvSpPr>
        <p:spPr>
          <a:xfrm>
            <a:off x="3537952" y="3575619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/>
              <a:t>deterministic part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80064" y="3572255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stochastic part</a:t>
            </a:r>
            <a:endParaRPr lang="hu-HU" sz="1600" i="1"/>
          </a:p>
        </p:txBody>
      </p:sp>
      <p:sp>
        <p:nvSpPr>
          <p:cNvPr id="71" name="Right Brace 70"/>
          <p:cNvSpPr/>
          <p:nvPr/>
        </p:nvSpPr>
        <p:spPr>
          <a:xfrm rot="5400000">
            <a:off x="4310115" y="2458372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2" name="Right Brace 71"/>
          <p:cNvSpPr/>
          <p:nvPr/>
        </p:nvSpPr>
        <p:spPr>
          <a:xfrm rot="5400000">
            <a:off x="6376325" y="2933408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Delta-hedging: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981984" y="1849278"/>
            <a:ext cx="626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change in the portfolio has a deterministic part and a </a:t>
            </a:r>
          </a:p>
          <a:p>
            <a:r>
              <a:rPr lang="hu-HU"/>
              <a:t>	</a:t>
            </a:r>
            <a:r>
              <a:rPr lang="hu-HU" smtClean="0"/>
              <a:t>stochastic part</a:t>
            </a:r>
            <a:endParaRPr lang="hu-HU"/>
          </a:p>
        </p:txBody>
      </p:sp>
      <mc:AlternateContent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407312" y="4022552"/>
                <a:ext cx="962123" cy="545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= </a:t>
                </a:r>
                <a:r>
                  <a:rPr lang="hu-HU" sz="2400" b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12" y="4022552"/>
                <a:ext cx="962123" cy="545086"/>
              </a:xfrm>
              <a:prstGeom prst="rect">
                <a:avLst/>
              </a:prstGeom>
              <a:blipFill rotWithShape="0">
                <a:blip r:embed="rId6"/>
                <a:stretch>
                  <a:fillRect t="-5618" r="-10759" b="-134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94623" y="3971929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if we choose delta like this, risk</a:t>
            </a:r>
          </a:p>
          <a:p>
            <a:r>
              <a:rPr lang="hu-HU" smtClean="0"/>
              <a:t>is reduced to zero 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432672" y="4652827"/>
            <a:ext cx="6348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any elimination in randomness is called hedging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delta hedging: the perfect elimination of risk because of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  exploiting the correlation between two assets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 </a:t>
            </a:r>
            <a:r>
              <a:rPr lang="hu-HU" smtClean="0">
                <a:sym typeface="Wingdings" panose="05000000000000000000" pitchFamily="2" charset="2"/>
              </a:rPr>
              <a:t>      ~ it is an example of dynamic hedging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654057"/>
      </p:ext>
    </p:extLst>
  </p:cSld>
  <p:clrMapOvr>
    <a:masterClrMapping/>
  </p:clrMapOvr>
  <p:transition/>
  <p:timing/>
</p:sld>
</file>

<file path=ppt/slides/slide1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Delta-hedging:</a:t>
            </a:r>
            <a:endParaRPr lang="hu-HU" b="1" u="sng"/>
          </a:p>
        </p:txBody>
      </p:sp>
      <mc:AlternateContent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63398" y="1890502"/>
                <a:ext cx="962123" cy="545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= </a:t>
                </a:r>
                <a:r>
                  <a:rPr lang="hu-HU" sz="2400" b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98" y="1890502"/>
                <a:ext cx="962123" cy="545086"/>
              </a:xfrm>
              <a:prstGeom prst="rect">
                <a:avLst/>
              </a:prstGeom>
              <a:blipFill rotWithShape="0">
                <a:blip r:embed="rId2"/>
                <a:stretch>
                  <a:fillRect t="-5556" r="-10759" b="-1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83299" y="1970141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„dynamic delta-hedging”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370456" y="2696738"/>
            <a:ext cx="679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Of course this </a:t>
            </a:r>
            <a:r>
              <a:rPr lang="hu-HU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 is changing all the time: the perfect hedge must be</a:t>
            </a:r>
          </a:p>
          <a:p>
            <a:r>
              <a:rPr lang="hu-HU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continually rebalanced </a:t>
            </a:r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2981727" y="3676702"/>
            <a:ext cx="456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d</a:t>
            </a:r>
            <a:r>
              <a:rPr lang="el-GR" sz="2000" smtClean="0"/>
              <a:t>π</a:t>
            </a:r>
            <a:r>
              <a:rPr lang="hu-HU" sz="2000" smtClean="0"/>
              <a:t> =                                 (      - 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z="20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hu-HU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dS</a:t>
            </a:r>
            <a:r>
              <a:rPr lang="hu-HU" sz="2000" smtClean="0"/>
              <a:t> </a:t>
            </a:r>
            <a:endParaRPr lang="hu-HU" sz="2000"/>
          </a:p>
        </p:txBody>
      </p:sp>
      <mc:AlternateContent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39118" y="3610954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18" y="3610954"/>
                <a:ext cx="655949" cy="542071"/>
              </a:xfrm>
              <a:prstGeom prst="rect">
                <a:avLst/>
              </a:prstGeom>
              <a:blipFill rotWithShape="0">
                <a:blip r:embed="rId3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38585" y="36330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66396" y="3587422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96" y="3587422"/>
                <a:ext cx="500458" cy="5605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012014" y="364612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226776" y="3605631"/>
                <a:ext cx="2028119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76" y="3605631"/>
                <a:ext cx="2028119" cy="535468"/>
              </a:xfrm>
              <a:prstGeom prst="rect">
                <a:avLst/>
              </a:prstGeom>
              <a:blipFill rotWithShape="0">
                <a:blip r:embed="rId5"/>
                <a:stretch>
                  <a:fillRect r="-2102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018327" y="36457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34095" y="3604219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095" y="3604219"/>
                <a:ext cx="950901" cy="542071"/>
              </a:xfrm>
              <a:prstGeom prst="rect">
                <a:avLst/>
              </a:prstGeom>
              <a:blipFill rotWithShape="0">
                <a:blip r:embed="rId6"/>
                <a:stretch>
                  <a:fillRect r="-5128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183331" y="382604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3" name="TextBox 32"/>
          <p:cNvSpPr txBox="1"/>
          <p:nvPr/>
        </p:nvSpPr>
        <p:spPr>
          <a:xfrm>
            <a:off x="5034537" y="354363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4" name="TextBox 33"/>
          <p:cNvSpPr txBox="1"/>
          <p:nvPr/>
        </p:nvSpPr>
        <p:spPr>
          <a:xfrm>
            <a:off x="4828223" y="366252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5" name="TextBox 34"/>
          <p:cNvSpPr txBox="1"/>
          <p:nvPr/>
        </p:nvSpPr>
        <p:spPr>
          <a:xfrm>
            <a:off x="4576286" y="366690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6" name="TextBox 35"/>
          <p:cNvSpPr txBox="1"/>
          <p:nvPr/>
        </p:nvSpPr>
        <p:spPr>
          <a:xfrm>
            <a:off x="3669758" y="4422520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/>
              <a:t>deterministic part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1870" y="4419156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i="1" smtClean="0"/>
              <a:t>stochastic part</a:t>
            </a:r>
            <a:endParaRPr lang="hu-HU" sz="1600" i="1"/>
          </a:p>
        </p:txBody>
      </p:sp>
      <p:sp>
        <p:nvSpPr>
          <p:cNvPr id="38" name="Right Brace 37"/>
          <p:cNvSpPr/>
          <p:nvPr/>
        </p:nvSpPr>
        <p:spPr>
          <a:xfrm rot="5400000">
            <a:off x="4441921" y="3305273"/>
            <a:ext cx="218707" cy="18935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9" name="Right Brace 38"/>
          <p:cNvSpPr/>
          <p:nvPr/>
        </p:nvSpPr>
        <p:spPr>
          <a:xfrm rot="5400000">
            <a:off x="6508131" y="3780309"/>
            <a:ext cx="218707" cy="968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58653" y="3481635"/>
            <a:ext cx="906521" cy="906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321356" y="3512637"/>
            <a:ext cx="875517" cy="8755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2014" y="4901514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s</a:t>
            </a:r>
            <a:r>
              <a:rPr lang="hu-HU" smtClean="0">
                <a:sym typeface="Wingdings" panose="05000000000000000000" pitchFamily="2" charset="2"/>
              </a:rPr>
              <a:t>o we just have to deal with the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 deterministic part exclusively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547671"/>
      </p:ext>
    </p:extLst>
  </p:cSld>
  <p:clrMapOvr>
    <a:masterClrMapping/>
  </p:clrMapOvr>
  <p:transition/>
  <p:timing/>
</p:sld>
</file>

<file path=ppt/slides/slide1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No arbitrage principle:</a:t>
            </a:r>
            <a:endParaRPr lang="hu-HU" b="1" u="sng"/>
          </a:p>
        </p:txBody>
      </p:sp>
      <p:sp>
        <p:nvSpPr>
          <p:cNvPr id="24" name="TextBox 23"/>
          <p:cNvSpPr txBox="1"/>
          <p:nvPr/>
        </p:nvSpPr>
        <p:spPr>
          <a:xfrm>
            <a:off x="3640754" y="2572236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smtClean="0"/>
              <a:t>d</a:t>
            </a:r>
            <a:r>
              <a:rPr lang="el-GR" sz="2000" b="1" smtClean="0"/>
              <a:t>π</a:t>
            </a:r>
            <a:r>
              <a:rPr lang="hu-HU" sz="2000" smtClean="0"/>
              <a:t> =                              </a:t>
            </a:r>
            <a:endParaRPr lang="hu-HU" sz="2000"/>
          </a:p>
        </p:txBody>
      </p:sp>
      <mc:AlternateContent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8145" y="2506488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45" y="2506488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10280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671041" y="254165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85803" y="2501165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803" y="2501165"/>
                <a:ext cx="1720343" cy="535468"/>
              </a:xfrm>
              <a:prstGeom prst="rect">
                <a:avLst/>
              </a:prstGeom>
              <a:blipFill rotWithShape="0">
                <a:blip r:embed="rId3"/>
                <a:stretch>
                  <a:fillRect r="-2473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677354" y="2541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93122" y="2499753"/>
                <a:ext cx="950901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t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22" y="2499753"/>
                <a:ext cx="950901" cy="542071"/>
              </a:xfrm>
              <a:prstGeom prst="rect">
                <a:avLst/>
              </a:prstGeom>
              <a:blipFill rotWithShape="0">
                <a:blip r:embed="rId4"/>
                <a:stretch>
                  <a:fillRect r="-5161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842358" y="272157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3" name="TextBox 32"/>
          <p:cNvSpPr txBox="1"/>
          <p:nvPr/>
        </p:nvSpPr>
        <p:spPr>
          <a:xfrm>
            <a:off x="5693564" y="243917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4" name="TextBox 33"/>
          <p:cNvSpPr txBox="1"/>
          <p:nvPr/>
        </p:nvSpPr>
        <p:spPr>
          <a:xfrm>
            <a:off x="5487250" y="255806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5" name="TextBox 34"/>
          <p:cNvSpPr txBox="1"/>
          <p:nvPr/>
        </p:nvSpPr>
        <p:spPr>
          <a:xfrm>
            <a:off x="5235313" y="256243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20" name="TextBox 19"/>
          <p:cNvSpPr txBox="1"/>
          <p:nvPr/>
        </p:nvSpPr>
        <p:spPr>
          <a:xfrm>
            <a:off x="2009718" y="1777111"/>
            <a:ext cx="565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>
                <a:sym typeface="Wingdings" panose="05000000000000000000" pitchFamily="2" charset="2"/>
              </a:rPr>
              <a:t>We can use dynamic hedging to eliminate all the risk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~ we have just the deterministic part</a:t>
            </a:r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2957384" y="3197353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This change is completely riskless: but risk-free asset has</a:t>
            </a:r>
          </a:p>
          <a:p>
            <a:r>
              <a:rPr lang="hu-HU"/>
              <a:t>	</a:t>
            </a:r>
            <a:r>
              <a:rPr lang="hu-HU" smtClean="0"/>
              <a:t>something to do with </a:t>
            </a:r>
            <a:r>
              <a:rPr lang="hu-HU" b="1" smtClean="0"/>
              <a:t>r </a:t>
            </a:r>
            <a:r>
              <a:rPr lang="hu-HU" smtClean="0"/>
              <a:t>risk-free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114" y="3916133"/>
            <a:ext cx="8101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risk-free </a:t>
            </a:r>
            <a:r>
              <a:rPr lang="hu-HU" b="1" smtClean="0"/>
              <a:t>d</a:t>
            </a:r>
            <a:r>
              <a:rPr lang="el-GR" b="1" smtClean="0"/>
              <a:t>π</a:t>
            </a:r>
            <a:r>
              <a:rPr lang="hu-HU" smtClean="0"/>
              <a:t> change must be the same as the growth we would get if we</a:t>
            </a:r>
          </a:p>
          <a:p>
            <a:r>
              <a:rPr lang="hu-HU"/>
              <a:t>	</a:t>
            </a:r>
            <a:r>
              <a:rPr lang="hu-HU" smtClean="0"/>
              <a:t>lend the same amount of cast to a bank: </a:t>
            </a:r>
          </a:p>
          <a:p>
            <a:endParaRPr lang="hu-HU"/>
          </a:p>
          <a:p>
            <a:r>
              <a:rPr lang="hu-HU" smtClean="0"/>
              <a:t>			</a:t>
            </a:r>
            <a:r>
              <a:rPr lang="hu-HU" b="1" smtClean="0"/>
              <a:t> </a:t>
            </a:r>
            <a:r>
              <a:rPr lang="hu-HU" b="1"/>
              <a:t>d</a:t>
            </a:r>
            <a:r>
              <a:rPr lang="el-GR" b="1" smtClean="0"/>
              <a:t>π</a:t>
            </a:r>
            <a:r>
              <a:rPr lang="hu-HU" b="1" smtClean="0"/>
              <a:t> = r </a:t>
            </a:r>
            <a:r>
              <a:rPr lang="el-GR" b="1" smtClean="0"/>
              <a:t>π</a:t>
            </a:r>
            <a:r>
              <a:rPr lang="hu-HU" b="1" smtClean="0"/>
              <a:t> dt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840328" y="519622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„no arbitrage principle”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986316"/>
      </p:ext>
    </p:extLst>
  </p:cSld>
  <p:clrMapOvr>
    <a:masterClrMapping/>
  </p:clrMapOvr>
  <p:transition/>
  <p:timing/>
</p:sld>
</file>

<file path=ppt/slides/slide1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91049" y="1375938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No arbitrage principle:</a:t>
            </a:r>
            <a:endParaRPr lang="hu-HU" b="1" u="sng"/>
          </a:p>
        </p:txBody>
      </p:sp>
      <p:sp>
        <p:nvSpPr>
          <p:cNvPr id="20" name="TextBox 19"/>
          <p:cNvSpPr txBox="1"/>
          <p:nvPr/>
        </p:nvSpPr>
        <p:spPr>
          <a:xfrm>
            <a:off x="1754345" y="1839412"/>
            <a:ext cx="703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Let’s consider it is not true: why can we make a riskless profit?</a:t>
            </a:r>
          </a:p>
          <a:p>
            <a:r>
              <a:rPr lang="hu-HU"/>
              <a:t>	</a:t>
            </a:r>
            <a:r>
              <a:rPr lang="hu-HU" smtClean="0"/>
              <a:t>Arbitrage: when the investor can make riskless money !!!</a:t>
            </a:r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133599" y="2579885"/>
            <a:ext cx="7361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if we can get a greater return with the delta-hedged portfolio: we</a:t>
            </a:r>
          </a:p>
          <a:p>
            <a:r>
              <a:rPr lang="hu-HU">
                <a:sym typeface="Wingdings" panose="05000000000000000000" pitchFamily="2" charset="2"/>
              </a:rPr>
              <a:t> </a:t>
            </a:r>
            <a:r>
              <a:rPr lang="hu-HU" smtClean="0">
                <a:sym typeface="Wingdings" panose="05000000000000000000" pitchFamily="2" charset="2"/>
              </a:rPr>
              <a:t>      could borrow money from the bank ... pay interest at rate </a:t>
            </a:r>
            <a:r>
              <a:rPr lang="hu-HU" b="1" smtClean="0">
                <a:sym typeface="Wingdings" panose="05000000000000000000" pitchFamily="2" charset="2"/>
              </a:rPr>
              <a:t>r</a:t>
            </a:r>
          </a:p>
          <a:p>
            <a:r>
              <a:rPr lang="hu-HU" smtClean="0">
                <a:sym typeface="Wingdings" panose="05000000000000000000" pitchFamily="2" charset="2"/>
              </a:rPr>
              <a:t>            invest that money into risk-free option/stock portfolio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  and we could make a profit !!!</a:t>
            </a:r>
          </a:p>
          <a:p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usually we can assume there are no arbitrage opportunities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OR if there are ... just for a very short time !!!</a:t>
            </a:r>
          </a:p>
        </p:txBody>
      </p:sp>
    </p:spTree>
    <p:extLst>
      <p:ext uri="{BB962C8B-B14F-4D97-AF65-F5344CB8AC3E}">
        <p14:creationId xmlns:p14="http://schemas.microsoft.com/office/powerpoint/2010/main" val="3181448507"/>
      </p:ext>
    </p:extLst>
  </p:cSld>
  <p:clrMapOvr>
    <a:masterClrMapping/>
  </p:clrMapOvr>
  <p:transition/>
  <p:timing/>
</p:sld>
</file>

<file path=ppt/slides/slide1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7" name="TextBox 6"/>
          <p:cNvSpPr txBox="1"/>
          <p:nvPr/>
        </p:nvSpPr>
        <p:spPr>
          <a:xfrm>
            <a:off x="2199132" y="157545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smtClean="0"/>
              <a:t>                              </a:t>
            </a:r>
            <a:endParaRPr lang="hu-HU" sz="2000"/>
          </a:p>
        </p:txBody>
      </p:sp>
      <mc:AlternateContent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56523" y="1509709"/>
                <a:ext cx="655949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</a:rPr>
                  <a:t>(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23" y="1509709"/>
                <a:ext cx="65594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9259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29419" y="154487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44181" y="1504386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smtClean="0">
                    <a:solidFill>
                      <a:schemeClr val="tx1"/>
                    </a:solidFill>
                  </a:rPr>
                  <a:t> </a:t>
                </a:r>
                <a:r>
                  <a:rPr lang="el-GR" sz="2000" smtClean="0">
                    <a:solidFill>
                      <a:schemeClr val="tx1"/>
                    </a:solidFill>
                  </a:rPr>
                  <a:t>σ</a:t>
                </a:r>
                <a:r>
                  <a:rPr lang="hu-HU" sz="2000" smtClean="0">
                    <a:solidFill>
                      <a:schemeClr val="tx1"/>
                    </a:solidFill>
                  </a:rPr>
                  <a:t>  S            </a:t>
                </a:r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181" y="1504386"/>
                <a:ext cx="1720343" cy="535468"/>
              </a:xfrm>
              <a:prstGeom prst="rect">
                <a:avLst/>
              </a:prstGeom>
              <a:blipFill rotWithShape="0">
                <a:blip r:embed="rId3"/>
                <a:stretch>
                  <a:fillRect r="-2482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35732" y="154454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smtClean="0"/>
              <a:t>+</a:t>
            </a:r>
            <a:endParaRPr lang="hu-HU" sz="2400"/>
          </a:p>
        </p:txBody>
      </p:sp>
      <mc:AlternateContent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51500" y="1502974"/>
                <a:ext cx="2888932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r>
                  <a:rPr lang="hu-HU" b="1" smtClean="0">
                    <a:solidFill>
                      <a:schemeClr val="tx1"/>
                    </a:solidFill>
                  </a:rPr>
                  <a:t>t</a:t>
                </a:r>
                <a:r>
                  <a:rPr lang="hu-HU" smtClean="0">
                    <a:solidFill>
                      <a:schemeClr val="tx1"/>
                    </a:solidFill>
                  </a:rPr>
                  <a:t> = </a:t>
                </a:r>
                <a:r>
                  <a:rPr lang="hu-HU" b="1" smtClean="0">
                    <a:solidFill>
                      <a:schemeClr val="tx1"/>
                    </a:solidFill>
                  </a:rPr>
                  <a:t>r ( V – S</a:t>
                </a:r>
                <a:r>
                  <a:rPr lang="hu-HU" smtClean="0">
                    <a:solidFill>
                      <a:schemeClr val="tx1"/>
                    </a:solidFill>
                  </a:rPr>
                  <a:t>      ) </a:t>
                </a:r>
                <a:r>
                  <a:rPr lang="hu-HU" b="1" smtClean="0">
                    <a:solidFill>
                      <a:schemeClr val="tx1"/>
                    </a:solidFill>
                  </a:rPr>
                  <a:t>dt</a:t>
                </a:r>
                <a:r>
                  <a:rPr lang="hu-HU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00" y="1502974"/>
                <a:ext cx="2888932" cy="542071"/>
              </a:xfrm>
              <a:prstGeom prst="rect">
                <a:avLst/>
              </a:prstGeom>
              <a:blipFill rotWithShape="0">
                <a:blip r:embed="rId4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00736" y="1724799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14" name="TextBox 13"/>
          <p:cNvSpPr txBox="1"/>
          <p:nvPr/>
        </p:nvSpPr>
        <p:spPr>
          <a:xfrm>
            <a:off x="4251942" y="1442394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15" name="TextBox 14"/>
          <p:cNvSpPr txBox="1"/>
          <p:nvPr/>
        </p:nvSpPr>
        <p:spPr>
          <a:xfrm>
            <a:off x="4045628" y="156128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16" name="TextBox 15"/>
          <p:cNvSpPr txBox="1"/>
          <p:nvPr/>
        </p:nvSpPr>
        <p:spPr>
          <a:xfrm>
            <a:off x="3793691" y="1565657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mc:AlternateContent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99761" y="1458899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61" y="1458899"/>
                <a:ext cx="500458" cy="5605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25494" y="2363758"/>
                <a:ext cx="638316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rgbClr val="FF7C80"/>
                    </a:solidFill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b="1" smtClean="0">
                    <a:solidFill>
                      <a:srgbClr val="FF7C8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94" y="2363758"/>
                <a:ext cx="638316" cy="5420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498390" y="239892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>
                <a:solidFill>
                  <a:srgbClr val="FF7C80"/>
                </a:solidFill>
              </a:rPr>
              <a:t>+</a:t>
            </a:r>
            <a:endParaRPr lang="hu-HU" sz="2400" b="1">
              <a:solidFill>
                <a:srgbClr val="FF7C80"/>
              </a:solidFill>
            </a:endParaRPr>
          </a:p>
        </p:txBody>
      </p:sp>
      <mc:AlternateContent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13152" y="2358435"/>
                <a:ext cx="1720343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000" b="1" smtClean="0">
                    <a:solidFill>
                      <a:srgbClr val="FF7C80"/>
                    </a:solidFill>
                  </a:rPr>
                  <a:t> </a:t>
                </a:r>
                <a:r>
                  <a:rPr lang="el-GR" sz="2000" b="1" smtClean="0">
                    <a:solidFill>
                      <a:srgbClr val="FF7C80"/>
                    </a:solidFill>
                  </a:rPr>
                  <a:t>σ</a:t>
                </a:r>
                <a:r>
                  <a:rPr lang="hu-HU" sz="2000" b="1" smtClean="0">
                    <a:solidFill>
                      <a:srgbClr val="FF7C80"/>
                    </a:solidFill>
                  </a:rPr>
                  <a:t>  S            </a:t>
                </a:r>
                <a:endParaRPr lang="hu-HU" b="1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52" y="2358435"/>
                <a:ext cx="1720343" cy="535468"/>
              </a:xfrm>
              <a:prstGeom prst="rect">
                <a:avLst/>
              </a:prstGeom>
              <a:blipFill rotWithShape="0">
                <a:blip r:embed="rId7"/>
                <a:stretch>
                  <a:fillRect r="-3901" b="-56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504703" y="239859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>
                <a:solidFill>
                  <a:srgbClr val="FF7C80"/>
                </a:solidFill>
              </a:rPr>
              <a:t>+</a:t>
            </a:r>
            <a:endParaRPr lang="hu-HU" sz="2400" b="1">
              <a:solidFill>
                <a:srgbClr val="FF7C80"/>
              </a:solidFill>
            </a:endParaRPr>
          </a:p>
        </p:txBody>
      </p:sp>
      <mc:AlternateContent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20471" y="2357023"/>
                <a:ext cx="1258678" cy="542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r>
                  <a:rPr lang="hu-HU" b="1" smtClean="0">
                    <a:solidFill>
                      <a:srgbClr val="FF7C80"/>
                    </a:solidFill>
                  </a:rPr>
                  <a:t>– r S   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471" y="2357023"/>
                <a:ext cx="1258678" cy="542071"/>
              </a:xfrm>
              <a:prstGeom prst="rect">
                <a:avLst/>
              </a:prstGeom>
              <a:blipFill rotWithShape="0">
                <a:blip r:embed="rId8"/>
                <a:stretch>
                  <a:fillRect r="-2899" b="-22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669707" y="2578848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>
                <a:solidFill>
                  <a:srgbClr val="FF7C80"/>
                </a:solidFill>
              </a:rPr>
              <a:t>2</a:t>
            </a:r>
            <a:endParaRPr lang="hu-HU" sz="1050" b="1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20913" y="2296443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>
                <a:solidFill>
                  <a:srgbClr val="FF7C80"/>
                </a:solidFill>
              </a:rPr>
              <a:t>2</a:t>
            </a:r>
            <a:endParaRPr lang="hu-HU" sz="1050" b="1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4599" y="241533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>
                <a:solidFill>
                  <a:srgbClr val="FF7C80"/>
                </a:solidFill>
              </a:rPr>
              <a:t>2</a:t>
            </a:r>
            <a:endParaRPr lang="hu-HU" sz="1050" b="1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2662" y="2419706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>
                <a:solidFill>
                  <a:srgbClr val="FF7C80"/>
                </a:solidFill>
              </a:rPr>
              <a:t>2</a:t>
            </a:r>
            <a:endParaRPr lang="hu-HU" sz="1050" b="1">
              <a:solidFill>
                <a:srgbClr val="FF7C80"/>
              </a:solidFill>
            </a:endParaRPr>
          </a:p>
        </p:txBody>
      </p:sp>
      <mc:AlternateContent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89039" y="2321654"/>
                <a:ext cx="500458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16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1600" b="1" i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16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b="1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39" y="2321654"/>
                <a:ext cx="500458" cy="5605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82013" y="24415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>
                <a:solidFill>
                  <a:srgbClr val="FF7C80"/>
                </a:solidFill>
              </a:rPr>
              <a:t>- r V = 0</a:t>
            </a:r>
            <a:endParaRPr lang="hu-HU" b="1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1782" y="3056695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„Black-Scholes equation”</a:t>
            </a:r>
            <a:endParaRPr lang="hu-HU" b="1"/>
          </a:p>
        </p:txBody>
      </p:sp>
      <p:sp>
        <p:nvSpPr>
          <p:cNvPr id="29" name="TextBox 28"/>
          <p:cNvSpPr txBox="1"/>
          <p:nvPr/>
        </p:nvSpPr>
        <p:spPr>
          <a:xfrm>
            <a:off x="2000096" y="3622131"/>
            <a:ext cx="7358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it is a parabolic partial differential equation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linear: so the sum of the solutions is also a solution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financial equations are usually parabolic: they are related to heat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and diffusion equations of physics !!!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477852"/>
      </p:ext>
    </p:extLst>
  </p:cSld>
  <p:clrMapOvr>
    <a:masterClrMapping/>
  </p:clrMapOvr>
  <p:transition/>
  <p:timing/>
</p:sld>
</file>

<file path=ppt/slides/slide1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326292" y="1270000"/>
            <a:ext cx="808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Solution to Black-Scholes equation</a:t>
            </a:r>
            <a:r>
              <a:rPr lang="hu-HU" smtClean="0"/>
              <a:t>: no dividend yields on the underlying </a:t>
            </a:r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2421924" y="20738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N(x) = </a:t>
            </a:r>
            <a:endParaRPr lang="hu-HU" b="1"/>
          </a:p>
        </p:txBody>
      </p:sp>
      <mc:AlternateContent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4903" y="1926194"/>
                <a:ext cx="701731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bi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sty m:val="bi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u-HU" b="1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03" y="1926194"/>
                <a:ext cx="701731" cy="6646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339675" y="2151861"/>
            <a:ext cx="2276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smtClean="0"/>
              <a:t>dz</a:t>
            </a:r>
            <a:endParaRPr lang="hu-HU" sz="1600" b="1"/>
          </a:p>
        </p:txBody>
      </p:sp>
      <mc:AlternateContent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3373" y="1807091"/>
                <a:ext cx="924740" cy="902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nary>
                        <m:naryPr>
                          <m:chr/>
                          <m:limLoc m:val="undOvr"/>
                          <m:grow m:val="off"/>
                          <m:subHide m:val="off"/>
                          <m:supHide m:val="off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bi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p>
                        <m:e>
                          <m:sSup>
                            <m:sSup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hu-HU" b="1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73" y="1807091"/>
                <a:ext cx="924740" cy="902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200964" y="1918447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800" b="1" smtClean="0"/>
              <a:t>2</a:t>
            </a:r>
            <a:endParaRPr lang="hu-HU" sz="800" b="1"/>
          </a:p>
        </p:txBody>
      </p:sp>
      <p:sp>
        <p:nvSpPr>
          <p:cNvPr id="33" name="TextBox 32"/>
          <p:cNvSpPr txBox="1"/>
          <p:nvPr/>
        </p:nvSpPr>
        <p:spPr>
          <a:xfrm>
            <a:off x="5144135" y="2110963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standard normal distribution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50710" y="2877661"/>
            <a:ext cx="69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CALL OPTION</a:t>
            </a:r>
            <a:r>
              <a:rPr lang="hu-HU" smtClean="0"/>
              <a:t>					</a:t>
            </a:r>
            <a:r>
              <a:rPr lang="hu-HU" b="1" u="sng" smtClean="0"/>
              <a:t>PUT OPTION</a:t>
            </a:r>
            <a:endParaRPr lang="hu-HU" b="1" u="sng"/>
          </a:p>
        </p:txBody>
      </p:sp>
      <mc:AlternateContent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93317" y="4249875"/>
                <a:ext cx="2533579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b="1" smtClean="0"/>
                  <a:t>d</a:t>
                </a:r>
                <a:r>
                  <a:rPr lang="hu-HU" smtClean="0"/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bar"/>
                                      <m:ctrlP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𝐒</m:t>
                                      </m:r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b"/>
                                        </m:rPr>
                                        <a:rPr lang="hu-HU" b="1" i="0" smtClean="0"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   )(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u-HU" b="1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17" y="4249875"/>
                <a:ext cx="2533579" cy="651973"/>
              </a:xfrm>
              <a:prstGeom prst="rect">
                <a:avLst/>
              </a:prstGeom>
              <a:blipFill rotWithShape="0">
                <a:blip r:embed="rId4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019022" y="457586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b="1" smtClean="0"/>
              <a:t>1</a:t>
            </a:r>
            <a:endParaRPr lang="hu-HU" sz="1200" b="1"/>
          </a:p>
        </p:txBody>
      </p:sp>
      <p:sp>
        <p:nvSpPr>
          <p:cNvPr id="37" name="TextBox 36"/>
          <p:cNvSpPr txBox="1"/>
          <p:nvPr/>
        </p:nvSpPr>
        <p:spPr>
          <a:xfrm>
            <a:off x="5585799" y="4287440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mc:AlternateContent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93317" y="4947651"/>
                <a:ext cx="1960088" cy="394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b="1" smtClean="0"/>
                  <a:t>d  = d  – </a:t>
                </a:r>
                <a:r>
                  <a:rPr lang="el-GR" b="1" smtClean="0"/>
                  <a:t>σ</a:t>
                </a:r>
                <a:r>
                  <a:rPr lang="hu-HU" b="1" smtClean="0"/>
                  <a:t>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rad>
                    </m:oMath>
                  </m:oMathPara>
                </a14:m>
                <a:endParaRPr lang="hu-HU" b="1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17" y="4947651"/>
                <a:ext cx="1960088" cy="394532"/>
              </a:xfrm>
              <a:prstGeom prst="rect">
                <a:avLst/>
              </a:prstGeom>
              <a:blipFill rotWithShape="0">
                <a:blip r:embed="rId5"/>
                <a:stretch>
                  <a:fillRect l="-2804" t="-3125" b="-2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034918" y="512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b="1" smtClean="0"/>
              <a:t>2</a:t>
            </a:r>
            <a:endParaRPr lang="hu-HU" sz="1200" b="1"/>
          </a:p>
        </p:txBody>
      </p:sp>
      <p:sp>
        <p:nvSpPr>
          <p:cNvPr id="40" name="TextBox 39"/>
          <p:cNvSpPr txBox="1"/>
          <p:nvPr/>
        </p:nvSpPr>
        <p:spPr>
          <a:xfrm>
            <a:off x="4482525" y="512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b="1" smtClean="0"/>
              <a:t>1</a:t>
            </a:r>
            <a:endParaRPr lang="hu-HU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1069000" y="352566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>
                <a:solidFill>
                  <a:srgbClr val="FF7C80"/>
                </a:solidFill>
              </a:rPr>
              <a:t>S(0)N(d ) – E e        N(d )</a:t>
            </a:r>
            <a:endParaRPr lang="hu-HU" b="1">
              <a:solidFill>
                <a:srgbClr val="FF7C8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70857" y="36924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00" b="1" smtClean="0">
                <a:solidFill>
                  <a:srgbClr val="FF7C80"/>
                </a:solidFill>
              </a:rPr>
              <a:t>2</a:t>
            </a:r>
            <a:endParaRPr lang="hu-HU" sz="1000" b="1">
              <a:solidFill>
                <a:srgbClr val="FF7C8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60461" y="36847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00" b="1" smtClean="0">
                <a:solidFill>
                  <a:srgbClr val="FF7C80"/>
                </a:solidFill>
              </a:rPr>
              <a:t>1</a:t>
            </a:r>
            <a:endParaRPr lang="hu-HU" sz="1000" b="1">
              <a:solidFill>
                <a:srgbClr val="FF7C8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3949" y="344308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smtClean="0">
                <a:solidFill>
                  <a:srgbClr val="FF7C80"/>
                </a:solidFill>
              </a:rPr>
              <a:t>-r(T-t)</a:t>
            </a:r>
            <a:endParaRPr lang="hu-HU" sz="1400" b="1">
              <a:solidFill>
                <a:srgbClr val="FF7C8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6896" y="3525666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>
                <a:solidFill>
                  <a:srgbClr val="FF7C80"/>
                </a:solidFill>
              </a:rPr>
              <a:t>-S(0)N(-d ) + E e        N(-d )</a:t>
            </a:r>
            <a:endParaRPr lang="hu-HU" b="1">
              <a:solidFill>
                <a:srgbClr val="FF7C8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3558" y="36924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00" b="1" smtClean="0">
                <a:solidFill>
                  <a:srgbClr val="FF7C80"/>
                </a:solidFill>
              </a:rPr>
              <a:t>2</a:t>
            </a:r>
            <a:endParaRPr lang="hu-HU" sz="1000" b="1">
              <a:solidFill>
                <a:srgbClr val="FF7C8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83116" y="36847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00" b="1" smtClean="0">
                <a:solidFill>
                  <a:srgbClr val="FF7C80"/>
                </a:solidFill>
              </a:rPr>
              <a:t>1</a:t>
            </a:r>
            <a:endParaRPr lang="hu-HU" sz="1000" b="1">
              <a:solidFill>
                <a:srgbClr val="FF7C8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47221" y="344308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smtClean="0">
                <a:solidFill>
                  <a:srgbClr val="FF7C80"/>
                </a:solidFill>
              </a:rPr>
              <a:t>-r(T-t)</a:t>
            </a:r>
            <a:endParaRPr lang="hu-HU" sz="1400" b="1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77539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5968369" y="228021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5796842" y="18026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</p:spTree>
    <p:extLst>
      <p:ext uri="{BB962C8B-B14F-4D97-AF65-F5344CB8AC3E}">
        <p14:creationId xmlns:p14="http://schemas.microsoft.com/office/powerpoint/2010/main" val="2365224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The Greeks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1.) </a:t>
            </a:r>
            <a:r>
              <a:rPr lang="hu-HU" b="1" u="sng" smtClean="0"/>
              <a:t>Delta</a:t>
            </a:r>
            <a:r>
              <a:rPr lang="hu-HU" smtClean="0"/>
              <a:t>: 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endParaRPr lang="hu-HU"/>
          </a:p>
        </p:txBody>
      </p:sp>
      <mc:AlternateContent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4151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03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delta of an option/portfolio is the sensitivity of the </a:t>
            </a:r>
          </a:p>
          <a:p>
            <a:r>
              <a:rPr lang="hu-HU"/>
              <a:t>	</a:t>
            </a:r>
            <a:r>
              <a:rPr lang="hu-HU" smtClean="0"/>
              <a:t>option/portfolio to the underlying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3313733" y="3251200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~ the delta of a portfolio is the sum of deltas of </a:t>
            </a:r>
          </a:p>
          <a:p>
            <a:r>
              <a:rPr lang="hu-HU"/>
              <a:t> </a:t>
            </a:r>
            <a:r>
              <a:rPr lang="hu-HU" smtClean="0"/>
              <a:t>     all individual positions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940908" y="4242486"/>
            <a:ext cx="5890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it is important when dealing with delta-hedging</a:t>
            </a:r>
          </a:p>
          <a:p>
            <a:r>
              <a:rPr lang="hu-HU" smtClean="0">
                <a:sym typeface="Wingdings" panose="05000000000000000000" pitchFamily="2" charset="2"/>
              </a:rPr>
              <a:t>	We can eliminate risk if we make sure delta is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	equals to the derivative !!!</a:t>
            </a:r>
            <a:endParaRPr lang="hu-HU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4010056"/>
      </p:ext>
    </p:extLst>
  </p:cSld>
  <p:clrMapOvr>
    <a:masterClrMapping/>
  </p:clrMapOvr>
  <p:transition/>
  <p:timing/>
</p:sld>
</file>

<file path=ppt/slides/slide1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The Greeks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2.) </a:t>
            </a:r>
            <a:r>
              <a:rPr lang="hu-HU" b="1" u="sng" smtClean="0"/>
              <a:t>Gamma</a:t>
            </a:r>
            <a:r>
              <a:rPr lang="hu-HU" smtClean="0"/>
              <a:t>: 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𝛤</a:t>
            </a:r>
            <a:endParaRPr lang="hu-HU"/>
          </a:p>
        </p:txBody>
      </p:sp>
      <mc:AlternateContent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𝛤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7" y="2593207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4151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60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 gamma of an option/portfolio is second derivative of the </a:t>
            </a:r>
          </a:p>
          <a:p>
            <a:r>
              <a:rPr lang="hu-HU"/>
              <a:t>	</a:t>
            </a:r>
            <a:r>
              <a:rPr lang="hu-HU" smtClean="0"/>
              <a:t>position with respect to the underlying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3313733" y="3251200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~ basically it is the sensitivity of </a:t>
            </a:r>
            <a:r>
              <a:rPr lang="hu-HU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𝛥</a:t>
            </a:r>
            <a:r>
              <a:rPr lang="hu-HU" smtClean="0"/>
              <a:t> delta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331309" y="3658197"/>
            <a:ext cx="728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gamma is a measure of how often a position must be rehedged in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order to maintain a delta-neural position</a:t>
            </a:r>
            <a:endParaRPr lang="hu-HU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6773" y="2535541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10" name="TextBox 9"/>
          <p:cNvSpPr txBox="1"/>
          <p:nvPr/>
        </p:nvSpPr>
        <p:spPr>
          <a:xfrm>
            <a:off x="5036431" y="282399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050" b="1" smtClean="0"/>
              <a:t>2</a:t>
            </a:r>
            <a:endParaRPr lang="hu-HU" sz="1050" b="1"/>
          </a:p>
        </p:txBody>
      </p:sp>
      <p:sp>
        <p:nvSpPr>
          <p:cNvPr id="3" name="TextBox 2"/>
          <p:cNvSpPr txBox="1"/>
          <p:nvPr/>
        </p:nvSpPr>
        <p:spPr>
          <a:xfrm>
            <a:off x="945689" y="4344040"/>
            <a:ext cx="791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 smtClean="0"/>
              <a:t>Delta-neutral</a:t>
            </a:r>
            <a:r>
              <a:rPr lang="hu-HU" smtClean="0"/>
              <a:t>: it means the portfolio value remains unchanged when small</a:t>
            </a:r>
          </a:p>
          <a:p>
            <a:r>
              <a:rPr lang="hu-HU"/>
              <a:t>	</a:t>
            </a:r>
            <a:r>
              <a:rPr lang="hu-HU" smtClean="0"/>
              <a:t>changes occur in the value of the underlying</a:t>
            </a:r>
          </a:p>
          <a:p>
            <a:r>
              <a:rPr lang="hu-HU"/>
              <a:t>	</a:t>
            </a:r>
            <a:r>
              <a:rPr lang="hu-HU" smtClean="0"/>
              <a:t>	This is what Black-Scholes model about !!!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255470"/>
      </p:ext>
    </p:extLst>
  </p:cSld>
  <p:clrMapOvr>
    <a:masterClrMapping/>
  </p:clrMapOvr>
  <p:transition/>
  <p:timing/>
</p:sld>
</file>

<file path=ppt/slides/slide1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The Greeks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309816" y="1334529"/>
            <a:ext cx="149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3.) </a:t>
            </a:r>
            <a:r>
              <a:rPr lang="hu-HU" b="1" u="sng" smtClean="0"/>
              <a:t>Theta</a:t>
            </a:r>
            <a:r>
              <a:rPr lang="hu-HU" smtClean="0"/>
              <a:t>: </a:t>
            </a:r>
            <a:r>
              <a:rPr lang="hu-HU" smtClean="0">
                <a:latin typeface="Cambria Math" panose="02040503050406030204" pitchFamily="18" charset="0"/>
                <a:ea typeface="Cambria Math" panose="02040503050406030204" pitchFamily="18" charset="0"/>
              </a:rPr>
              <a:t>𝛩</a:t>
            </a:r>
            <a:endParaRPr lang="hu-HU"/>
          </a:p>
        </p:txBody>
      </p:sp>
      <mc:AlternateContent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1259" y="2445218"/>
                <a:ext cx="1617769" cy="5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𝛩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type m:val="bar"/>
                          <m:ctrlPr>
                            <a:rPr lang="hu-H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59" y="2445218"/>
                <a:ext cx="1617769" cy="542071"/>
              </a:xfrm>
              <a:prstGeom prst="rect">
                <a:avLst/>
              </a:prstGeom>
              <a:blipFill rotWithShape="0">
                <a:blip r:embed="rId2"/>
                <a:stretch>
                  <a:fillRect l="-3774" b="-5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48930" y="1930400"/>
            <a:ext cx="616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Theta is the rate of change of the option price with time:</a:t>
            </a:r>
            <a:endParaRPr lang="hu-HU"/>
          </a:p>
        </p:txBody>
      </p:sp>
      <mc:AlternateContent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60839" y="4431657"/>
                <a:ext cx="1617769" cy="63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endParaRPr lang="hu-HU" sz="24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39" y="4431657"/>
                <a:ext cx="1617769" cy="6320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309816" y="3178082"/>
            <a:ext cx="11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4.) </a:t>
            </a:r>
            <a:r>
              <a:rPr lang="hu-HU" b="1" u="sng" smtClean="0"/>
              <a:t>Vega</a:t>
            </a:r>
            <a:r>
              <a:rPr lang="hu-HU" smtClean="0"/>
              <a:t>:</a:t>
            </a:r>
            <a:endParaRPr lang="hu-HU"/>
          </a:p>
        </p:txBody>
      </p:sp>
      <p:sp>
        <p:nvSpPr>
          <p:cNvPr id="15" name="TextBox 14"/>
          <p:cNvSpPr txBox="1"/>
          <p:nvPr/>
        </p:nvSpPr>
        <p:spPr>
          <a:xfrm>
            <a:off x="2248930" y="3620532"/>
            <a:ext cx="696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Some models rely heavily on the volatility so it may be important</a:t>
            </a:r>
          </a:p>
          <a:p>
            <a:r>
              <a:rPr lang="hu-HU"/>
              <a:t>	</a:t>
            </a:r>
            <a:r>
              <a:rPr lang="hu-HU" smtClean="0"/>
              <a:t>to monitor the change according to volatility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654268"/>
      </p:ext>
    </p:extLst>
  </p:cSld>
  <p:clrMapOvr>
    <a:masterClrMapping/>
  </p:clrMapOvr>
  <p:transition/>
  <p:timing/>
</p:sld>
</file>

<file path=ppt/slides/slide1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The Greeks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474573" y="127000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Black-Scholes formula:</a:t>
            </a:r>
            <a:endParaRPr lang="hu-HU" b="1" u="sng"/>
          </a:p>
        </p:txBody>
      </p:sp>
      <p:sp>
        <p:nvSpPr>
          <p:cNvPr id="24" name="TextBox 23"/>
          <p:cNvSpPr txBox="1"/>
          <p:nvPr/>
        </p:nvSpPr>
        <p:spPr>
          <a:xfrm>
            <a:off x="3381286" y="3689495"/>
            <a:ext cx="161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>
                <a:solidFill>
                  <a:srgbClr val="FF7C8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 + </a:t>
            </a:r>
            <a:endParaRPr lang="hu-HU" sz="2800" b="1">
              <a:solidFill>
                <a:srgbClr val="FF7C80"/>
              </a:solidFill>
            </a:endParaRPr>
          </a:p>
        </p:txBody>
      </p:sp>
      <mc:AlternateContent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05474" y="3621816"/>
                <a:ext cx="4373313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4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400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rgbClr val="FF7C80"/>
                    </a:solidFill>
                  </a:rPr>
                  <a:t> </a:t>
                </a:r>
                <a:r>
                  <a:rPr lang="el-GR" sz="2400" b="1" smtClean="0">
                    <a:solidFill>
                      <a:srgbClr val="FF7C80"/>
                    </a:solidFill>
                  </a:rPr>
                  <a:t>σ</a:t>
                </a:r>
                <a:r>
                  <a:rPr lang="hu-HU" sz="2400" b="1" smtClean="0">
                    <a:solidFill>
                      <a:srgbClr val="FF7C80"/>
                    </a:solidFill>
                  </a:rPr>
                  <a:t>  S  </a:t>
                </a:r>
                <a:r>
                  <a:rPr lang="hu-HU" sz="2400" b="1" smtClean="0">
                    <a:solidFill>
                      <a:srgbClr val="FF7C8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𝛤 – r S 𝛥 – r V = 0 </a:t>
                </a:r>
                <a:r>
                  <a:rPr lang="hu-HU" sz="2400" b="1" smtClean="0">
                    <a:solidFill>
                      <a:srgbClr val="FF7C80"/>
                    </a:solidFill>
                  </a:rPr>
                  <a:t>          </a:t>
                </a:r>
                <a:endParaRPr lang="hu-HU" sz="2000" b="1">
                  <a:solidFill>
                    <a:srgbClr val="FF7C8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74" y="3621816"/>
                <a:ext cx="4373313" cy="624082"/>
              </a:xfrm>
              <a:prstGeom prst="rect">
                <a:avLst/>
              </a:prstGeom>
              <a:blipFill rotWithShape="0">
                <a:blip r:embed="rId2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662581" y="3690767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>
                <a:solidFill>
                  <a:srgbClr val="FF7C80"/>
                </a:solidFill>
              </a:rPr>
              <a:t>2</a:t>
            </a:r>
            <a:endParaRPr lang="hu-HU" sz="1100" b="1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4740" y="368690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>
                <a:solidFill>
                  <a:srgbClr val="FF7C80"/>
                </a:solidFill>
              </a:rPr>
              <a:t>2</a:t>
            </a:r>
            <a:endParaRPr lang="hu-HU" sz="1100" b="1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9617" y="293510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theta</a:t>
            </a:r>
            <a:endParaRPr lang="hu-HU" sz="1600"/>
          </a:p>
        </p:txBody>
      </p:sp>
      <p:sp>
        <p:nvSpPr>
          <p:cNvPr id="28" name="TextBox 27"/>
          <p:cNvSpPr txBox="1"/>
          <p:nvPr/>
        </p:nvSpPr>
        <p:spPr>
          <a:xfrm>
            <a:off x="4399193" y="294093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gamma</a:t>
            </a:r>
            <a:endParaRPr lang="hu-HU" sz="1600"/>
          </a:p>
        </p:txBody>
      </p:sp>
      <p:sp>
        <p:nvSpPr>
          <p:cNvPr id="29" name="TextBox 28"/>
          <p:cNvSpPr txBox="1"/>
          <p:nvPr/>
        </p:nvSpPr>
        <p:spPr>
          <a:xfrm>
            <a:off x="5493088" y="2944825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delta</a:t>
            </a:r>
            <a:endParaRPr lang="hu-HU" sz="1600"/>
          </a:p>
        </p:txBody>
      </p:sp>
      <mc:AlternateContent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69979" y="1892875"/>
                <a:ext cx="724878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400" b="1" smtClean="0">
                    <a:solidFill>
                      <a:schemeClr val="tx1"/>
                    </a:solidFill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r>
                  <a:rPr lang="hu-HU" sz="2000" b="1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79" y="1892875"/>
                <a:ext cx="724878" cy="6319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442875" y="192804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 smtClean="0"/>
              <a:t>+</a:t>
            </a:r>
            <a:endParaRPr lang="hu-HU" sz="2800" b="1"/>
          </a:p>
        </p:txBody>
      </p:sp>
      <mc:AlternateContent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57637" y="1887552"/>
                <a:ext cx="2055371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hu-HU" sz="2400" b="1" smtClean="0">
                    <a:solidFill>
                      <a:schemeClr val="tx1"/>
                    </a:solidFill>
                  </a:rPr>
                  <a:t> </a:t>
                </a:r>
                <a:r>
                  <a:rPr lang="el-GR" sz="2400" b="1" smtClean="0">
                    <a:solidFill>
                      <a:schemeClr val="tx1"/>
                    </a:solidFill>
                  </a:rPr>
                  <a:t>σ</a:t>
                </a:r>
                <a:r>
                  <a:rPr lang="hu-HU" sz="2400" b="1" smtClean="0">
                    <a:solidFill>
                      <a:schemeClr val="tx1"/>
                    </a:solidFill>
                  </a:rPr>
                  <a:t>  S            </a:t>
                </a:r>
                <a:endParaRPr lang="hu-HU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37" y="1887552"/>
                <a:ext cx="2055371" cy="624082"/>
              </a:xfrm>
              <a:prstGeom prst="rect">
                <a:avLst/>
              </a:prstGeom>
              <a:blipFill rotWithShape="0">
                <a:blip r:embed="rId4"/>
                <a:stretch>
                  <a:fillRect r="-3858" b="-78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449188" y="192771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 smtClean="0"/>
              <a:t>+</a:t>
            </a:r>
            <a:endParaRPr lang="hu-HU" sz="2800" b="1"/>
          </a:p>
        </p:txBody>
      </p:sp>
      <mc:AlternateContent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13240" y="1886140"/>
                <a:ext cx="1415772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r>
                  <a:rPr lang="hu-HU" sz="2000" b="1" smtClean="0">
                    <a:solidFill>
                      <a:schemeClr val="tx1"/>
                    </a:solidFill>
                  </a:rPr>
                  <a:t>– r S   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40" y="1886140"/>
                <a:ext cx="1415772" cy="631968"/>
              </a:xfrm>
              <a:prstGeom prst="rect">
                <a:avLst/>
              </a:prstGeom>
              <a:blipFill rotWithShape="0">
                <a:blip r:embed="rId5"/>
                <a:stretch>
                  <a:fillRect r="-34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820142" y="2173869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/>
              <a:t>2</a:t>
            </a:r>
            <a:endParaRPr lang="hu-HU" sz="1100" b="1"/>
          </a:p>
        </p:txBody>
      </p:sp>
      <p:sp>
        <p:nvSpPr>
          <p:cNvPr id="37" name="TextBox 36"/>
          <p:cNvSpPr txBox="1"/>
          <p:nvPr/>
        </p:nvSpPr>
        <p:spPr>
          <a:xfrm>
            <a:off x="4638396" y="182556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/>
              <a:t>2</a:t>
            </a:r>
            <a:endParaRPr lang="hu-HU" sz="1100" b="1"/>
          </a:p>
        </p:txBody>
      </p:sp>
      <p:sp>
        <p:nvSpPr>
          <p:cNvPr id="38" name="TextBox 37"/>
          <p:cNvSpPr txBox="1"/>
          <p:nvPr/>
        </p:nvSpPr>
        <p:spPr>
          <a:xfrm>
            <a:off x="4407368" y="1952687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/>
              <a:t>2</a:t>
            </a:r>
            <a:endParaRPr lang="hu-HU" sz="1100" b="1"/>
          </a:p>
        </p:txBody>
      </p:sp>
      <p:sp>
        <p:nvSpPr>
          <p:cNvPr id="39" name="TextBox 38"/>
          <p:cNvSpPr txBox="1"/>
          <p:nvPr/>
        </p:nvSpPr>
        <p:spPr>
          <a:xfrm>
            <a:off x="4081289" y="194882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b="1" smtClean="0"/>
              <a:t>2</a:t>
            </a:r>
            <a:endParaRPr lang="hu-HU" sz="1100" b="1"/>
          </a:p>
        </p:txBody>
      </p:sp>
      <mc:AlternateContent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554804" y="1859009"/>
                <a:ext cx="53732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den>
                      </m:f>
                    </m:oMath>
                  </m:oMathPara>
                </a14:m>
                <a:endParaRPr lang="hu-HU" sz="2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04" y="1859009"/>
                <a:ext cx="537327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005444" y="197885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smtClean="0"/>
              <a:t>- r V = 0</a:t>
            </a:r>
            <a:endParaRPr lang="hu-HU" sz="2000" b="1"/>
          </a:p>
        </p:txBody>
      </p:sp>
      <p:sp>
        <p:nvSpPr>
          <p:cNvPr id="42" name="Right Brace 41"/>
          <p:cNvSpPr/>
          <p:nvPr/>
        </p:nvSpPr>
        <p:spPr>
          <a:xfrm rot="5400000">
            <a:off x="3285070" y="2353941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3" name="Right Brace 42"/>
          <p:cNvSpPr/>
          <p:nvPr/>
        </p:nvSpPr>
        <p:spPr>
          <a:xfrm rot="5400000">
            <a:off x="4676623" y="2349385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44" name="Right Brace 43"/>
          <p:cNvSpPr/>
          <p:nvPr/>
        </p:nvSpPr>
        <p:spPr>
          <a:xfrm rot="5400000">
            <a:off x="5734348" y="2342937"/>
            <a:ext cx="218707" cy="8488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305630" y="452622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„Black-Scholes formula with the greeks”</a:t>
            </a: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3811736374"/>
      </p:ext>
    </p:extLst>
  </p:cSld>
  <p:clrMapOvr>
    <a:masterClrMapping/>
  </p:clrMapOvr>
  <p:transition/>
  <p:timing/>
</p:sld>
</file>

<file path=ppt/slides/slide1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Implied Volatility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1614616" y="1284069"/>
            <a:ext cx="620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Most of the parameters are straightforward when dealing</a:t>
            </a:r>
          </a:p>
          <a:p>
            <a:r>
              <a:rPr lang="hu-HU"/>
              <a:t>	</a:t>
            </a:r>
            <a:r>
              <a:rPr lang="hu-HU" smtClean="0"/>
              <a:t>with the Black-Scholes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466" y="1930400"/>
            <a:ext cx="247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V(S,t,</a:t>
            </a:r>
            <a:r>
              <a:rPr lang="el-GR" sz="2400" b="1" smtClean="0">
                <a:solidFill>
                  <a:srgbClr val="FF7C80"/>
                </a:solidFill>
              </a:rPr>
              <a:t>σ</a:t>
            </a:r>
            <a:r>
              <a:rPr lang="hu-HU" sz="2400" b="1" smtClean="0"/>
              <a:t>,</a:t>
            </a:r>
            <a:r>
              <a:rPr lang="el-GR" sz="2400" b="1" smtClean="0"/>
              <a:t>μ</a:t>
            </a:r>
            <a:r>
              <a:rPr lang="hu-HU" sz="2400" b="1" smtClean="0"/>
              <a:t>,E,T,r)</a:t>
            </a:r>
            <a:endParaRPr lang="hu-HU" sz="2400" b="1"/>
          </a:p>
        </p:txBody>
      </p:sp>
      <p:sp>
        <p:nvSpPr>
          <p:cNvPr id="6" name="TextBox 5"/>
          <p:cNvSpPr txBox="1"/>
          <p:nvPr/>
        </p:nvSpPr>
        <p:spPr>
          <a:xfrm>
            <a:off x="3087523" y="2496065"/>
            <a:ext cx="37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HOW TO CALCULATE VOLATILITY?</a:t>
            </a:r>
            <a:endParaRPr lang="hu-HU" b="1"/>
          </a:p>
        </p:txBody>
      </p:sp>
      <p:sp>
        <p:nvSpPr>
          <p:cNvPr id="7" name="TextBox 6"/>
          <p:cNvSpPr txBox="1"/>
          <p:nvPr/>
        </p:nvSpPr>
        <p:spPr>
          <a:xfrm>
            <a:off x="3461642" y="2881873"/>
            <a:ext cx="581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>
                <a:sym typeface="Wingdings" panose="05000000000000000000" pitchFamily="2" charset="2"/>
              </a:rPr>
              <a:t> volatility has something to do with the option price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1779373" y="3385751"/>
            <a:ext cx="749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What volatility should the investor use to get the correct market price</a:t>
            </a:r>
          </a:p>
          <a:p>
            <a:r>
              <a:rPr lang="hu-HU"/>
              <a:t>	</a:t>
            </a:r>
            <a:r>
              <a:rPr lang="hu-HU" smtClean="0"/>
              <a:t>of the given option? This is called implied-volatility !!!</a:t>
            </a:r>
          </a:p>
          <a:p>
            <a:endParaRPr lang="hu-HU"/>
          </a:p>
          <a:p>
            <a:r>
              <a:rPr lang="hu-HU" smtClean="0"/>
              <a:t>	   We have to solve the Black-Scholes equation:</a:t>
            </a:r>
          </a:p>
          <a:p>
            <a:endParaRPr lang="hu-HU"/>
          </a:p>
          <a:p>
            <a:r>
              <a:rPr lang="hu-HU" smtClean="0"/>
              <a:t>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7290" y="4678412"/>
            <a:ext cx="595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smtClean="0"/>
              <a:t>V               (S,t,</a:t>
            </a:r>
            <a:r>
              <a:rPr lang="el-GR" sz="2400" b="1" smtClean="0"/>
              <a:t>σ</a:t>
            </a:r>
            <a:r>
              <a:rPr lang="hu-HU" sz="2400" b="1" smtClean="0"/>
              <a:t>,</a:t>
            </a:r>
            <a:r>
              <a:rPr lang="el-GR" sz="2400" b="1" smtClean="0"/>
              <a:t>μ</a:t>
            </a:r>
            <a:r>
              <a:rPr lang="hu-HU" sz="2400" b="1" smtClean="0"/>
              <a:t>,E,T,r) = known value</a:t>
            </a:r>
            <a:endParaRPr lang="hu-HU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2696723" y="4970800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 smtClean="0"/>
              <a:t>Black-Scholes</a:t>
            </a:r>
            <a:endParaRPr lang="hu-HU"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3087523" y="5432465"/>
            <a:ext cx="504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We can use </a:t>
            </a:r>
            <a:r>
              <a:rPr lang="hu-HU" b="1" smtClean="0"/>
              <a:t>Newton-Raphson</a:t>
            </a:r>
            <a:r>
              <a:rPr lang="hu-HU" smtClean="0"/>
              <a:t> method to find </a:t>
            </a:r>
            <a:r>
              <a:rPr lang="el-GR" b="1" smtClean="0"/>
              <a:t>σ</a:t>
            </a: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1919592097"/>
      </p:ext>
    </p:extLst>
  </p:cSld>
  <p:clrMapOvr>
    <a:masterClrMapping/>
  </p:clrMapOvr>
  <p:transition/>
  <p:timing/>
</p:sld>
</file>

<file path=ppt/slides/slide1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Black-Scholes Model</a:t>
            </a:r>
            <a:endParaRPr lang="hu-HU" b="1" u="sng"/>
          </a:p>
        </p:txBody>
      </p:sp>
      <p:sp>
        <p:nvSpPr>
          <p:cNvPr id="6" name="TextBox 5"/>
          <p:cNvSpPr txBox="1"/>
          <p:nvPr/>
        </p:nvSpPr>
        <p:spPr>
          <a:xfrm>
            <a:off x="1533905" y="1330866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How to make money with Black-Scholes model?</a:t>
            </a:r>
            <a:endParaRPr lang="hu-HU" b="1" u="sng"/>
          </a:p>
        </p:txBody>
      </p:sp>
      <p:sp>
        <p:nvSpPr>
          <p:cNvPr id="3" name="TextBox 2"/>
          <p:cNvSpPr txBox="1"/>
          <p:nvPr/>
        </p:nvSpPr>
        <p:spPr>
          <a:xfrm>
            <a:off x="1985319" y="1930400"/>
            <a:ext cx="6263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several investors use these kinds of models to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eliminate risk</a:t>
            </a:r>
          </a:p>
          <a:p>
            <a:pPr lvl="1"/>
            <a:endParaRPr lang="hu-HU">
              <a:sym typeface="Wingdings" panose="05000000000000000000" pitchFamily="2" charset="2"/>
            </a:endParaRPr>
          </a:p>
          <a:p>
            <a:pPr lvl="1"/>
            <a:r>
              <a:rPr lang="hu-HU" smtClean="0">
                <a:sym typeface="Wingdings" panose="05000000000000000000" pitchFamily="2" charset="2"/>
              </a:rPr>
              <a:t>	So calculate the greeks to hedge a given portfolio</a:t>
            </a:r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985319" y="3459893"/>
            <a:ext cx="7162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>
                <a:sym typeface="Wingdings" panose="05000000000000000000" pitchFamily="2" charset="2"/>
              </a:rPr>
              <a:t> y</a:t>
            </a:r>
            <a:r>
              <a:rPr lang="hu-HU" smtClean="0"/>
              <a:t>ou can use Black-Scholes model to find mispriced options</a:t>
            </a:r>
          </a:p>
          <a:p>
            <a:r>
              <a:rPr lang="hu-HU"/>
              <a:t>	</a:t>
            </a:r>
            <a:r>
              <a:rPr lang="hu-HU" smtClean="0"/>
              <a:t>in the market</a:t>
            </a:r>
          </a:p>
          <a:p>
            <a:r>
              <a:rPr lang="hu-HU"/>
              <a:t>	</a:t>
            </a:r>
            <a:r>
              <a:rPr lang="hu-HU" smtClean="0"/>
              <a:t>	~ you can buy or sell accordingly to make a profit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719402"/>
      </p:ext>
    </p:extLst>
  </p:cSld>
  <p:clrMapOvr>
    <a:masterClrMapping/>
  </p:clrMapOvr>
  <p:transition/>
  <p:timing/>
</p:sld>
</file>

<file path=ppt/slides/slide1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Long Term Capital Management </a:t>
            </a:r>
            <a:r>
              <a:rPr lang="hu-HU" b="1" smtClean="0"/>
              <a:t>(LTCM)</a:t>
            </a:r>
            <a:endParaRPr lang="hu-HU" b="1"/>
          </a:p>
        </p:txBody>
      </p:sp>
      <p:sp>
        <p:nvSpPr>
          <p:cNvPr id="4" name="TextBox 3"/>
          <p:cNvSpPr txBox="1"/>
          <p:nvPr/>
        </p:nvSpPr>
        <p:spPr>
          <a:xfrm>
            <a:off x="1548714" y="144986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t</a:t>
            </a:r>
            <a:r>
              <a:rPr lang="hu-HU" smtClean="0">
                <a:sym typeface="Wingdings" panose="05000000000000000000" pitchFamily="2" charset="2"/>
              </a:rPr>
              <a:t>his hedge fund was founded in </a:t>
            </a:r>
            <a:r>
              <a:rPr lang="hu-HU" b="1" smtClean="0">
                <a:sym typeface="Wingdings" panose="05000000000000000000" pitchFamily="2" charset="2"/>
              </a:rPr>
              <a:t>1994</a:t>
            </a:r>
            <a:r>
              <a:rPr lang="hu-HU" smtClean="0">
                <a:sym typeface="Wingdings" panose="05000000000000000000" pitchFamily="2" charset="2"/>
              </a:rPr>
              <a:t> by the former vice-chairman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of Salomon Brothers – John W. </a:t>
            </a:r>
            <a:r>
              <a:rPr lang="hu-HU" b="1" smtClean="0">
                <a:sym typeface="Wingdings" panose="05000000000000000000" pitchFamily="2" charset="2"/>
              </a:rPr>
              <a:t>Meriwether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8714" y="2290120"/>
            <a:ext cx="7226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>
                <a:sym typeface="Wingdings" panose="05000000000000000000" pitchFamily="2" charset="2"/>
              </a:rPr>
              <a:t>l</a:t>
            </a:r>
            <a:r>
              <a:rPr lang="hu-HU" smtClean="0">
                <a:sym typeface="Wingdings" panose="05000000000000000000" pitchFamily="2" charset="2"/>
              </a:rPr>
              <a:t>ots of members were academics: such as the Nobel-prize winner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Myron Scholes and Robert C. Merton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~ they used quite complex models such as paris-trading or</a:t>
            </a:r>
          </a:p>
          <a:p>
            <a:pPr lvl="1"/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	Black-Scholes model !!!</a:t>
            </a:r>
            <a:endParaRPr lang="hu-HU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61" y="3684378"/>
            <a:ext cx="4140021" cy="28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4741"/>
      </p:ext>
    </p:extLst>
  </p:cSld>
  <p:clrMapOvr>
    <a:masterClrMapping/>
  </p:clrMapOvr>
  <p:transition/>
  <p:timing/>
</p:sld>
</file>

<file path=ppt/slides/slide1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Long Term Capital Management </a:t>
            </a:r>
            <a:r>
              <a:rPr lang="hu-HU" b="1" smtClean="0"/>
              <a:t>(LTCM)</a:t>
            </a:r>
            <a:endParaRPr lang="hu-HU" b="1"/>
          </a:p>
        </p:txBody>
      </p:sp>
      <p:sp>
        <p:nvSpPr>
          <p:cNvPr id="3" name="TextBox 2"/>
          <p:cNvSpPr txBox="1"/>
          <p:nvPr/>
        </p:nvSpPr>
        <p:spPr>
          <a:xfrm>
            <a:off x="1762897" y="1342768"/>
            <a:ext cx="540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Because of the asian financial crisis in 1997 and </a:t>
            </a:r>
          </a:p>
          <a:p>
            <a:r>
              <a:rPr lang="hu-HU"/>
              <a:t>t</a:t>
            </a:r>
            <a:r>
              <a:rPr lang="hu-HU" smtClean="0"/>
              <a:t>he </a:t>
            </a:r>
            <a:r>
              <a:rPr lang="hu-HU"/>
              <a:t>r</a:t>
            </a:r>
            <a:r>
              <a:rPr lang="hu-HU" smtClean="0"/>
              <a:t>ussian financial crisis in 1998 </a:t>
            </a:r>
            <a:r>
              <a:rPr lang="hu-HU" b="1" smtClean="0"/>
              <a:t>LTCM</a:t>
            </a:r>
            <a:r>
              <a:rPr lang="hu-HU" smtClean="0"/>
              <a:t> collapsed</a:t>
            </a:r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1762897" y="1997515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>
                <a:sym typeface="Wingdings" panose="05000000000000000000" pitchFamily="2" charset="2"/>
              </a:rPr>
              <a:t>What as the key of success?</a:t>
            </a:r>
            <a:endParaRPr lang="hu-HU" b="1" u="sng"/>
          </a:p>
        </p:txBody>
      </p:sp>
      <p:sp>
        <p:nvSpPr>
          <p:cNvPr id="8" name="TextBox 7"/>
          <p:cNvSpPr txBox="1"/>
          <p:nvPr/>
        </p:nvSpPr>
        <p:spPr>
          <a:xfrm>
            <a:off x="1938618" y="2375263"/>
            <a:ext cx="6074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>
                <a:sym typeface="Wingdings" panose="05000000000000000000" pitchFamily="2" charset="2"/>
              </a:rPr>
              <a:t>The quants in </a:t>
            </a:r>
            <a:r>
              <a:rPr lang="hu-HU" b="1" smtClean="0">
                <a:sym typeface="Wingdings" panose="05000000000000000000" pitchFamily="2" charset="2"/>
              </a:rPr>
              <a:t>LTCM</a:t>
            </a:r>
            <a:r>
              <a:rPr lang="hu-HU" smtClean="0">
                <a:sym typeface="Wingdings" panose="05000000000000000000" pitchFamily="2" charset="2"/>
              </a:rPr>
              <a:t> tried to hedge market risk 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There are two approaches: Black-Scholes model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	and pairs-trading strategy </a:t>
            </a:r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3374171" y="3372913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MARKET-NEUTRAL STRATEGIES !!!</a:t>
            </a:r>
            <a:endParaRPr lang="hu-HU" b="1"/>
          </a:p>
        </p:txBody>
      </p:sp>
      <p:sp>
        <p:nvSpPr>
          <p:cNvPr id="10" name="TextBox 9"/>
          <p:cNvSpPr txBox="1"/>
          <p:nvPr/>
        </p:nvSpPr>
        <p:spPr>
          <a:xfrm>
            <a:off x="2924432" y="3929449"/>
            <a:ext cx="664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market-neutral strategy tries to profit from both increasing</a:t>
            </a:r>
          </a:p>
          <a:p>
            <a:pPr lvl="1"/>
            <a:r>
              <a:rPr lang="hu-HU" smtClean="0">
                <a:sym typeface="Wingdings" panose="05000000000000000000" pitchFamily="2" charset="2"/>
              </a:rPr>
              <a:t>and decreasing stock prices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4432" y="4575780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mtClean="0">
                <a:sym typeface="Wingdings" panose="05000000000000000000" pitchFamily="2" charset="2"/>
              </a:rPr>
              <a:t>usually combining long and short positions</a:t>
            </a:r>
          </a:p>
          <a:p>
            <a:r>
              <a:rPr lang="hu-HU" smtClean="0">
                <a:sym typeface="Wingdings" panose="05000000000000000000" pitchFamily="2" charset="2"/>
              </a:rPr>
              <a:t>	 in different assets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440136"/>
      </p:ext>
    </p:extLst>
  </p:cSld>
  <p:clrMapOvr>
    <a:masterClrMapping/>
  </p:clrMapOvr>
  <p:transition/>
  <p:timing/>
</p:sld>
</file>

<file path=ppt/slides/slide1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Long Term Capital Management </a:t>
            </a:r>
            <a:r>
              <a:rPr lang="hu-HU" b="1" smtClean="0"/>
              <a:t>(LTCM)</a:t>
            </a:r>
            <a:endParaRPr lang="hu-HU" b="1"/>
          </a:p>
        </p:txBody>
      </p:sp>
      <p:sp>
        <p:nvSpPr>
          <p:cNvPr id="3" name="TextBox 2"/>
          <p:cNvSpPr txBox="1"/>
          <p:nvPr/>
        </p:nvSpPr>
        <p:spPr>
          <a:xfrm>
            <a:off x="1408670" y="1270000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Pairs-trading strategy: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6465" y="1661639"/>
            <a:ext cx="682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Combining long and short positions in a pair of highly correlated</a:t>
            </a:r>
          </a:p>
          <a:p>
            <a:r>
              <a:rPr lang="hu-HU"/>
              <a:t>	</a:t>
            </a:r>
            <a:r>
              <a:rPr lang="hu-HU" smtClean="0"/>
              <a:t>financial instruments (such as stocks)</a:t>
            </a:r>
          </a:p>
          <a:p>
            <a:r>
              <a:rPr lang="hu-HU"/>
              <a:t>	 </a:t>
            </a:r>
            <a:r>
              <a:rPr lang="hu-HU" smtClean="0"/>
              <a:t> ~ it is a form of statistical-arbitrage strategy </a:t>
            </a:r>
          </a:p>
          <a:p>
            <a:r>
              <a:rPr lang="hu-HU"/>
              <a:t>	</a:t>
            </a:r>
            <a:r>
              <a:rPr lang="hu-HU" smtClean="0"/>
              <a:t>	developed in the 1980s</a:t>
            </a:r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1408670" y="3036844"/>
            <a:ext cx="8281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If the correlation between the two stocks weakens: investor should long the</a:t>
            </a:r>
          </a:p>
          <a:p>
            <a:r>
              <a:rPr lang="hu-HU" smtClean="0"/>
              <a:t>underperforming stock and short the outperforming stock </a:t>
            </a:r>
            <a:r>
              <a:rPr lang="hu-HU" smtClean="0">
                <a:sym typeface="Wingdings" panose="05000000000000000000" pitchFamily="2" charset="2"/>
              </a:rPr>
              <a:t> because they are</a:t>
            </a:r>
          </a:p>
          <a:p>
            <a:r>
              <a:rPr lang="hu-HU" smtClean="0">
                <a:sym typeface="Wingdings" panose="05000000000000000000" pitchFamily="2" charset="2"/>
              </a:rPr>
              <a:t>expected to converge in the future</a:t>
            </a:r>
          </a:p>
          <a:p>
            <a:endParaRPr lang="hu-HU">
              <a:sym typeface="Wingdings" panose="05000000000000000000" pitchFamily="2" charset="2"/>
            </a:endParaRPr>
          </a:p>
          <a:p>
            <a:r>
              <a:rPr lang="hu-HU" smtClean="0">
                <a:sym typeface="Wingdings" panose="05000000000000000000" pitchFamily="2" charset="2"/>
              </a:rPr>
              <a:t>	</a:t>
            </a:r>
            <a:r>
              <a:rPr lang="hu-HU" u="sng" smtClean="0">
                <a:sym typeface="Wingdings" panose="05000000000000000000" pitchFamily="2" charset="2"/>
              </a:rPr>
              <a:t>For example</a:t>
            </a:r>
            <a:r>
              <a:rPr lang="hu-HU" smtClean="0">
                <a:sym typeface="Wingdings" panose="05000000000000000000" pitchFamily="2" charset="2"/>
              </a:rPr>
              <a:t>: CocaCola and Pepsi</a:t>
            </a:r>
          </a:p>
          <a:p>
            <a:r>
              <a:rPr lang="hu-HU">
                <a:sym typeface="Wingdings" panose="05000000000000000000" pitchFamily="2" charset="2"/>
              </a:rPr>
              <a:t>	</a:t>
            </a:r>
            <a:r>
              <a:rPr lang="hu-HU" smtClean="0">
                <a:sym typeface="Wingdings" panose="05000000000000000000" pitchFamily="2" charset="2"/>
              </a:rPr>
              <a:t>	~ they have similar business idea so they are similar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846636378"/>
      </p:ext>
    </p:extLst>
  </p:cSld>
  <p:clrMapOvr>
    <a:masterClrMapping/>
  </p:clrMapOvr>
  <p:transition/>
  <p:timing/>
</p:sld>
</file>

<file path=ppt/slides/slide1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Long Term Capital Management </a:t>
            </a:r>
            <a:r>
              <a:rPr lang="hu-HU" b="1" smtClean="0"/>
              <a:t>(LTCM)</a:t>
            </a:r>
            <a:endParaRPr lang="hu-HU" b="1"/>
          </a:p>
        </p:txBody>
      </p:sp>
      <p:sp>
        <p:nvSpPr>
          <p:cNvPr id="3" name="TextBox 2"/>
          <p:cNvSpPr txBox="1"/>
          <p:nvPr/>
        </p:nvSpPr>
        <p:spPr>
          <a:xfrm>
            <a:off x="1408670" y="1270000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 smtClean="0"/>
              <a:t>Pairs-trading strategy: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6465" y="1661639"/>
            <a:ext cx="682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Combining long and short positions in a pair of highly correlated</a:t>
            </a:r>
          </a:p>
          <a:p>
            <a:r>
              <a:rPr lang="hu-HU"/>
              <a:t>	</a:t>
            </a:r>
            <a:r>
              <a:rPr lang="hu-HU" smtClean="0"/>
              <a:t>financial instruments (such as stocks)</a:t>
            </a:r>
          </a:p>
          <a:p>
            <a:r>
              <a:rPr lang="hu-HU"/>
              <a:t>	 </a:t>
            </a:r>
            <a:r>
              <a:rPr lang="hu-HU" smtClean="0"/>
              <a:t> ~ it is a form of statistical-arbitrage strategy </a:t>
            </a:r>
          </a:p>
          <a:p>
            <a:r>
              <a:rPr lang="hu-HU"/>
              <a:t>	</a:t>
            </a:r>
            <a:r>
              <a:rPr lang="hu-HU" smtClean="0"/>
              <a:t>	developed in the 1980s</a:t>
            </a:r>
            <a:endParaRPr lang="hu-HU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037969" y="3258411"/>
            <a:ext cx="0" cy="307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48499" y="6121743"/>
            <a:ext cx="4246673" cy="1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115" y="28842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S(t)</a:t>
            </a:r>
            <a:endParaRPr lang="hu-HU" b="1"/>
          </a:p>
        </p:txBody>
      </p:sp>
      <p:sp>
        <p:nvSpPr>
          <p:cNvPr id="8" name="Freeform 7"/>
          <p:cNvSpPr/>
          <p:nvPr/>
        </p:nvSpPr>
        <p:spPr>
          <a:xfrm>
            <a:off x="1280984" y="3954507"/>
            <a:ext cx="3295135" cy="1680519"/>
          </a:xfrm>
          <a:custGeom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4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9" name="Freeform 8"/>
          <p:cNvSpPr/>
          <p:nvPr/>
        </p:nvSpPr>
        <p:spPr>
          <a:xfrm>
            <a:off x="1128584" y="3690551"/>
            <a:ext cx="3575221" cy="2108887"/>
          </a:xfrm>
          <a:custGeom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499555" y="5362776"/>
            <a:ext cx="205946" cy="2059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2499555" y="5792178"/>
            <a:ext cx="205946" cy="20594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Trebuchet MS" panose="020b0603020202020204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2821703" y="5296472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Coca-Cola</a:t>
            </a:r>
            <a:endParaRPr lang="hu-HU" sz="1600"/>
          </a:p>
        </p:txBody>
      </p:sp>
      <p:sp>
        <p:nvSpPr>
          <p:cNvPr id="17" name="TextBox 16"/>
          <p:cNvSpPr txBox="1"/>
          <p:nvPr/>
        </p:nvSpPr>
        <p:spPr>
          <a:xfrm>
            <a:off x="2821703" y="5725874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Pepsi</a:t>
            </a:r>
            <a:endParaRPr lang="hu-HU" sz="1600"/>
          </a:p>
        </p:txBody>
      </p:sp>
      <p:sp>
        <p:nvSpPr>
          <p:cNvPr id="18" name="TextBox 17"/>
          <p:cNvSpPr txBox="1"/>
          <p:nvPr/>
        </p:nvSpPr>
        <p:spPr>
          <a:xfrm>
            <a:off x="3926493" y="3067164"/>
            <a:ext cx="60099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smtClean="0"/>
              <a:t>Pepsi </a:t>
            </a:r>
            <a:r>
              <a:rPr lang="hu-HU" sz="1600" b="1" smtClean="0"/>
              <a:t>(PEP</a:t>
            </a:r>
            <a:r>
              <a:rPr lang="hu-HU" sz="1600" smtClean="0"/>
              <a:t>) and CocaCola (</a:t>
            </a:r>
            <a:r>
              <a:rPr lang="hu-HU" sz="1600" b="1" smtClean="0"/>
              <a:t>KO</a:t>
            </a:r>
            <a:r>
              <a:rPr lang="hu-HU" sz="1600" smtClean="0"/>
              <a:t>) are companies</a:t>
            </a:r>
          </a:p>
          <a:p>
            <a:r>
              <a:rPr lang="hu-HU" sz="1600" smtClean="0"/>
              <a:t>with similar products: they are historically correlated</a:t>
            </a:r>
          </a:p>
          <a:p>
            <a:endParaRPr lang="hu-HU" sz="1600"/>
          </a:p>
          <a:p>
            <a:r>
              <a:rPr lang="hu-HU" sz="1600"/>
              <a:t> </a:t>
            </a:r>
            <a:r>
              <a:rPr lang="hu-HU" sz="1600" smtClean="0"/>
              <a:t>  If </a:t>
            </a:r>
            <a:r>
              <a:rPr lang="hu-HU" sz="1600" b="1" smtClean="0"/>
              <a:t>PEP</a:t>
            </a:r>
            <a:r>
              <a:rPr lang="hu-HU" sz="1600" smtClean="0"/>
              <a:t> goes up a significant amount while </a:t>
            </a:r>
            <a:r>
              <a:rPr lang="hu-HU" sz="1600" b="1" smtClean="0"/>
              <a:t>KO</a:t>
            </a:r>
            <a:r>
              <a:rPr lang="hu-HU" sz="1600" smtClean="0"/>
              <a:t> stays the same,</a:t>
            </a:r>
          </a:p>
          <a:p>
            <a:r>
              <a:rPr lang="hu-HU" sz="1600"/>
              <a:t> </a:t>
            </a:r>
            <a:r>
              <a:rPr lang="hu-HU" sz="1600" smtClean="0"/>
              <a:t>     pairs trader should buy </a:t>
            </a:r>
            <a:r>
              <a:rPr lang="hu-HU" sz="1600" b="1" smtClean="0"/>
              <a:t>KO</a:t>
            </a:r>
            <a:r>
              <a:rPr lang="hu-HU" sz="1600" smtClean="0"/>
              <a:t> stock and sell </a:t>
            </a:r>
            <a:r>
              <a:rPr lang="hu-HU" sz="1600" b="1" smtClean="0"/>
              <a:t>PEP</a:t>
            </a:r>
            <a:r>
              <a:rPr lang="hu-HU" sz="1600" smtClean="0"/>
              <a:t> stock</a:t>
            </a:r>
          </a:p>
          <a:p>
            <a:r>
              <a:rPr lang="hu-HU" sz="1600"/>
              <a:t>	</a:t>
            </a:r>
            <a:r>
              <a:rPr lang="hu-HU" sz="1600" smtClean="0"/>
              <a:t>~ so the trader assumes the companies would return</a:t>
            </a:r>
          </a:p>
          <a:p>
            <a:r>
              <a:rPr lang="hu-HU" sz="1600"/>
              <a:t>	</a:t>
            </a:r>
            <a:r>
              <a:rPr lang="hu-HU" sz="1600" smtClean="0"/>
              <a:t>	to their historical balance point</a:t>
            </a:r>
            <a:endParaRPr lang="hu-HU" sz="1600"/>
          </a:p>
        </p:txBody>
      </p:sp>
      <p:sp>
        <p:nvSpPr>
          <p:cNvPr id="20" name="TextBox 19"/>
          <p:cNvSpPr txBox="1"/>
          <p:nvPr/>
        </p:nvSpPr>
        <p:spPr>
          <a:xfrm>
            <a:off x="5131933" y="593055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smtClean="0"/>
              <a:t>t</a:t>
            </a: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178885748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5968369" y="228021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5796842" y="18026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11D33-FE6C-4176-8F8A-DC5D7E0B190B}"/>
              </a:ext>
            </a:extLst>
          </p:cNvPr>
          <p:cNvSpPr/>
          <p:nvPr/>
        </p:nvSpPr>
        <p:spPr>
          <a:xfrm>
            <a:off x="3377569" y="2741941"/>
            <a:ext cx="426711" cy="743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676BC-E1F5-4E12-81E6-7876E86E5339}"/>
              </a:ext>
            </a:extLst>
          </p:cNvPr>
          <p:cNvSpPr txBox="1"/>
          <p:nvPr/>
        </p:nvSpPr>
        <p:spPr>
          <a:xfrm>
            <a:off x="3121885" y="232438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&lt; $1000</a:t>
            </a:r>
          </a:p>
        </p:txBody>
      </p:sp>
    </p:spTree>
    <p:extLst>
      <p:ext uri="{BB962C8B-B14F-4D97-AF65-F5344CB8AC3E}">
        <p14:creationId xmlns:p14="http://schemas.microsoft.com/office/powerpoint/2010/main" val="3991635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394132" y="4335628"/>
            <a:ext cx="2208667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/>
              <p:nvPr/>
            </p:nvSpPr>
            <p:spPr>
              <a:xfrm>
                <a:off x="6885748" y="4608432"/>
                <a:ext cx="1272656" cy="779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m:rPr>
                              <m:sty m:val="b"/>
                            </m:rP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48" y="4608432"/>
                <a:ext cx="1272656" cy="779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121920-7869-4C15-B3E4-55288B32C566}"/>
              </a:ext>
            </a:extLst>
          </p:cNvPr>
          <p:cNvSpPr txBox="1"/>
          <p:nvPr/>
        </p:nvSpPr>
        <p:spPr>
          <a:xfrm>
            <a:off x="7847246" y="4890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46717710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394132" y="4335628"/>
            <a:ext cx="2208667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E2E7-93D3-4892-8DA5-09727E8FFFC0}"/>
              </a:ext>
            </a:extLst>
          </p:cNvPr>
          <p:cNvSpPr txBox="1"/>
          <p:nvPr/>
        </p:nvSpPr>
        <p:spPr>
          <a:xfrm>
            <a:off x="8410987" y="5586031"/>
            <a:ext cx="27680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this is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market interest rate 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4F7B12-6726-4CA6-9178-6339C0820E6A}"/>
                  </a:ext>
                </a:extLst>
              </p:cNvPr>
              <p:cNvSpPr txBox="1"/>
              <p:nvPr/>
            </p:nvSpPr>
            <p:spPr>
              <a:xfrm>
                <a:off x="6885748" y="4608432"/>
                <a:ext cx="1272656" cy="779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m:rPr>
                              <m:sty m:val="b"/>
                            </m:rP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4F7B12-6726-4CA6-9178-6339C0820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48" y="4608432"/>
                <a:ext cx="1272656" cy="779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56438E-DF60-41D1-8B10-E344190B30F2}"/>
              </a:ext>
            </a:extLst>
          </p:cNvPr>
          <p:cNvSpPr txBox="1"/>
          <p:nvPr/>
        </p:nvSpPr>
        <p:spPr>
          <a:xfrm>
            <a:off x="7847246" y="4890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0E4A3F-0906-4D7C-8C00-6188B847C90F}"/>
              </a:ext>
            </a:extLst>
          </p:cNvPr>
          <p:cNvSpPr/>
          <p:nvPr/>
        </p:nvSpPr>
        <p:spPr>
          <a:xfrm>
            <a:off x="7292285" y="4774702"/>
            <a:ext cx="834501" cy="834501"/>
          </a:xfrm>
          <a:prstGeom prst="ellipse">
            <a:avLst/>
          </a:pr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52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dur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394132" y="4335628"/>
            <a:ext cx="2208667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/>
              <p:nvPr/>
            </p:nvSpPr>
            <p:spPr>
              <a:xfrm>
                <a:off x="6635312" y="4568066"/>
                <a:ext cx="1793632" cy="83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𝟎𝟒</m:t>
                              </m:r>
                            </m:e>
                          </m:d>
                          <m:r>
                            <m:rPr>
                              <m:sty m:val="b"/>
                            </m:rP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12" y="4568066"/>
                <a:ext cx="1793632" cy="838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FE72C8-C3EB-4F05-9CDD-C3D542655595}"/>
              </a:ext>
            </a:extLst>
          </p:cNvPr>
          <p:cNvSpPr txBox="1"/>
          <p:nvPr/>
        </p:nvSpPr>
        <p:spPr>
          <a:xfrm>
            <a:off x="8127258" y="494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6175412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394132" y="4335628"/>
            <a:ext cx="2208667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/>
              <p:nvPr/>
            </p:nvSpPr>
            <p:spPr>
              <a:xfrm>
                <a:off x="6635312" y="4568066"/>
                <a:ext cx="1793632" cy="83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𝟎𝟒</m:t>
                              </m:r>
                            </m:e>
                          </m:d>
                          <m:r>
                            <m:rPr>
                              <m:sty m:val="b"/>
                            </m:rP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12" y="4568066"/>
                <a:ext cx="1793632" cy="838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FE72C8-C3EB-4F05-9CDD-C3D542655595}"/>
              </a:ext>
            </a:extLst>
          </p:cNvPr>
          <p:cNvSpPr txBox="1"/>
          <p:nvPr/>
        </p:nvSpPr>
        <p:spPr>
          <a:xfrm>
            <a:off x="8127258" y="494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0072766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5968369" y="228021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5796842" y="18026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11D33-FE6C-4176-8F8A-DC5D7E0B190B}"/>
              </a:ext>
            </a:extLst>
          </p:cNvPr>
          <p:cNvSpPr/>
          <p:nvPr/>
        </p:nvSpPr>
        <p:spPr>
          <a:xfrm>
            <a:off x="3377569" y="2749561"/>
            <a:ext cx="426711" cy="743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676BC-E1F5-4E12-81E6-7876E86E5339}"/>
              </a:ext>
            </a:extLst>
          </p:cNvPr>
          <p:cNvSpPr txBox="1"/>
          <p:nvPr/>
        </p:nvSpPr>
        <p:spPr>
          <a:xfrm>
            <a:off x="3264552" y="23243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$924</a:t>
            </a:r>
          </a:p>
        </p:txBody>
      </p:sp>
    </p:spTree>
    <p:extLst>
      <p:ext uri="{BB962C8B-B14F-4D97-AF65-F5344CB8AC3E}">
        <p14:creationId xmlns:p14="http://schemas.microsoft.com/office/powerpoint/2010/main" val="332600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5968369" y="228021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5796842" y="18026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11D33-FE6C-4176-8F8A-DC5D7E0B190B}"/>
              </a:ext>
            </a:extLst>
          </p:cNvPr>
          <p:cNvSpPr/>
          <p:nvPr/>
        </p:nvSpPr>
        <p:spPr>
          <a:xfrm>
            <a:off x="3377569" y="2749561"/>
            <a:ext cx="426711" cy="743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676BC-E1F5-4E12-81E6-7876E86E5339}"/>
              </a:ext>
            </a:extLst>
          </p:cNvPr>
          <p:cNvSpPr txBox="1"/>
          <p:nvPr/>
        </p:nvSpPr>
        <p:spPr>
          <a:xfrm>
            <a:off x="3264552" y="23243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$924</a:t>
            </a:r>
          </a:p>
        </p:txBody>
      </p:sp>
    </p:spTree>
    <p:extLst>
      <p:ext uri="{BB962C8B-B14F-4D97-AF65-F5344CB8AC3E}">
        <p14:creationId xmlns:p14="http://schemas.microsoft.com/office/powerpoint/2010/main" val="2440816257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FE734-0B5A-44CE-8D06-9494C0BD5637}"/>
              </a:ext>
            </a:extLst>
          </p:cNvPr>
          <p:cNvSpPr/>
          <p:nvPr/>
        </p:nvSpPr>
        <p:spPr>
          <a:xfrm>
            <a:off x="2349623" y="1871590"/>
            <a:ext cx="7492753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 bond is a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debt investment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in which an investor loans </a:t>
            </a:r>
            <a:endParaRPr lang="en-GB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money to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an entity (company or government)</a:t>
            </a:r>
          </a:p>
        </p:txBody>
      </p:sp>
    </p:spTree>
    <p:extLst>
      <p:ext uri="{BB962C8B-B14F-4D97-AF65-F5344CB8AC3E}">
        <p14:creationId xmlns:p14="http://schemas.microsoft.com/office/powerpoint/2010/main" val="68549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</p:spTree>
    <p:extLst>
      <p:ext uri="{BB962C8B-B14F-4D97-AF65-F5344CB8AC3E}">
        <p14:creationId xmlns:p14="http://schemas.microsoft.com/office/powerpoint/2010/main" val="3295873519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45A70-AE2B-4366-AD97-F9044A8C735D}"/>
              </a:ext>
            </a:extLst>
          </p:cNvPr>
          <p:cNvSpPr txBox="1"/>
          <p:nvPr/>
        </p:nvSpPr>
        <p:spPr>
          <a:xfrm>
            <a:off x="5183974" y="1255181"/>
            <a:ext cx="427880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synonyms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(par value, face value or nominal value)</a:t>
            </a:r>
          </a:p>
          <a:p>
            <a:pPr algn="ctr"/>
            <a:endParaRPr lang="hu-HU" sz="2000" b="1" i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THE PRINCIPAL AMOUNT IS PAID</a:t>
            </a:r>
            <a:b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TO THE INVESTOR AFTER A</a:t>
            </a:r>
            <a:b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PERIOD OF TIME !!!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is crucial  that when dealing with </a:t>
            </a:r>
          </a:p>
          <a:p>
            <a:pPr algn="ctr"/>
            <a:r>
              <a:rPr lang="hu-HU" sz="20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zero-coupon bonds </a:t>
            </a:r>
            <a:r>
              <a:rPr lang="en-GB" sz="2000" b="1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 other</a:t>
            </a:r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1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cash paymen</a:t>
            </a:r>
            <a:r>
              <a:rPr lang="en-GB" sz="20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is made</a:t>
            </a:r>
            <a:endParaRPr lang="en-GB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0D3A915-079D-4BC1-8537-D111D5877864}"/>
              </a:ext>
            </a:extLst>
          </p:cNvPr>
          <p:cNvSpPr/>
          <p:nvPr/>
        </p:nvSpPr>
        <p:spPr>
          <a:xfrm>
            <a:off x="4692693" y="2522493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56886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41719B8-3AF5-47F4-9E81-A9FD34554842}"/>
              </a:ext>
            </a:extLst>
          </p:cNvPr>
          <p:cNvSpPr/>
          <p:nvPr/>
        </p:nvSpPr>
        <p:spPr>
          <a:xfrm>
            <a:off x="4692693" y="3314973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88D5E9-CF7B-4E61-99E3-67C11C72C429}"/>
              </a:ext>
            </a:extLst>
          </p:cNvPr>
          <p:cNvSpPr txBox="1"/>
          <p:nvPr/>
        </p:nvSpPr>
        <p:spPr>
          <a:xfrm>
            <a:off x="5303006" y="2355438"/>
            <a:ext cx="40157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>
                <a:solidFill>
                  <a:srgbClr val="57595D"/>
                </a:solidFill>
              </a:rPr>
              <a:t>a</a:t>
            </a:r>
            <a:r>
              <a:rPr lang="en-GB" sz="2000" b="1" i="0">
                <a:solidFill>
                  <a:srgbClr val="57595D"/>
                </a:solidFill>
                <a:effectLst/>
              </a:rPr>
              <a:t> coupon</a:t>
            </a:r>
            <a:r>
              <a:rPr lang="hu-HU" sz="2000" b="1" i="0">
                <a:solidFill>
                  <a:srgbClr val="57595D"/>
                </a:solidFill>
                <a:effectLst/>
              </a:rPr>
              <a:t> rate</a:t>
            </a:r>
            <a:r>
              <a:rPr lang="en-GB" sz="2000" b="1" i="0">
                <a:solidFill>
                  <a:srgbClr val="57595D"/>
                </a:solidFill>
                <a:effectLst/>
              </a:rPr>
              <a:t> </a:t>
            </a:r>
            <a:r>
              <a:rPr lang="en-GB" sz="2000" b="0" i="0">
                <a:solidFill>
                  <a:srgbClr val="57595D"/>
                </a:solidFill>
                <a:effectLst/>
              </a:rPr>
              <a:t>is stated as a </a:t>
            </a:r>
            <a:endParaRPr lang="hu-HU" sz="2000" b="0" i="0">
              <a:solidFill>
                <a:srgbClr val="57595D"/>
              </a:solidFill>
              <a:effectLst/>
            </a:endParaRPr>
          </a:p>
          <a:p>
            <a:pPr algn="ctr"/>
            <a:r>
              <a:rPr lang="en-GB" sz="2000" b="0" i="0">
                <a:solidFill>
                  <a:srgbClr val="57595D"/>
                </a:solidFill>
                <a:effectLst/>
              </a:rPr>
              <a:t>nominal </a:t>
            </a:r>
            <a:r>
              <a:rPr lang="en-GB" sz="2000" b="1" i="0">
                <a:solidFill>
                  <a:srgbClr val="57595D"/>
                </a:solidFill>
                <a:effectLst/>
              </a:rPr>
              <a:t>percentage</a:t>
            </a:r>
            <a:r>
              <a:rPr lang="hu-HU" sz="2000" b="1" i="0">
                <a:solidFill>
                  <a:srgbClr val="57595D"/>
                </a:solidFill>
                <a:effectLst/>
              </a:rPr>
              <a:t> </a:t>
            </a:r>
            <a:r>
              <a:rPr lang="en-GB" sz="2000" b="1" i="0">
                <a:solidFill>
                  <a:srgbClr val="57595D"/>
                </a:solidFill>
                <a:effectLst/>
              </a:rPr>
              <a:t>of the principal </a:t>
            </a:r>
            <a:endParaRPr lang="hu-HU" sz="2000" b="1" i="0">
              <a:solidFill>
                <a:srgbClr val="57595D"/>
              </a:solidFill>
              <a:effectLst/>
            </a:endParaRPr>
          </a:p>
          <a:p>
            <a:pPr algn="ctr"/>
            <a:r>
              <a:rPr lang="en-GB" sz="2000" b="1" i="0">
                <a:solidFill>
                  <a:srgbClr val="57595D"/>
                </a:solidFill>
                <a:effectLst/>
              </a:rPr>
              <a:t>amount </a:t>
            </a:r>
            <a:r>
              <a:rPr lang="en-GB" sz="2000" b="0" i="0">
                <a:solidFill>
                  <a:srgbClr val="57595D"/>
                </a:solidFill>
                <a:effectLst/>
              </a:rPr>
              <a:t>of the</a:t>
            </a:r>
            <a:r>
              <a:rPr lang="hu-HU" sz="2000" b="0" i="0">
                <a:solidFill>
                  <a:srgbClr val="57595D"/>
                </a:solidFill>
                <a:effectLst/>
              </a:rPr>
              <a:t> </a:t>
            </a:r>
            <a:r>
              <a:rPr lang="en-GB" sz="2000">
                <a:solidFill>
                  <a:srgbClr val="57595D"/>
                </a:solidFill>
              </a:rPr>
              <a:t>given coupon </a:t>
            </a:r>
            <a:r>
              <a:rPr lang="en-GB" sz="2000" b="0" i="0">
                <a:solidFill>
                  <a:srgbClr val="57595D"/>
                </a:solidFill>
                <a:effectLst/>
              </a:rPr>
              <a:t>bond</a:t>
            </a:r>
            <a:endParaRPr lang="hu-HU" sz="2000" b="0" i="0">
              <a:solidFill>
                <a:srgbClr val="57595D"/>
              </a:solidFill>
              <a:effectLst/>
            </a:endParaRPr>
          </a:p>
          <a:p>
            <a:pPr algn="ctr"/>
            <a:endParaRPr lang="hu-HU" sz="2000">
              <a:solidFill>
                <a:srgbClr val="57595D"/>
              </a:solidFill>
            </a:endParaRPr>
          </a:p>
          <a:p>
            <a:pPr algn="ctr"/>
            <a:r>
              <a:rPr lang="hu-HU" sz="20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RATE OF INTEREST THE</a:t>
            </a:r>
            <a:br>
              <a:rPr lang="hu-HU" sz="20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</a:br>
            <a:r>
              <a:rPr lang="hu-HU" sz="20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BOND PAYS ANNUALLY !!!</a:t>
            </a:r>
            <a:endParaRPr lang="en-GB" sz="2000" b="1" i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endParaRPr lang="en-GB" sz="2000">
              <a:solidFill>
                <a:srgbClr val="57595D"/>
              </a:solidFill>
            </a:endParaRPr>
          </a:p>
          <a:p>
            <a:pPr algn="ctr"/>
            <a:r>
              <a:rPr lang="en-GB" sz="2000">
                <a:solidFill>
                  <a:srgbClr val="57595D"/>
                </a:solidFill>
              </a:rPr>
              <a:t>e</a:t>
            </a:r>
            <a:r>
              <a:rPr lang="en-GB" sz="2000" b="0" i="0">
                <a:solidFill>
                  <a:srgbClr val="57595D"/>
                </a:solidFill>
                <a:effectLst/>
              </a:rPr>
              <a:t>ach coupon is redeemable </a:t>
            </a:r>
          </a:p>
          <a:p>
            <a:pPr algn="ctr"/>
            <a:r>
              <a:rPr lang="en-GB" sz="2000" b="0" i="0">
                <a:solidFill>
                  <a:srgbClr val="57595D"/>
                </a:solidFill>
                <a:effectLst/>
              </a:rPr>
              <a:t>per period for that percentage</a:t>
            </a:r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48083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8D60B63-75AC-4DB7-B33C-4C228619A843}"/>
              </a:ext>
            </a:extLst>
          </p:cNvPr>
          <p:cNvSpPr/>
          <p:nvPr/>
        </p:nvSpPr>
        <p:spPr>
          <a:xfrm>
            <a:off x="4692693" y="4193865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F22ED-9E1F-4675-B70E-E228013D3C00}"/>
              </a:ext>
            </a:extLst>
          </p:cNvPr>
          <p:cNvSpPr txBox="1"/>
          <p:nvPr/>
        </p:nvSpPr>
        <p:spPr>
          <a:xfrm>
            <a:off x="5264204" y="3388218"/>
            <a:ext cx="31013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IT DEFINES THE END OF </a:t>
            </a:r>
          </a:p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THE AGREEMENT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 this time the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bond 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issuer </a:t>
            </a:r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redeems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 bond by</a:t>
            </a:r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paying the principal</a:t>
            </a:r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74174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7185721" y="3808436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5265176" y="4688750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08545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7185721" y="3808436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5265176" y="4688750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685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24" grpId="0"/>
      <p:bldP spid="25" grpId="0"/>
      <p:bldP spid="26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coupon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7" y="2058491"/>
            <a:ext cx="36204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+ we have to deal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with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annual coupon 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payments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46578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12355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55DAC92-CAE1-46AF-9DB8-E1C68871DA4A}"/>
              </a:ext>
            </a:extLst>
          </p:cNvPr>
          <p:cNvSpPr/>
          <p:nvPr/>
        </p:nvSpPr>
        <p:spPr>
          <a:xfrm rot="5400000">
            <a:off x="4682214" y="3808436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mc:AlternateContent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0A6326-C13D-4308-A069-5B37A1E8A0EE}"/>
                  </a:ext>
                </a:extLst>
              </p:cNvPr>
              <p:cNvSpPr txBox="1"/>
              <p:nvPr/>
            </p:nvSpPr>
            <p:spPr>
              <a:xfrm>
                <a:off x="4356215" y="4597951"/>
                <a:ext cx="1079270" cy="69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1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21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1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0A6326-C13D-4308-A069-5B37A1E8A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15" y="4597951"/>
                <a:ext cx="1079270" cy="696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808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7654E9F-DC09-469B-A7E1-65AF055EFFE0}"/>
              </a:ext>
            </a:extLst>
          </p:cNvPr>
          <p:cNvSpPr/>
          <p:nvPr/>
        </p:nvSpPr>
        <p:spPr>
          <a:xfrm rot="5400000">
            <a:off x="5976047" y="380455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mc:AlternateContent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83DF11-C57F-4F93-8590-D69AA4C96DAD}"/>
                  </a:ext>
                </a:extLst>
              </p:cNvPr>
              <p:cNvSpPr txBox="1"/>
              <p:nvPr/>
            </p:nvSpPr>
            <p:spPr>
              <a:xfrm>
                <a:off x="5650048" y="4594066"/>
                <a:ext cx="1186671" cy="69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1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21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m:rPr>
                              <m:sty m:val="b"/>
                            </m:rPr>
                            <a:rPr lang="hu-HU" sz="2100" b="1" i="0" baseline="300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21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83DF11-C57F-4F93-8590-D69AA4C9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48" y="4594066"/>
                <a:ext cx="1186671" cy="696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740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5DFFD-D053-4D1D-90F9-2CAFB743B13A}"/>
              </a:ext>
            </a:extLst>
          </p:cNvPr>
          <p:cNvSpPr txBox="1"/>
          <p:nvPr/>
        </p:nvSpPr>
        <p:spPr>
          <a:xfrm>
            <a:off x="838200" y="1457057"/>
            <a:ext cx="82252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 bond is a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debt investment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 which an investor loans money to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an entity (company or government)</a:t>
            </a: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for a defined period of time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variable or fixed interest rate</a:t>
            </a: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BONDS ARE FIXED-INCOME SECURITIES !!!</a:t>
            </a:r>
            <a:endParaRPr lang="hu-HU" sz="24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FC04D-64CB-4212-A0AF-497A5AB37EB0}"/>
              </a:ext>
            </a:extLst>
          </p:cNvPr>
          <p:cNvSpPr txBox="1"/>
          <p:nvPr/>
        </p:nvSpPr>
        <p:spPr>
          <a:xfrm>
            <a:off x="1397309" y="4396718"/>
            <a:ext cx="9397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So when a company needs to raise money to finance new projects they</a:t>
            </a:r>
          </a:p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may issue bonds directly to investors instead of obtaining</a:t>
            </a: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loans form bank</a:t>
            </a: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3B233-2515-4D43-BAFD-763BE4CE5740}"/>
              </a:ext>
            </a:extLst>
          </p:cNvPr>
          <p:cNvSpPr txBox="1"/>
          <p:nvPr/>
        </p:nvSpPr>
        <p:spPr>
          <a:xfrm>
            <a:off x="1712023" y="5489720"/>
            <a:ext cx="6148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 of bonds are usually a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bit higher</a:t>
            </a:r>
          </a:p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than that of the banks </a:t>
            </a:r>
          </a:p>
          <a:p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72808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04233E3-E615-4122-9DE8-93C5D46CE270}"/>
              </a:ext>
            </a:extLst>
          </p:cNvPr>
          <p:cNvSpPr/>
          <p:nvPr/>
        </p:nvSpPr>
        <p:spPr>
          <a:xfrm rot="5400000">
            <a:off x="7185721" y="380455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mc:AlternateContent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987C05-A5F0-4E42-AA4A-BA9920277963}"/>
                  </a:ext>
                </a:extLst>
              </p:cNvPr>
              <p:cNvSpPr txBox="1"/>
              <p:nvPr/>
            </p:nvSpPr>
            <p:spPr>
              <a:xfrm>
                <a:off x="6291551" y="4606829"/>
                <a:ext cx="1186671" cy="69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1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21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m:rPr>
                              <m:sty m:val="b"/>
                            </m:rPr>
                            <a:rPr lang="hu-HU" sz="2100" b="1" i="0" baseline="300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1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987C05-A5F0-4E42-AA4A-BA9920277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551" y="4606829"/>
                <a:ext cx="1186671" cy="696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FCA594-F5ED-430B-B148-D29DF86A0403}"/>
                  </a:ext>
                </a:extLst>
              </p:cNvPr>
              <p:cNvSpPr txBox="1"/>
              <p:nvPr/>
            </p:nvSpPr>
            <p:spPr>
              <a:xfrm>
                <a:off x="7765093" y="4624586"/>
                <a:ext cx="1186672" cy="693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1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21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m:rPr>
                              <m:sty m:val="b"/>
                            </m:rPr>
                            <a:rPr lang="hu-HU" sz="2100" b="1" i="0" baseline="300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1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FCA594-F5ED-430B-B148-D29DF86A0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093" y="4624586"/>
                <a:ext cx="1186672" cy="693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D2D3F4-1422-4367-8EE9-6FBD7A5DCD0E}"/>
              </a:ext>
            </a:extLst>
          </p:cNvPr>
          <p:cNvSpPr txBox="1"/>
          <p:nvPr/>
        </p:nvSpPr>
        <p:spPr>
          <a:xfrm>
            <a:off x="7465205" y="47297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>
                <a:solidFill>
                  <a:schemeClr val="accent5">
                    <a:lumMod val="75000"/>
                  </a:schemeClr>
                </a:solidFill>
              </a:rPr>
              <a:t>+</a:t>
            </a:r>
            <a:endParaRPr lang="en-GB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03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7AA5E4D-646F-40CB-9BD5-42BC2D9BAC31}"/>
              </a:ext>
            </a:extLst>
          </p:cNvPr>
          <p:cNvSpPr/>
          <p:nvPr/>
        </p:nvSpPr>
        <p:spPr>
          <a:xfrm rot="5400000">
            <a:off x="5043113" y="4373668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F875B-9ED8-4D18-B069-33C442A57222}"/>
              </a:ext>
            </a:extLst>
          </p:cNvPr>
          <p:cNvSpPr txBox="1"/>
          <p:nvPr/>
        </p:nvSpPr>
        <p:spPr>
          <a:xfrm>
            <a:off x="3863379" y="520447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coupon payments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0CCAE7C-8FCF-4290-BB34-740A7B7FECBC}"/>
              </a:ext>
            </a:extLst>
          </p:cNvPr>
          <p:cNvSpPr/>
          <p:nvPr/>
        </p:nvSpPr>
        <p:spPr>
          <a:xfrm rot="16200000">
            <a:off x="6428524" y="222206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0F57F-14AA-4866-8D28-A7155D923A18}"/>
              </a:ext>
            </a:extLst>
          </p:cNvPr>
          <p:cNvSpPr txBox="1"/>
          <p:nvPr/>
        </p:nvSpPr>
        <p:spPr>
          <a:xfrm>
            <a:off x="5224923" y="118285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7CDEA-F256-435F-874B-D6B76DF4EC7A}"/>
              </a:ext>
            </a:extLst>
          </p:cNvPr>
          <p:cNvSpPr txBox="1"/>
          <p:nvPr/>
        </p:nvSpPr>
        <p:spPr>
          <a:xfrm>
            <a:off x="7908605" y="3848588"/>
            <a:ext cx="33770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when we calculate the present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value we always use the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market interest rate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A3654B-C703-425C-8148-7FD67B8F0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29" y="2934986"/>
            <a:ext cx="4098376" cy="15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5533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7AA5E4D-646F-40CB-9BD5-42BC2D9BAC31}"/>
              </a:ext>
            </a:extLst>
          </p:cNvPr>
          <p:cNvSpPr/>
          <p:nvPr/>
        </p:nvSpPr>
        <p:spPr>
          <a:xfrm rot="5400000">
            <a:off x="4768353" y="4373668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F875B-9ED8-4D18-B069-33C442A57222}"/>
              </a:ext>
            </a:extLst>
          </p:cNvPr>
          <p:cNvSpPr txBox="1"/>
          <p:nvPr/>
        </p:nvSpPr>
        <p:spPr>
          <a:xfrm>
            <a:off x="3588619" y="520447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coupon payments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0CCAE7C-8FCF-4290-BB34-740A7B7FECBC}"/>
              </a:ext>
            </a:extLst>
          </p:cNvPr>
          <p:cNvSpPr/>
          <p:nvPr/>
        </p:nvSpPr>
        <p:spPr>
          <a:xfrm rot="16200000">
            <a:off x="7023331" y="222206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0F57F-14AA-4866-8D28-A7155D923A18}"/>
              </a:ext>
            </a:extLst>
          </p:cNvPr>
          <p:cNvSpPr txBox="1"/>
          <p:nvPr/>
        </p:nvSpPr>
        <p:spPr>
          <a:xfrm>
            <a:off x="5819730" y="118285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6A56A-1318-43F5-9960-B4ED71A3A61A}"/>
              </a:ext>
            </a:extLst>
          </p:cNvPr>
          <p:cNvSpPr txBox="1"/>
          <p:nvPr/>
        </p:nvSpPr>
        <p:spPr>
          <a:xfrm>
            <a:off x="8441265" y="4246106"/>
            <a:ext cx="337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when we calculate the present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value we always use the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market interest rate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7801E-5202-4AA2-BC31-8D7DB9AF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08" y="2904393"/>
            <a:ext cx="6096000" cy="16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9492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/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H="1"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H="1"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H="1"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H="1"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58E25-5B6B-4C8E-9A75-163AC5AAD4ED}"/>
              </a:ext>
            </a:extLst>
          </p:cNvPr>
          <p:cNvSpPr/>
          <p:nvPr/>
        </p:nvSpPr>
        <p:spPr>
          <a:xfrm>
            <a:off x="3377569" y="2285259"/>
            <a:ext cx="426711" cy="119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33A1CA-56D1-464A-86CC-418ED9146355}"/>
              </a:ext>
            </a:extLst>
          </p:cNvPr>
          <p:cNvSpPr txBox="1"/>
          <p:nvPr/>
        </p:nvSpPr>
        <p:spPr>
          <a:xfrm>
            <a:off x="3206042" y="19159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$1167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C1EC6B-DFC0-4155-AC64-1266B30AD340}"/>
              </a:ext>
            </a:extLst>
          </p:cNvPr>
          <p:cNvSpPr txBox="1"/>
          <p:nvPr/>
        </p:nvSpPr>
        <p:spPr>
          <a:xfrm>
            <a:off x="3923674" y="4402535"/>
            <a:ext cx="43446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so this is how we can calculate the price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zero-coupon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coupon bonds</a:t>
            </a:r>
          </a:p>
          <a:p>
            <a:pPr algn="ctr"/>
            <a:endParaRPr lang="hu-HU" sz="2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USE THE PRESENT VALUE</a:t>
            </a:r>
            <a:b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OF THE PAYMENTS + PRINCIPAL !!!</a:t>
            </a:r>
            <a:endParaRPr lang="hu-HU" sz="20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35884"/>
      </p:ext>
    </p:ext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>
                <a:solidFill>
                  <a:schemeClr val="accent1">
                    <a:lumMod val="75000"/>
                  </a:schemeClr>
                </a:solidFill>
              </a:rPr>
              <a:t>Yield to Maturity (YTM)</a:t>
            </a:r>
            <a:br>
              <a:rPr lang="en-GB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2990773121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Yield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b="1" i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ield</a:t>
            </a:r>
            <a:r>
              <a:rPr lang="en-GB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 figure that shows the return you get on a </a:t>
            </a:r>
            <a:r>
              <a:rPr lang="en-GB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</a:t>
            </a:r>
            <a:endParaRPr lang="hu-HU" b="1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we can caculate it with a simple formula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it defines how much money your investment is generating</a:t>
            </a:r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97217BE-9C7D-4C51-A7F2-C3BE34FA1447}"/>
                  </a:ext>
                </a:extLst>
              </p:cNvPr>
              <p:cNvSpPr/>
              <p:nvPr/>
            </p:nvSpPr>
            <p:spPr>
              <a:xfrm>
                <a:off x="4294632" y="3852911"/>
                <a:ext cx="3602736" cy="16213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𝐚𝐧𝐧𝐮𝐚𝐥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𝐜𝐨𝐮𝐩𝐨𝐧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𝐚𝐦𝐨𝐮𝐧𝐭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𝐛𝐨𝐧𝐝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𝐩𝐫𝐢𝐜𝐞</m:t>
                          </m:r>
                        </m:den>
                      </m:f>
                    </m:oMath>
                  </m:oMathPara>
                </a14:m>
                <a:endParaRPr lang="hu-HU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97217BE-9C7D-4C51-A7F2-C3BE34FA1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32" y="3852911"/>
                <a:ext cx="3602736" cy="162139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396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Yield to Maturity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844FB-F248-4464-B744-F9CF2A0AA4B0}"/>
              </a:ext>
            </a:extLst>
          </p:cNvPr>
          <p:cNvSpPr txBox="1"/>
          <p:nvPr/>
        </p:nvSpPr>
        <p:spPr>
          <a:xfrm>
            <a:off x="838200" y="1528079"/>
            <a:ext cx="113657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yield to maturity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a </a:t>
            </a: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bond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 </a:t>
            </a: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internal rate of return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(overall interest rate) earned </a:t>
            </a:r>
            <a:endParaRPr lang="hu-HU" sz="24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by an investor who buys the bond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at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hu-HU" sz="240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today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at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market price</a:t>
            </a:r>
            <a:endParaRPr lang="hu-HU" sz="24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we </a:t>
            </a:r>
            <a:r>
              <a:rPr lang="en-GB" sz="2400" b="0" i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assum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that the bond is held until 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all 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</a:t>
            </a:r>
            <a:r>
              <a:rPr lang="hu-HU" sz="2400" b="1" i="0" baseline="-2500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 </a:t>
            </a: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and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principal payments are made on schedule</a:t>
            </a:r>
            <a:endParaRPr lang="hu-H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02054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489C88-9C3A-4B3C-BE37-EC4828E05F92}"/>
              </a:ext>
            </a:extLst>
          </p:cNvPr>
          <p:cNvSpPr/>
          <p:nvPr/>
        </p:nvSpPr>
        <p:spPr>
          <a:xfrm>
            <a:off x="7951660" y="4122765"/>
            <a:ext cx="3602736" cy="2035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„It </a:t>
            </a:r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is the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 that </a:t>
            </a:r>
            <a:endParaRPr lang="hu-H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will make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the present value</a:t>
            </a:r>
            <a:endParaRPr lang="hu-H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 of the cash flows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from the </a:t>
            </a:r>
            <a:endParaRPr lang="hu-H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equal to the</a:t>
            </a:r>
            <a:endParaRPr lang="hu-H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 price (or cost) of the investment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en-GB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Yield to Maturity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844FB-F248-4464-B744-F9CF2A0AA4B0}"/>
              </a:ext>
            </a:extLst>
          </p:cNvPr>
          <p:cNvSpPr txBox="1"/>
          <p:nvPr/>
        </p:nvSpPr>
        <p:spPr>
          <a:xfrm>
            <a:off x="838200" y="1528079"/>
            <a:ext cx="113657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yield to maturity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a </a:t>
            </a: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bond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 </a:t>
            </a: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internal rate of return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(overall interest rate) earned </a:t>
            </a:r>
            <a:endParaRPr lang="hu-HU" sz="24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by an investor who buys the bond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at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hu-HU" sz="240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today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at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market price</a:t>
            </a:r>
            <a:endParaRPr lang="hu-HU" sz="24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we </a:t>
            </a:r>
            <a:r>
              <a:rPr lang="en-GB" sz="2400" b="0" i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assum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that the bond is held until 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all 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</a:t>
            </a:r>
            <a:r>
              <a:rPr lang="hu-HU" sz="2400" b="1" i="0" baseline="-2500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 </a:t>
            </a:r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and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principal payments are made on schedule</a:t>
            </a:r>
            <a:endParaRPr lang="hu-H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DC4255-C9CE-42F6-BC86-065BB568BE20}"/>
              </a:ext>
            </a:extLst>
          </p:cNvPr>
          <p:cNvCxnSpPr/>
          <p:nvPr/>
        </p:nvCxnSpPr>
        <p:spPr>
          <a:xfrm>
            <a:off x="1611820" y="583634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B233DD-17CF-4B11-8CEB-481990BE007F}"/>
              </a:ext>
            </a:extLst>
          </p:cNvPr>
          <p:cNvCxnSpPr/>
          <p:nvPr/>
        </p:nvCxnSpPr>
        <p:spPr>
          <a:xfrm flipH="1" flipV="1">
            <a:off x="2238565" y="578871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78039A-41E2-4650-8139-E435DCC6B0E9}"/>
              </a:ext>
            </a:extLst>
          </p:cNvPr>
          <p:cNvCxnSpPr/>
          <p:nvPr/>
        </p:nvCxnSpPr>
        <p:spPr>
          <a:xfrm flipH="1" flipV="1">
            <a:off x="3543490" y="579348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DF1663-38C0-44B6-9A27-651537CC5105}"/>
              </a:ext>
            </a:extLst>
          </p:cNvPr>
          <p:cNvCxnSpPr/>
          <p:nvPr/>
        </p:nvCxnSpPr>
        <p:spPr>
          <a:xfrm flipH="1" flipV="1">
            <a:off x="4829365" y="578871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35B010-3D49-4C0D-80ED-C4DB0D7F8D17}"/>
              </a:ext>
            </a:extLst>
          </p:cNvPr>
          <p:cNvSpPr txBox="1"/>
          <p:nvPr/>
        </p:nvSpPr>
        <p:spPr>
          <a:xfrm>
            <a:off x="2106155" y="59175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143B3D-F01B-4023-852B-78767AEB86C4}"/>
              </a:ext>
            </a:extLst>
          </p:cNvPr>
          <p:cNvCxnSpPr/>
          <p:nvPr/>
        </p:nvCxnSpPr>
        <p:spPr>
          <a:xfrm flipH="1" flipV="1">
            <a:off x="6039039" y="579348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78A5A4-E20E-4F09-811B-854544D2ED94}"/>
              </a:ext>
            </a:extLst>
          </p:cNvPr>
          <p:cNvSpPr/>
          <p:nvPr/>
        </p:nvSpPr>
        <p:spPr>
          <a:xfrm>
            <a:off x="5814499" y="435448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6E695-9A1A-4AE5-AB7B-0326DB00A096}"/>
              </a:ext>
            </a:extLst>
          </p:cNvPr>
          <p:cNvSpPr txBox="1"/>
          <p:nvPr/>
        </p:nvSpPr>
        <p:spPr>
          <a:xfrm>
            <a:off x="5878578" y="3944557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238761-8BEC-4ACA-82E8-08CF2E033AF0}"/>
              </a:ext>
            </a:extLst>
          </p:cNvPr>
          <p:cNvSpPr txBox="1"/>
          <p:nvPr/>
        </p:nvSpPr>
        <p:spPr>
          <a:xfrm>
            <a:off x="5889799" y="59175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FA66D8-3BFB-465D-AAD7-624BD14C489C}"/>
              </a:ext>
            </a:extLst>
          </p:cNvPr>
          <p:cNvSpPr/>
          <p:nvPr/>
        </p:nvSpPr>
        <p:spPr>
          <a:xfrm>
            <a:off x="4597203" y="555896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435A8-F1F0-4467-93B9-B003D621A4CA}"/>
              </a:ext>
            </a:extLst>
          </p:cNvPr>
          <p:cNvSpPr/>
          <p:nvPr/>
        </p:nvSpPr>
        <p:spPr>
          <a:xfrm>
            <a:off x="3328876" y="556039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DA39D5-ECAD-4448-9C0B-0D7402579DEB}"/>
              </a:ext>
            </a:extLst>
          </p:cNvPr>
          <p:cNvSpPr txBox="1"/>
          <p:nvPr/>
        </p:nvSpPr>
        <p:spPr>
          <a:xfrm>
            <a:off x="3369748" y="515039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77E82B-9CAC-4F28-B2AF-5184FE7B5660}"/>
              </a:ext>
            </a:extLst>
          </p:cNvPr>
          <p:cNvSpPr/>
          <p:nvPr/>
        </p:nvSpPr>
        <p:spPr>
          <a:xfrm>
            <a:off x="5814497" y="555403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665E54-EFE2-451C-BA3B-357E4C968F46}"/>
              </a:ext>
            </a:extLst>
          </p:cNvPr>
          <p:cNvSpPr/>
          <p:nvPr/>
        </p:nvSpPr>
        <p:spPr>
          <a:xfrm>
            <a:off x="2025209" y="4616979"/>
            <a:ext cx="426711" cy="119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6F3C05-FED5-4E3D-8103-DF1F9A4F6869}"/>
              </a:ext>
            </a:extLst>
          </p:cNvPr>
          <p:cNvSpPr txBox="1"/>
          <p:nvPr/>
        </p:nvSpPr>
        <p:spPr>
          <a:xfrm>
            <a:off x="2079169" y="42387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ED2FB6-1C74-4414-8683-6F40D33FCA96}"/>
              </a:ext>
            </a:extLst>
          </p:cNvPr>
          <p:cNvSpPr txBox="1"/>
          <p:nvPr/>
        </p:nvSpPr>
        <p:spPr>
          <a:xfrm>
            <a:off x="4632542" y="514032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09716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Yield to Maturity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4C4CF7F-A166-4EBF-91AC-6CA0C52B9252}"/>
              </a:ext>
            </a:extLst>
          </p:cNvPr>
          <p:cNvSpPr/>
          <p:nvPr/>
        </p:nvSpPr>
        <p:spPr>
          <a:xfrm rot="5400000">
            <a:off x="5424850" y="4373668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EDB85-2CFF-47EF-B972-481CFEA89303}"/>
              </a:ext>
            </a:extLst>
          </p:cNvPr>
          <p:cNvSpPr txBox="1"/>
          <p:nvPr/>
        </p:nvSpPr>
        <p:spPr>
          <a:xfrm>
            <a:off x="4245116" y="520447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coupon payments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13EB292-9690-4776-84CE-30A57C575E85}"/>
              </a:ext>
            </a:extLst>
          </p:cNvPr>
          <p:cNvSpPr/>
          <p:nvPr/>
        </p:nvSpPr>
        <p:spPr>
          <a:xfrm rot="16200000">
            <a:off x="7529357" y="222206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4EF74-3359-4B1E-8EF5-21D077B3B544}"/>
              </a:ext>
            </a:extLst>
          </p:cNvPr>
          <p:cNvSpPr txBox="1"/>
          <p:nvPr/>
        </p:nvSpPr>
        <p:spPr>
          <a:xfrm>
            <a:off x="6283098" y="1182856"/>
            <a:ext cx="2903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0783654-3D74-4581-A5D4-838D6F21B522}"/>
              </a:ext>
            </a:extLst>
          </p:cNvPr>
          <p:cNvSpPr/>
          <p:nvPr/>
        </p:nvSpPr>
        <p:spPr>
          <a:xfrm rot="10800000">
            <a:off x="3268878" y="3228503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DC304B-B5E6-411B-9EBC-0658B74BAEDA}"/>
              </a:ext>
            </a:extLst>
          </p:cNvPr>
          <p:cNvSpPr txBox="1"/>
          <p:nvPr/>
        </p:nvSpPr>
        <p:spPr>
          <a:xfrm>
            <a:off x="557209" y="3154269"/>
            <a:ext cx="2784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discounting everything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back to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present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gives the current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price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23431-1092-46E1-A13D-082020BBE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06" y="2891817"/>
            <a:ext cx="4919983" cy="15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5665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Yield to Maturity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6121FC-CEDF-4BE0-8181-47483755CEA3}"/>
              </a:ext>
            </a:extLst>
          </p:cNvPr>
          <p:cNvSpPr/>
          <p:nvPr/>
        </p:nvSpPr>
        <p:spPr>
          <a:xfrm>
            <a:off x="3897296" y="3073812"/>
            <a:ext cx="4598634" cy="12318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8ED8D-B7B7-484A-91DB-C0034556107E}"/>
                  </a:ext>
                </a:extLst>
              </p:cNvPr>
              <p:cNvSpPr txBox="1"/>
              <p:nvPr/>
            </p:nvSpPr>
            <p:spPr>
              <a:xfrm>
                <a:off x="5008508" y="3207112"/>
                <a:ext cx="1673377" cy="92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nary>
                        <m:naryPr>
                          <m:chr m:val="∑"/>
                          <m:grow m:val="off"/>
                          <m:subHide m:val="off"/>
                          <m:supHide m:val="off"/>
                          <m:ctrlPr>
                            <a:rPr lang="hu-HU" sz="20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m:rPr>
                              <m:sty m:val="b"/>
                            </m:rPr>
                            <a:rPr lang="hu-HU" sz="2000" b="1" i="0" baseline="-2500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sSup>
                            <m:sSupPr>
                              <m:ctrlPr>
                                <a:rPr lang="hu-HU" sz="2000" b="1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b"/>
                                </m:rP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m:rPr>
                                  <m:sty m:val="b"/>
                                </m:rP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b"/>
                                </m:rP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𝐭𝐢</m:t>
                              </m:r>
                              <m:r>
                                <m:rPr>
                                  <m:sty m:val="b"/>
                                </m:rP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b"/>
                                </m:rP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m:rPr>
                                  <m:sty m:val="b"/>
                                </m:rP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0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8ED8D-B7B7-484A-91DB-C0034556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508" y="3207112"/>
                <a:ext cx="1673377" cy="929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24EF7F-C286-4C8E-91A8-2D382075F845}"/>
                  </a:ext>
                </a:extLst>
              </p:cNvPr>
              <p:cNvSpPr txBox="1"/>
              <p:nvPr/>
            </p:nvSpPr>
            <p:spPr>
              <a:xfrm>
                <a:off x="7092445" y="3465516"/>
                <a:ext cx="1525005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000" b="1">
                    <a:solidFill>
                      <a:schemeClr val="bg1">
                        <a:lumMod val="85000"/>
                      </a:schemeClr>
                    </a:solidFill>
                  </a:rPr>
                  <a:t>P 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hu-HU" sz="20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0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24EF7F-C286-4C8E-91A8-2D382075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445" y="3465516"/>
                <a:ext cx="1525005" cy="412934"/>
              </a:xfrm>
              <a:prstGeom prst="rect">
                <a:avLst/>
              </a:prstGeom>
              <a:blipFill>
                <a:blip r:embed="rId3"/>
                <a:stretch>
                  <a:fillRect l="-3984" t="-4412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A6B94C5-5A99-4993-BA9E-61DE3FB2C384}"/>
              </a:ext>
            </a:extLst>
          </p:cNvPr>
          <p:cNvSpPr txBox="1"/>
          <p:nvPr/>
        </p:nvSpPr>
        <p:spPr>
          <a:xfrm>
            <a:off x="6652486" y="34655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en-GB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D54A1-68A7-4EFC-B89F-8F6FB044D6C4}"/>
              </a:ext>
            </a:extLst>
          </p:cNvPr>
          <p:cNvSpPr txBox="1"/>
          <p:nvPr/>
        </p:nvSpPr>
        <p:spPr>
          <a:xfrm>
            <a:off x="4091192" y="3455634"/>
            <a:ext cx="1525005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>
                <a:solidFill>
                  <a:schemeClr val="bg1">
                    <a:lumMod val="85000"/>
                  </a:schemeClr>
                </a:solidFill>
              </a:rPr>
              <a:t>V     = </a:t>
            </a:r>
            <a:endParaRPr lang="en-GB" sz="20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Folyamatábra: Másik feldolgozás 13">
            <a:extLst>
              <a:ext uri="{FF2B5EF4-FFF2-40B4-BE49-F238E27FC236}">
                <a16:creationId xmlns:a16="http://schemas.microsoft.com/office/drawing/2014/main" id="{47E4A36D-8E87-4A00-AE59-01011AE17821}"/>
              </a:ext>
            </a:extLst>
          </p:cNvPr>
          <p:cNvSpPr/>
          <p:nvPr/>
        </p:nvSpPr>
        <p:spPr>
          <a:xfrm rot="18469040">
            <a:off x="4869480" y="3046663"/>
            <a:ext cx="2654268" cy="1286156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solve numerically </a:t>
            </a:r>
          </a:p>
          <a:p>
            <a:pPr algn="ctr"/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for y</a:t>
            </a:r>
          </a:p>
        </p:txBody>
      </p:sp>
    </p:spTree>
    <p:extLst>
      <p:ext uri="{BB962C8B-B14F-4D97-AF65-F5344CB8AC3E}">
        <p14:creationId xmlns:p14="http://schemas.microsoft.com/office/powerpoint/2010/main" val="3294373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2B94C-2F1A-4FF9-895F-42A098FD6E75}"/>
              </a:ext>
            </a:extLst>
          </p:cNvPr>
          <p:cNvSpPr txBox="1"/>
          <p:nvPr/>
        </p:nvSpPr>
        <p:spPr>
          <a:xfrm>
            <a:off x="838200" y="1528079"/>
            <a:ext cx="428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bonds:</a:t>
            </a:r>
            <a:endParaRPr lang="hu-H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39786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Yield Curve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BEADCA-46D8-456F-BDE0-D57E473BEE0F}"/>
              </a:ext>
            </a:extLst>
          </p:cNvPr>
          <p:cNvCxnSpPr/>
          <p:nvPr/>
        </p:nvCxnSpPr>
        <p:spPr>
          <a:xfrm flipH="1" flipV="1">
            <a:off x="2095133" y="3201240"/>
            <a:ext cx="0" cy="3116062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4A588-AE9D-4134-81C2-F721D8D15CA2}"/>
              </a:ext>
            </a:extLst>
          </p:cNvPr>
          <p:cNvCxnSpPr/>
          <p:nvPr/>
        </p:nvCxnSpPr>
        <p:spPr>
          <a:xfrm>
            <a:off x="1748903" y="5962194"/>
            <a:ext cx="5442012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90139CD4-2F3A-403E-A06E-15B4010ABD55}"/>
              </a:ext>
            </a:extLst>
          </p:cNvPr>
          <p:cNvSpPr/>
          <p:nvPr/>
        </p:nvSpPr>
        <p:spPr>
          <a:xfrm rot="16200000">
            <a:off x="4983387" y="1366373"/>
            <a:ext cx="3502163" cy="8586208"/>
          </a:xfrm>
          <a:prstGeom prst="arc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830CE-2A05-4C15-9098-C75BA75466A2}"/>
              </a:ext>
            </a:extLst>
          </p:cNvPr>
          <p:cNvSpPr txBox="1"/>
          <p:nvPr/>
        </p:nvSpPr>
        <p:spPr>
          <a:xfrm>
            <a:off x="1601316" y="273425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yield (%)</a:t>
            </a:r>
            <a:endParaRPr lang="en-GB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764C4-3B2E-48E6-A3E3-BE091E3ADE86}"/>
              </a:ext>
            </a:extLst>
          </p:cNvPr>
          <p:cNvSpPr txBox="1"/>
          <p:nvPr/>
        </p:nvSpPr>
        <p:spPr>
          <a:xfrm>
            <a:off x="7328896" y="5623966"/>
            <a:ext cx="1677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time to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 (years)</a:t>
            </a:r>
            <a:endParaRPr lang="en-GB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6ECCC-0D1E-470C-9740-C6E1869445EB}"/>
              </a:ext>
            </a:extLst>
          </p:cNvPr>
          <p:cNvSpPr txBox="1"/>
          <p:nvPr/>
        </p:nvSpPr>
        <p:spPr>
          <a:xfrm>
            <a:off x="5763478" y="702785"/>
            <a:ext cx="576343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longer bonds pay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investors higher 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rates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investors expect more yield in return </a:t>
            </a:r>
            <a:endParaRPr lang="hu-HU" sz="200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 loaning their money for a longer period of time</a:t>
            </a:r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BECAUSE LONG-TERM BONDS</a:t>
            </a:r>
            <a:b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POSE MORE RISK THAN SHORT-TERM BONDS</a:t>
            </a:r>
          </a:p>
          <a:p>
            <a:pPr algn="ctr"/>
            <a:endParaRPr lang="hu-HU" sz="2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a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more attractive investment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may arise or negative effects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may impact the bonds</a:t>
            </a:r>
          </a:p>
        </p:txBody>
      </p:sp>
    </p:spTree>
    <p:extLst>
      <p:ext uri="{BB962C8B-B14F-4D97-AF65-F5344CB8AC3E}">
        <p14:creationId xmlns:p14="http://schemas.microsoft.com/office/powerpoint/2010/main" val="1240368286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 Prices and Market Interested Rates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B0C2F6-58ED-4444-94BA-35253EBEE06D}"/>
              </a:ext>
            </a:extLst>
          </p:cNvPr>
          <p:cNvCxnSpPr/>
          <p:nvPr/>
        </p:nvCxnSpPr>
        <p:spPr>
          <a:xfrm flipH="1" flipV="1">
            <a:off x="2095133" y="4358936"/>
            <a:ext cx="0" cy="1958366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1C2047B4-91A0-419F-8950-6A252596729D}"/>
              </a:ext>
            </a:extLst>
          </p:cNvPr>
          <p:cNvSpPr/>
          <p:nvPr/>
        </p:nvSpPr>
        <p:spPr>
          <a:xfrm rot="10800000">
            <a:off x="2379219" y="3684493"/>
            <a:ext cx="2583389" cy="2045080"/>
          </a:xfrm>
          <a:prstGeom prst="arc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5F8C9-CF67-4737-8CB2-BFDB7DEC8AF9}"/>
              </a:ext>
            </a:extLst>
          </p:cNvPr>
          <p:cNvSpPr txBox="1"/>
          <p:nvPr/>
        </p:nvSpPr>
        <p:spPr>
          <a:xfrm>
            <a:off x="1511415" y="3662907"/>
            <a:ext cx="116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bond price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(value)</a:t>
            </a:r>
            <a:endParaRPr lang="en-GB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7BE6A-A38A-4325-AF70-6BD4FB645277}"/>
              </a:ext>
            </a:extLst>
          </p:cNvPr>
          <p:cNvSpPr txBox="1"/>
          <p:nvPr/>
        </p:nvSpPr>
        <p:spPr>
          <a:xfrm>
            <a:off x="4306651" y="5637515"/>
            <a:ext cx="1365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market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</a:t>
            </a:r>
            <a:endParaRPr lang="en-GB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6C636A-FC74-4DE3-AFC6-201D0321B866}"/>
              </a:ext>
            </a:extLst>
          </p:cNvPr>
          <p:cNvCxnSpPr/>
          <p:nvPr/>
        </p:nvCxnSpPr>
        <p:spPr>
          <a:xfrm>
            <a:off x="1748903" y="5962194"/>
            <a:ext cx="25834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DC1BFC-E918-489E-A89D-83A8DCBE11F4}"/>
              </a:ext>
            </a:extLst>
          </p:cNvPr>
          <p:cNvSpPr txBox="1"/>
          <p:nvPr/>
        </p:nvSpPr>
        <p:spPr>
          <a:xfrm>
            <a:off x="3881896" y="1984393"/>
            <a:ext cx="6214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GB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onds</a:t>
            </a:r>
            <a:r>
              <a:rPr lang="en-GB" sz="20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sz="20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market 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rates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are negatively correlated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hen the cost of borrowing money rises bond </a:t>
            </a:r>
            <a:endParaRPr lang="hu-HU" sz="20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prices usually fall and vice-versa</a:t>
            </a:r>
            <a:endParaRPr lang="hu-HU" sz="20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THE MARKET INTEREST RATE</a:t>
            </a:r>
            <a:b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IS SO IMPORTANT (IN MONETARY POLICY) !!!</a:t>
            </a:r>
          </a:p>
          <a:p>
            <a:pPr algn="ctr"/>
            <a:endParaRPr lang="hu-HU" sz="2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if the market interest rate is high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enough than it is better to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lend money to the bank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rather than buying bonds</a:t>
            </a:r>
          </a:p>
        </p:txBody>
      </p:sp>
    </p:spTree>
    <p:extLst>
      <p:ext uri="{BB962C8B-B14F-4D97-AF65-F5344CB8AC3E}">
        <p14:creationId xmlns:p14="http://schemas.microsoft.com/office/powerpoint/2010/main" val="1690601226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Macaulay Duration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ADDC8A-0411-44E1-98A8-9F70DE617A37}"/>
              </a:ext>
            </a:extLst>
          </p:cNvPr>
          <p:cNvCxnSpPr/>
          <p:nvPr/>
        </p:nvCxnSpPr>
        <p:spPr>
          <a:xfrm flipH="1" flipV="1">
            <a:off x="2441357" y="4438838"/>
            <a:ext cx="0" cy="1958366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69E23602-F494-4849-BA07-2F81E37C0D28}"/>
              </a:ext>
            </a:extLst>
          </p:cNvPr>
          <p:cNvSpPr/>
          <p:nvPr/>
        </p:nvSpPr>
        <p:spPr>
          <a:xfrm rot="10800000">
            <a:off x="2994007" y="3627399"/>
            <a:ext cx="2583389" cy="2045080"/>
          </a:xfrm>
          <a:prstGeom prst="arc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8129D-19CD-45FA-9C0D-089C51471CF9}"/>
              </a:ext>
            </a:extLst>
          </p:cNvPr>
          <p:cNvSpPr txBox="1"/>
          <p:nvPr/>
        </p:nvSpPr>
        <p:spPr>
          <a:xfrm>
            <a:off x="1857639" y="3742809"/>
            <a:ext cx="116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bond price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(value)</a:t>
            </a:r>
            <a:endParaRPr lang="en-GB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BA2162-4F5C-4209-A563-E27286BA4BC8}"/>
              </a:ext>
            </a:extLst>
          </p:cNvPr>
          <p:cNvSpPr txBox="1"/>
          <p:nvPr/>
        </p:nvSpPr>
        <p:spPr>
          <a:xfrm>
            <a:off x="4706905" y="5718930"/>
            <a:ext cx="99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yield to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  <a:endParaRPr lang="en-GB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645A32-B941-40F8-9B8A-F1260ED237EE}"/>
              </a:ext>
            </a:extLst>
          </p:cNvPr>
          <p:cNvCxnSpPr/>
          <p:nvPr/>
        </p:nvCxnSpPr>
        <p:spPr>
          <a:xfrm>
            <a:off x="2095127" y="6042096"/>
            <a:ext cx="25834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ABEAC8-E591-4BA3-8467-792C6161B124}"/>
              </a:ext>
            </a:extLst>
          </p:cNvPr>
          <p:cNvCxnSpPr/>
          <p:nvPr/>
        </p:nvCxnSpPr>
        <p:spPr>
          <a:xfrm>
            <a:off x="2840850" y="4909353"/>
            <a:ext cx="814911" cy="81491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29A39-96F5-4EDE-BE31-B9EE8E58F736}"/>
                  </a:ext>
                </a:extLst>
              </p:cNvPr>
              <p:cNvSpPr txBox="1"/>
              <p:nvPr/>
            </p:nvSpPr>
            <p:spPr>
              <a:xfrm>
                <a:off x="2724324" y="5276477"/>
                <a:ext cx="351057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𝒅𝑽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</m:oMath>
                  </m:oMathPara>
                </a14:m>
                <a:endParaRPr lang="en-GB" b="1" i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29A39-96F5-4EDE-BE31-B9EE8E58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324" y="5276477"/>
                <a:ext cx="351057" cy="573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B7F994A-5645-461F-8511-2A61F83C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Macaulay duration </a:t>
            </a:r>
            <a:r>
              <a:rPr lang="en-GB" sz="2400" b="0" i="0">
                <a:solidFill>
                  <a:srgbClr val="47525E"/>
                </a:solidFill>
                <a:effectLst/>
              </a:rPr>
              <a:t>is a measure of how long it takes for the price of a bond to be repaid by the cash flows from it</a:t>
            </a:r>
            <a:endParaRPr lang="hu-H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0" i="0">
                <a:solidFill>
                  <a:srgbClr val="47525E"/>
                </a:solidFill>
                <a:effectLst/>
              </a:rPr>
              <a:t>it is the time an investor would take to </a:t>
            </a:r>
            <a:r>
              <a:rPr lang="en-GB" sz="2400" b="1" i="0">
                <a:solidFill>
                  <a:srgbClr val="47525E"/>
                </a:solidFill>
                <a:effectLst/>
              </a:rPr>
              <a:t>get back all his invested money </a:t>
            </a:r>
            <a:r>
              <a:rPr lang="en-GB" sz="2400" b="0" i="0">
                <a:solidFill>
                  <a:srgbClr val="47525E"/>
                </a:solidFill>
                <a:effectLst/>
              </a:rPr>
              <a:t>in the bond by </a:t>
            </a:r>
            <a:r>
              <a:rPr lang="hu-HU" sz="2400" b="0" i="0">
                <a:solidFill>
                  <a:srgbClr val="47525E"/>
                </a:solidFill>
                <a:effectLst/>
              </a:rPr>
              <a:t>the</a:t>
            </a:r>
            <a:r>
              <a:rPr lang="en-GB" sz="2400" b="0" i="0">
                <a:solidFill>
                  <a:srgbClr val="47525E"/>
                </a:solidFill>
                <a:effectLst/>
              </a:rPr>
              <a:t> periodic interest as well as principal repayments</a:t>
            </a: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17F2256-C16C-4810-A36F-25A0F540CA87}"/>
                  </a:ext>
                </a:extLst>
              </p:cNvPr>
              <p:cNvSpPr/>
              <p:nvPr/>
            </p:nvSpPr>
            <p:spPr>
              <a:xfrm>
                <a:off x="6030925" y="4264305"/>
                <a:ext cx="2084003" cy="140817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hu-HU" sz="28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den>
                      </m:f>
                    </m:oMath>
                  </m:oMathPara>
                </a14:m>
                <a:r>
                  <a:rPr lang="hu-HU" sz="28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𝐝𝐕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den>
                      </m:f>
                    </m:oMath>
                  </m:oMathPara>
                </a14:m>
                <a:endParaRPr lang="en-GB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17F2256-C16C-4810-A36F-25A0F540C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25" y="4264305"/>
                <a:ext cx="2084003" cy="14081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B5477AD-E2EB-4AEE-9797-53BDA3E857BC}"/>
              </a:ext>
            </a:extLst>
          </p:cNvPr>
          <p:cNvSpPr txBox="1"/>
          <p:nvPr/>
        </p:nvSpPr>
        <p:spPr>
          <a:xfrm>
            <a:off x="8787955" y="4229727"/>
            <a:ext cx="2108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for zero coupon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bonds the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Macaulay</a:t>
            </a:r>
          </a:p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duration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is the 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same as the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time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to maturity</a:t>
            </a:r>
            <a:endParaRPr lang="en-GB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Macaulay Duration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B7F994A-5645-461F-8511-2A61F83C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8788"/>
          </a:xfrm>
        </p:spPr>
        <p:txBody>
          <a:bodyPr>
            <a:normAutofit/>
          </a:bodyPr>
          <a:lstStyle/>
          <a:p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 prices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interest rates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are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negatively correlated</a:t>
            </a:r>
          </a:p>
          <a:p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with longer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maturity period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are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more sensitive to changes in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market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interest rates than a bond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with short duration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70325-1CE6-454E-A20D-FE429389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34" y="3859143"/>
            <a:ext cx="808204" cy="100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53261-9090-4F60-B432-3C2596C5E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26" y="5264458"/>
            <a:ext cx="788708" cy="106532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B3100-D735-471A-9982-744457FD318C}"/>
              </a:ext>
            </a:extLst>
          </p:cNvPr>
          <p:cNvCxnSpPr/>
          <p:nvPr/>
        </p:nvCxnSpPr>
        <p:spPr>
          <a:xfrm>
            <a:off x="3671440" y="4398811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EB3675-2B83-405B-8958-A64D441E7ABE}"/>
              </a:ext>
            </a:extLst>
          </p:cNvPr>
          <p:cNvCxnSpPr/>
          <p:nvPr/>
        </p:nvCxnSpPr>
        <p:spPr>
          <a:xfrm flipH="1" flipV="1">
            <a:off x="9057450" y="435594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BB9BA2-9212-4072-BBE0-452BE1A9655B}"/>
              </a:ext>
            </a:extLst>
          </p:cNvPr>
          <p:cNvSpPr txBox="1"/>
          <p:nvPr/>
        </p:nvSpPr>
        <p:spPr>
          <a:xfrm>
            <a:off x="8401148" y="4519776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= 10 years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E2861C-EF11-4285-BE1B-A4FF03C41274}"/>
              </a:ext>
            </a:extLst>
          </p:cNvPr>
          <p:cNvCxnSpPr/>
          <p:nvPr/>
        </p:nvCxnSpPr>
        <p:spPr>
          <a:xfrm flipV="1">
            <a:off x="4136994" y="5798133"/>
            <a:ext cx="3222594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30270-6EBF-43B3-A73A-44FCFD6FC329}"/>
              </a:ext>
            </a:extLst>
          </p:cNvPr>
          <p:cNvCxnSpPr/>
          <p:nvPr/>
        </p:nvCxnSpPr>
        <p:spPr>
          <a:xfrm flipH="1" flipV="1">
            <a:off x="7018160" y="5750507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8A67E6-5CF0-45E0-872A-014C588C3779}"/>
              </a:ext>
            </a:extLst>
          </p:cNvPr>
          <p:cNvSpPr txBox="1"/>
          <p:nvPr/>
        </p:nvSpPr>
        <p:spPr>
          <a:xfrm>
            <a:off x="6420368" y="5958573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= 4 years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00FAAD-6BFB-446B-81B0-B27E90B0AC8F}"/>
              </a:ext>
            </a:extLst>
          </p:cNvPr>
          <p:cNvCxnSpPr/>
          <p:nvPr/>
        </p:nvCxnSpPr>
        <p:spPr>
          <a:xfrm flipH="1">
            <a:off x="6420368" y="3859143"/>
            <a:ext cx="0" cy="271921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AFCDCF-D8E7-4F0C-B3CF-DCE31E621556}"/>
              </a:ext>
            </a:extLst>
          </p:cNvPr>
          <p:cNvSpPr txBox="1"/>
          <p:nvPr/>
        </p:nvSpPr>
        <p:spPr>
          <a:xfrm>
            <a:off x="6093331" y="3239730"/>
            <a:ext cx="4656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/>
              <a:t>the market </a:t>
            </a:r>
            <a:r>
              <a:rPr lang="hu-HU" b="1" i="1"/>
              <a:t>interest rate increases</a:t>
            </a:r>
            <a:r>
              <a:rPr lang="hu-HU" i="1"/>
              <a:t> which means</a:t>
            </a:r>
          </a:p>
          <a:p>
            <a:pPr algn="ctr"/>
            <a:r>
              <a:rPr lang="hu-HU" i="1"/>
              <a:t>the bonds price may fall dramatically</a:t>
            </a:r>
          </a:p>
        </p:txBody>
      </p:sp>
    </p:spTree>
    <p:extLst>
      <p:ext uri="{BB962C8B-B14F-4D97-AF65-F5344CB8AC3E}">
        <p14:creationId xmlns:p14="http://schemas.microsoft.com/office/powerpoint/2010/main" val="2680445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Macaulay Duration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B7F994A-5645-461F-8511-2A61F83C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8788"/>
          </a:xfrm>
        </p:spPr>
        <p:txBody>
          <a:bodyPr>
            <a:normAutofit/>
          </a:bodyPr>
          <a:lstStyle/>
          <a:p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 prices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interest rates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are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negatively correlated</a:t>
            </a:r>
          </a:p>
          <a:p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with longer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maturity period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are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more sensitive to changes in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market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interest rates than a bond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with short duration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</a:p>
          <a:p>
            <a:endParaRPr lang="hu-HU" sz="24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algn="ctr">
              <a:buNone/>
            </a:pPr>
            <a:r>
              <a:rPr lang="hu-HU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MACAULAY DURATION DEFINES HOW SENSITIVE THE BOND PRICE IS TO THE LITTLE CHANGE IN THE MARKET INTEREST RATE</a:t>
            </a:r>
          </a:p>
          <a:p>
            <a:pPr marL="0" indent="0">
              <a:buNone/>
            </a:pPr>
            <a:endParaRPr lang="hu-HU" sz="24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prefer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bonds with </a:t>
            </a:r>
            <a:r>
              <a:rPr lang="en-GB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longer maturity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when interest rates are expected to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fall (and go down)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prefer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bonds with </a:t>
            </a:r>
            <a:r>
              <a:rPr lang="en-GB" sz="24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short maturity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when interest rates are either likely to </a:t>
            </a:r>
            <a:r>
              <a:rPr lang="hu-HU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go up or </a:t>
            </a:r>
            <a:r>
              <a:rPr lang="en-GB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stay stable</a:t>
            </a:r>
            <a:endParaRPr lang="en-GB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49924"/>
      </p:ext>
    </p:extLst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Risks Associated with Bonds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INTEREST-RATE RISK</a:t>
            </a: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bond price moves in the opposite direction </a:t>
            </a:r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to changes in interest rate</a:t>
            </a:r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24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Risks Associated with Bonds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INTEREST-RATE RISK</a:t>
            </a: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bond price moves in the opposite direction </a:t>
            </a:r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to changes in interest rate</a:t>
            </a:r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DEFAULT RISK</a:t>
            </a: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 risk that the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bond </a:t>
            </a:r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issuer may be unable to make </a:t>
            </a:r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and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payments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on time</a:t>
            </a:r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39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Risks Associated with Bonds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INTEREST-RATE RISK</a:t>
            </a: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bond price moves in the opposite direction </a:t>
            </a:r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to changes in interest rate</a:t>
            </a:r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DEFAULT RISK</a:t>
            </a: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 risk that the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bond </a:t>
            </a:r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issuer may be unable to make </a:t>
            </a:r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and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payments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on time</a:t>
            </a:r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079CA-2AE1-47B0-B906-8C4EDC446790}"/>
              </a:ext>
            </a:extLst>
          </p:cNvPr>
          <p:cNvSpPr/>
          <p:nvPr/>
        </p:nvSpPr>
        <p:spPr>
          <a:xfrm>
            <a:off x="3861047" y="4836148"/>
            <a:ext cx="7492753" cy="13255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INFLATION RISK</a:t>
            </a:r>
          </a:p>
          <a:p>
            <a:pPr algn="ctr"/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this risk is caused by variations in the value of cash flows due to inflation as measured in terms of purchasing power</a:t>
            </a:r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8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Stocks and Bonds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B7A4EA-F5B0-49C3-BBE8-1E386C7ABA92}"/>
              </a:ext>
            </a:extLst>
          </p:cNvPr>
          <p:cNvSpPr/>
          <p:nvPr/>
        </p:nvSpPr>
        <p:spPr>
          <a:xfrm>
            <a:off x="2353365" y="1950444"/>
            <a:ext cx="3677055" cy="42728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78285-16FF-428E-9180-EC1EFA42C6A7}"/>
              </a:ext>
            </a:extLst>
          </p:cNvPr>
          <p:cNvSpPr txBox="1"/>
          <p:nvPr/>
        </p:nvSpPr>
        <p:spPr>
          <a:xfrm>
            <a:off x="2595528" y="2167917"/>
            <a:ext cx="31927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STOCKS</a:t>
            </a:r>
          </a:p>
          <a:p>
            <a:pPr algn="ctr"/>
            <a:endParaRPr lang="hu-HU" sz="1600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stocks are </a:t>
            </a:r>
            <a:r>
              <a:rPr lang="en-GB" b="1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shares</a:t>
            </a:r>
            <a:r>
              <a:rPr lang="en-GB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in </a:t>
            </a:r>
          </a:p>
          <a:p>
            <a:pPr algn="ctr"/>
            <a:r>
              <a:rPr lang="en-GB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ownership of a business</a:t>
            </a:r>
          </a:p>
          <a:p>
            <a:pPr algn="ctr"/>
            <a:endParaRPr lang="hu-HU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holders of stock can vote on </a:t>
            </a:r>
            <a:endParaRPr lang="hu-HU" b="0" i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certain company issues</a:t>
            </a:r>
            <a:endParaRPr lang="hu-HU" b="0" i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company has the option to </a:t>
            </a:r>
            <a:endParaRPr lang="hu-HU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reward its </a:t>
            </a: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</a:rPr>
              <a:t>shareholders</a:t>
            </a:r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</a:t>
            </a:r>
            <a:r>
              <a:rPr lang="en-GB" b="1">
                <a:solidFill>
                  <a:schemeClr val="tx1">
                    <a:lumMod val="65000"/>
                    <a:lumOff val="35000"/>
                  </a:schemeClr>
                </a:solidFill>
              </a:rPr>
              <a:t>dividends</a:t>
            </a:r>
            <a:endParaRPr lang="hu-HU" b="1" i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stocks are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riskier investments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than bonds</a:t>
            </a:r>
            <a:endParaRPr lang="en-GB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B8AC66-92C7-4A7F-883D-4D9C1BCCEBEF}"/>
              </a:ext>
            </a:extLst>
          </p:cNvPr>
          <p:cNvSpPr/>
          <p:nvPr/>
        </p:nvSpPr>
        <p:spPr>
          <a:xfrm>
            <a:off x="6475947" y="1950444"/>
            <a:ext cx="3677055" cy="42728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79DD6-88FF-4FA2-9F93-5940993C8BFB}"/>
              </a:ext>
            </a:extLst>
          </p:cNvPr>
          <p:cNvSpPr txBox="1"/>
          <p:nvPr/>
        </p:nvSpPr>
        <p:spPr>
          <a:xfrm>
            <a:off x="6595221" y="2167917"/>
            <a:ext cx="343850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BONDS</a:t>
            </a:r>
          </a:p>
          <a:p>
            <a:pPr algn="ctr"/>
            <a:endParaRPr lang="hu-HU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bonds are a </a:t>
            </a:r>
            <a:r>
              <a:rPr lang="en-GB" b="1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form of debt </a:t>
            </a:r>
            <a:r>
              <a:rPr lang="en-GB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that the </a:t>
            </a:r>
            <a:endParaRPr lang="hu-HU" b="0" i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i="1">
                <a:solidFill>
                  <a:schemeClr val="tx1">
                    <a:lumMod val="65000"/>
                    <a:lumOff val="35000"/>
                  </a:schemeClr>
                </a:solidFill>
              </a:rPr>
              <a:t>issuing entity</a:t>
            </a:r>
            <a:r>
              <a:rPr lang="en-GB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promises to repay at </a:t>
            </a:r>
            <a:endParaRPr lang="hu-HU" b="0" i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some point in the future</a:t>
            </a:r>
            <a:endParaRPr lang="hu-HU" b="0" i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bond holders have no</a:t>
            </a:r>
          </a:p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voting rights</a:t>
            </a:r>
          </a:p>
          <a:p>
            <a:pPr algn="ctr"/>
            <a:endParaRPr lang="hu-HU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no dividends</a:t>
            </a:r>
          </a:p>
          <a:p>
            <a:pPr algn="ctr"/>
            <a:endParaRPr lang="hu-HU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bonds are considered to be</a:t>
            </a:r>
          </a:p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safe investments</a:t>
            </a:r>
          </a:p>
          <a:p>
            <a:pPr algn="ctr"/>
            <a:endParaRPr lang="en-GB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41585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Modern Portfolio Theor</a:t>
            </a:r>
            <a:r>
              <a:rPr lang="hu-HU" b="1">
                <a:solidFill>
                  <a:schemeClr val="accent1">
                    <a:lumMod val="75000"/>
                  </a:schemeClr>
                </a:solidFill>
              </a:rPr>
              <a:t>y</a:t>
            </a:r>
            <a:br>
              <a:rPr lang="en-GB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399568144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2B94C-2F1A-4FF9-895F-42A098FD6E75}"/>
              </a:ext>
            </a:extLst>
          </p:cNvPr>
          <p:cNvSpPr txBox="1"/>
          <p:nvPr/>
        </p:nvSpPr>
        <p:spPr>
          <a:xfrm>
            <a:off x="838200" y="1528079"/>
            <a:ext cx="428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bonds:</a:t>
            </a:r>
            <a:endParaRPr lang="hu-H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C55E4-E794-4AB2-BC80-8556D85CD5C4}"/>
              </a:ext>
            </a:extLst>
          </p:cNvPr>
          <p:cNvSpPr/>
          <p:nvPr/>
        </p:nvSpPr>
        <p:spPr>
          <a:xfrm>
            <a:off x="4059174" y="2622672"/>
            <a:ext cx="4073652" cy="1060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zero-coupon bonds</a:t>
            </a:r>
          </a:p>
        </p:txBody>
      </p:sp>
    </p:spTree>
    <p:extLst>
      <p:ext uri="{BB962C8B-B14F-4D97-AF65-F5344CB8AC3E}">
        <p14:creationId xmlns:p14="http://schemas.microsoft.com/office/powerpoint/2010/main" val="3615062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 lnSpcReduction="10000"/>
          </a:bodyPr>
          <a:lstStyle/>
          <a:p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formulated by</a:t>
            </a:r>
            <a:r>
              <a:rPr lang="hu-HU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 Harry Markowitz </a:t>
            </a:r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back in</a:t>
            </a:r>
            <a:r>
              <a:rPr lang="hu-HU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 1952</a:t>
            </a:r>
            <a:endParaRPr lang="hu-HU" sz="2600" b="1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he was later awarded with the Nobel prize in economics</a:t>
            </a:r>
          </a:p>
          <a:p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en-GB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 </a:t>
            </a:r>
            <a:r>
              <a:rPr lang="en-GB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portfolio optimization</a:t>
            </a:r>
            <a:r>
              <a:rPr lang="en-GB" sz="26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model</a:t>
            </a:r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assists in the selection of </a:t>
            </a:r>
            <a:r>
              <a:rPr lang="en-GB" sz="26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most efficient portfolio </a:t>
            </a:r>
            <a:r>
              <a:rPr lang="en-GB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by </a:t>
            </a:r>
            <a:r>
              <a:rPr lang="hu-HU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considering</a:t>
            </a:r>
            <a:r>
              <a:rPr lang="en-GB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various possible portfolios of the given securities</a:t>
            </a:r>
            <a:r>
              <a:rPr lang="hu-HU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based on expected return (</a:t>
            </a:r>
            <a:r>
              <a:rPr lang="hu-HU" sz="26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mean</a:t>
            </a:r>
            <a:r>
              <a:rPr lang="hu-HU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and risk (</a:t>
            </a:r>
            <a:r>
              <a:rPr lang="hu-HU" sz="26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variance</a:t>
            </a:r>
            <a:r>
              <a:rPr lang="hu-HU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3EF2C0-4DCC-4396-A48C-316808556D79}"/>
              </a:ext>
            </a:extLst>
          </p:cNvPr>
          <p:cNvSpPr/>
          <p:nvPr/>
        </p:nvSpPr>
        <p:spPr>
          <a:xfrm>
            <a:off x="2349623" y="3438729"/>
            <a:ext cx="7492753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n-GB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A </a:t>
            </a:r>
            <a:r>
              <a:rPr lang="en-GB" sz="24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portfolio</a:t>
            </a:r>
            <a:r>
              <a:rPr lang="en-GB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 is a </a:t>
            </a:r>
            <a:r>
              <a:rPr lang="en-GB" sz="24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collection of financial investments</a:t>
            </a:r>
            <a:endParaRPr lang="hu-HU" sz="2400" b="1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such as </a:t>
            </a:r>
            <a:r>
              <a:rPr lang="en-GB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stocks, bonds, commodities</a:t>
            </a:r>
            <a:r>
              <a:rPr lang="hu-HU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 and</a:t>
            </a:r>
            <a:r>
              <a:rPr lang="en-GB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 cash</a:t>
            </a:r>
            <a:endParaRPr lang="hu-HU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8198"/>
      </p:ext>
    </p:extLst>
  </p:cSld>
  <p:clrMapOvr>
    <a:masterClrMapping/>
  </p:clrMapOvr>
  <p:transition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5E86D6-5CD0-4319-A265-9CAB50EC3D2E}"/>
              </a:ext>
            </a:extLst>
          </p:cNvPr>
          <p:cNvCxnSpPr/>
          <p:nvPr/>
        </p:nvCxnSpPr>
        <p:spPr>
          <a:xfrm flipH="1" flipV="1">
            <a:off x="1919665" y="3395781"/>
            <a:ext cx="0" cy="215831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749866-1F3E-4060-88A3-B639D0CC0641}"/>
              </a:ext>
            </a:extLst>
          </p:cNvPr>
          <p:cNvCxnSpPr/>
          <p:nvPr/>
        </p:nvCxnSpPr>
        <p:spPr>
          <a:xfrm>
            <a:off x="1730195" y="5331672"/>
            <a:ext cx="4003588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FE2AD1-0062-4F6D-A570-DE1465F0D4AA}"/>
              </a:ext>
            </a:extLst>
          </p:cNvPr>
          <p:cNvSpPr txBox="1"/>
          <p:nvPr/>
        </p:nvSpPr>
        <p:spPr>
          <a:xfrm>
            <a:off x="1651741" y="301757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46971-1D70-442C-B12F-748861C93122}"/>
              </a:ext>
            </a:extLst>
          </p:cNvPr>
          <p:cNvSpPr txBox="1"/>
          <p:nvPr/>
        </p:nvSpPr>
        <p:spPr>
          <a:xfrm>
            <a:off x="5757787" y="513812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4A3A0D51-3F56-4493-895E-43430C9C6D76}"/>
              </a:ext>
            </a:extLst>
          </p:cNvPr>
          <p:cNvSpPr/>
          <p:nvPr/>
        </p:nvSpPr>
        <p:spPr>
          <a:xfrm>
            <a:off x="2171758" y="3844788"/>
            <a:ext cx="3402227" cy="1293340"/>
          </a:xfrm>
          <a:custGeom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FF590-8336-4805-A2FC-5AAC2AE9FFDC}"/>
              </a:ext>
            </a:extLst>
          </p:cNvPr>
          <p:cNvSpPr txBox="1"/>
          <p:nvPr/>
        </p:nvSpPr>
        <p:spPr>
          <a:xfrm>
            <a:off x="6491557" y="2472879"/>
            <a:ext cx="471981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if we invest all of our money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into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single stock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we take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huge risk because stock 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volatile</a:t>
            </a:r>
          </a:p>
          <a:p>
            <a:pPr algn="ctr"/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>
                <a:solidFill>
                  <a:srgbClr val="FF9999"/>
                </a:solidFill>
                <a:sym typeface="Wingdings" panose="05000000000000000000" pitchFamily="2" charset="2"/>
              </a:rPr>
              <a:t>A SINGLE STOCK IS QUITE RISKY – BECAUSE</a:t>
            </a:r>
            <a:br>
              <a:rPr lang="hu-HU" sz="2000" b="1" i="1">
                <a:solidFill>
                  <a:srgbClr val="FF9999"/>
                </a:solidFill>
                <a:sym typeface="Wingdings" panose="05000000000000000000" pitchFamily="2" charset="2"/>
              </a:rPr>
            </a:br>
            <a:r>
              <a:rPr lang="hu-HU" sz="2000" b="1" i="1">
                <a:solidFill>
                  <a:srgbClr val="FF9999"/>
                </a:solidFill>
                <a:sym typeface="Wingdings" panose="05000000000000000000" pitchFamily="2" charset="2"/>
              </a:rPr>
              <a:t>IT IS UNPREDICTABLE !!!</a:t>
            </a:r>
          </a:p>
          <a:p>
            <a:pPr algn="ctr"/>
            <a:endParaRPr lang="hu-HU" sz="2000" b="1" i="1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do not know for certain whether the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S(t)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price will rise or fall</a:t>
            </a:r>
          </a:p>
          <a:p>
            <a:pPr algn="ctr"/>
            <a:endParaRPr lang="en-GB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FDFC21-E0B7-4C3C-9E41-9A86F8762410}"/>
              </a:ext>
            </a:extLst>
          </p:cNvPr>
          <p:cNvSpPr txBox="1"/>
          <p:nvPr/>
        </p:nvSpPr>
        <p:spPr>
          <a:xfrm>
            <a:off x="838200" y="1486407"/>
            <a:ext cx="10515600" cy="545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hu-H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i="0">
                <a:solidFill>
                  <a:srgbClr val="FFC000"/>
                </a:solidFill>
                <a:effectLst/>
              </a:rPr>
              <a:t>WHAT IS THE MAIN IDEA BEHIND MARKOWITZ-MODEL?</a:t>
            </a:r>
          </a:p>
        </p:txBody>
      </p:sp>
    </p:spTree>
    <p:extLst>
      <p:ext uri="{BB962C8B-B14F-4D97-AF65-F5344CB8AC3E}">
        <p14:creationId xmlns:p14="http://schemas.microsoft.com/office/powerpoint/2010/main" val="279850658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6C278-7FB6-448E-913D-1C905515BE8B}"/>
              </a:ext>
            </a:extLst>
          </p:cNvPr>
          <p:cNvSpPr/>
          <p:nvPr/>
        </p:nvSpPr>
        <p:spPr>
          <a:xfrm>
            <a:off x="2727995" y="2638790"/>
            <a:ext cx="6736011" cy="14396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we may </a:t>
            </a:r>
            <a:r>
              <a:rPr lang="hu-HU" sz="24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combine multiple assets </a:t>
            </a:r>
            <a:r>
              <a:rPr lang="hu-HU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(stocks) in order</a:t>
            </a:r>
          </a:p>
          <a:p>
            <a:pPr algn="ctr"/>
            <a:r>
              <a:rPr lang="hu-HU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to reduce risk as much as possible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0D9F97-56DE-45F2-98CB-30525EC9EECB}"/>
              </a:ext>
            </a:extLst>
          </p:cNvPr>
          <p:cNvSpPr/>
          <p:nvPr/>
        </p:nvSpPr>
        <p:spPr>
          <a:xfrm>
            <a:off x="2311940" y="2368847"/>
            <a:ext cx="7568119" cy="1979579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DD15F-B04E-4CC9-AA38-F9B327EACEC3}"/>
              </a:ext>
            </a:extLst>
          </p:cNvPr>
          <p:cNvSpPr txBox="1"/>
          <p:nvPr/>
        </p:nvSpPr>
        <p:spPr>
          <a:xfrm>
            <a:off x="8035089" y="4201053"/>
            <a:ext cx="39551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main conclusion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Markowitz-model</a:t>
            </a:r>
          </a:p>
          <a:p>
            <a:pPr algn="ctr"/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THIS IS CALLED DIVERZIFICATION !!!</a:t>
            </a:r>
          </a:p>
          <a:p>
            <a:pPr algn="ctr"/>
            <a:endParaRPr lang="hu-HU" sz="2000" b="1" i="1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combining assets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the main idea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this is the same approach with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Black-Scholes model</a:t>
            </a:r>
          </a:p>
          <a:p>
            <a:pPr algn="ctr"/>
            <a:endParaRPr lang="en-GB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80460C-2CE0-44D6-A65E-77AC8ACBBCE6}"/>
              </a:ext>
            </a:extLst>
          </p:cNvPr>
          <p:cNvSpPr txBox="1"/>
          <p:nvPr/>
        </p:nvSpPr>
        <p:spPr>
          <a:xfrm>
            <a:off x="838200" y="1486407"/>
            <a:ext cx="10515600" cy="545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hu-H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i="0">
                <a:solidFill>
                  <a:srgbClr val="FFC000"/>
                </a:solidFill>
                <a:effectLst/>
              </a:rPr>
              <a:t>WHAT IS THE MAIN IDEA BEHIND MARKOWITZ-MODEL?</a:t>
            </a:r>
          </a:p>
        </p:txBody>
      </p:sp>
    </p:spTree>
    <p:extLst>
      <p:ext uri="{BB962C8B-B14F-4D97-AF65-F5344CB8AC3E}">
        <p14:creationId xmlns:p14="http://schemas.microsoft.com/office/powerpoint/2010/main" val="2553989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2BA75-5972-4DB9-8506-3C4D2423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9" y="2344365"/>
            <a:ext cx="7348142" cy="36520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40C144-886F-4220-97EC-A23E37565508}"/>
              </a:ext>
            </a:extLst>
          </p:cNvPr>
          <p:cNvSpPr txBox="1"/>
          <p:nvPr/>
        </p:nvSpPr>
        <p:spPr>
          <a:xfrm>
            <a:off x="838200" y="1486407"/>
            <a:ext cx="10515600" cy="545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hu-H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i="0">
                <a:solidFill>
                  <a:srgbClr val="FFC000"/>
                </a:solidFill>
                <a:effectLst/>
              </a:rPr>
              <a:t>WHAT IS THE MAIN IDEA BEHIND MARKOWITZ-MODEL?</a:t>
            </a:r>
          </a:p>
        </p:txBody>
      </p:sp>
    </p:spTree>
    <p:extLst>
      <p:ext uri="{BB962C8B-B14F-4D97-AF65-F5344CB8AC3E}">
        <p14:creationId xmlns:p14="http://schemas.microsoft.com/office/powerpoint/2010/main" val="2930205907"/>
      </p:ext>
    </p:extLst>
  </p:cSld>
  <p:clrMapOvr>
    <a:masterClrMapping/>
  </p:clrMapOvr>
  <p:transition/>
  <p:timing/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407"/>
            <a:ext cx="10515600" cy="5459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i="0">
                <a:solidFill>
                  <a:srgbClr val="FFC000"/>
                </a:solidFill>
                <a:effectLst/>
              </a:rPr>
              <a:t>ASSUMPTIONS OF THE MARKOWITZ-MODEL</a:t>
            </a:r>
          </a:p>
        </p:txBody>
      </p:sp>
      <mc:AlternateContent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86A5BA2-2EAF-4E70-BCDB-AA2CB47DB43A}"/>
                  </a:ext>
                </a:extLst>
              </p:cNvPr>
              <p:cNvSpPr/>
              <p:nvPr/>
            </p:nvSpPr>
            <p:spPr>
              <a:xfrm>
                <a:off x="2349623" y="2285376"/>
                <a:ext cx="7492753" cy="172242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hu-HU"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1.) RETURNS ARE NORMALLY DISTRIBUTED</a:t>
                </a:r>
              </a:p>
              <a:p>
                <a:pPr algn="ctr"/>
                <a:r>
                  <a:rPr lang="hu-HU"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returns of the stock are </a:t>
                </a:r>
                <a:r>
                  <a:rPr lang="hu-HU"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normally distributed </a:t>
                </a:r>
              </a:p>
              <a:p>
                <a:pPr algn="ctr"/>
                <a:r>
                  <a:rPr lang="hu-HU"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r>
                  <a:rPr lang="hu-HU"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mean and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𝞂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hu-HU"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standard deviation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86A5BA2-2EAF-4E70-BCDB-AA2CB47DB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623" y="2285376"/>
                <a:ext cx="7492753" cy="17224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32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407"/>
            <a:ext cx="10515600" cy="5459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i="0">
                <a:solidFill>
                  <a:srgbClr val="FFC000"/>
                </a:solidFill>
                <a:effectLst/>
              </a:rPr>
              <a:t>ASSUMPTIONS OF THE MARKOWITZ-MODEL</a:t>
            </a:r>
          </a:p>
        </p:txBody>
      </p:sp>
      <mc:AlternateContent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86A5BA2-2EAF-4E70-BCDB-AA2CB47DB43A}"/>
                  </a:ext>
                </a:extLst>
              </p:cNvPr>
              <p:cNvSpPr/>
              <p:nvPr/>
            </p:nvSpPr>
            <p:spPr>
              <a:xfrm>
                <a:off x="2349623" y="2285376"/>
                <a:ext cx="7492753" cy="172242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hu-HU"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1.) RETURNS ARE NORMALLY DISTRIBUTED</a:t>
                </a:r>
              </a:p>
              <a:p>
                <a:pPr algn="ctr"/>
                <a:r>
                  <a:rPr lang="hu-HU"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returns of the stock are </a:t>
                </a:r>
                <a:r>
                  <a:rPr lang="hu-HU" sz="2400" b="1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normally distributed </a:t>
                </a:r>
              </a:p>
              <a:p>
                <a:pPr algn="ctr"/>
                <a:r>
                  <a:rPr lang="hu-HU"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𝝻</m:t>
                      </m:r>
                    </m:oMath>
                  </m:oMathPara>
                </a14:m>
                <a:r>
                  <a:rPr lang="hu-HU"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mean and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𝞂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hu-HU"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standard deviation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86A5BA2-2EAF-4E70-BCDB-AA2CB47DB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623" y="2285376"/>
                <a:ext cx="7492753" cy="17224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D2CB9-C15F-4880-A1CB-40A0954DBB98}"/>
              </a:ext>
            </a:extLst>
          </p:cNvPr>
          <p:cNvSpPr/>
          <p:nvPr/>
        </p:nvSpPr>
        <p:spPr>
          <a:xfrm>
            <a:off x="2349623" y="4245162"/>
            <a:ext cx="7492753" cy="17224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4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2.) INVESTORS ARE RISK-AVERSE</a:t>
            </a:r>
          </a:p>
          <a:p>
            <a:pPr algn="ctr"/>
            <a:r>
              <a:rPr lang="hu-HU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investors will take on </a:t>
            </a:r>
            <a:r>
              <a:rPr lang="hu-HU" sz="24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more risk </a:t>
            </a:r>
            <a:r>
              <a:rPr lang="hu-HU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if they</a:t>
            </a:r>
          </a:p>
          <a:p>
            <a:pPr algn="ctr"/>
            <a:r>
              <a:rPr lang="hu-HU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are expecting</a:t>
            </a:r>
            <a:r>
              <a:rPr lang="hu-HU" sz="24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 more return </a:t>
            </a:r>
          </a:p>
        </p:txBody>
      </p:sp>
    </p:spTree>
    <p:extLst>
      <p:ext uri="{BB962C8B-B14F-4D97-AF65-F5344CB8AC3E}">
        <p14:creationId xmlns:p14="http://schemas.microsoft.com/office/powerpoint/2010/main" val="1279638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a low risk (bonds) the return is low as well</a:t>
            </a:r>
          </a:p>
          <a:p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ith higher risk (stocks) </a:t>
            </a:r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the returns are usually higher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modern portfolio theory states that investors can construct optimal portfolios offering the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maximum possible expected return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a given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level of risk</a:t>
            </a:r>
          </a:p>
          <a:p>
            <a:endParaRPr lang="hu-HU" sz="2400" b="1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THE EFFICIENT PORTFOLIO IS THE PORTFOLIO THAT</a:t>
            </a:r>
          </a:p>
          <a:p>
            <a:pPr marL="0" indent="0" algn="ctr">
              <a:buNone/>
            </a:pPr>
            <a:r>
              <a:rPr lang="hu-HU" b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HAS THE HIGHEST REWARD FOR A GIVEN LEVEL OF RISK </a:t>
            </a:r>
          </a:p>
          <a:p>
            <a:pPr marL="0" indent="0" algn="ctr">
              <a:buNone/>
            </a:pPr>
            <a:r>
              <a:rPr lang="hu-HU" b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OR THE LOWEST RISK FOR A GIVEN RETURN !!!</a:t>
            </a:r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7454886"/>
      </p:ext>
    </p:extLst>
  </p:cSld>
  <p:clrMapOvr>
    <a:masterClrMapping/>
  </p:clrMapOvr>
  <p:transition/>
  <p:timing/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1CCCE-B0E7-4651-9432-01553E0621CA}"/>
              </a:ext>
            </a:extLst>
          </p:cNvPr>
          <p:cNvSpPr txBox="1"/>
          <p:nvPr/>
        </p:nvSpPr>
        <p:spPr>
          <a:xfrm>
            <a:off x="838200" y="1409620"/>
            <a:ext cx="9345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investors are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not allowed to set up short positions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 a security so </a:t>
            </a:r>
          </a:p>
          <a:p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100%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of the wealth has to be divided among available assets (stocks) in a 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way that all positions are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long positions</a:t>
            </a: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81110"/>
      </p:ext>
    </p:extLst>
  </p:cSld>
  <p:clrMapOvr>
    <a:masterClrMapping/>
  </p:clrMapOvr>
  <p:transition/>
  <p:timing/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1CCCE-B0E7-4651-9432-01553E0621CA}"/>
              </a:ext>
            </a:extLst>
          </p:cNvPr>
          <p:cNvSpPr txBox="1"/>
          <p:nvPr/>
        </p:nvSpPr>
        <p:spPr>
          <a:xfrm>
            <a:off x="838200" y="1409620"/>
            <a:ext cx="9345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investors are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not allowed to set up short positions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 a security so </a:t>
            </a:r>
          </a:p>
          <a:p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100%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of the wealth has to be divided among available assets (stocks) in a 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way that all positions are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long positions</a:t>
            </a: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E2BFF-C615-4F0F-ADB7-59DB6A34EDDD}"/>
              </a:ext>
            </a:extLst>
          </p:cNvPr>
          <p:cNvSpPr txBox="1"/>
          <p:nvPr/>
        </p:nvSpPr>
        <p:spPr>
          <a:xfrm>
            <a:off x="4095548" y="4474200"/>
            <a:ext cx="4000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weights = [0.2, 0.3, 0.25, 0.25]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73DBD-65A6-47B8-9B7A-B51D223A16CD}"/>
              </a:ext>
            </a:extLst>
          </p:cNvPr>
          <p:cNvSpPr/>
          <p:nvPr/>
        </p:nvSpPr>
        <p:spPr>
          <a:xfrm>
            <a:off x="3400212" y="3047109"/>
            <a:ext cx="1178560" cy="9245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b="1" kern="1600" spc="100">
                <a:solidFill>
                  <a:schemeClr val="tx1">
                    <a:lumMod val="50000"/>
                    <a:lumOff val="50000"/>
                  </a:schemeClr>
                </a:solidFill>
              </a:rPr>
              <a:t>AAPL</a:t>
            </a:r>
          </a:p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20%</a:t>
            </a:r>
            <a:endParaRPr lang="en-GB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15875E-7D39-4D1D-AF22-577C8B99F53B}"/>
              </a:ext>
            </a:extLst>
          </p:cNvPr>
          <p:cNvSpPr/>
          <p:nvPr/>
        </p:nvSpPr>
        <p:spPr>
          <a:xfrm>
            <a:off x="5027313" y="3047109"/>
            <a:ext cx="1178560" cy="924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b="1" kern="1600" spc="100">
                <a:solidFill>
                  <a:schemeClr val="tx1">
                    <a:lumMod val="50000"/>
                    <a:lumOff val="50000"/>
                  </a:schemeClr>
                </a:solidFill>
              </a:rPr>
              <a:t>GOOGL</a:t>
            </a:r>
          </a:p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30%</a:t>
            </a:r>
            <a:endParaRPr lang="en-GB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B3AA2-49A3-464F-82D4-A5D78602FD74}"/>
              </a:ext>
            </a:extLst>
          </p:cNvPr>
          <p:cNvSpPr/>
          <p:nvPr/>
        </p:nvSpPr>
        <p:spPr>
          <a:xfrm>
            <a:off x="6654414" y="3047109"/>
            <a:ext cx="1178560" cy="924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b="1" kern="1600" spc="100">
                <a:solidFill>
                  <a:schemeClr val="tx1">
                    <a:lumMod val="50000"/>
                    <a:lumOff val="50000"/>
                  </a:schemeClr>
                </a:solidFill>
              </a:rPr>
              <a:t>TSLA</a:t>
            </a:r>
          </a:p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25%</a:t>
            </a:r>
            <a:endParaRPr lang="en-GB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365074-9BB4-411A-9D4B-B2E098FF2372}"/>
              </a:ext>
            </a:extLst>
          </p:cNvPr>
          <p:cNvSpPr/>
          <p:nvPr/>
        </p:nvSpPr>
        <p:spPr>
          <a:xfrm>
            <a:off x="8281515" y="3047109"/>
            <a:ext cx="1178560" cy="9245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b="1" kern="1600" spc="100">
                <a:solidFill>
                  <a:schemeClr val="tx1">
                    <a:lumMod val="50000"/>
                    <a:lumOff val="50000"/>
                  </a:schemeClr>
                </a:solidFill>
              </a:rPr>
              <a:t>GE</a:t>
            </a:r>
          </a:p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25%</a:t>
            </a:r>
            <a:endParaRPr lang="en-GB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75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12" grpId="0"/>
      <p:bldP spid="13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1CCCE-B0E7-4651-9432-01553E0621CA}"/>
              </a:ext>
            </a:extLst>
          </p:cNvPr>
          <p:cNvSpPr txBox="1"/>
          <p:nvPr/>
        </p:nvSpPr>
        <p:spPr>
          <a:xfrm>
            <a:off x="838200" y="1409620"/>
            <a:ext cx="9345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investors are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not allowed to set up short positions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 a security so </a:t>
            </a:r>
          </a:p>
          <a:p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100%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of the wealth has to be divided among available assets (stocks) in a 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way that all positions are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long positions</a:t>
            </a: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E2BFF-C615-4F0F-ADB7-59DB6A34EDDD}"/>
              </a:ext>
            </a:extLst>
          </p:cNvPr>
          <p:cNvSpPr txBox="1"/>
          <p:nvPr/>
        </p:nvSpPr>
        <p:spPr>
          <a:xfrm>
            <a:off x="4095548" y="4474200"/>
            <a:ext cx="4000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weights = [0.2, 0.3, 0.25, 0.25]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AD581-527B-4205-A69D-7419B65F2A8B}"/>
              </a:ext>
            </a:extLst>
          </p:cNvPr>
          <p:cNvSpPr txBox="1"/>
          <p:nvPr/>
        </p:nvSpPr>
        <p:spPr>
          <a:xfrm>
            <a:off x="2101988" y="5292546"/>
            <a:ext cx="7988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sum of weights is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because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</a:p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 of the investor’s wealth is divided among the available assets</a:t>
            </a:r>
          </a:p>
          <a:p>
            <a:pPr algn="ctr"/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73DBD-65A6-47B8-9B7A-B51D223A16CD}"/>
              </a:ext>
            </a:extLst>
          </p:cNvPr>
          <p:cNvSpPr/>
          <p:nvPr/>
        </p:nvSpPr>
        <p:spPr>
          <a:xfrm>
            <a:off x="3400212" y="3047109"/>
            <a:ext cx="1178560" cy="9245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b="1" kern="1600" spc="100">
                <a:solidFill>
                  <a:schemeClr val="tx1">
                    <a:lumMod val="50000"/>
                    <a:lumOff val="50000"/>
                  </a:schemeClr>
                </a:solidFill>
              </a:rPr>
              <a:t>AAPL</a:t>
            </a:r>
          </a:p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20%</a:t>
            </a:r>
            <a:endParaRPr lang="en-GB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15875E-7D39-4D1D-AF22-577C8B99F53B}"/>
              </a:ext>
            </a:extLst>
          </p:cNvPr>
          <p:cNvSpPr/>
          <p:nvPr/>
        </p:nvSpPr>
        <p:spPr>
          <a:xfrm>
            <a:off x="5027313" y="3047109"/>
            <a:ext cx="1178560" cy="924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b="1" kern="1600" spc="100">
                <a:solidFill>
                  <a:schemeClr val="tx1">
                    <a:lumMod val="50000"/>
                    <a:lumOff val="50000"/>
                  </a:schemeClr>
                </a:solidFill>
              </a:rPr>
              <a:t>GOOGL</a:t>
            </a:r>
          </a:p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30%</a:t>
            </a:r>
            <a:endParaRPr lang="en-GB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B3AA2-49A3-464F-82D4-A5D78602FD74}"/>
              </a:ext>
            </a:extLst>
          </p:cNvPr>
          <p:cNvSpPr/>
          <p:nvPr/>
        </p:nvSpPr>
        <p:spPr>
          <a:xfrm>
            <a:off x="6654414" y="3047109"/>
            <a:ext cx="1178560" cy="924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b="1" kern="1600" spc="100">
                <a:solidFill>
                  <a:schemeClr val="tx1">
                    <a:lumMod val="50000"/>
                    <a:lumOff val="50000"/>
                  </a:schemeClr>
                </a:solidFill>
              </a:rPr>
              <a:t>TSLA</a:t>
            </a:r>
          </a:p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25%</a:t>
            </a:r>
            <a:endParaRPr lang="en-GB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365074-9BB4-411A-9D4B-B2E098FF2372}"/>
              </a:ext>
            </a:extLst>
          </p:cNvPr>
          <p:cNvSpPr/>
          <p:nvPr/>
        </p:nvSpPr>
        <p:spPr>
          <a:xfrm>
            <a:off x="8281515" y="3047109"/>
            <a:ext cx="1178560" cy="9245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b="1" kern="1600" spc="100">
                <a:solidFill>
                  <a:schemeClr val="tx1">
                    <a:lumMod val="50000"/>
                    <a:lumOff val="50000"/>
                  </a:schemeClr>
                </a:solidFill>
              </a:rPr>
              <a:t>GE</a:t>
            </a:r>
          </a:p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25%</a:t>
            </a:r>
            <a:endParaRPr lang="en-GB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90233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2B94C-2F1A-4FF9-895F-42A098FD6E75}"/>
              </a:ext>
            </a:extLst>
          </p:cNvPr>
          <p:cNvSpPr txBox="1"/>
          <p:nvPr/>
        </p:nvSpPr>
        <p:spPr>
          <a:xfrm>
            <a:off x="838200" y="1528079"/>
            <a:ext cx="428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bonds:</a:t>
            </a:r>
            <a:endParaRPr lang="hu-H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C55E4-E794-4AB2-BC80-8556D85CD5C4}"/>
              </a:ext>
            </a:extLst>
          </p:cNvPr>
          <p:cNvSpPr/>
          <p:nvPr/>
        </p:nvSpPr>
        <p:spPr>
          <a:xfrm>
            <a:off x="4059174" y="2622672"/>
            <a:ext cx="4073652" cy="1060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zero-coupon bonds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7257A-9A35-44BD-8A75-F8054067786F}"/>
              </a:ext>
            </a:extLst>
          </p:cNvPr>
          <p:cNvSpPr/>
          <p:nvPr/>
        </p:nvSpPr>
        <p:spPr>
          <a:xfrm>
            <a:off x="4059174" y="3968810"/>
            <a:ext cx="4073652" cy="1060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coupon bonds</a:t>
            </a:r>
          </a:p>
        </p:txBody>
      </p:sp>
    </p:spTree>
    <p:extLst>
      <p:ext uri="{BB962C8B-B14F-4D97-AF65-F5344CB8AC3E}">
        <p14:creationId xmlns:p14="http://schemas.microsoft.com/office/powerpoint/2010/main" val="2208695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73DBD-65A6-47B8-9B7A-B51D223A16CD}"/>
              </a:ext>
            </a:extLst>
          </p:cNvPr>
          <p:cNvSpPr/>
          <p:nvPr/>
        </p:nvSpPr>
        <p:spPr>
          <a:xfrm>
            <a:off x="2396628" y="1908772"/>
            <a:ext cx="1027292" cy="9043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hu-HU" sz="28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800" b="1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C97755-F205-49BC-BDD1-A803B69DCF15}"/>
              </a:ext>
            </a:extLst>
          </p:cNvPr>
          <p:cNvSpPr/>
          <p:nvPr/>
        </p:nvSpPr>
        <p:spPr>
          <a:xfrm>
            <a:off x="5429954" y="1908772"/>
            <a:ext cx="1027292" cy="9043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hu-HU" sz="28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800" b="1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FDC033-5F90-4A34-8FFC-6069C3BFE228}"/>
              </a:ext>
            </a:extLst>
          </p:cNvPr>
          <p:cNvSpPr/>
          <p:nvPr/>
        </p:nvSpPr>
        <p:spPr>
          <a:xfrm>
            <a:off x="8463280" y="1908772"/>
            <a:ext cx="1027292" cy="9043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l-GR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r>
              <a:rPr lang="hu-HU" sz="28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800" b="1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FD9A5-3BC7-411E-BDEE-926EB45BCECF}"/>
              </a:ext>
            </a:extLst>
          </p:cNvPr>
          <p:cNvSpPr txBox="1"/>
          <p:nvPr/>
        </p:nvSpPr>
        <p:spPr>
          <a:xfrm>
            <a:off x="1685162" y="3225800"/>
            <a:ext cx="2450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weight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for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i-th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asset or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</a:t>
            </a:r>
          </a:p>
          <a:p>
            <a:pPr algn="ctr"/>
            <a:endParaRPr lang="en-GB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3FE54-8736-4991-9D70-8D28297E89FA}"/>
              </a:ext>
            </a:extLst>
          </p:cNvPr>
          <p:cNvSpPr txBox="1"/>
          <p:nvPr/>
        </p:nvSpPr>
        <p:spPr>
          <a:xfrm>
            <a:off x="4731921" y="3225799"/>
            <a:ext cx="24233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for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i-th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asset or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(historical data)</a:t>
            </a:r>
          </a:p>
          <a:p>
            <a:pPr algn="ctr"/>
            <a:endParaRPr lang="en-GB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A7F67-CBF7-46FE-B1FB-9684ED2C7A50}"/>
              </a:ext>
            </a:extLst>
          </p:cNvPr>
          <p:cNvSpPr txBox="1"/>
          <p:nvPr/>
        </p:nvSpPr>
        <p:spPr>
          <a:xfrm>
            <a:off x="7347410" y="3225798"/>
            <a:ext cx="3259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for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i-th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asset or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(mean of the returns)</a:t>
            </a:r>
          </a:p>
          <a:p>
            <a:pPr algn="ctr"/>
            <a:endParaRPr lang="en-GB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39462"/>
      </p:ext>
    </p:extLst>
  </p:cSld>
  <p:clrMapOvr>
    <a:masterClrMapping/>
  </p:clrMapOvr>
  <p:transition/>
  <p:timing/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C5252-74B1-400E-BD2F-61672C84A045}"/>
              </a:ext>
            </a:extLst>
          </p:cNvPr>
          <p:cNvCxnSpPr/>
          <p:nvPr/>
        </p:nvCxnSpPr>
        <p:spPr>
          <a:xfrm flipH="1" flipV="1">
            <a:off x="1708434" y="29240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FD1D33-0304-4DD3-A2E5-71486A4382CF}"/>
              </a:ext>
            </a:extLst>
          </p:cNvPr>
          <p:cNvCxnSpPr/>
          <p:nvPr/>
        </p:nvCxnSpPr>
        <p:spPr>
          <a:xfrm>
            <a:off x="1518964" y="48599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C026F-F0BE-4CFA-93D1-C7E5DBCA6A07}"/>
              </a:ext>
            </a:extLst>
          </p:cNvPr>
          <p:cNvSpPr txBox="1"/>
          <p:nvPr/>
        </p:nvSpPr>
        <p:spPr>
          <a:xfrm>
            <a:off x="1458266" y="2517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81574-C386-4A03-981D-B0412FE03E10}"/>
              </a:ext>
            </a:extLst>
          </p:cNvPr>
          <p:cNvSpPr txBox="1"/>
          <p:nvPr/>
        </p:nvSpPr>
        <p:spPr>
          <a:xfrm>
            <a:off x="5078967" y="46754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A912A52-CC12-402D-A061-F5FE9D60444C}"/>
              </a:ext>
            </a:extLst>
          </p:cNvPr>
          <p:cNvSpPr/>
          <p:nvPr/>
        </p:nvSpPr>
        <p:spPr>
          <a:xfrm>
            <a:off x="2004915" y="3381976"/>
            <a:ext cx="2671861" cy="1293340"/>
          </a:xfrm>
          <a:custGeom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82EFB1-3315-4C87-AB25-9781302CE49E}"/>
              </a:ext>
            </a:extLst>
          </p:cNvPr>
          <p:cNvSpPr/>
          <p:nvPr/>
        </p:nvSpPr>
        <p:spPr>
          <a:xfrm>
            <a:off x="6748033" y="1916575"/>
            <a:ext cx="3322320" cy="14508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 sz="2800" b="1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87463-61E3-4A06-B482-F4B79F317857}"/>
                  </a:ext>
                </a:extLst>
              </p:cNvPr>
              <p:cNvSpPr txBox="1"/>
              <p:nvPr/>
            </p:nvSpPr>
            <p:spPr>
              <a:xfrm>
                <a:off x="7526163" y="2302464"/>
                <a:ext cx="1766060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87463-61E3-4A06-B482-F4B79F317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63" y="2302464"/>
                <a:ext cx="1766060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CDE4E71-E3F1-4641-8428-6F17CC6399E7}"/>
              </a:ext>
            </a:extLst>
          </p:cNvPr>
          <p:cNvSpPr txBox="1"/>
          <p:nvPr/>
        </p:nvSpPr>
        <p:spPr>
          <a:xfrm>
            <a:off x="2865536" y="494126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958187-F42E-4D08-B3E9-C65455A1F7D3}"/>
              </a:ext>
            </a:extLst>
          </p:cNvPr>
          <p:cNvCxnSpPr/>
          <p:nvPr/>
        </p:nvCxnSpPr>
        <p:spPr>
          <a:xfrm flipH="1" flipV="1">
            <a:off x="2991415" y="4783782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63A3F6-D9C6-496F-924B-477319B12F62}"/>
              </a:ext>
            </a:extLst>
          </p:cNvPr>
          <p:cNvCxnSpPr/>
          <p:nvPr/>
        </p:nvCxnSpPr>
        <p:spPr>
          <a:xfrm flipH="1" flipV="1">
            <a:off x="3463855" y="4778702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BFAEA7-E47A-4BC7-945E-9481EC1A93D6}"/>
              </a:ext>
            </a:extLst>
          </p:cNvPr>
          <p:cNvSpPr txBox="1"/>
          <p:nvPr/>
        </p:nvSpPr>
        <p:spPr>
          <a:xfrm>
            <a:off x="3225938" y="494126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t+1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737BD-F28C-4E4C-9F06-253B604FDC1E}"/>
              </a:ext>
            </a:extLst>
          </p:cNvPr>
          <p:cNvSpPr txBox="1"/>
          <p:nvPr/>
        </p:nvSpPr>
        <p:spPr>
          <a:xfrm>
            <a:off x="6458757" y="3812797"/>
            <a:ext cx="42059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how we can calculate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 daily return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stock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DAILY RETURN FOR A GIVEN STOCK !!!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consider neighboring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[t,t+1]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time steps </a:t>
            </a:r>
          </a:p>
        </p:txBody>
      </p:sp>
    </p:spTree>
    <p:extLst>
      <p:ext uri="{BB962C8B-B14F-4D97-AF65-F5344CB8AC3E}">
        <p14:creationId xmlns:p14="http://schemas.microsoft.com/office/powerpoint/2010/main" val="1221515796"/>
      </p:ext>
    </p:extLst>
  </p:cSld>
  <p:clrMapOvr>
    <a:masterClrMapping/>
  </p:clrMapOvr>
  <p:transition/>
  <p:timing/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C5252-74B1-400E-BD2F-61672C84A045}"/>
              </a:ext>
            </a:extLst>
          </p:cNvPr>
          <p:cNvCxnSpPr/>
          <p:nvPr/>
        </p:nvCxnSpPr>
        <p:spPr>
          <a:xfrm flipH="1" flipV="1">
            <a:off x="1708434" y="29240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FD1D33-0304-4DD3-A2E5-71486A4382CF}"/>
              </a:ext>
            </a:extLst>
          </p:cNvPr>
          <p:cNvCxnSpPr/>
          <p:nvPr/>
        </p:nvCxnSpPr>
        <p:spPr>
          <a:xfrm>
            <a:off x="1518964" y="48599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C026F-F0BE-4CFA-93D1-C7E5DBCA6A07}"/>
              </a:ext>
            </a:extLst>
          </p:cNvPr>
          <p:cNvSpPr txBox="1"/>
          <p:nvPr/>
        </p:nvSpPr>
        <p:spPr>
          <a:xfrm>
            <a:off x="1458266" y="2517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81574-C386-4A03-981D-B0412FE03E10}"/>
              </a:ext>
            </a:extLst>
          </p:cNvPr>
          <p:cNvSpPr txBox="1"/>
          <p:nvPr/>
        </p:nvSpPr>
        <p:spPr>
          <a:xfrm>
            <a:off x="5078967" y="46754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A912A52-CC12-402D-A061-F5FE9D60444C}"/>
              </a:ext>
            </a:extLst>
          </p:cNvPr>
          <p:cNvSpPr/>
          <p:nvPr/>
        </p:nvSpPr>
        <p:spPr>
          <a:xfrm>
            <a:off x="2004915" y="3381976"/>
            <a:ext cx="2671861" cy="1293340"/>
          </a:xfrm>
          <a:custGeom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82EFB1-3315-4C87-AB25-9781302CE49E}"/>
              </a:ext>
            </a:extLst>
          </p:cNvPr>
          <p:cNvSpPr/>
          <p:nvPr/>
        </p:nvSpPr>
        <p:spPr>
          <a:xfrm>
            <a:off x="6748033" y="1916575"/>
            <a:ext cx="3322320" cy="14508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 sz="2800" b="1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87463-61E3-4A06-B482-F4B79F317857}"/>
                  </a:ext>
                </a:extLst>
              </p:cNvPr>
              <p:cNvSpPr txBox="1"/>
              <p:nvPr/>
            </p:nvSpPr>
            <p:spPr>
              <a:xfrm>
                <a:off x="8129279" y="2302464"/>
                <a:ext cx="1052724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m:rPr>
                              <m:sty m:val="b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87463-61E3-4A06-B482-F4B79F317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79" y="2302464"/>
                <a:ext cx="1052724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CDE4E71-E3F1-4641-8428-6F17CC6399E7}"/>
              </a:ext>
            </a:extLst>
          </p:cNvPr>
          <p:cNvSpPr txBox="1"/>
          <p:nvPr/>
        </p:nvSpPr>
        <p:spPr>
          <a:xfrm>
            <a:off x="2865536" y="494126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958187-F42E-4D08-B3E9-C65455A1F7D3}"/>
              </a:ext>
            </a:extLst>
          </p:cNvPr>
          <p:cNvCxnSpPr/>
          <p:nvPr/>
        </p:nvCxnSpPr>
        <p:spPr>
          <a:xfrm flipH="1" flipV="1">
            <a:off x="2991415" y="4783782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63A3F6-D9C6-496F-924B-477319B12F62}"/>
              </a:ext>
            </a:extLst>
          </p:cNvPr>
          <p:cNvCxnSpPr/>
          <p:nvPr/>
        </p:nvCxnSpPr>
        <p:spPr>
          <a:xfrm flipH="1" flipV="1">
            <a:off x="3463855" y="4778702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BFAEA7-E47A-4BC7-945E-9481EC1A93D6}"/>
              </a:ext>
            </a:extLst>
          </p:cNvPr>
          <p:cNvSpPr txBox="1"/>
          <p:nvPr/>
        </p:nvSpPr>
        <p:spPr>
          <a:xfrm>
            <a:off x="3225938" y="494126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t+1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737BD-F28C-4E4C-9F06-253B604FDC1E}"/>
              </a:ext>
            </a:extLst>
          </p:cNvPr>
          <p:cNvSpPr txBox="1"/>
          <p:nvPr/>
        </p:nvSpPr>
        <p:spPr>
          <a:xfrm>
            <a:off x="6100295" y="3812797"/>
            <a:ext cx="4922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use the logarithm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of the returns because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mathematical convenience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LOG DAILY RETURN</a:t>
            </a:r>
            <a:r>
              <a:rPr lang="en-GB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 ARE MORE POPULAR !!!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consider neighboring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[t,t+1]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time steps </a:t>
            </a:r>
          </a:p>
        </p:txBody>
      </p:sp>
      <mc:AlternateContent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78F82-9BBD-4618-8BD6-4BF7546A085B}"/>
                  </a:ext>
                </a:extLst>
              </p:cNvPr>
              <p:cNvSpPr txBox="1"/>
              <p:nvPr/>
            </p:nvSpPr>
            <p:spPr>
              <a:xfrm>
                <a:off x="7654580" y="2461381"/>
                <a:ext cx="484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</m:oMath>
                  </m:oMathPara>
                </a14:m>
                <a:endParaRPr lang="en-GB" sz="20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78F82-9BBD-4618-8BD6-4BF7546A0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580" y="2461381"/>
                <a:ext cx="48442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286286"/>
      </p:ext>
    </p:extLst>
  </p:cSld>
  <p:clrMapOvr>
    <a:masterClrMapping/>
  </p:clrMapOvr>
  <p:transition/>
  <p:timing/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CEB5A-86C1-49D1-BC59-6D0D816DDB57}"/>
              </a:ext>
            </a:extLst>
          </p:cNvPr>
          <p:cNvSpPr txBox="1"/>
          <p:nvPr/>
        </p:nvSpPr>
        <p:spPr>
          <a:xfrm>
            <a:off x="838200" y="1482656"/>
            <a:ext cx="9347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This model relies heavily on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historical data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– historical mean performance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is assumed to be the best estimator for future (expected) performance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1870A8-96B5-49C0-850D-E7B0F3F390AD}"/>
              </a:ext>
            </a:extLst>
          </p:cNvPr>
          <p:cNvSpPr txBox="1"/>
          <p:nvPr/>
        </p:nvSpPr>
        <p:spPr>
          <a:xfrm>
            <a:off x="2913108" y="5651841"/>
            <a:ext cx="636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EXPECTED RETURN OF THE PORTFOLIO 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FAE0-999E-45EC-B55A-98E66AC39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62" y="2983364"/>
            <a:ext cx="8398276" cy="19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7189"/>
      </p:ext>
    </p:extLst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CEB5A-86C1-49D1-BC59-6D0D816DDB57}"/>
              </a:ext>
            </a:extLst>
          </p:cNvPr>
          <p:cNvSpPr txBox="1"/>
          <p:nvPr/>
        </p:nvSpPr>
        <p:spPr>
          <a:xfrm>
            <a:off x="838200" y="1482656"/>
            <a:ext cx="1094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risk of the portfolio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can be measured by the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volatility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– that can be approximated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by the standard deviation or the variance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1870A8-96B5-49C0-850D-E7B0F3F390AD}"/>
              </a:ext>
            </a:extLst>
          </p:cNvPr>
          <p:cNvSpPr txBox="1"/>
          <p:nvPr/>
        </p:nvSpPr>
        <p:spPr>
          <a:xfrm>
            <a:off x="2215223" y="5628468"/>
            <a:ext cx="7763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COVARIANCE IS CRUCIAL IN PORTFOLIO THEORY !!!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667263-5C50-4751-97ED-95313020915B}"/>
              </a:ext>
            </a:extLst>
          </p:cNvPr>
          <p:cNvSpPr txBox="1"/>
          <p:nvPr/>
        </p:nvSpPr>
        <p:spPr>
          <a:xfrm>
            <a:off x="8573977" y="3121074"/>
            <a:ext cx="3122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covariance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defines how two 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variables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move together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794C4-7D34-4704-906C-50E90BAFBBD9}"/>
              </a:ext>
            </a:extLst>
          </p:cNvPr>
          <p:cNvSpPr txBox="1"/>
          <p:nvPr/>
        </p:nvSpPr>
        <p:spPr>
          <a:xfrm>
            <a:off x="2687167" y="4636381"/>
            <a:ext cx="7248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𝞂</a:t>
            </a:r>
            <a:r>
              <a:rPr lang="hu-HU" sz="2000" b="1" baseline="-2500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ij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 &lt;  0 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negative covariance means returns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move inversely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𝞂</a:t>
            </a:r>
            <a:r>
              <a:rPr lang="hu-HU" sz="2000" b="1" baseline="-2500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ij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&gt;  0 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positive covariance means that asset returns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move together</a:t>
            </a:r>
            <a:endParaRPr lang="hu-HU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155D4-BEE6-4C61-820C-F3A1F77E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24" y="2590526"/>
            <a:ext cx="4899178" cy="16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0181"/>
      </p:ext>
    </p:extLst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Markowit’z model </a:t>
            </a:r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 about diverzification which means we want to reduce risk as much as possible </a:t>
            </a:r>
          </a:p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ossessing assets (such as stocks) with high positive </a:t>
            </a:r>
            <a:r>
              <a:rPr lang="el-GR" b="1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covariance does not</a:t>
            </a: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</a:rPr>
              <a:t> provide much diverzification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the aim of diversification is to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eliminate fluctuations 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in the long term</a:t>
            </a:r>
          </a:p>
          <a:p>
            <a:pPr marL="0" indent="0">
              <a:buNone/>
            </a:pPr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>
                <a:solidFill>
                  <a:schemeClr val="accent6">
                    <a:lumMod val="60000"/>
                    <a:lumOff val="40000"/>
                  </a:schemeClr>
                </a:solidFill>
              </a:rPr>
              <a:t>WE SHOULD INCLUDE UNCORRELATED STOCKS</a:t>
            </a:r>
          </a:p>
          <a:p>
            <a:pPr marL="0" indent="0" algn="ctr">
              <a:buNone/>
            </a:pPr>
            <a:r>
              <a:rPr lang="hu-HU" b="1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PORTFOLIO INSTEAD !!!</a:t>
            </a:r>
          </a:p>
          <a:p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85932"/>
      </p:ext>
    </p:extLst>
  </p:cSld>
  <p:clrMapOvr>
    <a:masterClrMapping/>
  </p:clrMapOvr>
  <p:transition/>
  <p:timing/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CEB5A-86C1-49D1-BC59-6D0D816DDB57}"/>
              </a:ext>
            </a:extLst>
          </p:cNvPr>
          <p:cNvSpPr txBox="1"/>
          <p:nvPr/>
        </p:nvSpPr>
        <p:spPr>
          <a:xfrm>
            <a:off x="838200" y="1482656"/>
            <a:ext cx="1094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risk of the portfolio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can be measured by the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volatility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– that can be approximated</a:t>
            </a:r>
          </a:p>
          <a:p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by the standard deviation or the variance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667263-5C50-4751-97ED-95313020915B}"/>
              </a:ext>
            </a:extLst>
          </p:cNvPr>
          <p:cNvSpPr txBox="1"/>
          <p:nvPr/>
        </p:nvSpPr>
        <p:spPr>
          <a:xfrm>
            <a:off x="8674395" y="3121074"/>
            <a:ext cx="292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variance </a:t>
            </a:r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is the covariance</a:t>
            </a:r>
          </a:p>
          <a:p>
            <a:pPr algn="ctr"/>
            <a:r>
              <a:rPr lang="en-GB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of  variable with itself</a:t>
            </a:r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B98B6-5C3D-44BC-A1E8-B5AB54C53F1F}"/>
              </a:ext>
            </a:extLst>
          </p:cNvPr>
          <p:cNvSpPr txBox="1"/>
          <p:nvPr/>
        </p:nvSpPr>
        <p:spPr>
          <a:xfrm>
            <a:off x="2463082" y="4775179"/>
            <a:ext cx="7265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For calculating the variance of the portfolio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we need the </a:t>
            </a:r>
          </a:p>
          <a:p>
            <a:pPr algn="ctr"/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covariance matrix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containing all the covariances</a:t>
            </a:r>
          </a:p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of the stocks involved in the portfolio 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5745D-DB26-4271-A7B4-FDF75127C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9" y="2590665"/>
            <a:ext cx="5174007" cy="17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64670"/>
      </p:ext>
    </p:extLst>
  </p:cSld>
  <p:clrMapOvr>
    <a:masterClrMapping/>
  </p:clrMapOvr>
  <p:transition/>
  <p:timing/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51316F-A2EF-4B98-986C-209AE0528885}"/>
              </a:ext>
            </a:extLst>
          </p:cNvPr>
          <p:cNvSpPr txBox="1"/>
          <p:nvPr/>
        </p:nvSpPr>
        <p:spPr>
          <a:xfrm>
            <a:off x="3717272" y="6035325"/>
            <a:ext cx="475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EXPECTED PORTFOLIO VARIANCE 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2D3D3-1C60-4F45-A3CB-686B063D6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38" y="1429304"/>
            <a:ext cx="8725924" cy="45435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07495E-8B43-4783-A365-074F7BB18607}"/>
              </a:ext>
            </a:extLst>
          </p:cNvPr>
          <p:cNvSpPr txBox="1"/>
          <p:nvPr/>
        </p:nvSpPr>
        <p:spPr>
          <a:xfrm>
            <a:off x="8001091" y="1791082"/>
            <a:ext cx="307449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200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sz="22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covariance matrix</a:t>
            </a:r>
            <a:r>
              <a:rPr lang="hu-HU" sz="2200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200" i="1">
                <a:solidFill>
                  <a:schemeClr val="tx1">
                    <a:lumMod val="65000"/>
                    <a:lumOff val="35000"/>
                  </a:schemeClr>
                </a:solidFill>
              </a:rPr>
              <a:t>contains the relationship </a:t>
            </a:r>
          </a:p>
          <a:p>
            <a:pPr algn="ctr"/>
            <a:r>
              <a:rPr lang="hu-HU" sz="2200" i="1">
                <a:solidFill>
                  <a:schemeClr val="tx1">
                    <a:lumMod val="65000"/>
                    <a:lumOff val="35000"/>
                  </a:schemeClr>
                </a:solidFill>
              </a:rPr>
              <a:t>between all the assets </a:t>
            </a:r>
          </a:p>
          <a:p>
            <a:pPr algn="ctr"/>
            <a:r>
              <a:rPr lang="hu-HU" sz="2200" i="1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stocks) </a:t>
            </a:r>
          </a:p>
          <a:p>
            <a:pPr algn="ctr"/>
            <a:r>
              <a:rPr lang="hu-HU" sz="2200" i="1">
                <a:solidFill>
                  <a:schemeClr val="tx1">
                    <a:lumMod val="65000"/>
                    <a:lumOff val="35000"/>
                  </a:schemeClr>
                </a:solidFill>
              </a:rPr>
              <a:t>in the portfolio</a:t>
            </a:r>
          </a:p>
        </p:txBody>
      </p:sp>
    </p:spTree>
    <p:extLst>
      <p:ext uri="{BB962C8B-B14F-4D97-AF65-F5344CB8AC3E}">
        <p14:creationId xmlns:p14="http://schemas.microsoft.com/office/powerpoint/2010/main" val="4137899579"/>
      </p:ext>
    </p:extLst>
  </p:cSld>
  <p:clrMapOvr>
    <a:masterClrMapping/>
  </p:clrMapOvr>
  <p:transition/>
  <p:timing/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1CC6705-7283-40EA-A24D-4C62E56AA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1" y="1300480"/>
            <a:ext cx="5734503" cy="34234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9F7A90-38D0-42F9-83DD-6062E00DDD0A}"/>
              </a:ext>
            </a:extLst>
          </p:cNvPr>
          <p:cNvSpPr txBox="1"/>
          <p:nvPr/>
        </p:nvSpPr>
        <p:spPr>
          <a:xfrm>
            <a:off x="5947778" y="1474369"/>
            <a:ext cx="49645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 dots represent different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weights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portfolio </a:t>
            </a:r>
            <a:r>
              <a:rPr lang="en-GB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containing</a:t>
            </a:r>
          </a:p>
          <a:p>
            <a:pPr algn="ctr"/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GB" sz="20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ultiple stocks</a:t>
            </a: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different portfolios)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investor is interested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in: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1.)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maximum return (mean) given a fixed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risk level (so volatility)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minimum risk given a fixed return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A3899-D646-4F0C-96B2-17A208D02077}"/>
              </a:ext>
            </a:extLst>
          </p:cNvPr>
          <p:cNvSpPr txBox="1"/>
          <p:nvPr/>
        </p:nvSpPr>
        <p:spPr>
          <a:xfrm>
            <a:off x="2824944" y="4781584"/>
            <a:ext cx="623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These portfolios make up the so-called „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efficient-frontier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6BCDC1-9C5A-4C88-92A7-B70E99C5D967}"/>
              </a:ext>
            </a:extLst>
          </p:cNvPr>
          <p:cNvSpPr txBox="1"/>
          <p:nvPr/>
        </p:nvSpPr>
        <p:spPr>
          <a:xfrm>
            <a:off x="2369210" y="5269779"/>
            <a:ext cx="7453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main feature of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Markowitz model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can decide the risk or the expected return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	  </a:t>
            </a:r>
          </a:p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IF YOU WANT TO MAKE MONEY, YOU HAVE TO TAKE RISK !!!</a:t>
            </a:r>
            <a:endParaRPr lang="hu-HU" sz="2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22988"/>
      </p:ext>
    </p:extLst>
  </p:cSld>
  <p:clrMapOvr>
    <a:masterClrMapping/>
  </p:clrMapOvr>
  <p:transition/>
  <p:timing/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F5F5D-157A-4BB3-91D8-553348004C61}"/>
              </a:ext>
            </a:extLst>
          </p:cNvPr>
          <p:cNvCxnSpPr/>
          <p:nvPr/>
        </p:nvCxnSpPr>
        <p:spPr>
          <a:xfrm flipH="1" flipV="1">
            <a:off x="4381980" y="2163256"/>
            <a:ext cx="0" cy="281734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EA3C-5A30-4850-8B55-DF38046ECFB3}"/>
              </a:ext>
            </a:extLst>
          </p:cNvPr>
          <p:cNvCxnSpPr/>
          <p:nvPr/>
        </p:nvCxnSpPr>
        <p:spPr>
          <a:xfrm>
            <a:off x="4134846" y="4716986"/>
            <a:ext cx="39047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1DF8A-A9C4-453F-B911-4AC1E814123B}"/>
              </a:ext>
            </a:extLst>
          </p:cNvPr>
          <p:cNvSpPr txBox="1"/>
          <p:nvPr/>
        </p:nvSpPr>
        <p:spPr>
          <a:xfrm>
            <a:off x="5897233" y="479593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8FA1B-ED32-4C27-B675-4A1494998000}"/>
              </a:ext>
            </a:extLst>
          </p:cNvPr>
          <p:cNvSpPr txBox="1"/>
          <p:nvPr/>
        </p:nvSpPr>
        <p:spPr>
          <a:xfrm rot="16200000">
            <a:off x="3587075" y="31449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FAB4A547-3068-4A5E-A893-B6DDA8F3DB67}"/>
              </a:ext>
            </a:extLst>
          </p:cNvPr>
          <p:cNvSpPr/>
          <p:nvPr/>
        </p:nvSpPr>
        <p:spPr>
          <a:xfrm>
            <a:off x="5059651" y="2406292"/>
            <a:ext cx="2675129" cy="1837037"/>
          </a:xfrm>
          <a:custGeom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021F46-10B2-4A0E-B0FB-691BEA66099D}"/>
              </a:ext>
            </a:extLst>
          </p:cNvPr>
          <p:cNvSpPr/>
          <p:nvPr/>
        </p:nvSpPr>
        <p:spPr>
          <a:xfrm>
            <a:off x="6240715" y="3246560"/>
            <a:ext cx="156500" cy="156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1AFDB1-C9A8-428E-AD6A-43254F921F92}"/>
              </a:ext>
            </a:extLst>
          </p:cNvPr>
          <p:cNvSpPr/>
          <p:nvPr/>
        </p:nvSpPr>
        <p:spPr>
          <a:xfrm>
            <a:off x="6907998" y="3246560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A43408-89B9-4EAA-9B58-89D618138712}"/>
              </a:ext>
            </a:extLst>
          </p:cNvPr>
          <p:cNvSpPr/>
          <p:nvPr/>
        </p:nvSpPr>
        <p:spPr>
          <a:xfrm>
            <a:off x="6240715" y="3751807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A35DF3-40AE-40DA-B1BF-BF0A2E3D567D}"/>
              </a:ext>
            </a:extLst>
          </p:cNvPr>
          <p:cNvSpPr/>
          <p:nvPr/>
        </p:nvSpPr>
        <p:spPr>
          <a:xfrm>
            <a:off x="6907998" y="3751807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C0F1D-4689-4BD2-9F20-473E35CECC7E}"/>
              </a:ext>
            </a:extLst>
          </p:cNvPr>
          <p:cNvSpPr txBox="1"/>
          <p:nvPr/>
        </p:nvSpPr>
        <p:spPr>
          <a:xfrm>
            <a:off x="6338572" y="296754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2E143-154D-4F9F-8285-B7F9C718F00D}"/>
              </a:ext>
            </a:extLst>
          </p:cNvPr>
          <p:cNvSpPr txBox="1"/>
          <p:nvPr/>
        </p:nvSpPr>
        <p:spPr>
          <a:xfrm>
            <a:off x="7016242" y="30063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41BFD3-D99D-4D38-B9A2-0E28D93BFA11}"/>
              </a:ext>
            </a:extLst>
          </p:cNvPr>
          <p:cNvSpPr txBox="1"/>
          <p:nvPr/>
        </p:nvSpPr>
        <p:spPr>
          <a:xfrm>
            <a:off x="6331684" y="3523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7AACB-3B50-43A2-BB82-DE1E893210F9}"/>
              </a:ext>
            </a:extLst>
          </p:cNvPr>
          <p:cNvSpPr txBox="1"/>
          <p:nvPr/>
        </p:nvSpPr>
        <p:spPr>
          <a:xfrm>
            <a:off x="7000524" y="35101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87524302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</p:spTree>
    <p:extLst>
      <p:ext uri="{BB962C8B-B14F-4D97-AF65-F5344CB8AC3E}">
        <p14:creationId xmlns:p14="http://schemas.microsoft.com/office/powerpoint/2010/main" val="3949735790"/>
      </p:ext>
    </p:extLst>
  </p:cSld>
  <p:clrMapOvr>
    <a:masterClrMapping/>
  </p:clrMapOvr>
  <p:transition/>
  <p:timing/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F5F5D-157A-4BB3-91D8-553348004C61}"/>
              </a:ext>
            </a:extLst>
          </p:cNvPr>
          <p:cNvCxnSpPr/>
          <p:nvPr/>
        </p:nvCxnSpPr>
        <p:spPr>
          <a:xfrm flipH="1" flipV="1">
            <a:off x="4381980" y="2163256"/>
            <a:ext cx="0" cy="281734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EA3C-5A30-4850-8B55-DF38046ECFB3}"/>
              </a:ext>
            </a:extLst>
          </p:cNvPr>
          <p:cNvCxnSpPr/>
          <p:nvPr/>
        </p:nvCxnSpPr>
        <p:spPr>
          <a:xfrm>
            <a:off x="4134846" y="4716986"/>
            <a:ext cx="39047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1DF8A-A9C4-453F-B911-4AC1E814123B}"/>
              </a:ext>
            </a:extLst>
          </p:cNvPr>
          <p:cNvSpPr txBox="1"/>
          <p:nvPr/>
        </p:nvSpPr>
        <p:spPr>
          <a:xfrm>
            <a:off x="5897233" y="479593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8FA1B-ED32-4C27-B675-4A1494998000}"/>
              </a:ext>
            </a:extLst>
          </p:cNvPr>
          <p:cNvSpPr txBox="1"/>
          <p:nvPr/>
        </p:nvSpPr>
        <p:spPr>
          <a:xfrm rot="16200000">
            <a:off x="3587075" y="31449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53117747-590F-4055-8767-3BC60C0C098D}"/>
              </a:ext>
            </a:extLst>
          </p:cNvPr>
          <p:cNvSpPr/>
          <p:nvPr/>
        </p:nvSpPr>
        <p:spPr>
          <a:xfrm>
            <a:off x="4988531" y="2467252"/>
            <a:ext cx="2675129" cy="1837037"/>
          </a:xfrm>
          <a:custGeom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AAD7F0-FB5A-473C-BB49-EFF2C0211E77}"/>
              </a:ext>
            </a:extLst>
          </p:cNvPr>
          <p:cNvSpPr/>
          <p:nvPr/>
        </p:nvSpPr>
        <p:spPr>
          <a:xfrm>
            <a:off x="6477253" y="3619136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398FB2-B729-478F-846D-A882E0738EC9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6555503" y="2865410"/>
            <a:ext cx="0" cy="7537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E17877-A718-43A0-B870-B585494A170B}"/>
              </a:ext>
            </a:extLst>
          </p:cNvPr>
          <p:cNvCxnSpPr>
            <a:stCxn id="21" idx="2"/>
          </p:cNvCxnSpPr>
          <p:nvPr/>
        </p:nvCxnSpPr>
        <p:spPr>
          <a:xfrm flipH="1">
            <a:off x="4988531" y="3697386"/>
            <a:ext cx="148872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9AC0D-24B8-4601-A7F1-3B0C7B97468E}"/>
              </a:ext>
            </a:extLst>
          </p:cNvPr>
          <p:cNvCxnSpPr/>
          <p:nvPr/>
        </p:nvCxnSpPr>
        <p:spPr>
          <a:xfrm flipV="1">
            <a:off x="6151683" y="3385770"/>
            <a:ext cx="403820" cy="311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C19F1-14A1-440C-9A2F-AF82E9712626}"/>
              </a:ext>
            </a:extLst>
          </p:cNvPr>
          <p:cNvCxnSpPr/>
          <p:nvPr/>
        </p:nvCxnSpPr>
        <p:spPr>
          <a:xfrm flipV="1">
            <a:off x="5890021" y="3174446"/>
            <a:ext cx="657243" cy="5071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B736DF-FD1E-44C2-B2C1-DFB82130B0CD}"/>
              </a:ext>
            </a:extLst>
          </p:cNvPr>
          <p:cNvCxnSpPr/>
          <p:nvPr/>
        </p:nvCxnSpPr>
        <p:spPr>
          <a:xfrm flipV="1">
            <a:off x="5604884" y="2957093"/>
            <a:ext cx="936191" cy="72243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640CFB-B9A1-49D5-9250-0981CB72882B}"/>
              </a:ext>
            </a:extLst>
          </p:cNvPr>
          <p:cNvCxnSpPr/>
          <p:nvPr/>
        </p:nvCxnSpPr>
        <p:spPr>
          <a:xfrm flipV="1">
            <a:off x="5269853" y="3067745"/>
            <a:ext cx="813228" cy="6275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250048A-84ED-4C68-B0C8-8B7A93DA356A}"/>
              </a:ext>
            </a:extLst>
          </p:cNvPr>
          <p:cNvSpPr/>
          <p:nvPr/>
        </p:nvSpPr>
        <p:spPr>
          <a:xfrm>
            <a:off x="5799583" y="3350710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569466"/>
      </p:ext>
    </p:extLst>
  </p:cSld>
  <p:clrMapOvr>
    <a:masterClrMapping/>
  </p:clrMapOvr>
  <p:transition/>
  <p:timing/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F5F5D-157A-4BB3-91D8-553348004C61}"/>
              </a:ext>
            </a:extLst>
          </p:cNvPr>
          <p:cNvCxnSpPr/>
          <p:nvPr/>
        </p:nvCxnSpPr>
        <p:spPr>
          <a:xfrm flipH="1" flipV="1">
            <a:off x="4381980" y="2163256"/>
            <a:ext cx="0" cy="281734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EA3C-5A30-4850-8B55-DF38046ECFB3}"/>
              </a:ext>
            </a:extLst>
          </p:cNvPr>
          <p:cNvCxnSpPr/>
          <p:nvPr/>
        </p:nvCxnSpPr>
        <p:spPr>
          <a:xfrm>
            <a:off x="4134846" y="4716986"/>
            <a:ext cx="39047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1DF8A-A9C4-453F-B911-4AC1E814123B}"/>
              </a:ext>
            </a:extLst>
          </p:cNvPr>
          <p:cNvSpPr txBox="1"/>
          <p:nvPr/>
        </p:nvSpPr>
        <p:spPr>
          <a:xfrm>
            <a:off x="5897233" y="479593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8FA1B-ED32-4C27-B675-4A1494998000}"/>
              </a:ext>
            </a:extLst>
          </p:cNvPr>
          <p:cNvSpPr txBox="1"/>
          <p:nvPr/>
        </p:nvSpPr>
        <p:spPr>
          <a:xfrm rot="16200000">
            <a:off x="3587075" y="31449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53117747-590F-4055-8767-3BC60C0C098D}"/>
              </a:ext>
            </a:extLst>
          </p:cNvPr>
          <p:cNvSpPr/>
          <p:nvPr/>
        </p:nvSpPr>
        <p:spPr>
          <a:xfrm>
            <a:off x="4988531" y="2467252"/>
            <a:ext cx="2675129" cy="1837037"/>
          </a:xfrm>
          <a:custGeom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AAD7F0-FB5A-473C-BB49-EFF2C0211E77}"/>
              </a:ext>
            </a:extLst>
          </p:cNvPr>
          <p:cNvSpPr/>
          <p:nvPr/>
        </p:nvSpPr>
        <p:spPr>
          <a:xfrm>
            <a:off x="6477253" y="3619136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398FB2-B729-478F-846D-A882E0738EC9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6555503" y="2865410"/>
            <a:ext cx="0" cy="7537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E17877-A718-43A0-B870-B585494A170B}"/>
              </a:ext>
            </a:extLst>
          </p:cNvPr>
          <p:cNvCxnSpPr>
            <a:stCxn id="21" idx="2"/>
          </p:cNvCxnSpPr>
          <p:nvPr/>
        </p:nvCxnSpPr>
        <p:spPr>
          <a:xfrm flipH="1">
            <a:off x="4988531" y="3697386"/>
            <a:ext cx="148872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9AC0D-24B8-4601-A7F1-3B0C7B97468E}"/>
              </a:ext>
            </a:extLst>
          </p:cNvPr>
          <p:cNvCxnSpPr/>
          <p:nvPr/>
        </p:nvCxnSpPr>
        <p:spPr>
          <a:xfrm flipV="1">
            <a:off x="6151683" y="3385770"/>
            <a:ext cx="403820" cy="311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C19F1-14A1-440C-9A2F-AF82E9712626}"/>
              </a:ext>
            </a:extLst>
          </p:cNvPr>
          <p:cNvCxnSpPr/>
          <p:nvPr/>
        </p:nvCxnSpPr>
        <p:spPr>
          <a:xfrm flipV="1">
            <a:off x="5890021" y="3174446"/>
            <a:ext cx="657243" cy="5071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B736DF-FD1E-44C2-B2C1-DFB82130B0CD}"/>
              </a:ext>
            </a:extLst>
          </p:cNvPr>
          <p:cNvCxnSpPr/>
          <p:nvPr/>
        </p:nvCxnSpPr>
        <p:spPr>
          <a:xfrm flipV="1">
            <a:off x="5604884" y="2957093"/>
            <a:ext cx="936191" cy="72243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640CFB-B9A1-49D5-9250-0981CB72882B}"/>
              </a:ext>
            </a:extLst>
          </p:cNvPr>
          <p:cNvCxnSpPr/>
          <p:nvPr/>
        </p:nvCxnSpPr>
        <p:spPr>
          <a:xfrm flipV="1">
            <a:off x="5269853" y="3067745"/>
            <a:ext cx="813228" cy="6275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250048A-84ED-4C68-B0C8-8B7A93DA356A}"/>
              </a:ext>
            </a:extLst>
          </p:cNvPr>
          <p:cNvSpPr/>
          <p:nvPr/>
        </p:nvSpPr>
        <p:spPr>
          <a:xfrm>
            <a:off x="5799583" y="3350710"/>
            <a:ext cx="156500" cy="156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268990"/>
      </p:ext>
    </p:extLst>
  </p:cSld>
  <p:clrMapOvr>
    <a:masterClrMapping/>
  </p:clrMapOvr>
  <p:transition/>
  <p:timing/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Sharpe Ratio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1242F-E686-4A71-891F-DBE0A605F682}"/>
              </a:ext>
            </a:extLst>
          </p:cNvPr>
          <p:cNvSpPr txBox="1"/>
          <p:nvPr/>
        </p:nvSpPr>
        <p:spPr>
          <a:xfrm>
            <a:off x="1951242" y="1444565"/>
            <a:ext cx="82895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It is one of the most important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risk and return measures 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used in </a:t>
            </a:r>
          </a:p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quantitative finance – it was first used by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William Sharpe</a:t>
            </a:r>
            <a:endParaRPr lang="en-GB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 describes how much excess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return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you are receiving</a:t>
            </a:r>
            <a:endParaRPr lang="en-GB" sz="24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extra </a:t>
            </a:r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volatility</a:t>
            </a:r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that you endure holding a riskier asset (stock)</a:t>
            </a:r>
            <a:endParaRPr lang="hu-HU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7FDA8-3276-4491-B1AC-CC2F0A6461AC}"/>
              </a:ext>
            </a:extLst>
          </p:cNvPr>
          <p:cNvSpPr txBox="1"/>
          <p:nvPr/>
        </p:nvSpPr>
        <p:spPr>
          <a:xfrm>
            <a:off x="3654583" y="5371669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400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9294B-E19F-419C-BDC4-76552BC3DA1F}"/>
              </a:ext>
            </a:extLst>
          </p:cNvPr>
          <p:cNvSpPr txBox="1"/>
          <p:nvPr/>
        </p:nvSpPr>
        <p:spPr>
          <a:xfrm>
            <a:off x="4198682" y="5371670"/>
            <a:ext cx="4907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average rate of return of investment 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F7879-8D0E-42E6-B360-CD70CD04BDB5}"/>
              </a:ext>
            </a:extLst>
          </p:cNvPr>
          <p:cNvSpPr txBox="1"/>
          <p:nvPr/>
        </p:nvSpPr>
        <p:spPr>
          <a:xfrm>
            <a:off x="3654583" y="5854981"/>
            <a:ext cx="64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400" b="1" baseline="-2500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630E9D-0A9F-4197-BCE2-C3AA2D2B0ACF}"/>
              </a:ext>
            </a:extLst>
          </p:cNvPr>
          <p:cNvSpPr txBox="1"/>
          <p:nvPr/>
        </p:nvSpPr>
        <p:spPr>
          <a:xfrm>
            <a:off x="4198682" y="5867497"/>
            <a:ext cx="43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rate of return of risk-free security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C3A4D5-2F18-4DE0-A426-377733AAC726}"/>
              </a:ext>
            </a:extLst>
          </p:cNvPr>
          <p:cNvSpPr txBox="1"/>
          <p:nvPr/>
        </p:nvSpPr>
        <p:spPr>
          <a:xfrm>
            <a:off x="8196002" y="4019315"/>
            <a:ext cx="2786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a Sharpe-ratio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S(x) &gt; 1 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is considered to be good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D17D8-462B-4488-A58E-984FBA56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3" y="3668162"/>
            <a:ext cx="3796154" cy="13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20589"/>
      </p:ext>
    </p:extLst>
  </p:cSld>
  <p:clrMapOvr>
    <a:masterClrMapping/>
  </p:clrMapOvr>
  <p:transition/>
  <p:timing/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Allocation Line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FE222FF3-DD7F-48E8-8DEB-79307E77946B}"/>
              </a:ext>
            </a:extLst>
          </p:cNvPr>
          <p:cNvCxnSpPr/>
          <p:nvPr/>
        </p:nvCxnSpPr>
        <p:spPr>
          <a:xfrm flipH="1" flipV="1">
            <a:off x="1934053" y="2495354"/>
            <a:ext cx="0" cy="31111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6058AD5D-798B-4276-803D-2F88D8166D07}"/>
              </a:ext>
            </a:extLst>
          </p:cNvPr>
          <p:cNvCxnSpPr/>
          <p:nvPr/>
        </p:nvCxnSpPr>
        <p:spPr>
          <a:xfrm>
            <a:off x="1686919" y="5342900"/>
            <a:ext cx="532025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2">
            <a:extLst>
              <a:ext uri="{FF2B5EF4-FFF2-40B4-BE49-F238E27FC236}">
                <a16:creationId xmlns:a16="http://schemas.microsoft.com/office/drawing/2014/main" id="{D7C13DE8-B85E-4FEE-BB8A-EEBD601D17BB}"/>
              </a:ext>
            </a:extLst>
          </p:cNvPr>
          <p:cNvSpPr txBox="1"/>
          <p:nvPr/>
        </p:nvSpPr>
        <p:spPr>
          <a:xfrm>
            <a:off x="4206444" y="541069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RISK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DD9C6C78-5BD1-4E74-91AE-3C28E6E9CAE4}"/>
              </a:ext>
            </a:extLst>
          </p:cNvPr>
          <p:cNvSpPr txBox="1"/>
          <p:nvPr/>
        </p:nvSpPr>
        <p:spPr>
          <a:xfrm rot="16200000">
            <a:off x="1139148" y="36162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3813740A-A3C0-4FB3-9AA0-7E3B60E32163}"/>
              </a:ext>
            </a:extLst>
          </p:cNvPr>
          <p:cNvSpPr/>
          <p:nvPr/>
        </p:nvSpPr>
        <p:spPr>
          <a:xfrm>
            <a:off x="3133047" y="3000608"/>
            <a:ext cx="2675129" cy="1837037"/>
          </a:xfrm>
          <a:custGeom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Ellipszis 18">
            <a:extLst>
              <a:ext uri="{FF2B5EF4-FFF2-40B4-BE49-F238E27FC236}">
                <a16:creationId xmlns:a16="http://schemas.microsoft.com/office/drawing/2014/main" id="{B61D56B4-C844-4141-BADD-D67E829170B0}"/>
              </a:ext>
            </a:extLst>
          </p:cNvPr>
          <p:cNvSpPr/>
          <p:nvPr/>
        </p:nvSpPr>
        <p:spPr>
          <a:xfrm>
            <a:off x="1824533" y="4657243"/>
            <a:ext cx="193281" cy="19328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1" name="Szövegdoboz 19">
            <a:extLst>
              <a:ext uri="{FF2B5EF4-FFF2-40B4-BE49-F238E27FC236}">
                <a16:creationId xmlns:a16="http://schemas.microsoft.com/office/drawing/2014/main" id="{038BFAAF-93B5-4247-87ED-38C4E6EA13CF}"/>
              </a:ext>
            </a:extLst>
          </p:cNvPr>
          <p:cNvSpPr txBox="1"/>
          <p:nvPr/>
        </p:nvSpPr>
        <p:spPr>
          <a:xfrm>
            <a:off x="838200" y="4450381"/>
            <a:ext cx="96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 err="1"/>
              <a:t>risk-free</a:t>
            </a:r>
            <a:endParaRPr lang="hu-HU" i="1"/>
          </a:p>
          <a:p>
            <a:pPr algn="ctr"/>
            <a:r>
              <a:rPr lang="hu-HU" i="1"/>
              <a:t>   asset</a:t>
            </a:r>
            <a:endParaRPr lang="hu-HU" i="1"/>
          </a:p>
        </p:txBody>
      </p:sp>
      <p:sp>
        <p:nvSpPr>
          <p:cNvPr id="32" name="Szövegdoboz 21">
            <a:extLst>
              <a:ext uri="{FF2B5EF4-FFF2-40B4-BE49-F238E27FC236}">
                <a16:creationId xmlns:a16="http://schemas.microsoft.com/office/drawing/2014/main" id="{49F73C8B-7545-4A6B-AB62-7B5862DECA81}"/>
              </a:ext>
            </a:extLst>
          </p:cNvPr>
          <p:cNvSpPr txBox="1"/>
          <p:nvPr/>
        </p:nvSpPr>
        <p:spPr>
          <a:xfrm>
            <a:off x="3650041" y="3800510"/>
            <a:ext cx="233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portfolio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maximum Sharpe-ratio</a:t>
            </a:r>
          </a:p>
        </p:txBody>
      </p:sp>
      <p:cxnSp>
        <p:nvCxnSpPr>
          <p:cNvPr id="33" name="Egyenes összekötő 23">
            <a:extLst>
              <a:ext uri="{FF2B5EF4-FFF2-40B4-BE49-F238E27FC236}">
                <a16:creationId xmlns:a16="http://schemas.microsoft.com/office/drawing/2014/main" id="{34386594-0528-46AF-8CAB-B217DF9DD7E4}"/>
              </a:ext>
            </a:extLst>
          </p:cNvPr>
          <p:cNvCxnSpPr/>
          <p:nvPr/>
        </p:nvCxnSpPr>
        <p:spPr>
          <a:xfrm flipV="1">
            <a:off x="2017814" y="3026366"/>
            <a:ext cx="2979903" cy="167600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Ötágú csillag 24">
            <a:extLst>
              <a:ext uri="{FF2B5EF4-FFF2-40B4-BE49-F238E27FC236}">
                <a16:creationId xmlns:a16="http://schemas.microsoft.com/office/drawing/2014/main" id="{F5D4654B-1032-4A37-A087-E3CA441BCE8B}"/>
              </a:ext>
            </a:extLst>
          </p:cNvPr>
          <p:cNvSpPr/>
          <p:nvPr/>
        </p:nvSpPr>
        <p:spPr>
          <a:xfrm>
            <a:off x="3294383" y="3617539"/>
            <a:ext cx="426763" cy="426763"/>
          </a:xfrm>
          <a:prstGeom prst="star5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5" name="Szövegdoboz 25">
            <a:extLst>
              <a:ext uri="{FF2B5EF4-FFF2-40B4-BE49-F238E27FC236}">
                <a16:creationId xmlns:a16="http://schemas.microsoft.com/office/drawing/2014/main" id="{20397A3B-CAF1-4DBC-89BF-EF667348D1AB}"/>
              </a:ext>
            </a:extLst>
          </p:cNvPr>
          <p:cNvSpPr txBox="1"/>
          <p:nvPr/>
        </p:nvSpPr>
        <p:spPr>
          <a:xfrm>
            <a:off x="3113328" y="2471448"/>
            <a:ext cx="177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capital</a:t>
            </a:r>
            <a:endParaRPr lang="hu-HU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  allocation line</a:t>
            </a:r>
          </a:p>
        </p:txBody>
      </p:sp>
      <p:sp>
        <p:nvSpPr>
          <p:cNvPr id="36" name="Szövegdoboz 8">
            <a:extLst>
              <a:ext uri="{FF2B5EF4-FFF2-40B4-BE49-F238E27FC236}">
                <a16:creationId xmlns:a16="http://schemas.microsoft.com/office/drawing/2014/main" id="{745FA20A-8018-4D24-B5FE-3879975A755A}"/>
              </a:ext>
            </a:extLst>
          </p:cNvPr>
          <p:cNvSpPr txBox="1"/>
          <p:nvPr/>
        </p:nvSpPr>
        <p:spPr>
          <a:xfrm>
            <a:off x="7045550" y="1923072"/>
            <a:ext cx="44680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usually there are not just stocks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in out portfolio – we can consider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bonds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risk-free assets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HAVE RISK-FREE ASSETS IN OUR</a:t>
            </a:r>
            <a:b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PORTFOLIO AS WELL !!!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considering this fact what is the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sz="2000" b="1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optimal portfolio </a:t>
            </a:r>
            <a:r>
              <a:rPr lang="hu-HU" sz="2000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now?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 optimal portfolios lie on the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capital allocation line </a:t>
            </a:r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4861"/>
      </p:ext>
    </p:extLst>
  </p:cSld>
  <p:clrMapOvr>
    <a:masterClrMapping/>
  </p:clrMapOvr>
  <p:transition/>
  <p:timing/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>
                <a:solidFill>
                  <a:schemeClr val="accent1">
                    <a:lumMod val="75000"/>
                  </a:schemeClr>
                </a:solidFill>
              </a:rPr>
              <a:t>Monte-Carlo Simulations </a:t>
            </a:r>
            <a:r>
              <a:rPr lang="hu-HU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4108368576"/>
      </p:ext>
    </p:extLst>
  </p:cSld>
  <p:clrMapOvr>
    <a:masterClrMapping/>
  </p:clrMapOvr>
  <p:transition/>
  <p:timing/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his method was first used back in the </a:t>
            </a:r>
            <a:r>
              <a:rPr lang="en-GB" sz="26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194</a:t>
            </a:r>
            <a:r>
              <a:rPr lang="hu-HU" sz="26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0</a:t>
            </a:r>
            <a:r>
              <a:rPr lang="en-GB" sz="26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hu-HU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during the </a:t>
            </a:r>
            <a:r>
              <a:rPr lang="hu-HU" sz="2600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Manhattan Project </a:t>
            </a:r>
            <a:r>
              <a:rPr lang="hu-HU" sz="26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at Los Alamos</a:t>
            </a:r>
          </a:p>
          <a:p>
            <a:r>
              <a:rPr lang="hu-HU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John von Neumann</a:t>
            </a:r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Stanislaw Ulam </a:t>
            </a:r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Nicholas Metropolis </a:t>
            </a:r>
            <a:r>
              <a:rPr lang="hu-HU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applied this method to nuclear physics related problems</a:t>
            </a:r>
            <a:endParaRPr lang="hu-HU" sz="2600" b="0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E4CA93-DC2B-4004-8E6B-EA73DFF80325}"/>
              </a:ext>
            </a:extLst>
          </p:cNvPr>
          <p:cNvSpPr/>
          <p:nvPr/>
        </p:nvSpPr>
        <p:spPr>
          <a:xfrm>
            <a:off x="2872450" y="4167339"/>
            <a:ext cx="6447099" cy="1377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Monte-Carlo method </a:t>
            </a:r>
            <a:r>
              <a:rPr lang="hu-HU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solves a deterministic </a:t>
            </a:r>
          </a:p>
          <a:p>
            <a:pPr algn="ctr"/>
            <a:r>
              <a:rPr lang="hu-HU" sz="2400">
                <a:solidFill>
                  <a:schemeClr val="tx1">
                    <a:lumMod val="50000"/>
                    <a:lumOff val="50000"/>
                  </a:schemeClr>
                </a:solidFill>
              </a:rPr>
              <a:t>problem using probabilistic methods</a:t>
            </a:r>
          </a:p>
        </p:txBody>
      </p:sp>
    </p:spTree>
    <p:extLst>
      <p:ext uri="{BB962C8B-B14F-4D97-AF65-F5344CB8AC3E}">
        <p14:creationId xmlns:p14="http://schemas.microsoft.com/office/powerpoint/2010/main" val="3254404894"/>
      </p:ext>
    </p:extLst>
  </p:cSld>
  <p:clrMapOvr>
    <a:masterClrMapping/>
  </p:clrMapOvr>
  <p:transition/>
  <p:timing/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46AB92-3250-47A2-8CEB-2D90FA4724A4}"/>
              </a:ext>
            </a:extLst>
          </p:cNvPr>
          <p:cNvSpPr/>
          <p:nvPr/>
        </p:nvSpPr>
        <p:spPr>
          <a:xfrm>
            <a:off x="2872450" y="5175994"/>
            <a:ext cx="6447099" cy="1377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DA16C0-2DB5-46BC-A3A4-499DC1065876}"/>
              </a:ext>
            </a:extLst>
          </p:cNvPr>
          <p:cNvSpPr/>
          <p:nvPr/>
        </p:nvSpPr>
        <p:spPr>
          <a:xfrm>
            <a:off x="1822465" y="2201219"/>
            <a:ext cx="1916158" cy="1916158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50009-FABF-4349-B727-CF42AA5323B0}"/>
              </a:ext>
            </a:extLst>
          </p:cNvPr>
          <p:cNvSpPr txBox="1"/>
          <p:nvPr/>
        </p:nvSpPr>
        <p:spPr>
          <a:xfrm>
            <a:off x="2612068" y="41479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FD24B-521B-4F30-B139-FD2DED864FF4}"/>
              </a:ext>
            </a:extLst>
          </p:cNvPr>
          <p:cNvSpPr txBox="1"/>
          <p:nvPr/>
        </p:nvSpPr>
        <p:spPr>
          <a:xfrm>
            <a:off x="3833499" y="29284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388F8-697E-450B-AE2E-F8744B4A196F}"/>
              </a:ext>
            </a:extLst>
          </p:cNvPr>
          <p:cNvSpPr/>
          <p:nvPr/>
        </p:nvSpPr>
        <p:spPr>
          <a:xfrm>
            <a:off x="1787739" y="2150307"/>
            <a:ext cx="1997677" cy="1997677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BF036-713A-43B8-B49B-DE4CCD69EBD2}"/>
              </a:ext>
            </a:extLst>
          </p:cNvPr>
          <p:cNvSpPr txBox="1"/>
          <p:nvPr/>
        </p:nvSpPr>
        <p:spPr>
          <a:xfrm>
            <a:off x="5028736" y="1748931"/>
            <a:ext cx="56957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have to calculate the</a:t>
            </a:r>
          </a:p>
          <a:p>
            <a:pPr algn="ctr"/>
            <a:r>
              <a:rPr lang="hu-HU" sz="24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area of the circle </a:t>
            </a:r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within a square</a:t>
            </a:r>
          </a:p>
          <a:p>
            <a:pPr algn="ctr"/>
            <a:endParaRPr lang="hu-HU" sz="24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GENERATE RANDOM POINTS</a:t>
            </a: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ON THE TWO-DIMENSIONAL PLANE</a:t>
            </a:r>
          </a:p>
          <a:p>
            <a:pPr algn="ctr"/>
            <a:endParaRPr lang="hu-HU" sz="24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we just have to count the </a:t>
            </a:r>
            <a:r>
              <a:rPr lang="hu-HU" sz="24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relative frequency</a:t>
            </a:r>
          </a:p>
          <a:p>
            <a:pPr algn="ctr"/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of points inside the circle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0F2E4-CC42-4695-9E67-B0E250C072E5}"/>
              </a:ext>
            </a:extLst>
          </p:cNvPr>
          <p:cNvSpPr txBox="1"/>
          <p:nvPr/>
        </p:nvSpPr>
        <p:spPr>
          <a:xfrm>
            <a:off x="3856826" y="5649379"/>
            <a:ext cx="180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8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circle</a:t>
            </a:r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 =  a</a:t>
            </a:r>
            <a:r>
              <a:rPr lang="hu-HU" sz="2800" b="1" baseline="300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GB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54092-2479-440F-9854-538A8B49160E}"/>
                  </a:ext>
                </a:extLst>
              </p:cNvPr>
              <p:cNvSpPr txBox="1"/>
              <p:nvPr/>
            </p:nvSpPr>
            <p:spPr>
              <a:xfrm>
                <a:off x="5406896" y="5546594"/>
                <a:ext cx="3041217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𝐰𝐢𝐭𝐡𝐢𝐧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𝐭𝐡𝐞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𝐜𝐢𝐫𝐜𝐥𝐞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𝐧𝐮𝐦𝐛𝐞𝐫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b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54092-2479-440F-9854-538A8B49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96" y="5546594"/>
                <a:ext cx="3041217" cy="728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156344"/>
      </p:ext>
    </p:extLst>
  </p:cSld>
  <p:clrMapOvr>
    <a:masterClrMapping/>
  </p:clrMapOvr>
  <p:transition/>
  <p:timing/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72"/>
            <a:ext cx="10515600" cy="4953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b="1">
                <a:solidFill>
                  <a:srgbClr val="FFC000"/>
                </a:solidFill>
              </a:rPr>
              <a:t>WHAT IS THE BASIC PRINCIPLE?</a:t>
            </a:r>
          </a:p>
          <a:p>
            <a:endParaRPr lang="hu-HU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>
                <a:solidFill>
                  <a:srgbClr val="525252"/>
                </a:solidFill>
              </a:rPr>
              <a:t>w</a:t>
            </a:r>
            <a:r>
              <a:rPr lang="hu-HU" b="0" i="0">
                <a:solidFill>
                  <a:srgbClr val="525252"/>
                </a:solidFill>
                <a:effectLst/>
              </a:rPr>
              <a:t>e can </a:t>
            </a:r>
            <a:r>
              <a:rPr lang="en-GB" b="0" i="0">
                <a:solidFill>
                  <a:srgbClr val="525252"/>
                </a:solidFill>
                <a:effectLst/>
              </a:rPr>
              <a:t>estimate the possible outcomes of an </a:t>
            </a:r>
            <a:r>
              <a:rPr lang="en-GB" b="1" i="0">
                <a:solidFill>
                  <a:srgbClr val="525252"/>
                </a:solidFill>
                <a:effectLst/>
              </a:rPr>
              <a:t>uncertain event</a:t>
            </a:r>
            <a:r>
              <a:rPr lang="hu-HU" b="1" i="0">
                <a:solidFill>
                  <a:srgbClr val="525252"/>
                </a:solidFill>
                <a:effectLst/>
              </a:rPr>
              <a:t>s</a:t>
            </a:r>
            <a:endParaRPr lang="hu-HU" b="1" i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have to generate several possible outcomes and then we have to calculate the average of these outcomes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more iterations we make the better will be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913253695"/>
      </p:ext>
    </p:extLst>
  </p:cSld>
  <p:clrMapOvr>
    <a:masterClrMapping/>
  </p:clrMapOvr>
  <p:transition/>
  <p:timing/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0205E-CBB9-475E-86ED-9A42624E8C49}"/>
              </a:ext>
            </a:extLst>
          </p:cNvPr>
          <p:cNvSpPr txBox="1"/>
          <p:nvPr/>
        </p:nvSpPr>
        <p:spPr>
          <a:xfrm>
            <a:off x="6216979" y="1734772"/>
            <a:ext cx="48004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200" i="1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</a:t>
            </a:r>
            <a:r>
              <a:rPr lang="hu-HU" sz="22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200" i="1">
                <a:solidFill>
                  <a:schemeClr val="tx1">
                    <a:lumMod val="65000"/>
                    <a:lumOff val="35000"/>
                  </a:schemeClr>
                </a:solidFill>
              </a:rPr>
              <a:t> assets (such as stocks)</a:t>
            </a:r>
          </a:p>
          <a:p>
            <a:pPr algn="ctr"/>
            <a:r>
              <a:rPr lang="hu-HU" sz="2200" i="1">
                <a:solidFill>
                  <a:schemeClr val="tx1">
                    <a:lumMod val="65000"/>
                    <a:lumOff val="35000"/>
                  </a:schemeClr>
                </a:solidFill>
              </a:rPr>
              <a:t>follow </a:t>
            </a:r>
            <a:r>
              <a:rPr lang="hu-HU" sz="22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lognormal random work</a:t>
            </a:r>
          </a:p>
          <a:p>
            <a:pPr algn="ctr"/>
            <a:endParaRPr lang="hu-HU" sz="22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F8731-9592-4AC7-8D20-90F2D31EF12A}"/>
              </a:ext>
            </a:extLst>
          </p:cNvPr>
          <p:cNvSpPr/>
          <p:nvPr/>
        </p:nvSpPr>
        <p:spPr>
          <a:xfrm>
            <a:off x="2244291" y="1609997"/>
            <a:ext cx="3483979" cy="1107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dS = </a:t>
            </a:r>
            <a:r>
              <a:rPr lang="hu-HU" sz="280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</a:t>
            </a:r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 dt + </a:t>
            </a:r>
            <a:r>
              <a:rPr lang="hu-HU" sz="280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 dX</a:t>
            </a:r>
            <a:endParaRPr lang="hu-HU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A577-4562-4C51-9AFC-7CA9AB49CFBB}"/>
              </a:ext>
            </a:extLst>
          </p:cNvPr>
          <p:cNvSpPr txBox="1"/>
          <p:nvPr/>
        </p:nvSpPr>
        <p:spPr>
          <a:xfrm>
            <a:off x="-2685327" y="420161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/>
          </a:p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98FC3-76E9-4AAC-9A0C-18CA2BFF35FF}"/>
              </a:ext>
            </a:extLst>
          </p:cNvPr>
          <p:cNvSpPr txBox="1"/>
          <p:nvPr/>
        </p:nvSpPr>
        <p:spPr>
          <a:xfrm>
            <a:off x="2308793" y="2989840"/>
            <a:ext cx="78163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IF WE KNOW THE S(0) STARTING POINT OF THE STOCK PRICE</a:t>
            </a:r>
            <a:b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AND WE KNOW THE </a:t>
            </a:r>
            <a:r>
              <a:rPr lang="hu-HU" sz="2400" b="1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𝝻 and 𝞂 PARAMETERS</a:t>
            </a: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THEN WE CAN MAKE MULTIPLE SIMULATIONS</a:t>
            </a:r>
          </a:p>
          <a:p>
            <a:pPr algn="ctr"/>
            <a:endParaRPr lang="hu-HU" sz="2400" b="1" i="1">
              <a:solidFill>
                <a:schemeClr val="tx1">
                  <a:lumMod val="65000"/>
                  <a:lumOff val="35000"/>
                </a:schemeClr>
              </a:solidFill>
              <a:ea typeface="Cambria Math" panose="02040503050406030204" pitchFamily="18" charset="0"/>
            </a:endParaRPr>
          </a:p>
          <a:p>
            <a:pPr algn="ctr"/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it is quite cheap to create simulations like these we know</a:t>
            </a:r>
          </a:p>
          <a:p>
            <a:pPr algn="ctr"/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how to simulate </a:t>
            </a:r>
            <a:r>
              <a:rPr lang="hu-HU" sz="2400" b="1" i="1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lognormal random walks</a:t>
            </a:r>
          </a:p>
          <a:p>
            <a:pPr algn="ctr"/>
            <a:endParaRPr lang="hu-HU" sz="2400" b="1" i="1">
              <a:solidFill>
                <a:schemeClr val="tx1">
                  <a:lumMod val="65000"/>
                  <a:lumOff val="35000"/>
                </a:schemeClr>
              </a:solidFill>
              <a:ea typeface="Cambria Math" panose="02040503050406030204" pitchFamily="18" charset="0"/>
            </a:endParaRP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 AVERAGE OF THESE SIMULATIONS YIELDS</a:t>
            </a:r>
            <a:b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</a:br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 FUTURE S(t) PRICE OF THE STOCK !!!</a:t>
            </a:r>
            <a:endParaRPr lang="hu-HU" sz="2400" b="1" i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hu-HU" sz="24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46817"/>
      </p:ext>
    </p:extLst>
  </p:cSld>
  <p:clrMapOvr>
    <a:masterClrMapping/>
  </p:clrMapOvr>
  <p:transition/>
  <p:timing/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A577-4562-4C51-9AFC-7CA9AB49CFBB}"/>
              </a:ext>
            </a:extLst>
          </p:cNvPr>
          <p:cNvSpPr txBox="1"/>
          <p:nvPr/>
        </p:nvSpPr>
        <p:spPr>
          <a:xfrm>
            <a:off x="-2685327" y="420161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/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2B500-5E71-444B-81A4-6C403D19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60" y="1967696"/>
            <a:ext cx="7627479" cy="40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8898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0A73A11-6421-4F16-94F2-4676AD3A3E37}"/>
              </a:ext>
            </a:extLst>
          </p:cNvPr>
          <p:cNvSpPr/>
          <p:nvPr/>
        </p:nvSpPr>
        <p:spPr>
          <a:xfrm>
            <a:off x="4692693" y="2522493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362640" y="2143387"/>
            <a:ext cx="427880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synonyms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(par value, face value or nominal value)</a:t>
            </a:r>
          </a:p>
          <a:p>
            <a:pPr algn="ctr"/>
            <a:endParaRPr lang="hu-HU" sz="2000" b="1" i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THE PRINCIPAL AMOUNT IS PAID</a:t>
            </a:r>
            <a:b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TO THE INVESTOR AFTER A</a:t>
            </a:r>
            <a:b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PERIOD OF TIME !!!</a:t>
            </a:r>
          </a:p>
          <a:p>
            <a:pPr algn="ctr"/>
            <a:endParaRPr lang="hu-HU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is crucial  that when dealing with </a:t>
            </a:r>
          </a:p>
          <a:p>
            <a:pPr algn="ctr"/>
            <a:r>
              <a:rPr lang="hu-HU" sz="20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zero-coupon bonds </a:t>
            </a:r>
            <a:r>
              <a:rPr lang="en-GB" sz="2000" b="1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 other</a:t>
            </a:r>
            <a:endParaRPr lang="hu-HU" sz="2000" b="1" i="1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1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cash paymen</a:t>
            </a:r>
            <a:r>
              <a:rPr lang="en-GB" sz="2000" b="0" i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is made</a:t>
            </a:r>
            <a:endParaRPr lang="en-GB" sz="20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38900"/>
      </p:ext>
    </p:extLst>
  </p:cSld>
  <p:clrMapOvr>
    <a:masterClrMapping/>
  </p:clrMapOvr>
  <p:transition/>
  <p:timing/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br>
              <a:rPr lang="en-GB" b="1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188379323"/>
      </p:ext>
    </p:extLst>
  </p:cSld>
  <p:clrMapOvr>
    <a:masterClrMapping/>
  </p:clrMapOvr>
  <p:transition/>
  <p:timing/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the Capital Asset Pricing Model (CAPM) was first formulated by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William F. Sharpe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back in the early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1960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linear relationship</a:t>
            </a: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</a:rPr>
              <a:t> between an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y stock expected return and the market premium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>
              <a:solidFill>
                <a:srgbClr val="FF9999"/>
              </a:solidFill>
            </a:endParaRP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85226"/>
      </p:ext>
    </p:extLst>
  </p:cSld>
  <p:clrMapOvr>
    <a:masterClrMapping/>
  </p:clrMapOvr>
  <p:transition/>
  <p:timing/>
</p:sld>
</file>

<file path=ppt/slides/slide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4763-94C3-4988-A96C-69C84C21293C}"/>
              </a:ext>
            </a:extLst>
          </p:cNvPr>
          <p:cNvSpPr txBox="1"/>
          <p:nvPr/>
        </p:nvSpPr>
        <p:spPr>
          <a:xfrm>
            <a:off x="962489" y="1809108"/>
            <a:ext cx="2154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 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of investment – it may be a single stock or a portfolio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49BCC-938B-4893-A03F-BD88AED5B3AE}"/>
              </a:ext>
            </a:extLst>
          </p:cNvPr>
          <p:cNvSpPr/>
          <p:nvPr/>
        </p:nvSpPr>
        <p:spPr>
          <a:xfrm>
            <a:off x="3472475" y="1929467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  =  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   +    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FABD50-0DA3-4E78-A2AF-307B11EEBFAC}"/>
              </a:ext>
            </a:extLst>
          </p:cNvPr>
          <p:cNvSpPr/>
          <p:nvPr/>
        </p:nvSpPr>
        <p:spPr>
          <a:xfrm>
            <a:off x="3746377" y="1906961"/>
            <a:ext cx="996036" cy="996036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9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4763-94C3-4988-A96C-69C84C21293C}"/>
              </a:ext>
            </a:extLst>
          </p:cNvPr>
          <p:cNvSpPr txBox="1"/>
          <p:nvPr/>
        </p:nvSpPr>
        <p:spPr>
          <a:xfrm>
            <a:off x="962489" y="1809108"/>
            <a:ext cx="2154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 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of investment – it may be a single stock or a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E275F-E77E-4914-9833-6496B5E4D3B7}"/>
              </a:ext>
            </a:extLst>
          </p:cNvPr>
          <p:cNvSpPr txBox="1"/>
          <p:nvPr/>
        </p:nvSpPr>
        <p:spPr>
          <a:xfrm>
            <a:off x="3988481" y="3403129"/>
            <a:ext cx="215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base return 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because of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risk-free rate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49BCC-938B-4893-A03F-BD88AED5B3AE}"/>
              </a:ext>
            </a:extLst>
          </p:cNvPr>
          <p:cNvSpPr/>
          <p:nvPr/>
        </p:nvSpPr>
        <p:spPr>
          <a:xfrm>
            <a:off x="3472475" y="1929467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  =  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   +    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0790C2D-4D1C-45A5-9BCD-9FB336478AB6}"/>
              </a:ext>
            </a:extLst>
          </p:cNvPr>
          <p:cNvSpPr/>
          <p:nvPr/>
        </p:nvSpPr>
        <p:spPr>
          <a:xfrm rot="5400000">
            <a:off x="4910219" y="2840168"/>
            <a:ext cx="310719" cy="64633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1445DD-9E2B-4781-AC2D-5D737269734F}"/>
              </a:ext>
            </a:extLst>
          </p:cNvPr>
          <p:cNvSpPr/>
          <p:nvPr/>
        </p:nvSpPr>
        <p:spPr>
          <a:xfrm>
            <a:off x="4820573" y="2041860"/>
            <a:ext cx="719093" cy="71909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3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4763-94C3-4988-A96C-69C84C21293C}"/>
              </a:ext>
            </a:extLst>
          </p:cNvPr>
          <p:cNvSpPr txBox="1"/>
          <p:nvPr/>
        </p:nvSpPr>
        <p:spPr>
          <a:xfrm>
            <a:off x="962489" y="1809108"/>
            <a:ext cx="2154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 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of investment – it may be a single stock or a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E275F-E77E-4914-9833-6496B5E4D3B7}"/>
              </a:ext>
            </a:extLst>
          </p:cNvPr>
          <p:cNvSpPr txBox="1"/>
          <p:nvPr/>
        </p:nvSpPr>
        <p:spPr>
          <a:xfrm>
            <a:off x="3988481" y="3403129"/>
            <a:ext cx="215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base return 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because of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risk-free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392C4-81BB-4558-A156-635AA77C64C5}"/>
              </a:ext>
            </a:extLst>
          </p:cNvPr>
          <p:cNvSpPr txBox="1"/>
          <p:nvPr/>
        </p:nvSpPr>
        <p:spPr>
          <a:xfrm>
            <a:off x="5951677" y="3403129"/>
            <a:ext cx="25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market excess return or the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market premium 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multipled by a factor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49BCC-938B-4893-A03F-BD88AED5B3AE}"/>
              </a:ext>
            </a:extLst>
          </p:cNvPr>
          <p:cNvSpPr/>
          <p:nvPr/>
        </p:nvSpPr>
        <p:spPr>
          <a:xfrm>
            <a:off x="3472475" y="1929467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  =  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   +    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0790C2D-4D1C-45A5-9BCD-9FB336478AB6}"/>
              </a:ext>
            </a:extLst>
          </p:cNvPr>
          <p:cNvSpPr/>
          <p:nvPr/>
        </p:nvSpPr>
        <p:spPr>
          <a:xfrm rot="5400000">
            <a:off x="4910219" y="2840168"/>
            <a:ext cx="310719" cy="64633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9AAC4CE-57FD-4FA8-B544-E9AF5FA2525C}"/>
              </a:ext>
            </a:extLst>
          </p:cNvPr>
          <p:cNvSpPr/>
          <p:nvPr/>
        </p:nvSpPr>
        <p:spPr>
          <a:xfrm rot="5400000">
            <a:off x="6823600" y="2669393"/>
            <a:ext cx="310719" cy="98788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5F0507-0792-476F-A281-0263F6EABA1F}"/>
              </a:ext>
            </a:extLst>
          </p:cNvPr>
          <p:cNvSpPr/>
          <p:nvPr/>
        </p:nvSpPr>
        <p:spPr>
          <a:xfrm>
            <a:off x="5886549" y="1941675"/>
            <a:ext cx="1939919" cy="91592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84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4763-94C3-4988-A96C-69C84C21293C}"/>
              </a:ext>
            </a:extLst>
          </p:cNvPr>
          <p:cNvSpPr txBox="1"/>
          <p:nvPr/>
        </p:nvSpPr>
        <p:spPr>
          <a:xfrm>
            <a:off x="962489" y="1809108"/>
            <a:ext cx="2154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 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of investment – it may be a single stock or a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E275F-E77E-4914-9833-6496B5E4D3B7}"/>
              </a:ext>
            </a:extLst>
          </p:cNvPr>
          <p:cNvSpPr txBox="1"/>
          <p:nvPr/>
        </p:nvSpPr>
        <p:spPr>
          <a:xfrm>
            <a:off x="3988481" y="3403129"/>
            <a:ext cx="215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base return 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because of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risk-free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392C4-81BB-4558-A156-635AA77C64C5}"/>
              </a:ext>
            </a:extLst>
          </p:cNvPr>
          <p:cNvSpPr txBox="1"/>
          <p:nvPr/>
        </p:nvSpPr>
        <p:spPr>
          <a:xfrm>
            <a:off x="5951677" y="3403129"/>
            <a:ext cx="25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market excess return or the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market premium 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multipled by a factor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FEF4BD-F9D4-4541-A438-9676CBC984C8}"/>
              </a:ext>
            </a:extLst>
          </p:cNvPr>
          <p:cNvSpPr/>
          <p:nvPr/>
        </p:nvSpPr>
        <p:spPr>
          <a:xfrm>
            <a:off x="1035950" y="4704122"/>
            <a:ext cx="10120099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LINEAR RELATIONSHIP BETWEEN ANY STOCK </a:t>
            </a: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EXPECTED RETURN AND MARKET PREMIUM !!!</a:t>
            </a:r>
          </a:p>
          <a:p>
            <a:pPr algn="ctr"/>
            <a:endParaRPr lang="hu-HU" sz="2400" b="1" i="1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(we can use </a:t>
            </a:r>
            <a:r>
              <a:rPr lang="hu-HU" sz="24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S&amp;P500 </a:t>
            </a:r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index as the </a:t>
            </a:r>
            <a:r>
              <a:rPr lang="hu-HU" sz="2400" b="1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market</a:t>
            </a:r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endParaRPr lang="hu-HU" sz="24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49BCC-938B-4893-A03F-BD88AED5B3AE}"/>
              </a:ext>
            </a:extLst>
          </p:cNvPr>
          <p:cNvSpPr/>
          <p:nvPr/>
        </p:nvSpPr>
        <p:spPr>
          <a:xfrm>
            <a:off x="3472475" y="1929467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  =  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   +    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0790C2D-4D1C-45A5-9BCD-9FB336478AB6}"/>
              </a:ext>
            </a:extLst>
          </p:cNvPr>
          <p:cNvSpPr/>
          <p:nvPr/>
        </p:nvSpPr>
        <p:spPr>
          <a:xfrm rot="5400000">
            <a:off x="4910219" y="2840168"/>
            <a:ext cx="310719" cy="64633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9AAC4CE-57FD-4FA8-B544-E9AF5FA2525C}"/>
              </a:ext>
            </a:extLst>
          </p:cNvPr>
          <p:cNvSpPr/>
          <p:nvPr/>
        </p:nvSpPr>
        <p:spPr>
          <a:xfrm rot="5400000">
            <a:off x="6823600" y="2669393"/>
            <a:ext cx="310719" cy="98788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27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B53E5-67BB-4AC1-A835-1F325A0FEE07}"/>
              </a:ext>
            </a:extLst>
          </p:cNvPr>
          <p:cNvSpPr txBox="1"/>
          <p:nvPr/>
        </p:nvSpPr>
        <p:spPr>
          <a:xfrm>
            <a:off x="2055452" y="3696842"/>
            <a:ext cx="8032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according to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Capital Asset Pricing Model (CAPM)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l-G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parameter is the 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only relevant measure of a stock’s risk</a:t>
            </a:r>
          </a:p>
          <a:p>
            <a:pPr lvl="1"/>
            <a:endParaRPr lang="hu-HU" sz="20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0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D5F93E-3944-4C65-ACF7-046266BDD0D6}"/>
              </a:ext>
            </a:extLst>
          </p:cNvPr>
          <p:cNvSpPr txBox="1"/>
          <p:nvPr/>
        </p:nvSpPr>
        <p:spPr>
          <a:xfrm>
            <a:off x="2055452" y="4683541"/>
            <a:ext cx="8757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l-G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parameter measures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stock’s relative volatility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 how much the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price of a given stock goes up or down compared to that of the whole market </a:t>
            </a:r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00A9A-8E1B-48B9-9B57-55A67F844BD5}"/>
              </a:ext>
            </a:extLst>
          </p:cNvPr>
          <p:cNvSpPr txBox="1"/>
          <p:nvPr/>
        </p:nvSpPr>
        <p:spPr>
          <a:xfrm>
            <a:off x="7095590" y="2185446"/>
            <a:ext cx="3949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 parameter defines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how risky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your portfolio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relative to the market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08697B-E60D-4C4A-AE18-C609E314F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8" b="69871"/>
          <a:stretch>
            <a:fillRect/>
          </a:stretch>
        </p:blipFill>
        <p:spPr>
          <a:xfrm>
            <a:off x="4334037" y="1916709"/>
            <a:ext cx="2567508" cy="12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55153"/>
      </p:ext>
    </p:extLst>
  </p:cSld>
  <p:clrMapOvr>
    <a:masterClrMapping/>
  </p:clrMapOvr>
  <p:transition/>
  <p:timing/>
</p:sld>
</file>

<file path=ppt/slides/slide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00A9A-8E1B-48B9-9B57-55A67F844BD5}"/>
              </a:ext>
            </a:extLst>
          </p:cNvPr>
          <p:cNvSpPr txBox="1"/>
          <p:nvPr/>
        </p:nvSpPr>
        <p:spPr>
          <a:xfrm>
            <a:off x="7095590" y="1886772"/>
            <a:ext cx="3949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 parameter defines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how risky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your portfolio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relative to the market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08697B-E60D-4C4A-AE18-C609E314F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8" b="69871"/>
          <a:stretch>
            <a:fillRect/>
          </a:stretch>
        </p:blipFill>
        <p:spPr>
          <a:xfrm>
            <a:off x="4334037" y="1618035"/>
            <a:ext cx="2567508" cy="12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41E9D-1DB4-463D-BFF2-C84F8BEC618B}"/>
              </a:ext>
            </a:extLst>
          </p:cNvPr>
          <p:cNvSpPr txBox="1"/>
          <p:nvPr/>
        </p:nvSpPr>
        <p:spPr>
          <a:xfrm>
            <a:off x="1798323" y="2993077"/>
            <a:ext cx="90369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if your portfolio has no risk then your expected return is the 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risk-free return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(you can lend your money to a bank or government)</a:t>
            </a:r>
          </a:p>
          <a:p>
            <a:endParaRPr lang="hu-HU" sz="20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your portfolio is more risky than the market then your return 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will be higher of course</a:t>
            </a:r>
          </a:p>
          <a:p>
            <a:endParaRPr lang="hu-HU" sz="20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your portfolio less risky than the market – less return</a:t>
            </a:r>
          </a:p>
          <a:p>
            <a:endParaRPr lang="hu-HU" sz="200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08432-F4F0-4E48-AAA2-851AA55077BC}"/>
              </a:ext>
            </a:extLst>
          </p:cNvPr>
          <p:cNvSpPr txBox="1"/>
          <p:nvPr/>
        </p:nvSpPr>
        <p:spPr>
          <a:xfrm>
            <a:off x="2360472" y="5494640"/>
            <a:ext cx="8030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b="1">
                <a:solidFill>
                  <a:srgbClr val="FFC000"/>
                </a:solidFill>
              </a:rPr>
              <a:t>β</a:t>
            </a:r>
            <a:r>
              <a:rPr lang="hu-HU" sz="2000" b="1">
                <a:solidFill>
                  <a:srgbClr val="FFC000"/>
                </a:solidFill>
              </a:rPr>
              <a:t> = 1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stock moving exactly with the market has beta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r>
              <a:rPr lang="el-GR" sz="2000" b="1">
                <a:solidFill>
                  <a:srgbClr val="FFC000"/>
                </a:solidFill>
              </a:rPr>
              <a:t>β</a:t>
            </a:r>
            <a:r>
              <a:rPr lang="hu-HU" sz="2000" b="1">
                <a:solidFill>
                  <a:srgbClr val="FFC000"/>
                </a:solidFill>
              </a:rPr>
              <a:t> &gt; 1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given stock is more volatile than the market (more expected return)</a:t>
            </a:r>
          </a:p>
          <a:p>
            <a:r>
              <a:rPr lang="el-GR" sz="2000" b="1">
                <a:solidFill>
                  <a:srgbClr val="FFC000"/>
                </a:solidFill>
              </a:rPr>
              <a:t>β</a:t>
            </a:r>
            <a:r>
              <a:rPr lang="hu-HU" sz="2000" b="1">
                <a:solidFill>
                  <a:srgbClr val="FFC000"/>
                </a:solidFill>
              </a:rPr>
              <a:t> &lt; </a:t>
            </a:r>
            <a:r>
              <a:rPr lang="hu-HU" sz="2000">
                <a:solidFill>
                  <a:srgbClr val="FFC000"/>
                </a:solidFill>
              </a:rPr>
              <a:t>1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  given stock is less volatile than the market (less expected return)</a:t>
            </a:r>
          </a:p>
        </p:txBody>
      </p:sp>
    </p:spTree>
    <p:extLst>
      <p:ext uri="{BB962C8B-B14F-4D97-AF65-F5344CB8AC3E}">
        <p14:creationId xmlns:p14="http://schemas.microsoft.com/office/powerpoint/2010/main" val="730062957"/>
      </p:ext>
    </p:extLst>
  </p:cSld>
  <p:clrMapOvr>
    <a:masterClrMapping/>
  </p:clrMapOvr>
  <p:transition/>
  <p:timing/>
</p:sld>
</file>

<file path=ppt/slides/slide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00A9A-8E1B-48B9-9B57-55A67F844BD5}"/>
              </a:ext>
            </a:extLst>
          </p:cNvPr>
          <p:cNvSpPr txBox="1"/>
          <p:nvPr/>
        </p:nvSpPr>
        <p:spPr>
          <a:xfrm>
            <a:off x="7095590" y="1886772"/>
            <a:ext cx="3949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 parameter defines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how risky </a:t>
            </a:r>
          </a:p>
          <a:p>
            <a:pPr algn="ctr"/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your portfolio 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relative to the market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08697B-E60D-4C4A-AE18-C609E314F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8" b="69871"/>
          <a:stretch>
            <a:fillRect/>
          </a:stretch>
        </p:blipFill>
        <p:spPr>
          <a:xfrm>
            <a:off x="4334037" y="1618035"/>
            <a:ext cx="2567508" cy="1268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D06C12-C230-4764-A32E-D1AE2DAE0F21}"/>
              </a:ext>
            </a:extLst>
          </p:cNvPr>
          <p:cNvSpPr txBox="1"/>
          <p:nvPr/>
        </p:nvSpPr>
        <p:spPr>
          <a:xfrm>
            <a:off x="3144856" y="318903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b="1">
                <a:solidFill>
                  <a:srgbClr val="FFC000"/>
                </a:solidFill>
              </a:rPr>
              <a:t>β</a:t>
            </a:r>
            <a:r>
              <a:rPr lang="hu-HU" sz="2400" b="1">
                <a:solidFill>
                  <a:srgbClr val="FFC000"/>
                </a:solidFill>
              </a:rPr>
              <a:t> = 0.5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4437F-CDDB-4CD1-89FF-2ADE19C82622}"/>
              </a:ext>
            </a:extLst>
          </p:cNvPr>
          <p:cNvSpPr txBox="1"/>
          <p:nvPr/>
        </p:nvSpPr>
        <p:spPr>
          <a:xfrm>
            <a:off x="4627666" y="3244334"/>
            <a:ext cx="28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less volatile than the market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B8B06-D34F-40CF-99F0-43BD50493F47}"/>
              </a:ext>
            </a:extLst>
          </p:cNvPr>
          <p:cNvSpPr txBox="1"/>
          <p:nvPr/>
        </p:nvSpPr>
        <p:spPr>
          <a:xfrm>
            <a:off x="3729741" y="3738016"/>
            <a:ext cx="553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Stock market goes up by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this stock goes up by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5%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market falls by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2%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this stock falls by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1%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B98BF-ED2A-49ED-8F62-21588B3A5F46}"/>
              </a:ext>
            </a:extLst>
          </p:cNvPr>
          <p:cNvSpPr txBox="1"/>
          <p:nvPr/>
        </p:nvSpPr>
        <p:spPr>
          <a:xfrm>
            <a:off x="3144856" y="458748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b="1">
                <a:solidFill>
                  <a:srgbClr val="FFC000"/>
                </a:solidFill>
              </a:rPr>
              <a:t>β</a:t>
            </a:r>
            <a:r>
              <a:rPr lang="hu-HU" sz="2400" b="1">
                <a:solidFill>
                  <a:srgbClr val="FFC000"/>
                </a:solidFill>
              </a:rPr>
              <a:t> = 1.5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6B174-53AA-4479-B1C6-6592A2185F63}"/>
              </a:ext>
            </a:extLst>
          </p:cNvPr>
          <p:cNvSpPr txBox="1"/>
          <p:nvPr/>
        </p:nvSpPr>
        <p:spPr>
          <a:xfrm>
            <a:off x="4627666" y="4642781"/>
            <a:ext cx="344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50% 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more volatile than the market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161E9-4785-4C17-A808-7221C21AC068}"/>
              </a:ext>
            </a:extLst>
          </p:cNvPr>
          <p:cNvSpPr txBox="1"/>
          <p:nvPr/>
        </p:nvSpPr>
        <p:spPr>
          <a:xfrm>
            <a:off x="3729741" y="5136463"/>
            <a:ext cx="565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Stock market goes up by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this stock goes up by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15%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market falls by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2%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this stock falls by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3%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38486"/>
      </p:ext>
    </p:extLst>
  </p:cSld>
  <p:clrMapOvr>
    <a:masterClrMapping/>
  </p:clrMapOvr>
  <p:transition/>
  <p:timing/>
</p:sld>
</file>

<file path=ppt/slides/slide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E96C88-6A9B-4A4A-A194-BF276118280F}"/>
              </a:ext>
            </a:extLst>
          </p:cNvPr>
          <p:cNvSpPr/>
          <p:nvPr/>
        </p:nvSpPr>
        <p:spPr>
          <a:xfrm>
            <a:off x="2709518" y="2261283"/>
            <a:ext cx="172995" cy="1729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9AE8B7-F33F-461E-A17F-BF9B47D49F23}"/>
              </a:ext>
            </a:extLst>
          </p:cNvPr>
          <p:cNvSpPr/>
          <p:nvPr/>
        </p:nvSpPr>
        <p:spPr>
          <a:xfrm>
            <a:off x="2239690" y="3035642"/>
            <a:ext cx="172995" cy="1729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3648A-5384-40B5-B039-A2C308576074}"/>
              </a:ext>
            </a:extLst>
          </p:cNvPr>
          <p:cNvSpPr/>
          <p:nvPr/>
        </p:nvSpPr>
        <p:spPr>
          <a:xfrm>
            <a:off x="3596100" y="2674896"/>
            <a:ext cx="172995" cy="1729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295A8-36E2-4FA0-8542-5C1236F88728}"/>
              </a:ext>
            </a:extLst>
          </p:cNvPr>
          <p:cNvSpPr/>
          <p:nvPr/>
        </p:nvSpPr>
        <p:spPr>
          <a:xfrm>
            <a:off x="3318848" y="3455770"/>
            <a:ext cx="172995" cy="1729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882C1-2A8A-465E-81EA-74B8CFC9B047}"/>
              </a:ext>
            </a:extLst>
          </p:cNvPr>
          <p:cNvSpPr txBox="1"/>
          <p:nvPr/>
        </p:nvSpPr>
        <p:spPr>
          <a:xfrm>
            <a:off x="3432289" y="317293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34480-3B4F-432C-8A5A-EC52385283D4}"/>
              </a:ext>
            </a:extLst>
          </p:cNvPr>
          <p:cNvSpPr txBox="1"/>
          <p:nvPr/>
        </p:nvSpPr>
        <p:spPr>
          <a:xfrm>
            <a:off x="3668351" y="2343318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Motorola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83D8B-E392-4E65-9C13-D87AE89108FD}"/>
              </a:ext>
            </a:extLst>
          </p:cNvPr>
          <p:cNvSpPr txBox="1"/>
          <p:nvPr/>
        </p:nvSpPr>
        <p:spPr>
          <a:xfrm>
            <a:off x="2367918" y="2818713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TSLA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5A012-1286-40F9-B850-3A47DE478D7A}"/>
              </a:ext>
            </a:extLst>
          </p:cNvPr>
          <p:cNvSpPr txBox="1"/>
          <p:nvPr/>
        </p:nvSpPr>
        <p:spPr>
          <a:xfrm>
            <a:off x="2744700" y="195373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GOOGL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5731A-36C7-4AA0-9567-7E5FE389B2D3}"/>
              </a:ext>
            </a:extLst>
          </p:cNvPr>
          <p:cNvSpPr txBox="1"/>
          <p:nvPr/>
        </p:nvSpPr>
        <p:spPr>
          <a:xfrm>
            <a:off x="5425588" y="1983398"/>
            <a:ext cx="4745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We know how to calculate the </a:t>
            </a:r>
            <a:r>
              <a:rPr lang="el-GR" b="1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beta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   for a single stock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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just have to calculate the covariance and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	the variance of the market</a:t>
            </a: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How to deal with a portfolio containing</a:t>
            </a:r>
          </a:p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hu-HU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several stocks?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9B43B-A08D-4EA5-B203-ECE89D9A6125}"/>
              </a:ext>
            </a:extLst>
          </p:cNvPr>
          <p:cNvSpPr txBox="1"/>
          <p:nvPr/>
        </p:nvSpPr>
        <p:spPr>
          <a:xfrm>
            <a:off x="3188892" y="4383257"/>
            <a:ext cx="5682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A given portfolio’s </a:t>
            </a:r>
            <a:r>
              <a:rPr lang="el-GR" b="1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beta value is the weighted sum of the </a:t>
            </a:r>
          </a:p>
          <a:p>
            <a:pPr algn="ctr"/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stocks’ betas within the portfolio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D7089B-E7C2-4EA0-A342-D33C27E0CBD0}"/>
              </a:ext>
            </a:extLst>
          </p:cNvPr>
          <p:cNvSpPr/>
          <p:nvPr/>
        </p:nvSpPr>
        <p:spPr>
          <a:xfrm>
            <a:off x="3708559" y="5237413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= w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+ w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+ ... + w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en-GB" sz="2400" b="1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96056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0A73A11-6421-4F16-94F2-4676AD3A3E37}"/>
              </a:ext>
            </a:extLst>
          </p:cNvPr>
          <p:cNvSpPr/>
          <p:nvPr/>
        </p:nvSpPr>
        <p:spPr>
          <a:xfrm>
            <a:off x="4692693" y="3314973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264204" y="3278767"/>
            <a:ext cx="3737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premium</a:t>
            </a:r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 (interest rate) 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 bond issuer is willing to pay to</a:t>
            </a:r>
          </a:p>
          <a:p>
            <a:pPr algn="ctr"/>
            <a:r>
              <a:rPr lang="hu-HU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 for the loan</a:t>
            </a:r>
          </a:p>
        </p:txBody>
      </p:sp>
    </p:spTree>
    <p:extLst>
      <p:ext uri="{BB962C8B-B14F-4D97-AF65-F5344CB8AC3E}">
        <p14:creationId xmlns:p14="http://schemas.microsoft.com/office/powerpoint/2010/main" val="3504331174"/>
      </p:ext>
    </p:extLst>
  </p:cSld>
  <p:clrMapOvr>
    <a:masterClrMapping/>
  </p:clrMapOvr>
  <p:transition/>
  <p:timing/>
</p:sld>
</file>

<file path=ppt/slides/slide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>
                <a:solidFill>
                  <a:schemeClr val="accent1">
                    <a:lumMod val="75000"/>
                  </a:schemeClr>
                </a:solidFill>
              </a:rPr>
              <a:t>Capital Asset Pricing Model</a:t>
            </a:r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GB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and Regression</a:t>
            </a:r>
            <a:br>
              <a:rPr lang="en-GB" b="1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2344840573"/>
      </p:ext>
    </p:extLst>
  </p:cSld>
  <p:clrMapOvr>
    <a:masterClrMapping/>
  </p:clrMapOvr>
  <p:transition/>
  <p:timing/>
</p:sld>
</file>

<file path=ppt/slides/slide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and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9F289-7C7F-40A4-BAC7-226D465B8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2" y="1501366"/>
            <a:ext cx="7733736" cy="38552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189AF9-19F5-494D-9BB7-68F0A25AD9C6}"/>
              </a:ext>
            </a:extLst>
          </p:cNvPr>
          <p:cNvSpPr/>
          <p:nvPr/>
        </p:nvSpPr>
        <p:spPr>
          <a:xfrm>
            <a:off x="3708559" y="5552535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n-GB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 = 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α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 +  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64556"/>
      </p:ext>
    </p:extLst>
  </p:cSld>
  <p:clrMapOvr>
    <a:masterClrMapping/>
  </p:clrMapOvr>
  <p:transition/>
  <p:timing/>
</p:sld>
</file>

<file path=ppt/slides/slide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Capital Asset Pricing Model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and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A3D42-3068-48DF-879D-07757C58F897}"/>
              </a:ext>
            </a:extLst>
          </p:cNvPr>
          <p:cNvSpPr txBox="1"/>
          <p:nvPr/>
        </p:nvSpPr>
        <p:spPr>
          <a:xfrm>
            <a:off x="2890439" y="1538240"/>
            <a:ext cx="641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l-GR" b="1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beta is the only relevant measure of risk – it determines the 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	additional premium beyond the risk-free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2D43-9673-4409-91D9-C0BA3139A6AB}"/>
              </a:ext>
            </a:extLst>
          </p:cNvPr>
          <p:cNvSpPr txBox="1"/>
          <p:nvPr/>
        </p:nvSpPr>
        <p:spPr>
          <a:xfrm>
            <a:off x="2890439" y="2413337"/>
            <a:ext cx="617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What is </a:t>
            </a:r>
            <a:r>
              <a:rPr lang="el-GR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 alpha?</a:t>
            </a: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	  The </a:t>
            </a:r>
            <a:r>
              <a:rPr lang="el-GR" b="1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alpha parameter is the difference between the 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		return and the expected return !!!</a:t>
            </a: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78EB7-37E9-40F1-BF21-3514F18EDC54}"/>
              </a:ext>
            </a:extLst>
          </p:cNvPr>
          <p:cNvSpPr txBox="1"/>
          <p:nvPr/>
        </p:nvSpPr>
        <p:spPr>
          <a:xfrm>
            <a:off x="2864792" y="4946487"/>
            <a:ext cx="646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CAPM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may estimate that a portfolio should earn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15%</a:t>
            </a:r>
          </a:p>
          <a:p>
            <a:pPr algn="ctr"/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but it actually earned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20%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. In this case </a:t>
            </a:r>
            <a:r>
              <a:rPr lang="el-GR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alpha </a:t>
            </a:r>
          </a:p>
          <a:p>
            <a:pPr algn="ctr"/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is the difference so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5%</a:t>
            </a:r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9E945-0AE7-46B2-B79E-87FEF1BC258D}"/>
              </a:ext>
            </a:extLst>
          </p:cNvPr>
          <p:cNvSpPr txBox="1"/>
          <p:nvPr/>
        </p:nvSpPr>
        <p:spPr>
          <a:xfrm>
            <a:off x="4456541" y="5991471"/>
            <a:ext cx="3278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FOR CAPM ALPHA IS ZERO !!!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0E2486-E03B-4BBE-AD89-601A8C53A542}"/>
              </a:ext>
            </a:extLst>
          </p:cNvPr>
          <p:cNvSpPr/>
          <p:nvPr/>
        </p:nvSpPr>
        <p:spPr>
          <a:xfrm>
            <a:off x="3708557" y="3808554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α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= 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n-GB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{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+  </a:t>
            </a:r>
            <a:r>
              <a:rPr lang="el-G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) }</a:t>
            </a:r>
            <a:endParaRPr lang="en-GB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5529"/>
      </p:ext>
    </p:extLst>
  </p:cSld>
  <p:clrMapOvr>
    <a:masterClrMapping/>
  </p:clrMapOvr>
  <p:transition/>
  <p:timing/>
</p:sld>
</file>

<file path=ppt/slides/slide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>
                <a:solidFill>
                  <a:schemeClr val="accent1">
                    <a:lumMod val="75000"/>
                  </a:schemeClr>
                </a:solidFill>
              </a:rPr>
              <a:t>Interest Rate Modeling</a:t>
            </a:r>
            <a:br>
              <a:rPr lang="en-GB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910775437"/>
      </p:ext>
    </p:extLst>
  </p:cSld>
  <p:clrMapOvr>
    <a:masterClrMapping/>
  </p:clrMapOvr>
  <p:transition/>
  <p:timing/>
</p:sld>
</file>

<file path=ppt/slides/slide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Interest Rate Modeling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792855-750E-4F42-843B-7F4FDC8766A2}"/>
              </a:ext>
            </a:extLst>
          </p:cNvPr>
          <p:cNvCxnSpPr/>
          <p:nvPr/>
        </p:nvCxnSpPr>
        <p:spPr>
          <a:xfrm flipH="1" flipV="1">
            <a:off x="1533802" y="2675106"/>
            <a:ext cx="0" cy="2954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715874-F941-4B6B-915F-D8565920D440}"/>
              </a:ext>
            </a:extLst>
          </p:cNvPr>
          <p:cNvCxnSpPr/>
          <p:nvPr/>
        </p:nvCxnSpPr>
        <p:spPr>
          <a:xfrm flipV="1">
            <a:off x="1344332" y="5440467"/>
            <a:ext cx="3928059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AD1E4-0D5A-4C97-AAC7-A33B753F2E03}"/>
              </a:ext>
            </a:extLst>
          </p:cNvPr>
          <p:cNvSpPr txBox="1"/>
          <p:nvPr/>
        </p:nvSpPr>
        <p:spPr>
          <a:xfrm>
            <a:off x="1286554" y="222379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3DA92F8C-512F-456F-8D51-FA4569D925A7}"/>
              </a:ext>
            </a:extLst>
          </p:cNvPr>
          <p:cNvSpPr/>
          <p:nvPr/>
        </p:nvSpPr>
        <p:spPr>
          <a:xfrm>
            <a:off x="1722822" y="3089779"/>
            <a:ext cx="3295135" cy="2085426"/>
          </a:xfrm>
          <a:custGeom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4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581056-4E92-4DF6-8D6E-EB1B346FB44F}"/>
              </a:ext>
            </a:extLst>
          </p:cNvPr>
          <p:cNvSpPr txBox="1"/>
          <p:nvPr/>
        </p:nvSpPr>
        <p:spPr>
          <a:xfrm>
            <a:off x="5289445" y="525061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6FF538-6FD3-4B09-A9DC-D4DD94563AA0}"/>
              </a:ext>
            </a:extLst>
          </p:cNvPr>
          <p:cNvSpPr txBox="1"/>
          <p:nvPr/>
        </p:nvSpPr>
        <p:spPr>
          <a:xfrm>
            <a:off x="5971012" y="2398454"/>
            <a:ext cx="52687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the main problem is that </a:t>
            </a:r>
            <a:r>
              <a:rPr lang="hu-HU" sz="24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 market</a:t>
            </a:r>
          </a:p>
          <a:p>
            <a:pPr algn="ctr"/>
            <a:r>
              <a:rPr lang="hu-HU" sz="24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rates </a:t>
            </a:r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are fluctuating all the time</a:t>
            </a:r>
          </a:p>
          <a:p>
            <a:pPr algn="ctr"/>
            <a:endParaRPr lang="hu-HU" sz="2400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COMPANIES THAT HAVE LOANS ARE </a:t>
            </a:r>
          </a:p>
          <a:p>
            <a:pPr algn="ctr"/>
            <a:r>
              <a:rPr lang="hu-HU" sz="24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DEPENDING ON THE INTEREST RATE !!!</a:t>
            </a:r>
          </a:p>
          <a:p>
            <a:pPr algn="ctr"/>
            <a:endParaRPr lang="hu-HU" sz="2400" b="1" i="1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+ we need the </a:t>
            </a:r>
            <a:r>
              <a:rPr lang="hu-HU" sz="24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</a:t>
            </a:r>
          </a:p>
          <a:p>
            <a:pPr algn="ctr"/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hu-HU" sz="24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pricing bonds</a:t>
            </a:r>
            <a:r>
              <a:rPr lang="hu-HU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730307590"/>
      </p:ext>
    </p:extLst>
  </p:cSld>
  <p:clrMapOvr>
    <a:masterClrMapping/>
  </p:clrMapOvr>
  <p:transition/>
  <p:timing/>
</p:sld>
</file>

<file path=ppt/slides/slide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Vasicek Model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B08429-EB42-41A2-98DC-9ACFABDAE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this model </a:t>
            </a:r>
            <a:r>
              <a:rPr lang="en-GB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was </a:t>
            </a:r>
            <a:r>
              <a:rPr lang="hu-HU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first </a:t>
            </a:r>
            <a:r>
              <a:rPr lang="en-GB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introduced in </a:t>
            </a:r>
            <a:r>
              <a:rPr lang="en-GB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1977</a:t>
            </a:r>
            <a:r>
              <a:rPr lang="en-GB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by </a:t>
            </a:r>
            <a:r>
              <a:rPr lang="en-GB" b="1" i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Oldřich Vašíček</a:t>
            </a:r>
            <a:endParaRPr lang="hu-HU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simple short-rate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bonds, mortgages and credit derivatives are quite sensitive to </a:t>
            </a:r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r(t) 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 changes</a:t>
            </a:r>
          </a:p>
          <a:p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b="0" i="0" u="none" strike="noStrike" baseline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nterest rate modeling is considered </a:t>
            </a:r>
            <a:r>
              <a:rPr lang="hu-HU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quite a </a:t>
            </a:r>
            <a:r>
              <a:rPr lang="en-GB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topic </a:t>
            </a:r>
            <a:endParaRPr lang="hu-HU" b="0" i="0" u="none" strike="noStrike" baseline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rates are </a:t>
            </a:r>
            <a:r>
              <a:rPr lang="en-GB" b="1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affected by </a:t>
            </a:r>
            <a:r>
              <a:rPr lang="hu-HU" b="1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several</a:t>
            </a:r>
            <a:r>
              <a:rPr lang="en-GB" b="1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 factors</a:t>
            </a:r>
            <a:r>
              <a:rPr lang="hu-HU" b="1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political decisions, government intervention </a:t>
            </a:r>
            <a:r>
              <a:rPr lang="hu-HU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and economic states</a:t>
            </a:r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>
              <a:solidFill>
                <a:srgbClr val="FF9999"/>
              </a:solidFill>
            </a:endParaRP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0321"/>
      </p:ext>
    </p:extLst>
  </p:cSld>
  <p:clrMapOvr>
    <a:masterClrMapping/>
  </p:clrMapOvr>
  <p:transition/>
  <p:timing/>
</p:sld>
</file>

<file path=ppt/slides/slide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Vasicek Model</a:t>
            </a:r>
            <a:endParaRPr lang="en-GB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5D085E-7DAC-43AE-BA4A-72A706F67DF1}"/>
              </a:ext>
            </a:extLst>
          </p:cNvPr>
          <p:cNvSpPr/>
          <p:nvPr/>
        </p:nvSpPr>
        <p:spPr>
          <a:xfrm>
            <a:off x="3280994" y="3773265"/>
            <a:ext cx="5630012" cy="10207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dr(t) = </a:t>
            </a:r>
            <a:r>
              <a:rPr lang="el-GR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Ϗ</a:t>
            </a:r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l-GR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-r(t))dt + </a:t>
            </a:r>
            <a:r>
              <a:rPr lang="el-GR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σ</a:t>
            </a:r>
            <a:r>
              <a:rPr lang="hu-HU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 dW(t) </a:t>
            </a:r>
            <a:endParaRPr lang="en-GB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1C291-983E-484E-AF7E-A989C69A79BA}"/>
              </a:ext>
            </a:extLst>
          </p:cNvPr>
          <p:cNvSpPr txBox="1"/>
          <p:nvPr/>
        </p:nvSpPr>
        <p:spPr>
          <a:xfrm>
            <a:off x="2778681" y="1488154"/>
            <a:ext cx="663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Vasicek model 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assumes that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rates follows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 mean-reverting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Ornstein-Uhlenbeck process</a:t>
            </a:r>
            <a:endParaRPr lang="en-GB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88CCC72-C945-405D-B6F6-BC58C7270649}"/>
              </a:ext>
            </a:extLst>
          </p:cNvPr>
          <p:cNvSpPr/>
          <p:nvPr/>
        </p:nvSpPr>
        <p:spPr>
          <a:xfrm rot="5400000">
            <a:off x="5662677" y="4568265"/>
            <a:ext cx="281626" cy="1105842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EFCBA43-9ED0-4541-BFA0-E42731598646}"/>
              </a:ext>
            </a:extLst>
          </p:cNvPr>
          <p:cNvSpPr/>
          <p:nvPr/>
        </p:nvSpPr>
        <p:spPr>
          <a:xfrm rot="16200000">
            <a:off x="7395302" y="2899609"/>
            <a:ext cx="281626" cy="1105842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2CA6C-57A6-48FA-B6B1-40260BD69D98}"/>
              </a:ext>
            </a:extLst>
          </p:cNvPr>
          <p:cNvSpPr txBox="1"/>
          <p:nvPr/>
        </p:nvSpPr>
        <p:spPr>
          <a:xfrm>
            <a:off x="4210746" y="543084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 fluctuates 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around </a:t>
            </a:r>
            <a:r>
              <a:rPr lang="el-GR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– where </a:t>
            </a:r>
            <a:r>
              <a:rPr lang="el-GR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Ϗ</a:t>
            </a:r>
            <a:r>
              <a:rPr lang="el-GR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is the speed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of mean reversion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90546-9678-4CE4-A9FE-2637035AD765}"/>
              </a:ext>
            </a:extLst>
          </p:cNvPr>
          <p:cNvSpPr txBox="1"/>
          <p:nvPr/>
        </p:nvSpPr>
        <p:spPr>
          <a:xfrm>
            <a:off x="5839144" y="2435645"/>
            <a:ext cx="3393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</a:t>
            </a:r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random noise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defined by</a:t>
            </a:r>
            <a:r>
              <a:rPr lang="el-G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l-GR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standard deviation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66132-4449-41D8-A8EF-BF4356098BDC}"/>
              </a:ext>
            </a:extLst>
          </p:cNvPr>
          <p:cNvSpPr txBox="1"/>
          <p:nvPr/>
        </p:nvSpPr>
        <p:spPr>
          <a:xfrm>
            <a:off x="465189" y="3821984"/>
            <a:ext cx="239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i="1">
                <a:solidFill>
                  <a:srgbClr val="FF9999"/>
                </a:solidFill>
              </a:rPr>
              <a:t>THIS MODEL ALLOWS</a:t>
            </a:r>
          </a:p>
          <a:p>
            <a:pPr algn="ctr"/>
            <a:r>
              <a:rPr lang="hu-HU" b="1" i="1">
                <a:solidFill>
                  <a:srgbClr val="FF9999"/>
                </a:solidFill>
              </a:rPr>
              <a:t>r(t) INTEREST RATES TO</a:t>
            </a:r>
          </a:p>
          <a:p>
            <a:pPr algn="ctr"/>
            <a:r>
              <a:rPr lang="hu-HU" b="1" i="1">
                <a:solidFill>
                  <a:srgbClr val="FF9999"/>
                </a:solidFill>
              </a:rPr>
              <a:t>BE NEGATIVE !!!</a:t>
            </a:r>
            <a:endParaRPr lang="en-GB" b="1" i="1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24457"/>
      </p:ext>
    </p:extLst>
  </p:cSld>
  <p:clrMapOvr>
    <a:masterClrMapping/>
  </p:clrMapOvr>
  <p:transition/>
  <p:timing/>
</p:sld>
</file>

<file path=ppt/slides/slide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chemeClr val="accent1">
                    <a:lumMod val="75000"/>
                  </a:schemeClr>
                </a:solidFill>
              </a:rPr>
              <a:t>Bond Pricing with Vasicek Model</a:t>
            </a:r>
            <a:br>
              <a:rPr lang="en-GB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4284737682"/>
      </p:ext>
    </p:extLst>
  </p:cSld>
  <p:clrMapOvr>
    <a:masterClrMapping/>
  </p:clrMapOvr>
  <p:transition/>
  <p:timing/>
</p:sld>
</file>

<file path=ppt/slides/slide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656193" y="4446849"/>
            <a:ext cx="1791080" cy="12143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/>
              <p:nvPr/>
            </p:nvSpPr>
            <p:spPr>
              <a:xfrm>
                <a:off x="6913519" y="4647177"/>
                <a:ext cx="1291892" cy="779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m:rPr>
                                  <m:sty m:val="b"/>
                                </m:rP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b"/>
                                </m:rPr>
                                <a:rPr lang="en-GB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m:rPr>
                              <m:sty m:val="b"/>
                            </m:rP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19" y="4647177"/>
                <a:ext cx="1291892" cy="779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FE72C8-C3EB-4F05-9CDD-C3D542655595}"/>
              </a:ext>
            </a:extLst>
          </p:cNvPr>
          <p:cNvSpPr txBox="1"/>
          <p:nvPr/>
        </p:nvSpPr>
        <p:spPr>
          <a:xfrm>
            <a:off x="7903725" y="49614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9696032"/>
      </p:ext>
    </p:extLst>
  </p:cSld>
  <p:clrMapOvr>
    <a:masterClrMapping/>
  </p:clrMapOvr>
  <p:transition/>
  <p:timing/>
</p:sld>
</file>

<file path=ppt/slides/slide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61878F-DC9D-4BCB-B786-6C46DFAB8E55}"/>
              </a:ext>
            </a:extLst>
          </p:cNvPr>
          <p:cNvSpPr/>
          <p:nvPr/>
        </p:nvSpPr>
        <p:spPr>
          <a:xfrm>
            <a:off x="4220189" y="2819354"/>
            <a:ext cx="3751622" cy="1066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hu-HU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3CFA4-AB27-43A7-8516-4513B49A2438}"/>
              </a:ext>
            </a:extLst>
          </p:cNvPr>
          <p:cNvSpPr txBox="1"/>
          <p:nvPr/>
        </p:nvSpPr>
        <p:spPr>
          <a:xfrm>
            <a:off x="951041" y="1462549"/>
            <a:ext cx="7001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We may construct a continuous model with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5BF6-F44B-4463-84F6-39271EE1EA12}"/>
              </a:ext>
            </a:extLst>
          </p:cNvPr>
          <p:cNvSpPr txBox="1"/>
          <p:nvPr/>
        </p:nvSpPr>
        <p:spPr>
          <a:xfrm>
            <a:off x="951041" y="1990872"/>
            <a:ext cx="7685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Suppose we have amount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in the bank at time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 How much does this</a:t>
            </a:r>
          </a:p>
          <a:p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increase in value from one day to the next?</a:t>
            </a:r>
          </a:p>
        </p:txBody>
      </p:sp>
      <mc:AlternateContent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/>
              <p:nvPr/>
            </p:nvSpPr>
            <p:spPr>
              <a:xfrm>
                <a:off x="4582753" y="3036425"/>
                <a:ext cx="3095719" cy="632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24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x(t+dt) – x(t) =</a:t>
                </a:r>
                <a:r>
                  <a:rPr lang="hu-HU" sz="2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hu-HU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b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b"/>
                        </m:rP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𝐝𝐭</m:t>
                      </m:r>
                    </m:oMath>
                  </m:oMathPara>
                </a14:m>
                <a:endParaRPr lang="hu-HU" sz="24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53" y="3036425"/>
                <a:ext cx="3095719" cy="632802"/>
              </a:xfrm>
              <a:prstGeom prst="rect">
                <a:avLst/>
              </a:prstGeom>
              <a:blipFill>
                <a:blip r:embed="rId2"/>
                <a:stretch>
                  <a:fillRect l="-3150" b="-8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A7CB89F-F1B2-4C44-9003-8110FE3E608C}"/>
              </a:ext>
            </a:extLst>
          </p:cNvPr>
          <p:cNvSpPr txBox="1"/>
          <p:nvPr/>
        </p:nvSpPr>
        <p:spPr>
          <a:xfrm>
            <a:off x="4082453" y="4029170"/>
            <a:ext cx="283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the change in the amount of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money within a dt day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E4CED-753D-42BB-B7F6-A55E65E53E47}"/>
              </a:ext>
            </a:extLst>
          </p:cNvPr>
          <p:cNvSpPr txBox="1"/>
          <p:nvPr/>
        </p:nvSpPr>
        <p:spPr>
          <a:xfrm>
            <a:off x="8382906" y="3028630"/>
            <a:ext cx="247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Taylor-expansion</a:t>
            </a:r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 or the </a:t>
            </a:r>
          </a:p>
          <a:p>
            <a:pPr algn="ctr"/>
            <a:r>
              <a:rPr lang="hu-HU" i="1">
                <a:solidFill>
                  <a:schemeClr val="tx1">
                    <a:lumMod val="65000"/>
                    <a:lumOff val="35000"/>
                  </a:schemeClr>
                </a:solidFill>
              </a:rPr>
              <a:t>definition of derivatives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48CE7-C9E1-4843-B5A5-948DD924DF47}"/>
              </a:ext>
            </a:extLst>
          </p:cNvPr>
          <p:cNvSpPr txBox="1"/>
          <p:nvPr/>
        </p:nvSpPr>
        <p:spPr>
          <a:xfrm>
            <a:off x="2219939" y="4707089"/>
            <a:ext cx="7752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But the interest I receive must be proportional to the actual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amount </a:t>
            </a:r>
          </a:p>
          <a:p>
            <a:pPr algn="ctr"/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 have and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 and the </a:t>
            </a:r>
            <a:r>
              <a:rPr lang="hu-HU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dt</a:t>
            </a:r>
            <a:r>
              <a:rPr lang="hu-HU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time step !!!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E66751-56AD-4C74-9C77-419AFEED7AFC}"/>
              </a:ext>
            </a:extLst>
          </p:cNvPr>
          <p:cNvSpPr/>
          <p:nvPr/>
        </p:nvSpPr>
        <p:spPr>
          <a:xfrm>
            <a:off x="4556923" y="5550655"/>
            <a:ext cx="3078154" cy="1066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r>
              <a:rPr lang="hu-HU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x(t+dt) – x(t) = r x(t) dt </a:t>
            </a:r>
          </a:p>
        </p:txBody>
      </p:sp>
    </p:spTree>
    <p:extLst>
      <p:ext uri="{BB962C8B-B14F-4D97-AF65-F5344CB8AC3E}">
        <p14:creationId xmlns:p14="http://schemas.microsoft.com/office/powerpoint/2010/main" val="352406573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16"/>
  <p:tag name="AS_OS" val="Unix 5.15.0.1031"/>
  <p:tag name="AS_RELEASE_DATE" val="2022.10.14"/>
  <p:tag name="AS_TITLE" val="Aspose.Slides for .NET5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1180</Paragraphs>
  <Slides>129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baseType="lpstr" size="138">
      <vt:lpstr>Arial</vt:lpstr>
      <vt:lpstr>Calibri</vt:lpstr>
      <vt:lpstr>Calibri Light</vt:lpstr>
      <vt:lpstr>Wingdings</vt:lpstr>
      <vt:lpstr>Cambria Math</vt:lpstr>
      <vt:lpstr>SourceSansPro</vt:lpstr>
      <vt:lpstr>Trebuchet MS</vt:lpstr>
      <vt:lpstr>Wingdings 3</vt:lpstr>
      <vt:lpstr>Office Theme</vt:lpstr>
      <vt:lpstr>Bonds(Quantitative Finance)</vt:lpstr>
      <vt:lpstr>Bonds</vt:lpstr>
      <vt:lpstr>Bonds</vt:lpstr>
      <vt:lpstr>Bonds</vt:lpstr>
      <vt:lpstr>Bonds</vt:lpstr>
      <vt:lpstr>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Yield to Maturity (YTM)(Quantitative Finance)</vt:lpstr>
      <vt:lpstr>Yield</vt:lpstr>
      <vt:lpstr>Yield to Maturity</vt:lpstr>
      <vt:lpstr>Yield to Maturity</vt:lpstr>
      <vt:lpstr>Yield to Maturity</vt:lpstr>
      <vt:lpstr>Yield to Maturity</vt:lpstr>
      <vt:lpstr>Yield Curve</vt:lpstr>
      <vt:lpstr>Bonds Prices and Market Interested Rates</vt:lpstr>
      <vt:lpstr>Macaulay Duration</vt:lpstr>
      <vt:lpstr>Macaulay Duration</vt:lpstr>
      <vt:lpstr>Macaulay Duration</vt:lpstr>
      <vt:lpstr>Risks Associated with Bonds</vt:lpstr>
      <vt:lpstr>Risks Associated with Bonds</vt:lpstr>
      <vt:lpstr>Risks Associated with Bonds</vt:lpstr>
      <vt:lpstr>Stocks and Bonds</vt:lpstr>
      <vt:lpstr>Modern Portfolio Theory(Quantitative Finance)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Sharpe Ratio</vt:lpstr>
      <vt:lpstr>Capital Allocation Line</vt:lpstr>
      <vt:lpstr>Monte-Carlo Simulations (Quantitative Finance)</vt:lpstr>
      <vt:lpstr>Monte-Carlo Simulations</vt:lpstr>
      <vt:lpstr>Monte-Carlo Simulations</vt:lpstr>
      <vt:lpstr>Monte-Carlo Simulations</vt:lpstr>
      <vt:lpstr>Monte-Carlo Simulations</vt:lpstr>
      <vt:lpstr>Monte-Carlo Simulations</vt:lpstr>
      <vt:lpstr>Capital Asset Pricing Model (CAPM)(Quantitative Finance)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and Regression(Quantitative Finance)</vt:lpstr>
      <vt:lpstr>Capital Asset Pricing Model and Regression</vt:lpstr>
      <vt:lpstr>Capital Asset Pricing Model and Regression</vt:lpstr>
      <vt:lpstr>Interest Rate Modeling(Quantitative Finance)</vt:lpstr>
      <vt:lpstr>Interest Rate Modeling</vt:lpstr>
      <vt:lpstr>Vasicek Model</vt:lpstr>
      <vt:lpstr>Vasicek Model</vt:lpstr>
      <vt:lpstr>Bond Pricing with Vasicek Model(Quantitative Finance)</vt:lpstr>
      <vt:lpstr>Zero-Coupon Bonds</vt:lpstr>
      <vt:lpstr>Zero-Coupon Bonds</vt:lpstr>
      <vt:lpstr>Zero-Coupon Bonds</vt:lpstr>
      <vt:lpstr>Vasicek Model and Bond Pricing</vt:lpstr>
      <vt:lpstr>Vasicek Model and Bond Pricing</vt:lpstr>
      <vt:lpstr>Vasicek Model and Bond Pricing</vt:lpstr>
      <vt:lpstr>Vasicek Model and Bond Pricing</vt:lpstr>
      <vt:lpstr>Option Pricing withMonte-Carlo Method(Quantitative Finance)</vt:lpstr>
      <vt:lpstr>Option Pricing with Monte-Carlo Simulation</vt:lpstr>
      <vt:lpstr>Option Pricing with Monte-Carlo Simulation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Black-Scholes Model</vt:lpstr>
      <vt:lpstr>The Greeks</vt:lpstr>
      <vt:lpstr>The Greeks</vt:lpstr>
      <vt:lpstr>The Greeks</vt:lpstr>
      <vt:lpstr>The Greeks</vt:lpstr>
      <vt:lpstr>Implied Volatility</vt:lpstr>
      <vt:lpstr>Black-Scholes Model</vt:lpstr>
      <vt:lpstr>Long Term Capital Management (LTCM)</vt:lpstr>
      <vt:lpstr>Long Term Capital Management (LTCM)</vt:lpstr>
      <vt:lpstr>Long Term Capital Management (LTCM)</vt:lpstr>
      <vt:lpstr>Long Term Capital Management (LTCM)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2023-05-17T18:17:44.576</cp:lastPrinted>
  <dcterms:created xsi:type="dcterms:W3CDTF">2023-05-17T18:17:44Z</dcterms:created>
  <dcterms:modified xsi:type="dcterms:W3CDTF">2023-05-17T18:17:51Z</dcterms:modified>
</cp:coreProperties>
</file>