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 id="266" r:id="rId10"/>
    <p:sldId id="267"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E1FF"/>
    <a:srgbClr val="F1ADBD"/>
    <a:srgbClr val="F0F4DA"/>
    <a:srgbClr val="BAE6EC"/>
    <a:srgbClr val="E9F5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EDD924-8CD1-49A2-95F7-72A8DCDC251B}" type="datetimeFigureOut">
              <a:rPr lang="en-US" smtClean="0"/>
              <a:t>12/7/2019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72D0809-B880-4322-BC59-E862FA704F7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945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DD924-8CD1-49A2-95F7-72A8DCDC251B}"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D0809-B880-4322-BC59-E862FA704F7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4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DD924-8CD1-49A2-95F7-72A8DCDC251B}"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D0809-B880-4322-BC59-E862FA704F7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41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DD924-8CD1-49A2-95F7-72A8DCDC251B}"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D0809-B880-4322-BC59-E862FA704F7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874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DD924-8CD1-49A2-95F7-72A8DCDC251B}"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D0809-B880-4322-BC59-E862FA704F7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829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EDD924-8CD1-49A2-95F7-72A8DCDC251B}"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D0809-B880-4322-BC59-E862FA704F7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680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EDD924-8CD1-49A2-95F7-72A8DCDC251B}"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2D0809-B880-4322-BC59-E862FA704F7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65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DD924-8CD1-49A2-95F7-72A8DCDC251B}"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2D0809-B880-4322-BC59-E862FA704F7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47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DD924-8CD1-49A2-95F7-72A8DCDC251B}"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2D0809-B880-4322-BC59-E862FA704F75}" type="slidenum">
              <a:rPr lang="en-US" smtClean="0"/>
              <a:t>‹#›</a:t>
            </a:fld>
            <a:endParaRPr lang="en-US"/>
          </a:p>
        </p:txBody>
      </p:sp>
    </p:spTree>
    <p:extLst>
      <p:ext uri="{BB962C8B-B14F-4D97-AF65-F5344CB8AC3E}">
        <p14:creationId xmlns:p14="http://schemas.microsoft.com/office/powerpoint/2010/main" val="327225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EDD924-8CD1-49A2-95F7-72A8DCDC251B}"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D0809-B880-4322-BC59-E862FA704F7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971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EDD924-8CD1-49A2-95F7-72A8DCDC251B}" type="datetimeFigureOut">
              <a:rPr lang="en-US" smtClean="0"/>
              <a:t>12/7/2019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72D0809-B880-4322-BC59-E862FA704F7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871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EDD924-8CD1-49A2-95F7-72A8DCDC251B}" type="datetimeFigureOut">
              <a:rPr lang="en-US" smtClean="0"/>
              <a:t>12/7/2019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2D0809-B880-4322-BC59-E862FA704F7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108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C83-28C1-4A64-8D01-B56080059CFA}"/>
              </a:ext>
            </a:extLst>
          </p:cNvPr>
          <p:cNvSpPr>
            <a:spLocks noGrp="1"/>
          </p:cNvSpPr>
          <p:nvPr>
            <p:ph type="ctrTitle"/>
          </p:nvPr>
        </p:nvSpPr>
        <p:spPr>
          <a:xfrm>
            <a:off x="1580225" y="802298"/>
            <a:ext cx="9474627" cy="1541407"/>
          </a:xfrm>
        </p:spPr>
        <p:txBody>
          <a:bodyPr>
            <a:normAutofit/>
          </a:bodyPr>
          <a:lstStyle/>
          <a:p>
            <a:r>
              <a:rPr lang="en-US" sz="4800" dirty="0"/>
              <a:t>    WASTE management system</a:t>
            </a:r>
          </a:p>
        </p:txBody>
      </p:sp>
      <p:sp>
        <p:nvSpPr>
          <p:cNvPr id="3" name="Subtitle 2">
            <a:extLst>
              <a:ext uri="{FF2B5EF4-FFF2-40B4-BE49-F238E27FC236}">
                <a16:creationId xmlns:a16="http://schemas.microsoft.com/office/drawing/2014/main" id="{07B1E2A3-EFF0-4CD6-BB16-8BF2BAE7E96A}"/>
              </a:ext>
            </a:extLst>
          </p:cNvPr>
          <p:cNvSpPr>
            <a:spLocks noGrp="1"/>
          </p:cNvSpPr>
          <p:nvPr>
            <p:ph type="subTitle" idx="1"/>
          </p:nvPr>
        </p:nvSpPr>
        <p:spPr>
          <a:xfrm>
            <a:off x="1580225" y="3551067"/>
            <a:ext cx="9474627" cy="2183907"/>
          </a:xfrm>
        </p:spPr>
        <p:txBody>
          <a:bodyPr/>
          <a:lstStyle/>
          <a:p>
            <a:pPr marL="285750" indent="-285750" algn="r">
              <a:buFont typeface="Wingdings" panose="05000000000000000000" pitchFamily="2" charset="2"/>
              <a:buChar char="q"/>
            </a:pPr>
            <a:r>
              <a:rPr lang="en-US" dirty="0"/>
              <a:t>Harshit Shukla (1080358)</a:t>
            </a:r>
          </a:p>
          <a:p>
            <a:pPr marL="285750" indent="-285750" algn="r">
              <a:buFont typeface="Wingdings" panose="05000000000000000000" pitchFamily="2" charset="2"/>
              <a:buChar char="q"/>
            </a:pPr>
            <a:r>
              <a:rPr lang="en-US" dirty="0" err="1"/>
              <a:t>Parth</a:t>
            </a:r>
            <a:r>
              <a:rPr lang="en-US" dirty="0"/>
              <a:t> </a:t>
            </a:r>
            <a:r>
              <a:rPr lang="en-US" dirty="0" err="1"/>
              <a:t>Soni</a:t>
            </a:r>
            <a:r>
              <a:rPr lang="en-US" dirty="0"/>
              <a:t> (1087468)</a:t>
            </a:r>
          </a:p>
        </p:txBody>
      </p:sp>
      <p:pic>
        <p:nvPicPr>
          <p:cNvPr id="4" name="Picture 3">
            <a:extLst>
              <a:ext uri="{FF2B5EF4-FFF2-40B4-BE49-F238E27FC236}">
                <a16:creationId xmlns:a16="http://schemas.microsoft.com/office/drawing/2014/main" id="{25A87A68-3283-4EE7-85B3-EA901CA7308A}"/>
              </a:ext>
            </a:extLst>
          </p:cNvPr>
          <p:cNvPicPr>
            <a:picLocks noChangeAspect="1"/>
          </p:cNvPicPr>
          <p:nvPr/>
        </p:nvPicPr>
        <p:blipFill>
          <a:blip r:embed="rId2"/>
          <a:stretch>
            <a:fillRect/>
          </a:stretch>
        </p:blipFill>
        <p:spPr>
          <a:xfrm>
            <a:off x="1882066" y="3693111"/>
            <a:ext cx="5228948" cy="2364788"/>
          </a:xfrm>
          <a:prstGeom prst="rect">
            <a:avLst/>
          </a:prstGeom>
        </p:spPr>
      </p:pic>
    </p:spTree>
    <p:extLst>
      <p:ext uri="{BB962C8B-B14F-4D97-AF65-F5344CB8AC3E}">
        <p14:creationId xmlns:p14="http://schemas.microsoft.com/office/powerpoint/2010/main" val="3766065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890B-28AB-47C8-8ADC-E1F6ED7E5200}"/>
              </a:ext>
            </a:extLst>
          </p:cNvPr>
          <p:cNvSpPr>
            <a:spLocks noGrp="1"/>
          </p:cNvSpPr>
          <p:nvPr>
            <p:ph type="title"/>
          </p:nvPr>
        </p:nvSpPr>
        <p:spPr>
          <a:xfrm>
            <a:off x="1294362" y="342420"/>
            <a:ext cx="9603275" cy="1049235"/>
          </a:xfrm>
        </p:spPr>
        <p:txBody>
          <a:bodyPr/>
          <a:lstStyle/>
          <a:p>
            <a:r>
              <a:rPr lang="en-US" dirty="0"/>
              <a:t>After cycle completes</a:t>
            </a:r>
          </a:p>
        </p:txBody>
      </p:sp>
      <p:pic>
        <p:nvPicPr>
          <p:cNvPr id="4" name="Picture 3">
            <a:extLst>
              <a:ext uri="{FF2B5EF4-FFF2-40B4-BE49-F238E27FC236}">
                <a16:creationId xmlns:a16="http://schemas.microsoft.com/office/drawing/2014/main" id="{4B45F3E3-91B3-460D-912A-FC90C81002C6}"/>
              </a:ext>
            </a:extLst>
          </p:cNvPr>
          <p:cNvPicPr>
            <a:picLocks noChangeAspect="1"/>
          </p:cNvPicPr>
          <p:nvPr/>
        </p:nvPicPr>
        <p:blipFill>
          <a:blip r:embed="rId2"/>
          <a:stretch>
            <a:fillRect/>
          </a:stretch>
        </p:blipFill>
        <p:spPr>
          <a:xfrm>
            <a:off x="0" y="1688561"/>
            <a:ext cx="12192000" cy="3480878"/>
          </a:xfrm>
          <a:prstGeom prst="rect">
            <a:avLst/>
          </a:prstGeom>
        </p:spPr>
      </p:pic>
    </p:spTree>
    <p:extLst>
      <p:ext uri="{BB962C8B-B14F-4D97-AF65-F5344CB8AC3E}">
        <p14:creationId xmlns:p14="http://schemas.microsoft.com/office/powerpoint/2010/main" val="28045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A6B4-9B56-4A4A-8312-6C6DD0ABA1AA}"/>
              </a:ext>
            </a:extLst>
          </p:cNvPr>
          <p:cNvSpPr>
            <a:spLocks noGrp="1"/>
          </p:cNvSpPr>
          <p:nvPr>
            <p:ph type="title"/>
          </p:nvPr>
        </p:nvSpPr>
        <p:spPr>
          <a:xfrm>
            <a:off x="1451578" y="221423"/>
            <a:ext cx="9603275" cy="1049235"/>
          </a:xfrm>
        </p:spPr>
        <p:txBody>
          <a:bodyPr/>
          <a:lstStyle/>
          <a:p>
            <a:r>
              <a:rPr lang="en-US" dirty="0"/>
              <a:t>Code snippets</a:t>
            </a:r>
          </a:p>
        </p:txBody>
      </p:sp>
      <p:pic>
        <p:nvPicPr>
          <p:cNvPr id="6" name="Content Placeholder 5">
            <a:extLst>
              <a:ext uri="{FF2B5EF4-FFF2-40B4-BE49-F238E27FC236}">
                <a16:creationId xmlns:a16="http://schemas.microsoft.com/office/drawing/2014/main" id="{FFAD6831-642D-46B3-A89E-0FC8216BD25A}"/>
              </a:ext>
            </a:extLst>
          </p:cNvPr>
          <p:cNvPicPr>
            <a:picLocks noGrp="1" noChangeAspect="1"/>
          </p:cNvPicPr>
          <p:nvPr>
            <p:ph idx="1"/>
          </p:nvPr>
        </p:nvPicPr>
        <p:blipFill>
          <a:blip r:embed="rId2"/>
          <a:stretch>
            <a:fillRect/>
          </a:stretch>
        </p:blipFill>
        <p:spPr>
          <a:xfrm>
            <a:off x="211324" y="1911108"/>
            <a:ext cx="5884676" cy="3449638"/>
          </a:xfrm>
          <a:prstGeom prst="rect">
            <a:avLst/>
          </a:prstGeom>
        </p:spPr>
      </p:pic>
      <p:pic>
        <p:nvPicPr>
          <p:cNvPr id="7" name="Picture 6">
            <a:extLst>
              <a:ext uri="{FF2B5EF4-FFF2-40B4-BE49-F238E27FC236}">
                <a16:creationId xmlns:a16="http://schemas.microsoft.com/office/drawing/2014/main" id="{E1826513-8910-47AA-AB62-520539241DF4}"/>
              </a:ext>
            </a:extLst>
          </p:cNvPr>
          <p:cNvPicPr>
            <a:picLocks noChangeAspect="1"/>
          </p:cNvPicPr>
          <p:nvPr/>
        </p:nvPicPr>
        <p:blipFill>
          <a:blip r:embed="rId3"/>
          <a:stretch>
            <a:fillRect/>
          </a:stretch>
        </p:blipFill>
        <p:spPr>
          <a:xfrm>
            <a:off x="6253215" y="1911108"/>
            <a:ext cx="5342437" cy="3449638"/>
          </a:xfrm>
          <a:prstGeom prst="rect">
            <a:avLst/>
          </a:prstGeom>
        </p:spPr>
      </p:pic>
    </p:spTree>
    <p:extLst>
      <p:ext uri="{BB962C8B-B14F-4D97-AF65-F5344CB8AC3E}">
        <p14:creationId xmlns:p14="http://schemas.microsoft.com/office/powerpoint/2010/main" val="17830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A1A5-9892-4C7D-9271-F57F4A99A14C}"/>
              </a:ext>
            </a:extLst>
          </p:cNvPr>
          <p:cNvSpPr>
            <a:spLocks noGrp="1"/>
          </p:cNvSpPr>
          <p:nvPr>
            <p:ph type="title"/>
          </p:nvPr>
        </p:nvSpPr>
        <p:spPr/>
        <p:txBody>
          <a:bodyPr/>
          <a:lstStyle/>
          <a:p>
            <a:r>
              <a:rPr lang="en-US" dirty="0"/>
              <a:t>Future scope</a:t>
            </a:r>
            <a:br>
              <a:rPr lang="en-US" dirty="0"/>
            </a:br>
            <a:endParaRPr lang="en-US" dirty="0"/>
          </a:p>
        </p:txBody>
      </p:sp>
      <p:sp>
        <p:nvSpPr>
          <p:cNvPr id="3" name="Content Placeholder 2">
            <a:extLst>
              <a:ext uri="{FF2B5EF4-FFF2-40B4-BE49-F238E27FC236}">
                <a16:creationId xmlns:a16="http://schemas.microsoft.com/office/drawing/2014/main" id="{FF9995A1-1D74-4DC2-A120-F6168A6362E8}"/>
              </a:ext>
            </a:extLst>
          </p:cNvPr>
          <p:cNvSpPr>
            <a:spLocks noGrp="1"/>
          </p:cNvSpPr>
          <p:nvPr>
            <p:ph idx="1"/>
          </p:nvPr>
        </p:nvSpPr>
        <p:spPr/>
        <p:txBody>
          <a:bodyPr>
            <a:normAutofit fontScale="85000" lnSpcReduction="10000"/>
          </a:bodyPr>
          <a:lstStyle/>
          <a:p>
            <a:pPr marL="0" indent="0">
              <a:buNone/>
            </a:pPr>
            <a:r>
              <a:rPr lang="en-US" dirty="0"/>
              <a:t>This project can be scaled at very high level, adding many other components which can interact with each other efficiently. Future scope points are as below</a:t>
            </a:r>
          </a:p>
          <a:p>
            <a:pPr lvl="0">
              <a:buFont typeface="Wingdings" panose="05000000000000000000" pitchFamily="2" charset="2"/>
              <a:buChar char="ü"/>
            </a:pPr>
            <a:r>
              <a:rPr lang="en-US" dirty="0"/>
              <a:t>Application can be implemented with other in-depth parameters related to organizational units.</a:t>
            </a:r>
          </a:p>
          <a:p>
            <a:pPr lvl="0">
              <a:buFont typeface="Wingdings" panose="05000000000000000000" pitchFamily="2" charset="2"/>
              <a:buChar char="ü"/>
            </a:pPr>
            <a:r>
              <a:rPr lang="en-US" dirty="0"/>
              <a:t>All organizations across all enterprises can interact with each other, incurring time saving and efficient process for waste management.</a:t>
            </a:r>
          </a:p>
          <a:p>
            <a:pPr lvl="0">
              <a:buFont typeface="Wingdings" panose="05000000000000000000" pitchFamily="2" charset="2"/>
              <a:buChar char="ü"/>
            </a:pPr>
            <a:r>
              <a:rPr lang="en-US" dirty="0"/>
              <a:t>We can add critical finance saving algorithm which can save money by efficient recycling process and some percent of saving can be awarded to requestors so that they get involved and encouraged actively in managing waste handling and recycling process.</a:t>
            </a:r>
          </a:p>
          <a:p>
            <a:pPr lvl="0">
              <a:buFont typeface="Wingdings" panose="05000000000000000000" pitchFamily="2" charset="2"/>
              <a:buChar char="ü"/>
            </a:pPr>
            <a:r>
              <a:rPr lang="en-US" dirty="0"/>
              <a:t>Produced products from the waste can be distributed to target entities in need.</a:t>
            </a:r>
          </a:p>
          <a:p>
            <a:endParaRPr lang="en-US" dirty="0"/>
          </a:p>
        </p:txBody>
      </p:sp>
    </p:spTree>
    <p:extLst>
      <p:ext uri="{BB962C8B-B14F-4D97-AF65-F5344CB8AC3E}">
        <p14:creationId xmlns:p14="http://schemas.microsoft.com/office/powerpoint/2010/main" val="349378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DCCA-8D65-4447-B0F6-98BD2666428B}"/>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17011B9-67A9-4970-9B3F-1692F2508D77}"/>
              </a:ext>
            </a:extLst>
          </p:cNvPr>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96899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63F9-B904-4167-965C-6D4683346A17}"/>
              </a:ext>
            </a:extLst>
          </p:cNvPr>
          <p:cNvSpPr>
            <a:spLocks noGrp="1"/>
          </p:cNvSpPr>
          <p:nvPr>
            <p:ph type="title"/>
          </p:nvPr>
        </p:nvSpPr>
        <p:spPr>
          <a:xfrm>
            <a:off x="1451579" y="804519"/>
            <a:ext cx="9603275" cy="1049235"/>
          </a:xfrm>
        </p:spPr>
        <p:txBody>
          <a:bodyPr/>
          <a:lstStyle/>
          <a:p>
            <a:r>
              <a:rPr lang="en-US" dirty="0"/>
              <a:t>Problem statement</a:t>
            </a:r>
          </a:p>
        </p:txBody>
      </p:sp>
      <p:sp>
        <p:nvSpPr>
          <p:cNvPr id="3" name="Content Placeholder 2">
            <a:extLst>
              <a:ext uri="{FF2B5EF4-FFF2-40B4-BE49-F238E27FC236}">
                <a16:creationId xmlns:a16="http://schemas.microsoft.com/office/drawing/2014/main" id="{0DB84189-9FCA-47AD-BC60-2BA3E023A256}"/>
              </a:ext>
            </a:extLst>
          </p:cNvPr>
          <p:cNvSpPr>
            <a:spLocks noGrp="1"/>
          </p:cNvSpPr>
          <p:nvPr>
            <p:ph idx="1"/>
          </p:nvPr>
        </p:nvSpPr>
        <p:spPr>
          <a:xfrm>
            <a:off x="1451579" y="2015732"/>
            <a:ext cx="9603275" cy="3450613"/>
          </a:xfrm>
        </p:spPr>
        <p:txBody>
          <a:bodyPr>
            <a:normAutofit lnSpcReduction="10000"/>
          </a:bodyPr>
          <a:lstStyle/>
          <a:p>
            <a:pPr algn="just"/>
            <a:r>
              <a:rPr lang="en-US" dirty="0"/>
              <a:t>We see huge amount of waste generation and accumulation around us like recyclable, non-recyclable, toxic, soiled waste etc. If such waste is not properly dumped and managed then it can cause unwanted consequences such as – </a:t>
            </a:r>
          </a:p>
          <a:p>
            <a:pPr lvl="1" algn="just">
              <a:buFont typeface="Wingdings" panose="05000000000000000000" pitchFamily="2" charset="2"/>
              <a:buChar char="Ø"/>
            </a:pPr>
            <a:r>
              <a:rPr lang="en-US" dirty="0"/>
              <a:t>Spreading of different type of pollutions</a:t>
            </a:r>
            <a:r>
              <a:rPr lang="fr-FR" dirty="0"/>
              <a:t>, i.e., air pollution, </a:t>
            </a:r>
            <a:r>
              <a:rPr lang="fr-FR" dirty="0" err="1"/>
              <a:t>soil</a:t>
            </a:r>
            <a:r>
              <a:rPr lang="fr-FR" dirty="0"/>
              <a:t> pollution, water pollution etc.</a:t>
            </a:r>
          </a:p>
          <a:p>
            <a:pPr lvl="1" algn="just">
              <a:buFont typeface="Wingdings" panose="05000000000000000000" pitchFamily="2" charset="2"/>
              <a:buChar char="Ø"/>
            </a:pPr>
            <a:r>
              <a:rPr lang="en-US" dirty="0"/>
              <a:t>Spreading of infectious diseases</a:t>
            </a:r>
          </a:p>
          <a:p>
            <a:pPr lvl="1" algn="just">
              <a:buFont typeface="Wingdings" panose="05000000000000000000" pitchFamily="2" charset="2"/>
              <a:buChar char="Ø"/>
            </a:pPr>
            <a:r>
              <a:rPr lang="en-US" dirty="0"/>
              <a:t>Polluting all our environmental resources, including forest, minerals water etc.</a:t>
            </a:r>
          </a:p>
          <a:p>
            <a:pPr algn="just"/>
            <a:r>
              <a:rPr lang="en-US" dirty="0"/>
              <a:t>Many of the countries in the world have seen life threatening epidemics in the past inefficient waste disposal and management systems. This, addressing this issue at the earliest become inevitable.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403773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1CDB-03A5-4BD2-B87C-E049DEC531FD}"/>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67A41284-23D3-4FE6-9747-8E8DDC1D9076}"/>
              </a:ext>
            </a:extLst>
          </p:cNvPr>
          <p:cNvSpPr>
            <a:spLocks noGrp="1"/>
          </p:cNvSpPr>
          <p:nvPr>
            <p:ph idx="1"/>
          </p:nvPr>
        </p:nvSpPr>
        <p:spPr/>
        <p:txBody>
          <a:bodyPr>
            <a:normAutofit fontScale="92500" lnSpcReduction="10000"/>
          </a:bodyPr>
          <a:lstStyle/>
          <a:p>
            <a:r>
              <a:rPr lang="en-US" dirty="0"/>
              <a:t>Coordinated efforts of society and government can help to tackle this problem efficiently.</a:t>
            </a:r>
          </a:p>
          <a:p>
            <a:r>
              <a:rPr lang="en-US" dirty="0"/>
              <a:t>Society should also consider it as their prime responsibility to make government aware about surrounding waste in term of segregating at primary stage and informing collection centers.</a:t>
            </a:r>
          </a:p>
          <a:p>
            <a:r>
              <a:rPr lang="en-US" dirty="0"/>
              <a:t>Proper waste management system must include following functions –</a:t>
            </a:r>
          </a:p>
          <a:p>
            <a:pPr lvl="1">
              <a:buFont typeface="Wingdings" panose="05000000000000000000" pitchFamily="2" charset="2"/>
              <a:buChar char="ü"/>
            </a:pPr>
            <a:r>
              <a:rPr lang="en-US" dirty="0"/>
              <a:t>Collection</a:t>
            </a:r>
          </a:p>
          <a:p>
            <a:pPr lvl="1">
              <a:buFont typeface="Wingdings" panose="05000000000000000000" pitchFamily="2" charset="2"/>
              <a:buChar char="ü"/>
            </a:pPr>
            <a:r>
              <a:rPr lang="en-US" dirty="0"/>
              <a:t>Planning and segregation</a:t>
            </a:r>
          </a:p>
          <a:p>
            <a:pPr lvl="1">
              <a:buFont typeface="Wingdings" panose="05000000000000000000" pitchFamily="2" charset="2"/>
              <a:buChar char="ü"/>
            </a:pPr>
            <a:r>
              <a:rPr lang="en-US" dirty="0"/>
              <a:t>Dumping</a:t>
            </a:r>
          </a:p>
          <a:p>
            <a:pPr lvl="1">
              <a:buFont typeface="Wingdings" panose="05000000000000000000" pitchFamily="2" charset="2"/>
              <a:buChar char="ü"/>
            </a:pPr>
            <a:r>
              <a:rPr lang="en-US" dirty="0"/>
              <a:t>Recycling</a:t>
            </a:r>
          </a:p>
          <a:p>
            <a:pPr lvl="1">
              <a:buFont typeface="Wingdings" panose="05000000000000000000" pitchFamily="2" charset="2"/>
              <a:buChar char="ü"/>
            </a:pPr>
            <a:r>
              <a:rPr lang="en-US" dirty="0"/>
              <a:t>Disposing</a:t>
            </a:r>
          </a:p>
          <a:p>
            <a:pPr marL="457200" lvl="1" indent="0">
              <a:buNone/>
            </a:pPr>
            <a:endParaRPr lang="en-US" dirty="0"/>
          </a:p>
        </p:txBody>
      </p:sp>
    </p:spTree>
    <p:extLst>
      <p:ext uri="{BB962C8B-B14F-4D97-AF65-F5344CB8AC3E}">
        <p14:creationId xmlns:p14="http://schemas.microsoft.com/office/powerpoint/2010/main" val="321950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2CC7-66E1-4F9B-B773-D37DAAD574D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0E6ED7C1-6FB3-47AE-9A1D-8FC78B76F589}"/>
              </a:ext>
            </a:extLst>
          </p:cNvPr>
          <p:cNvSpPr>
            <a:spLocks noGrp="1"/>
          </p:cNvSpPr>
          <p:nvPr>
            <p:ph idx="1"/>
          </p:nvPr>
        </p:nvSpPr>
        <p:spPr/>
        <p:txBody>
          <a:bodyPr>
            <a:normAutofit fontScale="92500" lnSpcReduction="20000"/>
          </a:bodyPr>
          <a:lstStyle/>
          <a:p>
            <a:r>
              <a:rPr lang="en-US" dirty="0"/>
              <a:t>Our approach to the solution is to create a platform, which can provide facility to the requestors (civilians, industrialists, scrap stores etc.) to report any request for government for waste collection so that it can come to attention and is efficiently managed in later stages like planning, transportation, recycling and disposal.</a:t>
            </a:r>
          </a:p>
          <a:p>
            <a:r>
              <a:rPr lang="en-US" dirty="0"/>
              <a:t>Requestors can also see the status of the request created and whether it got recycled or and what is the produced product from the waste.</a:t>
            </a:r>
          </a:p>
          <a:p>
            <a:r>
              <a:rPr lang="en-US" dirty="0"/>
              <a:t>Whole waste management process is distributed among different enterprises and their organizations functioning independently and interacting with each other as well.</a:t>
            </a:r>
          </a:p>
          <a:p>
            <a:r>
              <a:rPr lang="en-US" dirty="0"/>
              <a:t>Each organization can see requests under their work area and take actions and assign to sub sequent organization and enterprise.</a:t>
            </a:r>
          </a:p>
        </p:txBody>
      </p:sp>
    </p:spTree>
    <p:extLst>
      <p:ext uri="{BB962C8B-B14F-4D97-AF65-F5344CB8AC3E}">
        <p14:creationId xmlns:p14="http://schemas.microsoft.com/office/powerpoint/2010/main" val="419290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C7E7-32C5-42D1-8CB9-20F01671CED8}"/>
              </a:ext>
            </a:extLst>
          </p:cNvPr>
          <p:cNvSpPr>
            <a:spLocks noGrp="1"/>
          </p:cNvSpPr>
          <p:nvPr>
            <p:ph type="title"/>
          </p:nvPr>
        </p:nvSpPr>
        <p:spPr/>
        <p:txBody>
          <a:bodyPr/>
          <a:lstStyle/>
          <a:p>
            <a:r>
              <a:rPr lang="en-US" dirty="0"/>
              <a:t>workflow</a:t>
            </a:r>
          </a:p>
        </p:txBody>
      </p:sp>
      <p:sp>
        <p:nvSpPr>
          <p:cNvPr id="4" name="Rectangle 3">
            <a:extLst>
              <a:ext uri="{FF2B5EF4-FFF2-40B4-BE49-F238E27FC236}">
                <a16:creationId xmlns:a16="http://schemas.microsoft.com/office/drawing/2014/main" id="{2D8ABCBC-36D1-4FEE-9628-3123D6ED74EF}"/>
              </a:ext>
            </a:extLst>
          </p:cNvPr>
          <p:cNvSpPr/>
          <p:nvPr/>
        </p:nvSpPr>
        <p:spPr>
          <a:xfrm>
            <a:off x="2574525" y="2228294"/>
            <a:ext cx="1384915" cy="399495"/>
          </a:xfrm>
          <a:prstGeom prst="rect">
            <a:avLst/>
          </a:prstGeom>
          <a:solidFill>
            <a:schemeClr val="accent6">
              <a:lumMod val="20000"/>
              <a:lumOff val="8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Government</a:t>
            </a:r>
          </a:p>
        </p:txBody>
      </p:sp>
      <p:sp>
        <p:nvSpPr>
          <p:cNvPr id="10" name="Content Placeholder 9">
            <a:extLst>
              <a:ext uri="{FF2B5EF4-FFF2-40B4-BE49-F238E27FC236}">
                <a16:creationId xmlns:a16="http://schemas.microsoft.com/office/drawing/2014/main" id="{46DB45B1-B63C-42D1-8774-A87552C4C405}"/>
              </a:ext>
            </a:extLst>
          </p:cNvPr>
          <p:cNvSpPr>
            <a:spLocks noGrp="1"/>
          </p:cNvSpPr>
          <p:nvPr>
            <p:ph idx="1"/>
          </p:nvPr>
        </p:nvSpPr>
        <p:spPr>
          <a:xfrm>
            <a:off x="5418715" y="2228294"/>
            <a:ext cx="1505868" cy="399495"/>
          </a:xfrm>
          <a:prstGeom prst="rect">
            <a:avLst/>
          </a:prstGeom>
          <a:solidFill>
            <a:schemeClr val="accent6">
              <a:lumMod val="20000"/>
              <a:lumOff val="8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600" dirty="0">
                <a:solidFill>
                  <a:schemeClr val="tx1"/>
                </a:solidFill>
              </a:rPr>
              <a:t>Transportation</a:t>
            </a:r>
          </a:p>
        </p:txBody>
      </p:sp>
      <p:sp>
        <p:nvSpPr>
          <p:cNvPr id="11" name="Content Placeholder 9">
            <a:extLst>
              <a:ext uri="{FF2B5EF4-FFF2-40B4-BE49-F238E27FC236}">
                <a16:creationId xmlns:a16="http://schemas.microsoft.com/office/drawing/2014/main" id="{F7A23F1C-E3BB-4750-8207-DD725CA38FD1}"/>
              </a:ext>
            </a:extLst>
          </p:cNvPr>
          <p:cNvSpPr txBox="1">
            <a:spLocks/>
          </p:cNvSpPr>
          <p:nvPr/>
        </p:nvSpPr>
        <p:spPr>
          <a:xfrm>
            <a:off x="8500746" y="2228293"/>
            <a:ext cx="1505868" cy="399495"/>
          </a:xfrm>
          <a:prstGeom prst="rect">
            <a:avLst/>
          </a:prstGeom>
          <a:solidFill>
            <a:schemeClr val="accent6">
              <a:lumMod val="20000"/>
              <a:lumOff val="8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lt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lt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lt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lt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9pPr>
          </a:lstStyle>
          <a:p>
            <a:pPr marL="0" indent="0" algn="ctr">
              <a:buFont typeface="Arial" panose="020B0604020202020204" pitchFamily="34" charset="0"/>
              <a:buNone/>
            </a:pPr>
            <a:r>
              <a:rPr lang="en-US" sz="1600" dirty="0">
                <a:solidFill>
                  <a:schemeClr val="tx1"/>
                </a:solidFill>
              </a:rPr>
              <a:t>Recycler</a:t>
            </a:r>
          </a:p>
        </p:txBody>
      </p:sp>
      <p:sp>
        <p:nvSpPr>
          <p:cNvPr id="12" name="Rectangle 11">
            <a:extLst>
              <a:ext uri="{FF2B5EF4-FFF2-40B4-BE49-F238E27FC236}">
                <a16:creationId xmlns:a16="http://schemas.microsoft.com/office/drawing/2014/main" id="{D6696E0A-EF3B-442C-9309-BC2FE30C12B9}"/>
              </a:ext>
            </a:extLst>
          </p:cNvPr>
          <p:cNvSpPr/>
          <p:nvPr/>
        </p:nvSpPr>
        <p:spPr>
          <a:xfrm>
            <a:off x="2574525" y="3060574"/>
            <a:ext cx="1384915" cy="399495"/>
          </a:xfrm>
          <a:prstGeom prst="rect">
            <a:avLst/>
          </a:prstGeom>
          <a:solidFill>
            <a:srgbClr val="E9F5A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Planning</a:t>
            </a:r>
          </a:p>
        </p:txBody>
      </p:sp>
      <p:sp>
        <p:nvSpPr>
          <p:cNvPr id="13" name="Rectangle 12">
            <a:extLst>
              <a:ext uri="{FF2B5EF4-FFF2-40B4-BE49-F238E27FC236}">
                <a16:creationId xmlns:a16="http://schemas.microsoft.com/office/drawing/2014/main" id="{C8A4E852-E9B9-4957-9732-28D0A1864EF5}"/>
              </a:ext>
            </a:extLst>
          </p:cNvPr>
          <p:cNvSpPr/>
          <p:nvPr/>
        </p:nvSpPr>
        <p:spPr>
          <a:xfrm>
            <a:off x="5479191" y="3060574"/>
            <a:ext cx="1384915" cy="399495"/>
          </a:xfrm>
          <a:prstGeom prst="rect">
            <a:avLst/>
          </a:prstGeom>
          <a:solidFill>
            <a:srgbClr val="E9F5A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T-Service</a:t>
            </a:r>
          </a:p>
        </p:txBody>
      </p:sp>
      <p:sp>
        <p:nvSpPr>
          <p:cNvPr id="14" name="Rectangle 13">
            <a:extLst>
              <a:ext uri="{FF2B5EF4-FFF2-40B4-BE49-F238E27FC236}">
                <a16:creationId xmlns:a16="http://schemas.microsoft.com/office/drawing/2014/main" id="{C78F3021-00EC-47A7-BA14-54284C48923E}"/>
              </a:ext>
            </a:extLst>
          </p:cNvPr>
          <p:cNvSpPr/>
          <p:nvPr/>
        </p:nvSpPr>
        <p:spPr>
          <a:xfrm>
            <a:off x="8561222" y="3060574"/>
            <a:ext cx="1384915" cy="399495"/>
          </a:xfrm>
          <a:prstGeom prst="rect">
            <a:avLst/>
          </a:prstGeom>
          <a:solidFill>
            <a:srgbClr val="E9F5A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Quality Analysis</a:t>
            </a:r>
          </a:p>
        </p:txBody>
      </p:sp>
      <p:sp>
        <p:nvSpPr>
          <p:cNvPr id="15" name="Rectangle 14">
            <a:extLst>
              <a:ext uri="{FF2B5EF4-FFF2-40B4-BE49-F238E27FC236}">
                <a16:creationId xmlns:a16="http://schemas.microsoft.com/office/drawing/2014/main" id="{F20A395C-A274-4228-8BDC-37322388AFE3}"/>
              </a:ext>
            </a:extLst>
          </p:cNvPr>
          <p:cNvSpPr/>
          <p:nvPr/>
        </p:nvSpPr>
        <p:spPr>
          <a:xfrm>
            <a:off x="8561221" y="3779668"/>
            <a:ext cx="1384915" cy="399495"/>
          </a:xfrm>
          <a:prstGeom prst="rect">
            <a:avLst/>
          </a:prstGeom>
          <a:solidFill>
            <a:srgbClr val="E9F5A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Recycler Plant</a:t>
            </a:r>
          </a:p>
        </p:txBody>
      </p:sp>
      <p:sp>
        <p:nvSpPr>
          <p:cNvPr id="16" name="Rectangle 15">
            <a:extLst>
              <a:ext uri="{FF2B5EF4-FFF2-40B4-BE49-F238E27FC236}">
                <a16:creationId xmlns:a16="http://schemas.microsoft.com/office/drawing/2014/main" id="{3E5595FD-D65F-4509-A65E-348984C806B3}"/>
              </a:ext>
            </a:extLst>
          </p:cNvPr>
          <p:cNvSpPr/>
          <p:nvPr/>
        </p:nvSpPr>
        <p:spPr>
          <a:xfrm>
            <a:off x="8566495" y="4498762"/>
            <a:ext cx="1384915" cy="399495"/>
          </a:xfrm>
          <a:prstGeom prst="rect">
            <a:avLst/>
          </a:prstGeom>
          <a:solidFill>
            <a:srgbClr val="E9F5A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Production Unit</a:t>
            </a:r>
          </a:p>
        </p:txBody>
      </p:sp>
      <p:sp>
        <p:nvSpPr>
          <p:cNvPr id="17" name="Rectangle 16">
            <a:extLst>
              <a:ext uri="{FF2B5EF4-FFF2-40B4-BE49-F238E27FC236}">
                <a16:creationId xmlns:a16="http://schemas.microsoft.com/office/drawing/2014/main" id="{126C2831-4A45-4FC3-A268-510462BACC7E}"/>
              </a:ext>
            </a:extLst>
          </p:cNvPr>
          <p:cNvSpPr/>
          <p:nvPr/>
        </p:nvSpPr>
        <p:spPr>
          <a:xfrm>
            <a:off x="2574525" y="3779667"/>
            <a:ext cx="1384915" cy="399495"/>
          </a:xfrm>
          <a:prstGeom prst="rect">
            <a:avLst/>
          </a:prstGeom>
          <a:solidFill>
            <a:srgbClr val="E9F5A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Collection</a:t>
            </a:r>
          </a:p>
        </p:txBody>
      </p:sp>
      <p:sp>
        <p:nvSpPr>
          <p:cNvPr id="18" name="Rectangle 17">
            <a:extLst>
              <a:ext uri="{FF2B5EF4-FFF2-40B4-BE49-F238E27FC236}">
                <a16:creationId xmlns:a16="http://schemas.microsoft.com/office/drawing/2014/main" id="{73099FE2-C8FA-4056-BA8C-8D67FAE3D271}"/>
              </a:ext>
            </a:extLst>
          </p:cNvPr>
          <p:cNvSpPr/>
          <p:nvPr/>
        </p:nvSpPr>
        <p:spPr>
          <a:xfrm>
            <a:off x="2574525" y="4498762"/>
            <a:ext cx="1384915" cy="399495"/>
          </a:xfrm>
          <a:prstGeom prst="rect">
            <a:avLst/>
          </a:prstGeom>
          <a:solidFill>
            <a:srgbClr val="BAE6EC"/>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Requester</a:t>
            </a:r>
          </a:p>
        </p:txBody>
      </p:sp>
      <p:cxnSp>
        <p:nvCxnSpPr>
          <p:cNvPr id="5" name="Straight Arrow Connector 4">
            <a:extLst>
              <a:ext uri="{FF2B5EF4-FFF2-40B4-BE49-F238E27FC236}">
                <a16:creationId xmlns:a16="http://schemas.microsoft.com/office/drawing/2014/main" id="{077F5213-0034-4C91-B096-441D31C23B98}"/>
              </a:ext>
            </a:extLst>
          </p:cNvPr>
          <p:cNvCxnSpPr>
            <a:stCxn id="18" idx="0"/>
            <a:endCxn id="17" idx="2"/>
          </p:cNvCxnSpPr>
          <p:nvPr/>
        </p:nvCxnSpPr>
        <p:spPr>
          <a:xfrm flipV="1">
            <a:off x="3266983" y="4179162"/>
            <a:ext cx="0" cy="31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EFC157F-6A5A-4610-98EF-975E1E6D610D}"/>
              </a:ext>
            </a:extLst>
          </p:cNvPr>
          <p:cNvCxnSpPr/>
          <p:nvPr/>
        </p:nvCxnSpPr>
        <p:spPr>
          <a:xfrm flipV="1">
            <a:off x="3151573" y="3460069"/>
            <a:ext cx="0" cy="319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5ADF14-FC47-4295-8CED-437E53A66E2F}"/>
              </a:ext>
            </a:extLst>
          </p:cNvPr>
          <p:cNvCxnSpPr/>
          <p:nvPr/>
        </p:nvCxnSpPr>
        <p:spPr>
          <a:xfrm flipV="1">
            <a:off x="3124940" y="2627788"/>
            <a:ext cx="0" cy="43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738191-2EE9-4533-9549-E6321795D902}"/>
              </a:ext>
            </a:extLst>
          </p:cNvPr>
          <p:cNvCxnSpPr>
            <a:cxnSpLocks/>
          </p:cNvCxnSpPr>
          <p:nvPr/>
        </p:nvCxnSpPr>
        <p:spPr>
          <a:xfrm>
            <a:off x="3959440" y="2365899"/>
            <a:ext cx="145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F955DB3-0AE9-4787-841D-237F54D113E1}"/>
              </a:ext>
            </a:extLst>
          </p:cNvPr>
          <p:cNvCxnSpPr/>
          <p:nvPr/>
        </p:nvCxnSpPr>
        <p:spPr>
          <a:xfrm flipH="1">
            <a:off x="3959440" y="2512380"/>
            <a:ext cx="145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19D3EC4-ACB4-4DE5-9826-656D7C4E1B84}"/>
              </a:ext>
            </a:extLst>
          </p:cNvPr>
          <p:cNvCxnSpPr>
            <a:cxnSpLocks/>
          </p:cNvCxnSpPr>
          <p:nvPr/>
        </p:nvCxnSpPr>
        <p:spPr>
          <a:xfrm flipV="1">
            <a:off x="6924583" y="2365899"/>
            <a:ext cx="15761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1E1DA45-8518-4697-9B85-E14F83649E11}"/>
              </a:ext>
            </a:extLst>
          </p:cNvPr>
          <p:cNvCxnSpPr>
            <a:cxnSpLocks/>
          </p:cNvCxnSpPr>
          <p:nvPr/>
        </p:nvCxnSpPr>
        <p:spPr>
          <a:xfrm flipH="1">
            <a:off x="6924583" y="2496843"/>
            <a:ext cx="15761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0519821-F954-40FF-A091-918C4939EFFC}"/>
              </a:ext>
            </a:extLst>
          </p:cNvPr>
          <p:cNvCxnSpPr>
            <a:cxnSpLocks/>
          </p:cNvCxnSpPr>
          <p:nvPr/>
        </p:nvCxnSpPr>
        <p:spPr>
          <a:xfrm>
            <a:off x="9265704" y="2627788"/>
            <a:ext cx="0" cy="43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41A77F8-B7D4-4EDD-BD6D-80EEF2A25205}"/>
              </a:ext>
            </a:extLst>
          </p:cNvPr>
          <p:cNvCxnSpPr/>
          <p:nvPr/>
        </p:nvCxnSpPr>
        <p:spPr>
          <a:xfrm flipV="1">
            <a:off x="9144001" y="2627788"/>
            <a:ext cx="0" cy="43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1BF8E3-F6DF-4077-A58E-8537BD7C6F59}"/>
              </a:ext>
            </a:extLst>
          </p:cNvPr>
          <p:cNvCxnSpPr/>
          <p:nvPr/>
        </p:nvCxnSpPr>
        <p:spPr>
          <a:xfrm>
            <a:off x="9265704" y="3460069"/>
            <a:ext cx="0" cy="319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51F492D-4566-4504-8A8B-E9C3CF41B727}"/>
              </a:ext>
            </a:extLst>
          </p:cNvPr>
          <p:cNvCxnSpPr/>
          <p:nvPr/>
        </p:nvCxnSpPr>
        <p:spPr>
          <a:xfrm flipV="1">
            <a:off x="9144001" y="3460069"/>
            <a:ext cx="0" cy="319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A60A4DF-200D-4164-840F-74E1A09C649A}"/>
              </a:ext>
            </a:extLst>
          </p:cNvPr>
          <p:cNvCxnSpPr/>
          <p:nvPr/>
        </p:nvCxnSpPr>
        <p:spPr>
          <a:xfrm>
            <a:off x="9265704" y="4179162"/>
            <a:ext cx="0" cy="31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5514905-20F1-47ED-A4FA-5ABEA7A552A7}"/>
              </a:ext>
            </a:extLst>
          </p:cNvPr>
          <p:cNvCxnSpPr/>
          <p:nvPr/>
        </p:nvCxnSpPr>
        <p:spPr>
          <a:xfrm flipV="1">
            <a:off x="9144001" y="4168066"/>
            <a:ext cx="0" cy="31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83A5CDF-1A27-475E-920C-E37D9AD46F63}"/>
              </a:ext>
            </a:extLst>
          </p:cNvPr>
          <p:cNvCxnSpPr>
            <a:cxnSpLocks/>
          </p:cNvCxnSpPr>
          <p:nvPr/>
        </p:nvCxnSpPr>
        <p:spPr>
          <a:xfrm>
            <a:off x="6272640" y="2627789"/>
            <a:ext cx="0" cy="432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5929297-F201-4572-AC05-0D7002549F63}"/>
              </a:ext>
            </a:extLst>
          </p:cNvPr>
          <p:cNvCxnSpPr/>
          <p:nvPr/>
        </p:nvCxnSpPr>
        <p:spPr>
          <a:xfrm flipV="1">
            <a:off x="6171648" y="2627788"/>
            <a:ext cx="0" cy="43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85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B1B9-3CDE-4B83-8A23-0299116B276D}"/>
              </a:ext>
            </a:extLst>
          </p:cNvPr>
          <p:cNvSpPr>
            <a:spLocks noGrp="1"/>
          </p:cNvSpPr>
          <p:nvPr>
            <p:ph type="title"/>
          </p:nvPr>
        </p:nvSpPr>
        <p:spPr>
          <a:xfrm>
            <a:off x="1454239" y="639192"/>
            <a:ext cx="8643154" cy="3004888"/>
          </a:xfrm>
        </p:spPr>
        <p:txBody>
          <a:bodyPr/>
          <a:lstStyle/>
          <a:p>
            <a:r>
              <a:rPr lang="en-US" dirty="0"/>
              <a:t>Use Case</a:t>
            </a:r>
          </a:p>
        </p:txBody>
      </p:sp>
    </p:spTree>
    <p:extLst>
      <p:ext uri="{BB962C8B-B14F-4D97-AF65-F5344CB8AC3E}">
        <p14:creationId xmlns:p14="http://schemas.microsoft.com/office/powerpoint/2010/main" val="266263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A56995-DB08-4F91-ADBA-8D5EC87D7E5A}"/>
              </a:ext>
            </a:extLst>
          </p:cNvPr>
          <p:cNvSpPr/>
          <p:nvPr/>
        </p:nvSpPr>
        <p:spPr>
          <a:xfrm>
            <a:off x="1685217" y="93847"/>
            <a:ext cx="8975324" cy="5566299"/>
          </a:xfrm>
          <a:prstGeom prst="rect">
            <a:avLst/>
          </a:prstGeom>
          <a:solidFill>
            <a:srgbClr val="F0F4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8FB8ABA-3C14-4924-B810-293BEEA4BBF4}"/>
              </a:ext>
            </a:extLst>
          </p:cNvPr>
          <p:cNvPicPr>
            <a:picLocks noChangeAspect="1"/>
          </p:cNvPicPr>
          <p:nvPr/>
        </p:nvPicPr>
        <p:blipFill>
          <a:blip r:embed="rId2"/>
          <a:stretch>
            <a:fillRect/>
          </a:stretch>
        </p:blipFill>
        <p:spPr>
          <a:xfrm>
            <a:off x="774207" y="485330"/>
            <a:ext cx="495300" cy="742950"/>
          </a:xfrm>
          <a:prstGeom prst="rect">
            <a:avLst/>
          </a:prstGeom>
        </p:spPr>
      </p:pic>
      <p:sp>
        <p:nvSpPr>
          <p:cNvPr id="5" name="TextBox 4">
            <a:extLst>
              <a:ext uri="{FF2B5EF4-FFF2-40B4-BE49-F238E27FC236}">
                <a16:creationId xmlns:a16="http://schemas.microsoft.com/office/drawing/2014/main" id="{4714F9FD-F11C-4B51-A36C-4F86AB0FF251}"/>
              </a:ext>
            </a:extLst>
          </p:cNvPr>
          <p:cNvSpPr txBox="1"/>
          <p:nvPr/>
        </p:nvSpPr>
        <p:spPr>
          <a:xfrm>
            <a:off x="5370990" y="177553"/>
            <a:ext cx="2672180" cy="307777"/>
          </a:xfrm>
          <a:prstGeom prst="rect">
            <a:avLst/>
          </a:prstGeom>
          <a:noFill/>
        </p:spPr>
        <p:txBody>
          <a:bodyPr wrap="square" rtlCol="0">
            <a:spAutoFit/>
          </a:bodyPr>
          <a:lstStyle/>
          <a:p>
            <a:r>
              <a:rPr lang="en-US" sz="1400" b="1" dirty="0"/>
              <a:t>Waste Management System</a:t>
            </a:r>
          </a:p>
        </p:txBody>
      </p:sp>
      <p:sp>
        <p:nvSpPr>
          <p:cNvPr id="6" name="Oval 5">
            <a:extLst>
              <a:ext uri="{FF2B5EF4-FFF2-40B4-BE49-F238E27FC236}">
                <a16:creationId xmlns:a16="http://schemas.microsoft.com/office/drawing/2014/main" id="{C1702461-44DA-4123-85C8-F9BFAD32A157}"/>
              </a:ext>
            </a:extLst>
          </p:cNvPr>
          <p:cNvSpPr/>
          <p:nvPr/>
        </p:nvSpPr>
        <p:spPr>
          <a:xfrm>
            <a:off x="5563339" y="1393794"/>
            <a:ext cx="1432264" cy="390618"/>
          </a:xfrm>
          <a:prstGeom prst="ellipse">
            <a:avLst/>
          </a:prstGeom>
          <a:solidFill>
            <a:srgbClr val="F1AD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Government</a:t>
            </a:r>
          </a:p>
        </p:txBody>
      </p:sp>
      <p:sp>
        <p:nvSpPr>
          <p:cNvPr id="7" name="Oval 6">
            <a:extLst>
              <a:ext uri="{FF2B5EF4-FFF2-40B4-BE49-F238E27FC236}">
                <a16:creationId xmlns:a16="http://schemas.microsoft.com/office/drawing/2014/main" id="{1174FC69-FD8B-47E3-8081-0148D76EA9C6}"/>
              </a:ext>
            </a:extLst>
          </p:cNvPr>
          <p:cNvSpPr/>
          <p:nvPr/>
        </p:nvSpPr>
        <p:spPr>
          <a:xfrm>
            <a:off x="3249227" y="639192"/>
            <a:ext cx="1331651" cy="390618"/>
          </a:xfrm>
          <a:prstGeom prst="ellipse">
            <a:avLst/>
          </a:prstGeom>
          <a:solidFill>
            <a:srgbClr val="B9E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Collection Unit</a:t>
            </a:r>
          </a:p>
        </p:txBody>
      </p:sp>
      <p:cxnSp>
        <p:nvCxnSpPr>
          <p:cNvPr id="9" name="Straight Connector 8">
            <a:extLst>
              <a:ext uri="{FF2B5EF4-FFF2-40B4-BE49-F238E27FC236}">
                <a16:creationId xmlns:a16="http://schemas.microsoft.com/office/drawing/2014/main" id="{8E89412C-76FB-4192-8430-E2C2093BD88D}"/>
              </a:ext>
            </a:extLst>
          </p:cNvPr>
          <p:cNvCxnSpPr>
            <a:endCxn id="7" idx="2"/>
          </p:cNvCxnSpPr>
          <p:nvPr/>
        </p:nvCxnSpPr>
        <p:spPr>
          <a:xfrm>
            <a:off x="1269507" y="834501"/>
            <a:ext cx="197972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1FF90FA-31BE-478E-AE16-0738AD4815B3}"/>
              </a:ext>
            </a:extLst>
          </p:cNvPr>
          <p:cNvSpPr txBox="1"/>
          <p:nvPr/>
        </p:nvSpPr>
        <p:spPr>
          <a:xfrm>
            <a:off x="1811045" y="557502"/>
            <a:ext cx="1438182" cy="276999"/>
          </a:xfrm>
          <a:prstGeom prst="rect">
            <a:avLst/>
          </a:prstGeom>
          <a:noFill/>
        </p:spPr>
        <p:txBody>
          <a:bodyPr wrap="square" rtlCol="0">
            <a:spAutoFit/>
          </a:bodyPr>
          <a:lstStyle/>
          <a:p>
            <a:r>
              <a:rPr lang="en-US" sz="1200" dirty="0"/>
              <a:t>Request created</a:t>
            </a:r>
          </a:p>
        </p:txBody>
      </p:sp>
      <p:sp>
        <p:nvSpPr>
          <p:cNvPr id="11" name="Oval 10">
            <a:extLst>
              <a:ext uri="{FF2B5EF4-FFF2-40B4-BE49-F238E27FC236}">
                <a16:creationId xmlns:a16="http://schemas.microsoft.com/office/drawing/2014/main" id="{49DB4E8E-DF4F-41EA-A064-5D52CEC296E4}"/>
              </a:ext>
            </a:extLst>
          </p:cNvPr>
          <p:cNvSpPr/>
          <p:nvPr/>
        </p:nvSpPr>
        <p:spPr>
          <a:xfrm>
            <a:off x="8106792" y="639192"/>
            <a:ext cx="1331651" cy="390618"/>
          </a:xfrm>
          <a:prstGeom prst="ellipse">
            <a:avLst/>
          </a:prstGeom>
          <a:solidFill>
            <a:srgbClr val="B9E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Planning Unit</a:t>
            </a:r>
          </a:p>
        </p:txBody>
      </p:sp>
      <p:cxnSp>
        <p:nvCxnSpPr>
          <p:cNvPr id="13" name="Straight Connector 12">
            <a:extLst>
              <a:ext uri="{FF2B5EF4-FFF2-40B4-BE49-F238E27FC236}">
                <a16:creationId xmlns:a16="http://schemas.microsoft.com/office/drawing/2014/main" id="{FF2BC9DC-2DD8-4334-A771-E84351DBB828}"/>
              </a:ext>
            </a:extLst>
          </p:cNvPr>
          <p:cNvCxnSpPr>
            <a:stCxn id="7" idx="6"/>
            <a:endCxn id="7" idx="6"/>
          </p:cNvCxnSpPr>
          <p:nvPr/>
        </p:nvCxnSpPr>
        <p:spPr>
          <a:xfrm>
            <a:off x="4580878" y="83450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C007F4-76BE-4F4A-BB89-1E5D5B2DFC2E}"/>
              </a:ext>
            </a:extLst>
          </p:cNvPr>
          <p:cNvCxnSpPr>
            <a:stCxn id="7" idx="6"/>
            <a:endCxn id="11" idx="2"/>
          </p:cNvCxnSpPr>
          <p:nvPr/>
        </p:nvCxnSpPr>
        <p:spPr>
          <a:xfrm>
            <a:off x="4580878" y="834501"/>
            <a:ext cx="352591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BA3A668-206E-4933-A9F4-30CA6FF13A77}"/>
              </a:ext>
            </a:extLst>
          </p:cNvPr>
          <p:cNvSpPr txBox="1"/>
          <p:nvPr/>
        </p:nvSpPr>
        <p:spPr>
          <a:xfrm>
            <a:off x="5563339" y="557502"/>
            <a:ext cx="1802167" cy="276999"/>
          </a:xfrm>
          <a:prstGeom prst="rect">
            <a:avLst/>
          </a:prstGeom>
          <a:noFill/>
        </p:spPr>
        <p:txBody>
          <a:bodyPr wrap="square" rtlCol="0">
            <a:spAutoFit/>
          </a:bodyPr>
          <a:lstStyle/>
          <a:p>
            <a:r>
              <a:rPr lang="en-US" sz="1200" dirty="0"/>
              <a:t>Waste collected</a:t>
            </a:r>
          </a:p>
        </p:txBody>
      </p:sp>
      <p:cxnSp>
        <p:nvCxnSpPr>
          <p:cNvPr id="20" name="Straight Arrow Connector 19">
            <a:extLst>
              <a:ext uri="{FF2B5EF4-FFF2-40B4-BE49-F238E27FC236}">
                <a16:creationId xmlns:a16="http://schemas.microsoft.com/office/drawing/2014/main" id="{6E5BB8C7-D236-4CFC-8B1A-9B7BF8B6440F}"/>
              </a:ext>
            </a:extLst>
          </p:cNvPr>
          <p:cNvCxnSpPr>
            <a:stCxn id="11" idx="3"/>
            <a:endCxn id="6" idx="7"/>
          </p:cNvCxnSpPr>
          <p:nvPr/>
        </p:nvCxnSpPr>
        <p:spPr>
          <a:xfrm flipH="1">
            <a:off x="6785853" y="972605"/>
            <a:ext cx="1515955" cy="478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F7AF5B4-AABE-4DA4-A0B5-2D9147351FA6}"/>
              </a:ext>
            </a:extLst>
          </p:cNvPr>
          <p:cNvSpPr txBox="1"/>
          <p:nvPr/>
        </p:nvSpPr>
        <p:spPr>
          <a:xfrm>
            <a:off x="7543830" y="1228280"/>
            <a:ext cx="2962953" cy="461665"/>
          </a:xfrm>
          <a:prstGeom prst="rect">
            <a:avLst/>
          </a:prstGeom>
          <a:noFill/>
        </p:spPr>
        <p:txBody>
          <a:bodyPr wrap="square" rtlCol="0">
            <a:spAutoFit/>
          </a:bodyPr>
          <a:lstStyle/>
          <a:p>
            <a:r>
              <a:rPr lang="en-US" sz="1200" dirty="0"/>
              <a:t>Waste checked, planned and request assign to Government</a:t>
            </a:r>
          </a:p>
        </p:txBody>
      </p:sp>
      <p:sp>
        <p:nvSpPr>
          <p:cNvPr id="23" name="Oval 22">
            <a:extLst>
              <a:ext uri="{FF2B5EF4-FFF2-40B4-BE49-F238E27FC236}">
                <a16:creationId xmlns:a16="http://schemas.microsoft.com/office/drawing/2014/main" id="{BD8D5ADE-4F73-4214-A0DA-5A8DE1024794}"/>
              </a:ext>
            </a:extLst>
          </p:cNvPr>
          <p:cNvSpPr/>
          <p:nvPr/>
        </p:nvSpPr>
        <p:spPr>
          <a:xfrm>
            <a:off x="5563338" y="2486379"/>
            <a:ext cx="1515955" cy="390618"/>
          </a:xfrm>
          <a:prstGeom prst="ellipse">
            <a:avLst/>
          </a:prstGeom>
          <a:solidFill>
            <a:srgbClr val="F1AD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Transportation</a:t>
            </a:r>
          </a:p>
        </p:txBody>
      </p:sp>
      <p:cxnSp>
        <p:nvCxnSpPr>
          <p:cNvPr id="25" name="Straight Arrow Connector 24">
            <a:extLst>
              <a:ext uri="{FF2B5EF4-FFF2-40B4-BE49-F238E27FC236}">
                <a16:creationId xmlns:a16="http://schemas.microsoft.com/office/drawing/2014/main" id="{7CA35FB9-46A8-4C63-8CD6-9D4A9E7C23AE}"/>
              </a:ext>
            </a:extLst>
          </p:cNvPr>
          <p:cNvCxnSpPr>
            <a:cxnSpLocks/>
            <a:stCxn id="6" idx="4"/>
            <a:endCxn id="23" idx="0"/>
          </p:cNvCxnSpPr>
          <p:nvPr/>
        </p:nvCxnSpPr>
        <p:spPr>
          <a:xfrm>
            <a:off x="6279471" y="1784412"/>
            <a:ext cx="41845" cy="70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B4547AF-4740-42E6-912E-628695282A57}"/>
              </a:ext>
            </a:extLst>
          </p:cNvPr>
          <p:cNvSpPr txBox="1"/>
          <p:nvPr/>
        </p:nvSpPr>
        <p:spPr>
          <a:xfrm>
            <a:off x="6387191" y="1977106"/>
            <a:ext cx="2270494" cy="261610"/>
          </a:xfrm>
          <a:prstGeom prst="rect">
            <a:avLst/>
          </a:prstGeom>
          <a:noFill/>
        </p:spPr>
        <p:txBody>
          <a:bodyPr wrap="square" rtlCol="0">
            <a:spAutoFit/>
          </a:bodyPr>
          <a:lstStyle/>
          <a:p>
            <a:r>
              <a:rPr lang="en-US" sz="1100" dirty="0"/>
              <a:t>Ready to transport </a:t>
            </a:r>
          </a:p>
        </p:txBody>
      </p:sp>
      <p:sp>
        <p:nvSpPr>
          <p:cNvPr id="31" name="Oval 30">
            <a:extLst>
              <a:ext uri="{FF2B5EF4-FFF2-40B4-BE49-F238E27FC236}">
                <a16:creationId xmlns:a16="http://schemas.microsoft.com/office/drawing/2014/main" id="{DB5F619C-3639-46DE-AA64-C8C3122020D5}"/>
              </a:ext>
            </a:extLst>
          </p:cNvPr>
          <p:cNvSpPr/>
          <p:nvPr/>
        </p:nvSpPr>
        <p:spPr>
          <a:xfrm>
            <a:off x="5585857" y="3436290"/>
            <a:ext cx="1515955" cy="390618"/>
          </a:xfrm>
          <a:prstGeom prst="ellipse">
            <a:avLst/>
          </a:prstGeom>
          <a:solidFill>
            <a:srgbClr val="F1AD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Recycler</a:t>
            </a:r>
          </a:p>
        </p:txBody>
      </p:sp>
      <p:cxnSp>
        <p:nvCxnSpPr>
          <p:cNvPr id="34" name="Straight Arrow Connector 33">
            <a:extLst>
              <a:ext uri="{FF2B5EF4-FFF2-40B4-BE49-F238E27FC236}">
                <a16:creationId xmlns:a16="http://schemas.microsoft.com/office/drawing/2014/main" id="{2C937411-E03B-4F16-89DB-E953B6606A32}"/>
              </a:ext>
            </a:extLst>
          </p:cNvPr>
          <p:cNvCxnSpPr>
            <a:stCxn id="23" idx="4"/>
            <a:endCxn id="31" idx="0"/>
          </p:cNvCxnSpPr>
          <p:nvPr/>
        </p:nvCxnSpPr>
        <p:spPr>
          <a:xfrm>
            <a:off x="6321316" y="2876997"/>
            <a:ext cx="22519" cy="55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FBE24B8-5B10-4575-97AD-0050A300ADA5}"/>
              </a:ext>
            </a:extLst>
          </p:cNvPr>
          <p:cNvSpPr txBox="1"/>
          <p:nvPr/>
        </p:nvSpPr>
        <p:spPr>
          <a:xfrm>
            <a:off x="6387191" y="3025838"/>
            <a:ext cx="1914617" cy="261610"/>
          </a:xfrm>
          <a:prstGeom prst="rect">
            <a:avLst/>
          </a:prstGeom>
          <a:noFill/>
        </p:spPr>
        <p:txBody>
          <a:bodyPr wrap="square" rtlCol="0">
            <a:spAutoFit/>
          </a:bodyPr>
          <a:lstStyle/>
          <a:p>
            <a:r>
              <a:rPr lang="en-US" sz="1100" dirty="0"/>
              <a:t>Transported to recycling site</a:t>
            </a:r>
          </a:p>
        </p:txBody>
      </p:sp>
      <p:sp>
        <p:nvSpPr>
          <p:cNvPr id="38" name="Oval 37">
            <a:extLst>
              <a:ext uri="{FF2B5EF4-FFF2-40B4-BE49-F238E27FC236}">
                <a16:creationId xmlns:a16="http://schemas.microsoft.com/office/drawing/2014/main" id="{790191C8-250A-4679-9B1C-BEA3BC52D130}"/>
              </a:ext>
            </a:extLst>
          </p:cNvPr>
          <p:cNvSpPr/>
          <p:nvPr/>
        </p:nvSpPr>
        <p:spPr>
          <a:xfrm>
            <a:off x="7929240" y="4307149"/>
            <a:ext cx="1331651" cy="390618"/>
          </a:xfrm>
          <a:prstGeom prst="ellipse">
            <a:avLst/>
          </a:prstGeom>
          <a:solidFill>
            <a:srgbClr val="B9E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Quality Assurance</a:t>
            </a:r>
          </a:p>
        </p:txBody>
      </p:sp>
      <p:sp>
        <p:nvSpPr>
          <p:cNvPr id="39" name="Oval 38">
            <a:extLst>
              <a:ext uri="{FF2B5EF4-FFF2-40B4-BE49-F238E27FC236}">
                <a16:creationId xmlns:a16="http://schemas.microsoft.com/office/drawing/2014/main" id="{CC4AC91E-8B0E-4EC7-A2A9-E9BDA0DB12C4}"/>
              </a:ext>
            </a:extLst>
          </p:cNvPr>
          <p:cNvSpPr/>
          <p:nvPr/>
        </p:nvSpPr>
        <p:spPr>
          <a:xfrm>
            <a:off x="5742371" y="4956699"/>
            <a:ext cx="1331651" cy="390618"/>
          </a:xfrm>
          <a:prstGeom prst="ellipse">
            <a:avLst/>
          </a:prstGeom>
          <a:solidFill>
            <a:srgbClr val="B9E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Recycle Plant</a:t>
            </a:r>
          </a:p>
        </p:txBody>
      </p:sp>
      <p:sp>
        <p:nvSpPr>
          <p:cNvPr id="40" name="Oval 39">
            <a:extLst>
              <a:ext uri="{FF2B5EF4-FFF2-40B4-BE49-F238E27FC236}">
                <a16:creationId xmlns:a16="http://schemas.microsoft.com/office/drawing/2014/main" id="{93F7B874-FD0A-4992-9012-D63B0D338104}"/>
              </a:ext>
            </a:extLst>
          </p:cNvPr>
          <p:cNvSpPr/>
          <p:nvPr/>
        </p:nvSpPr>
        <p:spPr>
          <a:xfrm>
            <a:off x="3490403" y="4307149"/>
            <a:ext cx="1331651" cy="390618"/>
          </a:xfrm>
          <a:prstGeom prst="ellipse">
            <a:avLst/>
          </a:prstGeom>
          <a:solidFill>
            <a:srgbClr val="B9E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Production </a:t>
            </a:r>
          </a:p>
        </p:txBody>
      </p:sp>
      <p:cxnSp>
        <p:nvCxnSpPr>
          <p:cNvPr id="43" name="Straight Arrow Connector 42">
            <a:extLst>
              <a:ext uri="{FF2B5EF4-FFF2-40B4-BE49-F238E27FC236}">
                <a16:creationId xmlns:a16="http://schemas.microsoft.com/office/drawing/2014/main" id="{43D81052-80C4-4312-A5F0-5D2A49D51D88}"/>
              </a:ext>
            </a:extLst>
          </p:cNvPr>
          <p:cNvCxnSpPr>
            <a:cxnSpLocks/>
            <a:stCxn id="31" idx="6"/>
            <a:endCxn id="38" idx="7"/>
          </p:cNvCxnSpPr>
          <p:nvPr/>
        </p:nvCxnSpPr>
        <p:spPr>
          <a:xfrm>
            <a:off x="7101812" y="3631599"/>
            <a:ext cx="1964063" cy="73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B8F207C-8950-4B0E-BADE-77FF356FF457}"/>
              </a:ext>
            </a:extLst>
          </p:cNvPr>
          <p:cNvCxnSpPr>
            <a:stCxn id="38" idx="4"/>
            <a:endCxn id="39" idx="6"/>
          </p:cNvCxnSpPr>
          <p:nvPr/>
        </p:nvCxnSpPr>
        <p:spPr>
          <a:xfrm flipH="1">
            <a:off x="7074022" y="4697767"/>
            <a:ext cx="1521044" cy="45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24B088D-B5B7-4F61-A0F6-8624ECFB07B4}"/>
              </a:ext>
            </a:extLst>
          </p:cNvPr>
          <p:cNvCxnSpPr>
            <a:cxnSpLocks/>
            <a:stCxn id="38" idx="0"/>
            <a:endCxn id="31" idx="5"/>
          </p:cNvCxnSpPr>
          <p:nvPr/>
        </p:nvCxnSpPr>
        <p:spPr>
          <a:xfrm flipH="1" flipV="1">
            <a:off x="6879806" y="3769703"/>
            <a:ext cx="1715260" cy="53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97005F0-7081-4AEB-8A99-3094E35CBF6A}"/>
              </a:ext>
            </a:extLst>
          </p:cNvPr>
          <p:cNvCxnSpPr>
            <a:stCxn id="39" idx="2"/>
            <a:endCxn id="40" idx="4"/>
          </p:cNvCxnSpPr>
          <p:nvPr/>
        </p:nvCxnSpPr>
        <p:spPr>
          <a:xfrm flipH="1" flipV="1">
            <a:off x="4156229" y="4697767"/>
            <a:ext cx="1586142" cy="45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469D4B0-3108-44BA-A431-79B45F3D9A86}"/>
              </a:ext>
            </a:extLst>
          </p:cNvPr>
          <p:cNvSpPr txBox="1"/>
          <p:nvPr/>
        </p:nvSpPr>
        <p:spPr>
          <a:xfrm>
            <a:off x="7337157" y="3594270"/>
            <a:ext cx="2270494" cy="261610"/>
          </a:xfrm>
          <a:prstGeom prst="rect">
            <a:avLst/>
          </a:prstGeom>
          <a:noFill/>
        </p:spPr>
        <p:txBody>
          <a:bodyPr wrap="square" rtlCol="0">
            <a:spAutoFit/>
          </a:bodyPr>
          <a:lstStyle/>
          <a:p>
            <a:r>
              <a:rPr lang="en-US" sz="1100" dirty="0"/>
              <a:t>Waste sent to QA for quality check</a:t>
            </a:r>
          </a:p>
        </p:txBody>
      </p:sp>
      <p:sp>
        <p:nvSpPr>
          <p:cNvPr id="56" name="TextBox 55">
            <a:extLst>
              <a:ext uri="{FF2B5EF4-FFF2-40B4-BE49-F238E27FC236}">
                <a16:creationId xmlns:a16="http://schemas.microsoft.com/office/drawing/2014/main" id="{C5D3C1E2-9346-4834-9A75-179FC22A4139}"/>
              </a:ext>
            </a:extLst>
          </p:cNvPr>
          <p:cNvSpPr txBox="1"/>
          <p:nvPr/>
        </p:nvSpPr>
        <p:spPr>
          <a:xfrm>
            <a:off x="6854323" y="4074340"/>
            <a:ext cx="1447830" cy="261610"/>
          </a:xfrm>
          <a:prstGeom prst="rect">
            <a:avLst/>
          </a:prstGeom>
          <a:noFill/>
        </p:spPr>
        <p:txBody>
          <a:bodyPr wrap="square" rtlCol="0">
            <a:spAutoFit/>
          </a:bodyPr>
          <a:lstStyle/>
          <a:p>
            <a:r>
              <a:rPr lang="en-US" sz="1100" dirty="0"/>
              <a:t>If quality check fails</a:t>
            </a:r>
          </a:p>
        </p:txBody>
      </p:sp>
      <p:sp>
        <p:nvSpPr>
          <p:cNvPr id="57" name="TextBox 56">
            <a:extLst>
              <a:ext uri="{FF2B5EF4-FFF2-40B4-BE49-F238E27FC236}">
                <a16:creationId xmlns:a16="http://schemas.microsoft.com/office/drawing/2014/main" id="{93982046-BD73-44F1-8819-72E16151DB75}"/>
              </a:ext>
            </a:extLst>
          </p:cNvPr>
          <p:cNvSpPr txBox="1"/>
          <p:nvPr/>
        </p:nvSpPr>
        <p:spPr>
          <a:xfrm>
            <a:off x="7617041" y="4956699"/>
            <a:ext cx="2512380" cy="261610"/>
          </a:xfrm>
          <a:prstGeom prst="rect">
            <a:avLst/>
          </a:prstGeom>
          <a:noFill/>
        </p:spPr>
        <p:txBody>
          <a:bodyPr wrap="square" rtlCol="0">
            <a:spAutoFit/>
          </a:bodyPr>
          <a:lstStyle/>
          <a:p>
            <a:r>
              <a:rPr lang="en-US" sz="1100" dirty="0"/>
              <a:t>Ready to recycle if quality check passes</a:t>
            </a:r>
          </a:p>
        </p:txBody>
      </p:sp>
      <p:sp>
        <p:nvSpPr>
          <p:cNvPr id="58" name="TextBox 57">
            <a:extLst>
              <a:ext uri="{FF2B5EF4-FFF2-40B4-BE49-F238E27FC236}">
                <a16:creationId xmlns:a16="http://schemas.microsoft.com/office/drawing/2014/main" id="{8647E6E4-2913-467E-8411-A4B1524C98F2}"/>
              </a:ext>
            </a:extLst>
          </p:cNvPr>
          <p:cNvSpPr txBox="1"/>
          <p:nvPr/>
        </p:nvSpPr>
        <p:spPr>
          <a:xfrm>
            <a:off x="3490403" y="4956699"/>
            <a:ext cx="1708949" cy="261610"/>
          </a:xfrm>
          <a:prstGeom prst="rect">
            <a:avLst/>
          </a:prstGeom>
          <a:noFill/>
        </p:spPr>
        <p:txBody>
          <a:bodyPr wrap="square" rtlCol="0">
            <a:spAutoFit/>
          </a:bodyPr>
          <a:lstStyle/>
          <a:p>
            <a:r>
              <a:rPr lang="en-US" sz="1100" dirty="0"/>
              <a:t>Ready for best from waste</a:t>
            </a:r>
          </a:p>
        </p:txBody>
      </p:sp>
      <p:sp>
        <p:nvSpPr>
          <p:cNvPr id="59" name="TextBox 58">
            <a:extLst>
              <a:ext uri="{FF2B5EF4-FFF2-40B4-BE49-F238E27FC236}">
                <a16:creationId xmlns:a16="http://schemas.microsoft.com/office/drawing/2014/main" id="{2317B9B4-1588-4D2C-8355-BB79CE4B9B51}"/>
              </a:ext>
            </a:extLst>
          </p:cNvPr>
          <p:cNvSpPr txBox="1"/>
          <p:nvPr/>
        </p:nvSpPr>
        <p:spPr>
          <a:xfrm>
            <a:off x="3538635" y="3902582"/>
            <a:ext cx="1612483" cy="261610"/>
          </a:xfrm>
          <a:prstGeom prst="rect">
            <a:avLst/>
          </a:prstGeom>
          <a:noFill/>
        </p:spPr>
        <p:txBody>
          <a:bodyPr wrap="square" rtlCol="0">
            <a:spAutoFit/>
          </a:bodyPr>
          <a:lstStyle/>
          <a:p>
            <a:r>
              <a:rPr lang="en-US" sz="1100" dirty="0"/>
              <a:t>Products from waste</a:t>
            </a:r>
          </a:p>
        </p:txBody>
      </p:sp>
      <p:cxnSp>
        <p:nvCxnSpPr>
          <p:cNvPr id="68" name="Straight Arrow Connector 67">
            <a:extLst>
              <a:ext uri="{FF2B5EF4-FFF2-40B4-BE49-F238E27FC236}">
                <a16:creationId xmlns:a16="http://schemas.microsoft.com/office/drawing/2014/main" id="{4B73DB2E-92E8-4F67-BDB5-2928408C2D67}"/>
              </a:ext>
            </a:extLst>
          </p:cNvPr>
          <p:cNvCxnSpPr>
            <a:stCxn id="40" idx="6"/>
            <a:endCxn id="38" idx="2"/>
          </p:cNvCxnSpPr>
          <p:nvPr/>
        </p:nvCxnSpPr>
        <p:spPr>
          <a:xfrm>
            <a:off x="4822054" y="4502458"/>
            <a:ext cx="3107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197FA0A-7AE0-47FD-A6F2-E3D3AC2D4995}"/>
              </a:ext>
            </a:extLst>
          </p:cNvPr>
          <p:cNvSpPr txBox="1"/>
          <p:nvPr/>
        </p:nvSpPr>
        <p:spPr>
          <a:xfrm>
            <a:off x="5199352" y="4307149"/>
            <a:ext cx="2137805" cy="261610"/>
          </a:xfrm>
          <a:prstGeom prst="rect">
            <a:avLst/>
          </a:prstGeom>
          <a:noFill/>
        </p:spPr>
        <p:txBody>
          <a:bodyPr wrap="square" rtlCol="0">
            <a:spAutoFit/>
          </a:bodyPr>
          <a:lstStyle/>
          <a:p>
            <a:r>
              <a:rPr lang="en-US" sz="1100" dirty="0"/>
              <a:t>Product sent for quality check</a:t>
            </a:r>
          </a:p>
        </p:txBody>
      </p:sp>
      <p:cxnSp>
        <p:nvCxnSpPr>
          <p:cNvPr id="75" name="Straight Arrow Connector 74">
            <a:extLst>
              <a:ext uri="{FF2B5EF4-FFF2-40B4-BE49-F238E27FC236}">
                <a16:creationId xmlns:a16="http://schemas.microsoft.com/office/drawing/2014/main" id="{DC2D386A-2EB3-47B8-B5B2-F352EE6A085F}"/>
              </a:ext>
            </a:extLst>
          </p:cNvPr>
          <p:cNvCxnSpPr/>
          <p:nvPr/>
        </p:nvCxnSpPr>
        <p:spPr>
          <a:xfrm flipV="1">
            <a:off x="6161103" y="2876997"/>
            <a:ext cx="0" cy="552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318DA61-0E76-437C-A135-6DF89B37442B}"/>
              </a:ext>
            </a:extLst>
          </p:cNvPr>
          <p:cNvSpPr txBox="1"/>
          <p:nvPr/>
        </p:nvSpPr>
        <p:spPr>
          <a:xfrm>
            <a:off x="4270163" y="3025838"/>
            <a:ext cx="1847583" cy="261610"/>
          </a:xfrm>
          <a:prstGeom prst="rect">
            <a:avLst/>
          </a:prstGeom>
          <a:noFill/>
        </p:spPr>
        <p:txBody>
          <a:bodyPr wrap="square" rtlCol="0">
            <a:spAutoFit/>
          </a:bodyPr>
          <a:lstStyle/>
          <a:p>
            <a:r>
              <a:rPr lang="en-US" sz="1100" dirty="0"/>
              <a:t>Product Ready for transport</a:t>
            </a:r>
          </a:p>
        </p:txBody>
      </p:sp>
      <p:cxnSp>
        <p:nvCxnSpPr>
          <p:cNvPr id="78" name="Straight Arrow Connector 77">
            <a:extLst>
              <a:ext uri="{FF2B5EF4-FFF2-40B4-BE49-F238E27FC236}">
                <a16:creationId xmlns:a16="http://schemas.microsoft.com/office/drawing/2014/main" id="{4F08B369-D280-4532-A6FB-6615FA859FA4}"/>
              </a:ext>
            </a:extLst>
          </p:cNvPr>
          <p:cNvCxnSpPr/>
          <p:nvPr/>
        </p:nvCxnSpPr>
        <p:spPr>
          <a:xfrm flipV="1">
            <a:off x="6117746" y="1784412"/>
            <a:ext cx="0" cy="70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14D8F084-5AB8-4E78-BED9-67D665FCF7F6}"/>
              </a:ext>
            </a:extLst>
          </p:cNvPr>
          <p:cNvSpPr txBox="1"/>
          <p:nvPr/>
        </p:nvSpPr>
        <p:spPr>
          <a:xfrm>
            <a:off x="4869109" y="1985216"/>
            <a:ext cx="1518082" cy="276999"/>
          </a:xfrm>
          <a:prstGeom prst="rect">
            <a:avLst/>
          </a:prstGeom>
          <a:noFill/>
        </p:spPr>
        <p:txBody>
          <a:bodyPr wrap="square" rtlCol="0">
            <a:spAutoFit/>
          </a:bodyPr>
          <a:lstStyle/>
          <a:p>
            <a:r>
              <a:rPr lang="en-US" sz="1200" dirty="0"/>
              <a:t>Product reached </a:t>
            </a:r>
          </a:p>
        </p:txBody>
      </p:sp>
      <p:sp>
        <p:nvSpPr>
          <p:cNvPr id="85" name="TextBox 84">
            <a:extLst>
              <a:ext uri="{FF2B5EF4-FFF2-40B4-BE49-F238E27FC236}">
                <a16:creationId xmlns:a16="http://schemas.microsoft.com/office/drawing/2014/main" id="{2D6053C5-7D17-4F52-BE95-1593F91B15D9}"/>
              </a:ext>
            </a:extLst>
          </p:cNvPr>
          <p:cNvSpPr txBox="1"/>
          <p:nvPr/>
        </p:nvSpPr>
        <p:spPr>
          <a:xfrm>
            <a:off x="3512147" y="1466678"/>
            <a:ext cx="2183907" cy="261610"/>
          </a:xfrm>
          <a:prstGeom prst="rect">
            <a:avLst/>
          </a:prstGeom>
          <a:noFill/>
        </p:spPr>
        <p:txBody>
          <a:bodyPr wrap="square" rtlCol="0">
            <a:spAutoFit/>
          </a:bodyPr>
          <a:lstStyle/>
          <a:p>
            <a:r>
              <a:rPr lang="en-US" sz="1100" dirty="0"/>
              <a:t>Final product estimation &amp; savings</a:t>
            </a:r>
          </a:p>
        </p:txBody>
      </p:sp>
      <p:sp>
        <p:nvSpPr>
          <p:cNvPr id="86" name="TextBox 85">
            <a:extLst>
              <a:ext uri="{FF2B5EF4-FFF2-40B4-BE49-F238E27FC236}">
                <a16:creationId xmlns:a16="http://schemas.microsoft.com/office/drawing/2014/main" id="{A05A1929-E5AB-4E44-A891-E30FAC0573B6}"/>
              </a:ext>
            </a:extLst>
          </p:cNvPr>
          <p:cNvSpPr txBox="1"/>
          <p:nvPr/>
        </p:nvSpPr>
        <p:spPr>
          <a:xfrm>
            <a:off x="665679" y="1255294"/>
            <a:ext cx="878889" cy="276999"/>
          </a:xfrm>
          <a:prstGeom prst="rect">
            <a:avLst/>
          </a:prstGeom>
          <a:noFill/>
        </p:spPr>
        <p:txBody>
          <a:bodyPr wrap="square" rtlCol="0">
            <a:spAutoFit/>
          </a:bodyPr>
          <a:lstStyle/>
          <a:p>
            <a:r>
              <a:rPr lang="en-US" sz="1200" dirty="0"/>
              <a:t>Requestor</a:t>
            </a:r>
          </a:p>
        </p:txBody>
      </p:sp>
    </p:spTree>
    <p:extLst>
      <p:ext uri="{BB962C8B-B14F-4D97-AF65-F5344CB8AC3E}">
        <p14:creationId xmlns:p14="http://schemas.microsoft.com/office/powerpoint/2010/main" val="138456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2E43-C03D-4CF3-B63E-A3B5E62D0D8F}"/>
              </a:ext>
            </a:extLst>
          </p:cNvPr>
          <p:cNvSpPr>
            <a:spLocks noGrp="1"/>
          </p:cNvSpPr>
          <p:nvPr>
            <p:ph type="title"/>
          </p:nvPr>
        </p:nvSpPr>
        <p:spPr/>
        <p:txBody>
          <a:bodyPr/>
          <a:lstStyle/>
          <a:p>
            <a:r>
              <a:rPr lang="en-US" dirty="0"/>
              <a:t>Object model diagram</a:t>
            </a:r>
          </a:p>
        </p:txBody>
      </p:sp>
      <p:pic>
        <p:nvPicPr>
          <p:cNvPr id="6" name="Content Placeholder 5">
            <a:extLst>
              <a:ext uri="{FF2B5EF4-FFF2-40B4-BE49-F238E27FC236}">
                <a16:creationId xmlns:a16="http://schemas.microsoft.com/office/drawing/2014/main" id="{E802CB92-DC02-4191-B7B5-FE9C61CB94E5}"/>
              </a:ext>
            </a:extLst>
          </p:cNvPr>
          <p:cNvPicPr>
            <a:picLocks noGrp="1" noChangeAspect="1"/>
          </p:cNvPicPr>
          <p:nvPr>
            <p:ph idx="1"/>
          </p:nvPr>
        </p:nvPicPr>
        <p:blipFill>
          <a:blip r:embed="rId2"/>
          <a:stretch>
            <a:fillRect/>
          </a:stretch>
        </p:blipFill>
        <p:spPr>
          <a:xfrm>
            <a:off x="1881381" y="2016125"/>
            <a:ext cx="8743562" cy="3449638"/>
          </a:xfrm>
          <a:prstGeom prst="rect">
            <a:avLst/>
          </a:prstGeom>
        </p:spPr>
      </p:pic>
    </p:spTree>
    <p:extLst>
      <p:ext uri="{BB962C8B-B14F-4D97-AF65-F5344CB8AC3E}">
        <p14:creationId xmlns:p14="http://schemas.microsoft.com/office/powerpoint/2010/main" val="218107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DAC4-AF62-441A-AC48-8C574AEAC31F}"/>
              </a:ext>
            </a:extLst>
          </p:cNvPr>
          <p:cNvSpPr>
            <a:spLocks noGrp="1"/>
          </p:cNvSpPr>
          <p:nvPr>
            <p:ph type="title"/>
          </p:nvPr>
        </p:nvSpPr>
        <p:spPr>
          <a:xfrm>
            <a:off x="1451578" y="541202"/>
            <a:ext cx="9603275" cy="1049235"/>
          </a:xfrm>
        </p:spPr>
        <p:txBody>
          <a:bodyPr/>
          <a:lstStyle/>
          <a:p>
            <a:r>
              <a:rPr lang="en-US" dirty="0"/>
              <a:t>USER INTERFACE DESIGN</a:t>
            </a:r>
          </a:p>
        </p:txBody>
      </p:sp>
      <p:pic>
        <p:nvPicPr>
          <p:cNvPr id="4" name="Picture 3">
            <a:extLst>
              <a:ext uri="{FF2B5EF4-FFF2-40B4-BE49-F238E27FC236}">
                <a16:creationId xmlns:a16="http://schemas.microsoft.com/office/drawing/2014/main" id="{6207E127-331A-410B-A5F5-F35781DBB70E}"/>
              </a:ext>
            </a:extLst>
          </p:cNvPr>
          <p:cNvPicPr>
            <a:picLocks noChangeAspect="1"/>
          </p:cNvPicPr>
          <p:nvPr/>
        </p:nvPicPr>
        <p:blipFill>
          <a:blip r:embed="rId2"/>
          <a:stretch>
            <a:fillRect/>
          </a:stretch>
        </p:blipFill>
        <p:spPr>
          <a:xfrm>
            <a:off x="1451578" y="1872793"/>
            <a:ext cx="9603275" cy="4117190"/>
          </a:xfrm>
          <a:prstGeom prst="rect">
            <a:avLst/>
          </a:prstGeom>
        </p:spPr>
      </p:pic>
    </p:spTree>
    <p:extLst>
      <p:ext uri="{BB962C8B-B14F-4D97-AF65-F5344CB8AC3E}">
        <p14:creationId xmlns:p14="http://schemas.microsoft.com/office/powerpoint/2010/main" val="37737898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631</TotalTime>
  <Words>545</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Wingdings</vt:lpstr>
      <vt:lpstr>Gallery</vt:lpstr>
      <vt:lpstr>    WASTE management system</vt:lpstr>
      <vt:lpstr>Problem statement</vt:lpstr>
      <vt:lpstr>Solution</vt:lpstr>
      <vt:lpstr>Approach</vt:lpstr>
      <vt:lpstr>workflow</vt:lpstr>
      <vt:lpstr>Use Case</vt:lpstr>
      <vt:lpstr>PowerPoint Presentation</vt:lpstr>
      <vt:lpstr>Object model diagram</vt:lpstr>
      <vt:lpstr>USER INTERFACE DESIGN</vt:lpstr>
      <vt:lpstr>After cycle completes</vt:lpstr>
      <vt:lpstr>Code snippets</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management system</dc:title>
  <dc:creator>Harshit Shukla</dc:creator>
  <cp:lastModifiedBy>SHREE GANESH</cp:lastModifiedBy>
  <cp:revision>74</cp:revision>
  <dcterms:created xsi:type="dcterms:W3CDTF">2019-12-07T00:36:06Z</dcterms:created>
  <dcterms:modified xsi:type="dcterms:W3CDTF">2019-12-08T06:17:27Z</dcterms:modified>
</cp:coreProperties>
</file>