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7" r:id="rId6"/>
    <p:sldId id="268" r:id="rId7"/>
    <p:sldId id="269" r:id="rId8"/>
    <p:sldId id="270" r:id="rId9"/>
    <p:sldId id="262" r:id="rId10"/>
    <p:sldId id="266" r:id="rId11"/>
    <p:sldId id="263" r:id="rId12"/>
    <p:sldId id="272" r:id="rId13"/>
    <p:sldId id="265" r:id="rId14"/>
    <p:sldId id="273" r:id="rId15"/>
    <p:sldId id="274" r:id="rId16"/>
    <p:sldId id="275" r:id="rId17"/>
    <p:sldId id="276" r:id="rId18"/>
    <p:sldId id="277"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Thus, we have created a successfully predicting model using machine learning</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This is slight sign for phase 1 in creating a self learning model that works conveniently without any extra resources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It saves time and helps to just feed and then predict heart diseases when emergency occurs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Thus, we have created a successfully predicting model using machine learning</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This is slight sign for phase 1 in creating a self learning model that works conveniently without any extra resources </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It saves time and helps to just feed and then predict heart diseases when emergency occurs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96971"/>
            <a:ext cx="4775075" cy="2254928"/>
          </a:xfrm>
        </p:spPr>
        <p:txBody>
          <a:bodyPr>
            <a:normAutofit fontScale="90000"/>
          </a:bodyPr>
          <a:lstStyle/>
          <a:p>
            <a:pPr algn="l">
              <a:spcAft>
                <a:spcPts val="600"/>
              </a:spcAft>
            </a:pPr>
            <a:r>
              <a:rPr lang="en-US" sz="2000" i="1" dirty="0">
                <a:solidFill>
                  <a:schemeClr val="tx1"/>
                </a:solidFill>
                <a:latin typeface="Times New Roman" panose="02020603050405020304" pitchFamily="18" charset="0"/>
                <a:cs typeface="Times New Roman" panose="02020603050405020304" pitchFamily="18" charset="0"/>
              </a:rPr>
              <a:t>Medical diagnosis using heart prediction systems in ai –</a:t>
            </a:r>
            <a:r>
              <a:rPr lang="en-US" sz="2000" i="1" dirty="0">
                <a:solidFill>
                  <a:schemeClr val="tx1"/>
                </a:solidFill>
                <a:latin typeface="Calibri" panose="020F0502020204030204" pitchFamily="34" charset="0"/>
                <a:cs typeface="Calibri" panose="020F0502020204030204" pitchFamily="34" charset="0"/>
              </a:rPr>
              <a:t> </a:t>
            </a:r>
            <a:br>
              <a:rPr lang="en-US" sz="2000" i="1" dirty="0">
                <a:solidFill>
                  <a:schemeClr val="tx1"/>
                </a:solidFill>
                <a:latin typeface="Calibri" panose="020F0502020204030204" pitchFamily="34" charset="0"/>
                <a:cs typeface="Calibri" panose="020F0502020204030204" pitchFamily="34" charset="0"/>
              </a:rPr>
            </a:br>
            <a:br>
              <a:rPr lang="en-US" sz="2000" i="1" dirty="0">
                <a:solidFill>
                  <a:schemeClr val="tx1"/>
                </a:solidFill>
                <a:latin typeface="Calibri" panose="020F0502020204030204" pitchFamily="34" charset="0"/>
                <a:cs typeface="Calibri" panose="020F0502020204030204" pitchFamily="34" charset="0"/>
              </a:rPr>
            </a:br>
            <a:r>
              <a:rPr lang="en-US" sz="2000" i="1" dirty="0">
                <a:solidFill>
                  <a:schemeClr val="tx1"/>
                </a:solidFill>
                <a:latin typeface="Times New Roman" panose="02020603050405020304" pitchFamily="18" charset="0"/>
                <a:cs typeface="Times New Roman" panose="02020603050405020304" pitchFamily="18" charset="0"/>
              </a:rPr>
              <a:t>a presentation slide by – </a:t>
            </a:r>
            <a:br>
              <a:rPr lang="en-US" sz="2000" i="1" dirty="0">
                <a:solidFill>
                  <a:schemeClr val="tx1"/>
                </a:solidFill>
                <a:latin typeface="Times New Roman" panose="02020603050405020304" pitchFamily="18" charset="0"/>
                <a:cs typeface="Times New Roman" panose="02020603050405020304" pitchFamily="18" charset="0"/>
              </a:rPr>
            </a:br>
            <a:br>
              <a:rPr lang="en-US" sz="2000" i="1"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b – 18  -  </a:t>
            </a:r>
            <a:r>
              <a:rPr lang="en-US" sz="2000" i="1" dirty="0" err="1">
                <a:solidFill>
                  <a:schemeClr val="tx1"/>
                </a:solidFill>
                <a:latin typeface="Times New Roman" panose="02020603050405020304" pitchFamily="18" charset="0"/>
                <a:cs typeface="Times New Roman" panose="02020603050405020304" pitchFamily="18" charset="0"/>
              </a:rPr>
              <a:t>Rutuja</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joshi</a:t>
            </a:r>
            <a:r>
              <a:rPr lang="en-US" sz="2000" i="1" dirty="0">
                <a:solidFill>
                  <a:schemeClr val="tx1"/>
                </a:solidFill>
                <a:latin typeface="Times New Roman" panose="02020603050405020304" pitchFamily="18" charset="0"/>
                <a:cs typeface="Times New Roman" panose="02020603050405020304" pitchFamily="18" charset="0"/>
              </a:rPr>
              <a:t>.</a:t>
            </a:r>
            <a:br>
              <a:rPr lang="en-US" sz="2000" i="1"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B – 29  -  </a:t>
            </a:r>
            <a:r>
              <a:rPr lang="en-US" sz="2000" i="1" dirty="0" err="1">
                <a:solidFill>
                  <a:schemeClr val="tx1"/>
                </a:solidFill>
                <a:latin typeface="Times New Roman" panose="02020603050405020304" pitchFamily="18" charset="0"/>
                <a:cs typeface="Times New Roman" panose="02020603050405020304" pitchFamily="18" charset="0"/>
              </a:rPr>
              <a:t>sagar</a:t>
            </a:r>
            <a:r>
              <a:rPr lang="en-US" sz="2000" i="1" dirty="0">
                <a:solidFill>
                  <a:schemeClr val="tx1"/>
                </a:solidFill>
                <a:latin typeface="Times New Roman" panose="02020603050405020304" pitchFamily="18" charset="0"/>
                <a:cs typeface="Times New Roman" panose="02020603050405020304" pitchFamily="18" charset="0"/>
              </a:rPr>
              <a:t> Waghmare.</a:t>
            </a:r>
            <a:br>
              <a:rPr lang="en-US" sz="2000" i="1"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B – 58  -  </a:t>
            </a:r>
            <a:r>
              <a:rPr lang="en-US" sz="2000" i="1" dirty="0" err="1">
                <a:solidFill>
                  <a:schemeClr val="tx1"/>
                </a:solidFill>
                <a:latin typeface="Times New Roman" panose="02020603050405020304" pitchFamily="18" charset="0"/>
                <a:cs typeface="Times New Roman" panose="02020603050405020304" pitchFamily="18" charset="0"/>
              </a:rPr>
              <a:t>parth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tilay</a:t>
            </a:r>
            <a:r>
              <a:rPr lang="en-US" sz="2000" i="1" dirty="0">
                <a:solidFill>
                  <a:schemeClr val="tx1"/>
                </a:solidFill>
                <a:latin typeface="Times New Roman" panose="02020603050405020304" pitchFamily="18" charset="0"/>
                <a:cs typeface="Times New Roman" panose="02020603050405020304" pitchFamily="18" charset="0"/>
              </a:rPr>
              <a:t>.</a:t>
            </a:r>
            <a:br>
              <a:rPr lang="en-US" sz="2000" i="1" dirty="0">
                <a:solidFill>
                  <a:schemeClr val="tx1"/>
                </a:solidFill>
                <a:latin typeface="Times New Roman" panose="02020603050405020304" pitchFamily="18" charset="0"/>
                <a:cs typeface="Times New Roman" panose="02020603050405020304" pitchFamily="18" charset="0"/>
              </a:rPr>
            </a:br>
            <a:r>
              <a:rPr lang="en-US" sz="2000" i="1" dirty="0">
                <a:solidFill>
                  <a:schemeClr val="tx1"/>
                </a:solidFill>
                <a:latin typeface="Times New Roman" panose="02020603050405020304" pitchFamily="18" charset="0"/>
                <a:cs typeface="Times New Roman" panose="02020603050405020304" pitchFamily="18" charset="0"/>
              </a:rPr>
              <a:t>B – 61  -  Himanshu </a:t>
            </a:r>
            <a:r>
              <a:rPr lang="en-US" sz="2000" i="1" dirty="0" err="1">
                <a:solidFill>
                  <a:schemeClr val="tx1"/>
                </a:solidFill>
                <a:latin typeface="Times New Roman" panose="02020603050405020304" pitchFamily="18" charset="0"/>
                <a:cs typeface="Times New Roman" panose="02020603050405020304" pitchFamily="18" charset="0"/>
              </a:rPr>
              <a:t>dhore</a:t>
            </a:r>
            <a:r>
              <a:rPr lang="en-US" sz="2000" i="1" dirty="0">
                <a:solidFill>
                  <a:schemeClr val="tx1"/>
                </a:solidFill>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449203"/>
          </a:xfrm>
        </p:spPr>
        <p:txBody>
          <a:bodyPr>
            <a:normAutofit/>
          </a:bodyPr>
          <a:lstStyle/>
          <a:p>
            <a:pPr>
              <a:spcAft>
                <a:spcPts val="600"/>
              </a:spcAft>
            </a:pPr>
            <a:r>
              <a:rPr lang="en-US" dirty="0">
                <a:solidFill>
                  <a:schemeClr val="tx1"/>
                </a:solidFill>
              </a:rPr>
              <a: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B86C-C8D9-0808-6843-334C7B80D850}"/>
              </a:ext>
            </a:extLst>
          </p:cNvPr>
          <p:cNvSpPr>
            <a:spLocks noGrp="1"/>
          </p:cNvSpPr>
          <p:nvPr>
            <p:ph type="ctrTitle"/>
          </p:nvPr>
        </p:nvSpPr>
        <p:spPr>
          <a:xfrm rot="10800000" flipV="1">
            <a:off x="1629103" y="2778711"/>
            <a:ext cx="8933796" cy="1384916"/>
          </a:xfrm>
        </p:spPr>
        <p:txBody>
          <a:bodyPr>
            <a:noAutofit/>
          </a:bodyPr>
          <a:lstStyle/>
          <a:p>
            <a:pPr algn="l"/>
            <a:br>
              <a:rPr lang="en-IN" sz="2400" u="sng" dirty="0">
                <a:latin typeface="Times New Roman" panose="02020603050405020304" pitchFamily="18" charset="0"/>
                <a:cs typeface="Times New Roman" panose="02020603050405020304" pitchFamily="18" charset="0"/>
              </a:rPr>
            </a:br>
            <a:r>
              <a:rPr lang="en-IN" sz="2400" u="sng" dirty="0">
                <a:latin typeface="Times New Roman" panose="02020603050405020304" pitchFamily="18" charset="0"/>
                <a:cs typeface="Times New Roman" panose="02020603050405020304" pitchFamily="18" charset="0"/>
              </a:rPr>
              <a:t>3. Modelling and prediction -</a:t>
            </a:r>
            <a:br>
              <a:rPr lang="en-IN" sz="20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machine learning is happening is on the rise of the phase 1. Continuous evaluation and tremendous development is happening day by day.  However, for our medical diagnosis we have use supervised learning in machine learning. In this way we are directing a machine with all of its input labels and, we can predict its outcomes. We have chosen several models such as – </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1. Simple vector machines.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2. naïve bayes.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3. logistic regression.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4. random forest.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We can predict the heart disease using such models in order to ensure the highest accurate outcome possible available.</a:t>
            </a:r>
          </a:p>
        </p:txBody>
      </p:sp>
    </p:spTree>
    <p:extLst>
      <p:ext uri="{BB962C8B-B14F-4D97-AF65-F5344CB8AC3E}">
        <p14:creationId xmlns:p14="http://schemas.microsoft.com/office/powerpoint/2010/main" val="208937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BF5-C52C-80E7-24B0-526E44B8A45A}"/>
              </a:ext>
            </a:extLst>
          </p:cNvPr>
          <p:cNvSpPr>
            <a:spLocks noGrp="1"/>
          </p:cNvSpPr>
          <p:nvPr>
            <p:ph type="ctrTitle"/>
          </p:nvPr>
        </p:nvSpPr>
        <p:spPr>
          <a:xfrm>
            <a:off x="1629103" y="2175938"/>
            <a:ext cx="8936844" cy="338572"/>
          </a:xfrm>
        </p:spPr>
        <p:txBody>
          <a:bodyPr>
            <a:normAutofit fontScale="90000"/>
          </a:bodyPr>
          <a:lstStyle/>
          <a:p>
            <a:r>
              <a:rPr lang="en-IN" sz="2400" dirty="0">
                <a:latin typeface="Times New Roman" panose="02020603050405020304" pitchFamily="18" charset="0"/>
                <a:cs typeface="Times New Roman" panose="02020603050405020304" pitchFamily="18" charset="0"/>
              </a:rPr>
              <a:t>Models used in prediction</a:t>
            </a:r>
          </a:p>
        </p:txBody>
      </p:sp>
      <p:sp>
        <p:nvSpPr>
          <p:cNvPr id="3" name="Subtitle 2">
            <a:extLst>
              <a:ext uri="{FF2B5EF4-FFF2-40B4-BE49-F238E27FC236}">
                <a16:creationId xmlns:a16="http://schemas.microsoft.com/office/drawing/2014/main" id="{4FA17586-6AFC-E11A-44ED-094585CFA3E1}"/>
              </a:ext>
            </a:extLst>
          </p:cNvPr>
          <p:cNvSpPr>
            <a:spLocks noGrp="1"/>
          </p:cNvSpPr>
          <p:nvPr>
            <p:ph type="subTitle" idx="1"/>
          </p:nvPr>
        </p:nvSpPr>
        <p:spPr>
          <a:xfrm>
            <a:off x="1629101" y="2450238"/>
            <a:ext cx="8936846" cy="2689026"/>
          </a:xfrm>
        </p:spPr>
        <p:txBody>
          <a:bodyPr>
            <a:normAutofit fontScale="85000" lnSpcReduction="10000"/>
          </a:bodyPr>
          <a:lstStyle/>
          <a:p>
            <a:pPr algn="l"/>
            <a:r>
              <a:rPr lang="en-IN" dirty="0">
                <a:latin typeface="Times New Roman" panose="02020603050405020304" pitchFamily="18" charset="0"/>
                <a:cs typeface="Times New Roman" panose="02020603050405020304" pitchFamily="18" charset="0"/>
              </a:rPr>
              <a:t>There are altogether 4 models used in the Predicting the Heart Disease – </a:t>
            </a:r>
          </a:p>
          <a:p>
            <a:pPr marL="342900" indent="-342900" algn="l">
              <a:buAutoNum type="arabicPeriod"/>
            </a:pPr>
            <a:r>
              <a:rPr lang="en-IN" u="sng" dirty="0">
                <a:latin typeface="Times New Roman" panose="02020603050405020304" pitchFamily="18" charset="0"/>
                <a:cs typeface="Times New Roman" panose="02020603050405020304" pitchFamily="18" charset="0"/>
              </a:rPr>
              <a:t>SIMPLE VECTOR MACHINES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Support vector machines (SVMs) are a set of supervised learning methods used for classification, regression and outliers detection. The advantages of support vector machines are: Effective in high dimensional spaces. Still effective in cases where number of dimensions is greater than the number of samples. Well SVM it capable of doing both classification and regression. In this post I'll focus on using SVM for classification. In particular I'll be focusing on non-linear SVM, or SVM using a non-linear kernel. Non-linear SVM means that the boundary that the algorithm calculates doesn't have to be a straight line. The benefit is that you can capture much more complex relationships between your datapoints without having to perform difficult transformations on your own. The downside is that the training time is much longer as it's much more computationally intensive.</a:t>
            </a:r>
            <a:endParaRPr lang="en-IN" dirty="0">
              <a:latin typeface="Times New Roman" panose="02020603050405020304" pitchFamily="18" charset="0"/>
              <a:cs typeface="Times New Roman" panose="02020603050405020304" pitchFamily="18" charset="0"/>
            </a:endParaRPr>
          </a:p>
          <a:p>
            <a:pPr marL="342900" indent="-342900" algn="l">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52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CB0C62-C58F-16D4-A24E-7A0CB84D66B8}"/>
              </a:ext>
            </a:extLst>
          </p:cNvPr>
          <p:cNvSpPr>
            <a:spLocks noGrp="1"/>
          </p:cNvSpPr>
          <p:nvPr>
            <p:ph type="subTitle" idx="1"/>
          </p:nvPr>
        </p:nvSpPr>
        <p:spPr>
          <a:xfrm>
            <a:off x="1629101" y="2068498"/>
            <a:ext cx="8936846" cy="3070766"/>
          </a:xfrm>
        </p:spPr>
        <p:txBody>
          <a:bodyPr>
            <a:normAutofit fontScale="85000" lnSpcReduction="10000"/>
          </a:bodyPr>
          <a:lstStyle/>
          <a:p>
            <a:pPr algn="l"/>
            <a:r>
              <a:rPr lang="en-IN" dirty="0">
                <a:latin typeface="Times New Roman" panose="02020603050405020304" pitchFamily="18" charset="0"/>
                <a:cs typeface="Times New Roman" panose="02020603050405020304" pitchFamily="18" charset="0"/>
              </a:rPr>
              <a:t>2 . </a:t>
            </a:r>
            <a:r>
              <a:rPr lang="en-IN" u="sng" dirty="0">
                <a:latin typeface="Times New Roman" panose="02020603050405020304" pitchFamily="18" charset="0"/>
                <a:cs typeface="Times New Roman" panose="02020603050405020304" pitchFamily="18" charset="0"/>
              </a:rPr>
              <a:t>Naïve Bayes</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Naïve Bayes algorithm is a supervised learning algorithm, which is based on Bayes theorem and used for solving classification problems. It is mainly used in text classification that includes a high-dimensional training dataset. 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 Some popular examples of Naïve Bayes Algorithm are spam filtration, Sentimental analysis, and classifying articles. The Reason for Naïve Bayes is – </a:t>
            </a:r>
          </a:p>
          <a:p>
            <a:pPr algn="l"/>
            <a:endParaRPr lang="en-US" dirty="0">
              <a:latin typeface="Times New Roman" panose="02020603050405020304" pitchFamily="18" charset="0"/>
              <a:cs typeface="Times New Roman" panose="02020603050405020304" pitchFamily="18" charset="0"/>
            </a:endParaRPr>
          </a:p>
          <a:p>
            <a:pPr algn="l"/>
            <a:r>
              <a:rPr lang="en-US" u="sng" dirty="0">
                <a:latin typeface="Times New Roman" panose="02020603050405020304" pitchFamily="18" charset="0"/>
                <a:cs typeface="Times New Roman" panose="02020603050405020304" pitchFamily="18" charset="0"/>
              </a:rPr>
              <a:t>Naïve</a:t>
            </a:r>
            <a:r>
              <a:rPr lang="en-US" dirty="0">
                <a:latin typeface="Times New Roman" panose="02020603050405020304" pitchFamily="18" charset="0"/>
                <a:cs typeface="Times New Roman" panose="02020603050405020304" pitchFamily="18"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l"/>
            <a:r>
              <a:rPr lang="en-US" u="sng" dirty="0">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It is called Bayes because it depends on the principle of Bayes' Theorem</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29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235853-41F1-59D3-5EF7-08F57AF3E411}"/>
              </a:ext>
            </a:extLst>
          </p:cNvPr>
          <p:cNvSpPr>
            <a:spLocks noGrp="1"/>
          </p:cNvSpPr>
          <p:nvPr>
            <p:ph type="subTitle" idx="1"/>
          </p:nvPr>
        </p:nvSpPr>
        <p:spPr>
          <a:xfrm>
            <a:off x="1629101" y="2041864"/>
            <a:ext cx="8936846" cy="3097400"/>
          </a:xfrm>
        </p:spPr>
        <p:txBody>
          <a:bodyPr>
            <a:normAutofit fontScale="92500" lnSpcReduction="10000"/>
          </a:bodyPr>
          <a:lstStyle/>
          <a:p>
            <a:pPr algn="l"/>
            <a:r>
              <a:rPr lang="en-IN" u="sng" dirty="0">
                <a:latin typeface="Times New Roman" panose="02020603050405020304" pitchFamily="18" charset="0"/>
                <a:cs typeface="Times New Roman" panose="02020603050405020304" pitchFamily="18" charset="0"/>
              </a:rPr>
              <a:t>3. Logistic Regression</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 Logistic Regression is much similar to the Linear Regression except that how they are used. Linear Regression is used for solving Regression problems, whereas Logistic regression is used for solving the classification problems. In Logistic regression, instead of fitting a regression line, we fit an "S" shaped logistic function, which predicts two maximum values (0 or 1).</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795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C82A6D-52C4-19AE-A7F7-5CA558B89013}"/>
              </a:ext>
            </a:extLst>
          </p:cNvPr>
          <p:cNvSpPr>
            <a:spLocks noGrp="1"/>
          </p:cNvSpPr>
          <p:nvPr>
            <p:ph type="subTitle" idx="1"/>
          </p:nvPr>
        </p:nvSpPr>
        <p:spPr>
          <a:xfrm>
            <a:off x="1629101" y="2041864"/>
            <a:ext cx="8936846" cy="3097400"/>
          </a:xfrm>
        </p:spPr>
        <p:txBody>
          <a:bodyPr>
            <a:normAutofit fontScale="85000" lnSpcReduction="10000"/>
          </a:bodyPr>
          <a:lstStyle/>
          <a:p>
            <a:pPr algn="l"/>
            <a:r>
              <a:rPr lang="en-IN" u="sng" dirty="0">
                <a:latin typeface="Times New Roman" panose="02020603050405020304" pitchFamily="18" charset="0"/>
                <a:cs typeface="Times New Roman" panose="02020603050405020304" pitchFamily="18" charset="0"/>
              </a:rPr>
              <a:t>4. Random forest</a:t>
            </a:r>
            <a:r>
              <a:rPr lang="en-I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 A random forest algorithm consists of many decision trees. The ‘forest’ generated by the random forest algorithm is trained through bagging or bootstrap aggregating. Bagging is an ensemble meta-algorithm that improves the accuracy of machine learning algorithms.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Random Forest helps in two </a:t>
            </a:r>
            <a:r>
              <a:rPr lang="en-US" dirty="0" err="1">
                <a:latin typeface="Times New Roman" panose="02020603050405020304" pitchFamily="18" charset="0"/>
                <a:cs typeface="Times New Roman" panose="02020603050405020304" pitchFamily="18" charset="0"/>
              </a:rPr>
              <a:t>essemble</a:t>
            </a:r>
            <a:r>
              <a:rPr lang="en-US" dirty="0">
                <a:latin typeface="Times New Roman" panose="02020603050405020304" pitchFamily="18" charset="0"/>
                <a:cs typeface="Times New Roman" panose="02020603050405020304" pitchFamily="18" charset="0"/>
              </a:rPr>
              <a:t> the two types -</a:t>
            </a:r>
          </a:p>
          <a:p>
            <a:pPr algn="l"/>
            <a:r>
              <a:rPr lang="en-US" u="sng" dirty="0">
                <a:latin typeface="Times New Roman" panose="02020603050405020304" pitchFamily="18" charset="0"/>
                <a:cs typeface="Times New Roman" panose="02020603050405020304" pitchFamily="18" charset="0"/>
              </a:rPr>
              <a:t>Bagging</a:t>
            </a:r>
            <a:r>
              <a:rPr lang="en-US" dirty="0">
                <a:latin typeface="Times New Roman" panose="02020603050405020304" pitchFamily="18" charset="0"/>
                <a:cs typeface="Times New Roman" panose="02020603050405020304" pitchFamily="18" charset="0"/>
              </a:rPr>
              <a:t>– It creates a different training subset from sample training data with replacement &amp; the final output is based on majority voting. For example, Random Forest.</a:t>
            </a:r>
          </a:p>
          <a:p>
            <a:pPr algn="l"/>
            <a:r>
              <a:rPr lang="en-US" u="sng" dirty="0">
                <a:latin typeface="Times New Roman" panose="02020603050405020304" pitchFamily="18" charset="0"/>
                <a:cs typeface="Times New Roman" panose="02020603050405020304" pitchFamily="18" charset="0"/>
              </a:rPr>
              <a:t>Boosting</a:t>
            </a:r>
            <a:r>
              <a:rPr lang="en-US" dirty="0">
                <a:latin typeface="Times New Roman" panose="02020603050405020304" pitchFamily="18" charset="0"/>
                <a:cs typeface="Times New Roman" panose="02020603050405020304" pitchFamily="18" charset="0"/>
              </a:rPr>
              <a:t>– It combines weak learners into strong learners by creating sequential models such that the final model has the highest accuracy. For example, ADA BOOST, XG BOOST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375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B9DF-FC30-6342-5C68-F6D99C519B43}"/>
              </a:ext>
            </a:extLst>
          </p:cNvPr>
          <p:cNvSpPr>
            <a:spLocks noGrp="1"/>
          </p:cNvSpPr>
          <p:nvPr>
            <p:ph type="title"/>
          </p:nvPr>
        </p:nvSpPr>
        <p:spPr>
          <a:xfrm>
            <a:off x="1066800" y="642594"/>
            <a:ext cx="10058400" cy="742323"/>
          </a:xfrm>
        </p:spPr>
        <p:txBody>
          <a:bodyPr/>
          <a:lstStyle/>
          <a:p>
            <a:pPr algn="ctr"/>
            <a:r>
              <a:rPr lang="en-IN" u="sng" dirty="0">
                <a:latin typeface="Times New Roman" panose="02020603050405020304" pitchFamily="18" charset="0"/>
                <a:cs typeface="Times New Roman" panose="02020603050405020304" pitchFamily="18" charset="0"/>
              </a:rPr>
              <a:t>Output and Predictions</a:t>
            </a:r>
          </a:p>
        </p:txBody>
      </p:sp>
      <p:pic>
        <p:nvPicPr>
          <p:cNvPr id="13" name="Content Placeholder 12">
            <a:extLst>
              <a:ext uri="{FF2B5EF4-FFF2-40B4-BE49-F238E27FC236}">
                <a16:creationId xmlns:a16="http://schemas.microsoft.com/office/drawing/2014/main" id="{56DA0C24-BFCD-BD00-C4CE-8C68BBDF36F1}"/>
              </a:ext>
            </a:extLst>
          </p:cNvPr>
          <p:cNvPicPr>
            <a:picLocks noGrp="1" noChangeAspect="1"/>
          </p:cNvPicPr>
          <p:nvPr>
            <p:ph idx="1"/>
          </p:nvPr>
        </p:nvPicPr>
        <p:blipFill>
          <a:blip r:embed="rId2"/>
          <a:stretch>
            <a:fillRect/>
          </a:stretch>
        </p:blipFill>
        <p:spPr>
          <a:xfrm>
            <a:off x="1702830" y="1379029"/>
            <a:ext cx="4005512" cy="2318296"/>
          </a:xfrm>
        </p:spPr>
      </p:pic>
      <p:pic>
        <p:nvPicPr>
          <p:cNvPr id="15" name="Picture 14">
            <a:extLst>
              <a:ext uri="{FF2B5EF4-FFF2-40B4-BE49-F238E27FC236}">
                <a16:creationId xmlns:a16="http://schemas.microsoft.com/office/drawing/2014/main" id="{C8D0149D-5C67-D802-233B-143BD7360680}"/>
              </a:ext>
            </a:extLst>
          </p:cNvPr>
          <p:cNvPicPr>
            <a:picLocks noChangeAspect="1"/>
          </p:cNvPicPr>
          <p:nvPr/>
        </p:nvPicPr>
        <p:blipFill>
          <a:blip r:embed="rId3"/>
          <a:stretch>
            <a:fillRect/>
          </a:stretch>
        </p:blipFill>
        <p:spPr>
          <a:xfrm>
            <a:off x="6242683" y="1384917"/>
            <a:ext cx="4246487" cy="2306519"/>
          </a:xfrm>
          <a:prstGeom prst="rect">
            <a:avLst/>
          </a:prstGeom>
        </p:spPr>
      </p:pic>
      <p:pic>
        <p:nvPicPr>
          <p:cNvPr id="17" name="Picture 16">
            <a:extLst>
              <a:ext uri="{FF2B5EF4-FFF2-40B4-BE49-F238E27FC236}">
                <a16:creationId xmlns:a16="http://schemas.microsoft.com/office/drawing/2014/main" id="{A17D53F4-2CB1-5EF5-B48A-B4E1C3ACAEB4}"/>
              </a:ext>
            </a:extLst>
          </p:cNvPr>
          <p:cNvPicPr>
            <a:picLocks noChangeAspect="1"/>
          </p:cNvPicPr>
          <p:nvPr/>
        </p:nvPicPr>
        <p:blipFill>
          <a:blip r:embed="rId4"/>
          <a:stretch>
            <a:fillRect/>
          </a:stretch>
        </p:blipFill>
        <p:spPr>
          <a:xfrm>
            <a:off x="1702830" y="3962305"/>
            <a:ext cx="4005512" cy="2253101"/>
          </a:xfrm>
          <a:prstGeom prst="rect">
            <a:avLst/>
          </a:prstGeom>
        </p:spPr>
      </p:pic>
      <p:pic>
        <p:nvPicPr>
          <p:cNvPr id="19" name="Picture 18">
            <a:extLst>
              <a:ext uri="{FF2B5EF4-FFF2-40B4-BE49-F238E27FC236}">
                <a16:creationId xmlns:a16="http://schemas.microsoft.com/office/drawing/2014/main" id="{888D6275-C816-07FB-42E4-F564E9100D73}"/>
              </a:ext>
            </a:extLst>
          </p:cNvPr>
          <p:cNvPicPr>
            <a:picLocks noChangeAspect="1"/>
          </p:cNvPicPr>
          <p:nvPr/>
        </p:nvPicPr>
        <p:blipFill>
          <a:blip r:embed="rId5"/>
          <a:stretch>
            <a:fillRect/>
          </a:stretch>
        </p:blipFill>
        <p:spPr>
          <a:xfrm>
            <a:off x="6242682" y="3962304"/>
            <a:ext cx="4246487" cy="2253101"/>
          </a:xfrm>
          <a:prstGeom prst="rect">
            <a:avLst/>
          </a:prstGeom>
        </p:spPr>
      </p:pic>
    </p:spTree>
    <p:extLst>
      <p:ext uri="{BB962C8B-B14F-4D97-AF65-F5344CB8AC3E}">
        <p14:creationId xmlns:p14="http://schemas.microsoft.com/office/powerpoint/2010/main" val="305325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latin typeface="Times New Roman" panose="02020603050405020304" pitchFamily="18" charset="0"/>
                <a:cs typeface="Times New Roman" panose="02020603050405020304" pitchFamily="18" charset="0"/>
              </a:rPr>
              <a:t>Summary</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9499096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BD7E-228C-5EB6-61C7-52624DDA39BA}"/>
              </a:ext>
            </a:extLst>
          </p:cNvPr>
          <p:cNvSpPr>
            <a:spLocks noGrp="1"/>
          </p:cNvSpPr>
          <p:nvPr>
            <p:ph type="title"/>
          </p:nvPr>
        </p:nvSpPr>
        <p:spPr>
          <a:xfrm>
            <a:off x="1629156" y="2142000"/>
            <a:ext cx="8933688" cy="2900517"/>
          </a:xfrm>
        </p:spPr>
        <p:txBody>
          <a:bodyPr>
            <a:noAutofit/>
          </a:bodyPr>
          <a:lstStyle/>
          <a:p>
            <a:pPr algn="l"/>
            <a:r>
              <a:rPr lang="en-IN" sz="2400" u="sng" dirty="0">
                <a:latin typeface="Times New Roman" panose="02020603050405020304" pitchFamily="18" charset="0"/>
                <a:cs typeface="Times New Roman" panose="02020603050405020304" pitchFamily="18" charset="0"/>
              </a:rPr>
              <a:t>Contents: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 Introduction.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heart and its functioning.</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why heart diagnosis are important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medical diagnosis using ai</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5. working of model.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 Dataset.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B. Modelling and prediction.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C. models used.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6. Summary.</a:t>
            </a:r>
          </a:p>
        </p:txBody>
      </p:sp>
    </p:spTree>
    <p:extLst>
      <p:ext uri="{BB962C8B-B14F-4D97-AF65-F5344CB8AC3E}">
        <p14:creationId xmlns:p14="http://schemas.microsoft.com/office/powerpoint/2010/main" val="255287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AD53-A343-FDA0-5981-92A1116A2162}"/>
              </a:ext>
            </a:extLst>
          </p:cNvPr>
          <p:cNvSpPr>
            <a:spLocks noGrp="1"/>
          </p:cNvSpPr>
          <p:nvPr>
            <p:ph type="title"/>
          </p:nvPr>
        </p:nvSpPr>
        <p:spPr>
          <a:xfrm>
            <a:off x="8371644" y="323305"/>
            <a:ext cx="3400146" cy="528951"/>
          </a:xfrm>
        </p:spPr>
        <p:txBody>
          <a:bodyPr>
            <a:noAutofit/>
          </a:bodyPr>
          <a:lstStyle/>
          <a:p>
            <a:r>
              <a:rPr lang="en-IN" sz="2000" dirty="0"/>
              <a:t>Heart and its functioning - </a:t>
            </a:r>
          </a:p>
        </p:txBody>
      </p:sp>
      <p:sp>
        <p:nvSpPr>
          <p:cNvPr id="4" name="Text Placeholder 3">
            <a:extLst>
              <a:ext uri="{FF2B5EF4-FFF2-40B4-BE49-F238E27FC236}">
                <a16:creationId xmlns:a16="http://schemas.microsoft.com/office/drawing/2014/main" id="{B744EBB7-1742-7367-F23F-4CB6122438FE}"/>
              </a:ext>
            </a:extLst>
          </p:cNvPr>
          <p:cNvSpPr>
            <a:spLocks noGrp="1"/>
          </p:cNvSpPr>
          <p:nvPr>
            <p:ph type="body" sz="half" idx="2"/>
          </p:nvPr>
        </p:nvSpPr>
        <p:spPr>
          <a:xfrm>
            <a:off x="8458200" y="852256"/>
            <a:ext cx="3048000" cy="2743202"/>
          </a:xfrm>
        </p:spPr>
        <p:txBody>
          <a:bodyPr>
            <a:noAutofit/>
          </a:bodyPr>
          <a:lstStyle/>
          <a:p>
            <a:r>
              <a:rPr lang="en-US" sz="1200" dirty="0"/>
              <a:t>The heart is divided into four chambers and has valves that allow the blood to flow in one direction only. ~ The upper two chambers with relatively thin walls are called atria. ~ The two lower chambers with thick muscular walls are called ventricles.~ The figure shows the complete circulatory system in the body. ~ The right atrium receives carbon dioxide-rich blood from the various parts of the body and is then moved into the right ventricle.~ The right ventricle pumps the blood to the lungs, where carbon dioxide is removed and oxygen is absorbed.~ The left atrium receives oxygen-rich blood as it comes back to the heart from the lungs and is pushed into the left ventricle.~ The left ventricle pumps this blood to the rest of the body. The right side of the heart is completely separated from the left side with the help of a partition called the septum. ~ This prevents the mixing of oxygenated and de-oxygenated blood</a:t>
            </a:r>
            <a:endParaRPr lang="en-IN" sz="1200" dirty="0"/>
          </a:p>
        </p:txBody>
      </p:sp>
      <p:pic>
        <p:nvPicPr>
          <p:cNvPr id="1026" name="Picture 2">
            <a:extLst>
              <a:ext uri="{FF2B5EF4-FFF2-40B4-BE49-F238E27FC236}">
                <a16:creationId xmlns:a16="http://schemas.microsoft.com/office/drawing/2014/main" id="{BC96EED0-D86E-D4E4-C511-EC416CBD8B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0256" y="719138"/>
            <a:ext cx="5321400" cy="522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4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6F0B-6AA1-ABDE-D7EF-A094E047A0A7}"/>
              </a:ext>
            </a:extLst>
          </p:cNvPr>
          <p:cNvSpPr>
            <a:spLocks noGrp="1"/>
          </p:cNvSpPr>
          <p:nvPr>
            <p:ph type="title"/>
          </p:nvPr>
        </p:nvSpPr>
        <p:spPr>
          <a:xfrm>
            <a:off x="8458201" y="950662"/>
            <a:ext cx="3047999" cy="573338"/>
          </a:xfrm>
        </p:spPr>
        <p:txBody>
          <a:bodyPr>
            <a:noAutofit/>
          </a:bodyPr>
          <a:lstStyle/>
          <a:p>
            <a:r>
              <a:rPr lang="en-IN" sz="2400" dirty="0">
                <a:latin typeface="Times New Roman" panose="02020603050405020304" pitchFamily="18" charset="0"/>
                <a:cs typeface="Times New Roman" panose="02020603050405020304" pitchFamily="18" charset="0"/>
              </a:rPr>
              <a:t>Heart Diagnosis and its importance – </a:t>
            </a:r>
          </a:p>
        </p:txBody>
      </p:sp>
      <p:sp>
        <p:nvSpPr>
          <p:cNvPr id="4" name="Text Placeholder 3">
            <a:extLst>
              <a:ext uri="{FF2B5EF4-FFF2-40B4-BE49-F238E27FC236}">
                <a16:creationId xmlns:a16="http://schemas.microsoft.com/office/drawing/2014/main" id="{67D16602-5746-E69F-6D3C-CEA54672C0E1}"/>
              </a:ext>
            </a:extLst>
          </p:cNvPr>
          <p:cNvSpPr>
            <a:spLocks noGrp="1"/>
          </p:cNvSpPr>
          <p:nvPr>
            <p:ph type="body" sz="half" idx="2"/>
          </p:nvPr>
        </p:nvSpPr>
        <p:spPr>
          <a:xfrm>
            <a:off x="8458201" y="1710431"/>
            <a:ext cx="3118282" cy="4265720"/>
          </a:xfrm>
        </p:spPr>
        <p:txBody>
          <a:bodyPr/>
          <a:lstStyle/>
          <a:p>
            <a:r>
              <a:rPr lang="en-IN" dirty="0">
                <a:latin typeface="Times New Roman" panose="02020603050405020304" pitchFamily="18" charset="0"/>
                <a:cs typeface="Times New Roman" panose="02020603050405020304" pitchFamily="18" charset="0"/>
              </a:rPr>
              <a:t>Today’s World is a never stopping and a rigorous changing model. Stress, anxiety, excitement is heavily bulging inside the body. Thus, having an annual check up for the heart and the body is important. As heart is a very delicate and the most important part we have to keep it healthy and happy all the time</a:t>
            </a:r>
            <a:r>
              <a:rPr lang="en-IN" dirty="0"/>
              <a:t>.</a:t>
            </a:r>
          </a:p>
        </p:txBody>
      </p:sp>
      <p:pic>
        <p:nvPicPr>
          <p:cNvPr id="2050" name="Picture 2" descr="Heart Checkup Banner Concept. Idea of Health Care and Disease Stock Vector  - Illustration of medicine, diagnosis: 163647069">
            <a:extLst>
              <a:ext uri="{FF2B5EF4-FFF2-40B4-BE49-F238E27FC236}">
                <a16:creationId xmlns:a16="http://schemas.microsoft.com/office/drawing/2014/main" id="{F1467D89-478F-B973-8EDD-B3B9BE7D01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437" y="1710431"/>
            <a:ext cx="6067067" cy="3397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12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DE59-8C05-F1C8-0301-4E74DDFE6B24}"/>
              </a:ext>
            </a:extLst>
          </p:cNvPr>
          <p:cNvSpPr>
            <a:spLocks noGrp="1"/>
          </p:cNvSpPr>
          <p:nvPr>
            <p:ph type="title"/>
          </p:nvPr>
        </p:nvSpPr>
        <p:spPr>
          <a:xfrm>
            <a:off x="1629156" y="2275165"/>
            <a:ext cx="8933688" cy="3122457"/>
          </a:xfrm>
        </p:spPr>
        <p:txBody>
          <a:bodyPr>
            <a:normAutofit fontScale="90000"/>
          </a:bodyPr>
          <a:lstStyle/>
          <a:p>
            <a:r>
              <a:rPr lang="en-IN" sz="2400" u="sng" dirty="0">
                <a:latin typeface="Times New Roman" panose="02020603050405020304" pitchFamily="18" charset="0"/>
                <a:cs typeface="Times New Roman" panose="02020603050405020304" pitchFamily="18" charset="0"/>
              </a:rPr>
              <a:t>Medical diagnosis using ai</a:t>
            </a:r>
            <a:br>
              <a:rPr lang="en-IN" sz="2400" u="sng"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we are creating a model that is used for the prediction of heart diseases on the basis of the previous medical history. Asserted by the patients. This prediction is done by using the supervised machine learning model tied with logistic regression to predict the outcomes of the datasets(medical history).  On the basis of the data history(datasets) , we create our model that helps the model for prediction of outcomes. There are several real-time examples that come under this modelling such as </a:t>
            </a:r>
            <a:r>
              <a:rPr lang="en-US" sz="2200" b="1" dirty="0">
                <a:latin typeface="Times New Roman" panose="02020603050405020304" pitchFamily="18" charset="0"/>
                <a:cs typeface="Times New Roman" panose="02020603050405020304" pitchFamily="18" charset="0"/>
              </a:rPr>
              <a:t>Detecting lung cancer or strokes based on CT scans, Assessing the risk of sudden cardiac death or other heart diseases based on electrocardiograms and cardiac MRI images etc.</a:t>
            </a:r>
            <a:r>
              <a:rPr lang="en-IN" sz="2200" dirty="0">
                <a:latin typeface="Times New Roman" panose="02020603050405020304" pitchFamily="18" charset="0"/>
                <a:cs typeface="Times New Roman" panose="02020603050405020304" pitchFamily="18" charset="0"/>
              </a:rPr>
              <a:t> </a:t>
            </a:r>
            <a:br>
              <a:rPr lang="en-IN" sz="2200" dirty="0">
                <a:latin typeface="Times New Roman" panose="02020603050405020304" pitchFamily="18" charset="0"/>
                <a:cs typeface="Times New Roman" panose="02020603050405020304" pitchFamily="18" charset="0"/>
              </a:rPr>
            </a:br>
            <a:br>
              <a:rPr lang="en-IN" sz="2400" u="sng" dirty="0">
                <a:latin typeface="Times New Roman" panose="02020603050405020304" pitchFamily="18" charset="0"/>
                <a:cs typeface="Times New Roman" panose="02020603050405020304" pitchFamily="18" charset="0"/>
              </a:rPr>
            </a:b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1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989E-79EF-C2E9-C05B-7E978CBE5E69}"/>
              </a:ext>
            </a:extLst>
          </p:cNvPr>
          <p:cNvSpPr>
            <a:spLocks noGrp="1"/>
          </p:cNvSpPr>
          <p:nvPr>
            <p:ph type="title"/>
          </p:nvPr>
        </p:nvSpPr>
        <p:spPr>
          <a:xfrm>
            <a:off x="1595021" y="2210540"/>
            <a:ext cx="9001958" cy="3258105"/>
          </a:xfrm>
        </p:spPr>
        <p:txBody>
          <a:bodyPr>
            <a:normAutofit fontScale="90000"/>
          </a:bodyPr>
          <a:lstStyle/>
          <a:p>
            <a:pPr algn="l"/>
            <a:r>
              <a:rPr lang="en-IN" sz="2400" u="sng" dirty="0">
                <a:latin typeface="Times New Roman" panose="02020603050405020304" pitchFamily="18" charset="0"/>
                <a:cs typeface="Times New Roman" panose="02020603050405020304" pitchFamily="18" charset="0"/>
              </a:rPr>
              <a:t>Working of diagnosis Model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heart prediction needs to be a very careful task , because all our health and life is dependant over it. Thus when we dive deep into the prediction, data is the most important asset that is required to make model think on its own. Using the dataset the model gets train into several machine learning models and thus makes predictions on the basis of the accuracy. Thus, the highest accuracy defines heart disease’s presence. Here we train our model using certain machine learning models so that actually it can define the presence of the heart disease inside a machine.</a:t>
            </a:r>
            <a:br>
              <a:rPr lang="en-IN" sz="1600" i="1" dirty="0">
                <a:latin typeface="Calibri" panose="020F0502020204030204" pitchFamily="34" charset="0"/>
                <a:cs typeface="Calibri" panose="020F0502020204030204" pitchFamily="34" charset="0"/>
              </a:rPr>
            </a:br>
            <a:br>
              <a:rPr lang="en-IN" sz="1600" dirty="0"/>
            </a:br>
            <a:endParaRPr lang="en-IN" sz="1600" dirty="0"/>
          </a:p>
        </p:txBody>
      </p:sp>
    </p:spTree>
    <p:extLst>
      <p:ext uri="{BB962C8B-B14F-4D97-AF65-F5344CB8AC3E}">
        <p14:creationId xmlns:p14="http://schemas.microsoft.com/office/powerpoint/2010/main" val="363610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087-197B-5415-6C1C-ACE29617A527}"/>
              </a:ext>
            </a:extLst>
          </p:cNvPr>
          <p:cNvSpPr>
            <a:spLocks noGrp="1"/>
          </p:cNvSpPr>
          <p:nvPr>
            <p:ph type="ctrTitle"/>
          </p:nvPr>
        </p:nvSpPr>
        <p:spPr>
          <a:xfrm>
            <a:off x="1629102" y="2058399"/>
            <a:ext cx="8933796" cy="560514"/>
          </a:xfrm>
        </p:spPr>
        <p:txBody>
          <a:bodyPr>
            <a:normAutofit/>
          </a:bodyPr>
          <a:lstStyle/>
          <a:p>
            <a:r>
              <a:rPr lang="en-IN" sz="2400" u="sng" dirty="0">
                <a:latin typeface="Times New Roman" panose="02020603050405020304" pitchFamily="18" charset="0"/>
                <a:cs typeface="Times New Roman" panose="02020603050405020304" pitchFamily="18" charset="0"/>
              </a:rPr>
              <a:t>Linear way of prediction</a:t>
            </a:r>
          </a:p>
        </p:txBody>
      </p:sp>
      <p:pic>
        <p:nvPicPr>
          <p:cNvPr id="3" name="Picture 2">
            <a:extLst>
              <a:ext uri="{FF2B5EF4-FFF2-40B4-BE49-F238E27FC236}">
                <a16:creationId xmlns:a16="http://schemas.microsoft.com/office/drawing/2014/main" id="{8B429CBF-7057-1F26-6122-4A58B6FC9310}"/>
              </a:ext>
            </a:extLst>
          </p:cNvPr>
          <p:cNvPicPr>
            <a:picLocks noChangeAspect="1"/>
          </p:cNvPicPr>
          <p:nvPr/>
        </p:nvPicPr>
        <p:blipFill>
          <a:blip r:embed="rId2"/>
          <a:stretch>
            <a:fillRect/>
          </a:stretch>
        </p:blipFill>
        <p:spPr>
          <a:xfrm>
            <a:off x="4411139" y="2618913"/>
            <a:ext cx="3552132" cy="2649509"/>
          </a:xfrm>
          <a:prstGeom prst="rect">
            <a:avLst/>
          </a:prstGeom>
        </p:spPr>
      </p:pic>
    </p:spTree>
    <p:extLst>
      <p:ext uri="{BB962C8B-B14F-4D97-AF65-F5344CB8AC3E}">
        <p14:creationId xmlns:p14="http://schemas.microsoft.com/office/powerpoint/2010/main" val="2469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C1F6-10DB-A025-9B6E-7BEAE9F796E0}"/>
              </a:ext>
            </a:extLst>
          </p:cNvPr>
          <p:cNvSpPr>
            <a:spLocks noGrp="1"/>
          </p:cNvSpPr>
          <p:nvPr>
            <p:ph type="ctrTitle"/>
          </p:nvPr>
        </p:nvSpPr>
        <p:spPr>
          <a:xfrm>
            <a:off x="1629103" y="2130640"/>
            <a:ext cx="8933796" cy="1553593"/>
          </a:xfrm>
        </p:spPr>
        <p:txBody>
          <a:bodyPr>
            <a:normAutofit fontScale="90000"/>
          </a:bodyPr>
          <a:lstStyle/>
          <a:p>
            <a:pPr algn="l"/>
            <a:br>
              <a:rPr lang="en-IN" sz="2700" u="sng" dirty="0">
                <a:latin typeface="Times New Roman" panose="02020603050405020304" pitchFamily="18" charset="0"/>
                <a:cs typeface="Times New Roman" panose="02020603050405020304" pitchFamily="18" charset="0"/>
              </a:rPr>
            </a:br>
            <a:br>
              <a:rPr lang="en-IN" sz="2700" u="sng" dirty="0">
                <a:latin typeface="Times New Roman" panose="02020603050405020304" pitchFamily="18" charset="0"/>
                <a:cs typeface="Times New Roman" panose="02020603050405020304" pitchFamily="18" charset="0"/>
              </a:rPr>
            </a:br>
            <a:br>
              <a:rPr lang="en-IN" sz="2700" u="sng" dirty="0">
                <a:latin typeface="Times New Roman" panose="02020603050405020304" pitchFamily="18" charset="0"/>
                <a:cs typeface="Times New Roman" panose="02020603050405020304" pitchFamily="18" charset="0"/>
              </a:rPr>
            </a:br>
            <a:r>
              <a:rPr lang="en-IN" sz="2700" u="sng" dirty="0">
                <a:latin typeface="Times New Roman" panose="02020603050405020304" pitchFamily="18" charset="0"/>
                <a:cs typeface="Times New Roman" panose="02020603050405020304" pitchFamily="18" charset="0"/>
              </a:rPr>
              <a:t>                                                         </a:t>
            </a:r>
            <a:br>
              <a:rPr lang="en-IN" sz="2700" u="sng" dirty="0">
                <a:latin typeface="Times New Roman" panose="02020603050405020304" pitchFamily="18" charset="0"/>
                <a:cs typeface="Times New Roman" panose="02020603050405020304" pitchFamily="18" charset="0"/>
              </a:rPr>
            </a:br>
            <a:r>
              <a:rPr lang="en-IN" sz="2700" u="sng" dirty="0">
                <a:latin typeface="Times New Roman" panose="02020603050405020304" pitchFamily="18" charset="0"/>
                <a:cs typeface="Times New Roman" panose="02020603050405020304" pitchFamily="18" charset="0"/>
              </a:rPr>
              <a:t>   </a:t>
            </a:r>
            <a:br>
              <a:rPr lang="en-IN" sz="2700" u="sng"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IN" sz="2700" u="sng" dirty="0">
                <a:latin typeface="Times New Roman" panose="02020603050405020304" pitchFamily="18" charset="0"/>
                <a:cs typeface="Times New Roman" panose="02020603050405020304" pitchFamily="18" charset="0"/>
              </a:rPr>
              <a:t>dataset</a:t>
            </a:r>
            <a:r>
              <a:rPr lang="en-IN" sz="2700" dirty="0">
                <a:latin typeface="Times New Roman" panose="02020603050405020304" pitchFamily="18" charset="0"/>
                <a:cs typeface="Times New Roman" panose="02020603050405020304" pitchFamily="18" charset="0"/>
              </a:rPr>
              <a:t> </a:t>
            </a:r>
            <a:br>
              <a:rPr lang="en-IN" sz="27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dataset consists of 1026 individuals data. There are 14 columns in the dataset, which are described below:-</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rPr>
              <a:t>Age</a:t>
            </a:r>
            <a:r>
              <a:rPr lang="en-US" sz="1800" dirty="0">
                <a:latin typeface="Times New Roman" panose="02020603050405020304" pitchFamily="18" charset="0"/>
                <a:cs typeface="Times New Roman" panose="02020603050405020304" pitchFamily="18" charset="0"/>
              </a:rPr>
              <a:t>: Displays the age of the individual.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rPr>
              <a:t>Sex</a:t>
            </a:r>
            <a:r>
              <a:rPr lang="en-US" sz="1800" dirty="0">
                <a:latin typeface="Times New Roman" panose="02020603050405020304" pitchFamily="18" charset="0"/>
                <a:cs typeface="Times New Roman" panose="02020603050405020304" pitchFamily="18" charset="0"/>
              </a:rPr>
              <a:t>:  Displays the gender of the individual using the following format : 1 = male 0 = female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rPr>
              <a:t>Chest-pain type: </a:t>
            </a:r>
            <a:r>
              <a:rPr lang="en-US" sz="1800" dirty="0">
                <a:latin typeface="Times New Roman" panose="02020603050405020304" pitchFamily="18" charset="0"/>
                <a:cs typeface="Times New Roman" panose="02020603050405020304" pitchFamily="18" charset="0"/>
              </a:rPr>
              <a:t> displays the type of chest-pain experienced by the individual using the following format : 1 = typical angina 2 = atypical angina 3 = non — anginal pain 4 = asymptotic</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rPr>
              <a:t>Resting Blood Pressure</a:t>
            </a:r>
            <a:r>
              <a:rPr lang="en-US" sz="1800" dirty="0">
                <a:latin typeface="Times New Roman" panose="02020603050405020304" pitchFamily="18" charset="0"/>
                <a:cs typeface="Times New Roman" panose="02020603050405020304" pitchFamily="18" charset="0"/>
              </a:rPr>
              <a:t>:  displays the resting blood pressure value of an individual in mmHg (unit)</a:t>
            </a:r>
            <a:endParaRPr lang="en-IN" sz="1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52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9D66E-D658-AA2D-81DB-7876B1E7550F}"/>
              </a:ext>
            </a:extLst>
          </p:cNvPr>
          <p:cNvSpPr>
            <a:spLocks noGrp="1"/>
          </p:cNvSpPr>
          <p:nvPr>
            <p:ph idx="1"/>
          </p:nvPr>
        </p:nvSpPr>
        <p:spPr>
          <a:xfrm>
            <a:off x="994299" y="834500"/>
            <a:ext cx="10130901" cy="5118243"/>
          </a:xfrm>
        </p:spPr>
        <p:txBody>
          <a:bodyPr>
            <a:normAutofit lnSpcReduction="10000"/>
          </a:bodyPr>
          <a:lstStyle/>
          <a:p>
            <a:pPr algn="l"/>
            <a:r>
              <a:rPr lang="en-US" sz="1600" u="sng" dirty="0">
                <a:latin typeface="Times New Roman" panose="02020603050405020304" pitchFamily="18" charset="0"/>
                <a:cs typeface="Times New Roman" panose="02020603050405020304" pitchFamily="18" charset="0"/>
              </a:rPr>
              <a:t>SERUM CHOLESTROL:</a:t>
            </a:r>
            <a:r>
              <a:rPr lang="en-US" sz="1600" dirty="0">
                <a:latin typeface="Times New Roman" panose="02020603050405020304" pitchFamily="18" charset="0"/>
                <a:cs typeface="Times New Roman" panose="02020603050405020304" pitchFamily="18" charset="0"/>
              </a:rPr>
              <a:t> DISPLAYS THE SERUM CHOLESTEROL IN MG/DL (UNIT) FASTING BLOOD SUGAR: COMPARES THE FASTING BLOOD SUGAR VALUE OF AN INDIVIDUAL WITH 120MG/DL. IF FASTING BLOOD SUGAR &gt; 120MG/DL THEN : 1 (TRUE) ELSE : 0 (FALSE)</a:t>
            </a:r>
          </a:p>
          <a:p>
            <a:pPr algn="l"/>
            <a:br>
              <a:rPr lang="en-US" sz="1600"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RESTING ECG </a:t>
            </a:r>
            <a:r>
              <a:rPr lang="en-US" sz="1600" dirty="0">
                <a:latin typeface="Times New Roman" panose="02020603050405020304" pitchFamily="18" charset="0"/>
                <a:cs typeface="Times New Roman" panose="02020603050405020304" pitchFamily="18" charset="0"/>
              </a:rPr>
              <a:t>: DISPLAYS RESTING ELECTROCARDIOGRAPHIC RESULTS 0 = NORMAL 1 = HAVING ST-T WAVE ABNORMALITY 2 = LEFT VENTRICULAR HYPERTHROPHY.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MAX HEART RATE ACHIEVED </a:t>
            </a:r>
            <a:r>
              <a:rPr lang="en-US" sz="1600" dirty="0">
                <a:latin typeface="Times New Roman" panose="02020603050405020304" pitchFamily="18" charset="0"/>
                <a:cs typeface="Times New Roman" panose="02020603050405020304" pitchFamily="18" charset="0"/>
              </a:rPr>
              <a:t>: DISPLAYS THE MAX HEART RATE ACHIEVED BY AN INDIVIDUAL. EXERCISE INDUCED ANGINA : 1 = YES 0 = NO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ST DEPRESSION INDUCED BY EXERCISE RELATIVE TO REST: DISPLAYS THE VALUE WHICH IS AN INTEGER OR FLOAT. PEAK EXERCISE ST SEGMENT : 1 = UPSLOPING 2 = FLAT 3 = DOWNSLOPING.</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NUMBER OF MAJOR VESSELS (0–3) COLORED BY FLOUROSOPY </a:t>
            </a:r>
            <a:r>
              <a:rPr lang="en-US" sz="1600" dirty="0">
                <a:latin typeface="Times New Roman" panose="02020603050405020304" pitchFamily="18" charset="0"/>
                <a:cs typeface="Times New Roman" panose="02020603050405020304" pitchFamily="18" charset="0"/>
              </a:rPr>
              <a:t>: DISPLAYS THE VALUE AS INTEGER OR FLOAT.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THAL :</a:t>
            </a:r>
            <a:r>
              <a:rPr lang="en-US" sz="1600" dirty="0">
                <a:latin typeface="Times New Roman" panose="02020603050405020304" pitchFamily="18" charset="0"/>
                <a:cs typeface="Times New Roman" panose="02020603050405020304" pitchFamily="18" charset="0"/>
              </a:rPr>
              <a:t> DISPLAYS THE THALASSEMIA : 3 = NORMAL 6 = FIXED DEFECT 7 = REVERSIBLE DEFECT</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algn="l"/>
            <a:r>
              <a:rPr lang="en-US" sz="1600" u="sng" dirty="0">
                <a:latin typeface="Times New Roman" panose="02020603050405020304" pitchFamily="18" charset="0"/>
                <a:cs typeface="Times New Roman" panose="02020603050405020304" pitchFamily="18" charset="0"/>
              </a:rPr>
              <a:t>DIAGNOSIS OF HEART DISEASE </a:t>
            </a:r>
            <a:r>
              <a:rPr lang="en-US" sz="1600" dirty="0">
                <a:latin typeface="Times New Roman" panose="02020603050405020304" pitchFamily="18" charset="0"/>
                <a:cs typeface="Times New Roman" panose="02020603050405020304" pitchFamily="18" charset="0"/>
              </a:rPr>
              <a:t>: DISPLAYS WHETHER THE INDIVIDUAL IS SUFFERING FROM HEART DISEASE OR NOT : 0 = ABSENCE 1, 2, 3, 4 = PRESENT.</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628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purl.org/dc/dcmitype/"/>
    <ds:schemaRef ds:uri="http://purl.org/dc/elements/1.1/"/>
    <ds:schemaRef ds:uri="71af3243-3dd4-4a8d-8c0d-dd76da1f02a5"/>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{3A980FC4-DA76-456C-9458-BB14BB262D67}tf78438558_win32</Template>
  <TotalTime>206</TotalTime>
  <Words>1813</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Garamond</vt:lpstr>
      <vt:lpstr>Times New Roman</vt:lpstr>
      <vt:lpstr>SavonVTI</vt:lpstr>
      <vt:lpstr>Medical diagnosis using heart prediction systems in ai –   a presentation slide by –   b – 18  -  Rutuja joshi. B – 29  -  sagar Waghmare. B – 58  -  parth tilay. B – 61  -  Himanshu dhore.</vt:lpstr>
      <vt:lpstr>Contents:  1 . Introduction. 2. heart and its functioning. 3. why heart diagnosis are important 4. medical diagnosis using ai 5. working of model.  A. Dataset.  B. Modelling and prediction.  C. models used. 6. Summary.</vt:lpstr>
      <vt:lpstr>Heart and its functioning - </vt:lpstr>
      <vt:lpstr>Heart Diagnosis and its importance – </vt:lpstr>
      <vt:lpstr>Medical diagnosis using ai we are creating a model that is used for the prediction of heart diseases on the basis of the previous medical history. Asserted by the patients. This prediction is done by using the supervised machine learning model tied with logistic regression to predict the outcomes of the datasets(medical history).  On the basis of the data history(datasets) , we create our model that helps the model for prediction of outcomes. There are several real-time examples that come under this modelling such as Detecting lung cancer or strokes based on CT scans, Assessing the risk of sudden cardiac death or other heart diseases based on electrocardiograms and cardiac MRI images etc.   </vt:lpstr>
      <vt:lpstr>Working of diagnosis Model –                                           heart prediction needs to be a very careful task , because all our health and life is dependant over it. Thus when we dive deep into the prediction, data is the most important asset that is required to make model think on its own. Using the dataset the model gets train into several machine learning models and thus makes predictions on the basis of the accuracy. Thus, the highest accuracy defines heart disease’s presence. Here we train our model using certain machine learning models so that actually it can define the presence of the heart disease inside a machine.  </vt:lpstr>
      <vt:lpstr>Linear way of prediction</vt:lpstr>
      <vt:lpstr>                                                                                                                             dataset  The dataset consists of 1026 individuals data. There are 14 columns in the dataset, which are described below:-  Age: Displays the age of the individual.  Sex:  Displays the gender of the individual using the following format : 1 = male 0 = female   Chest-pain type:  displays the type of chest-pain experienced by the individual using the following format : 1 = typical angina 2 = atypical angina 3 = non — anginal pain 4 = asymptotic  Resting Blood Pressure:  displays the resting blood pressure value of an individual in mmHg (unit)</vt:lpstr>
      <vt:lpstr>PowerPoint Presentation</vt:lpstr>
      <vt:lpstr> 3. Modelling and prediction - machine learning is happening is on the rise of the phase 1. Continuous evaluation and tremendous development is happening day by day.  However, for our medical diagnosis we have use supervised learning in machine learning. In this way we are directing a machine with all of its input labels and, we can predict its outcomes. We have chosen several models such as –   1. Simple vector machines. 2. naïve bayes. 3. logistic regression. 4. random forest.  We can predict the heart disease using such models in order to ensure the highest accurate outcome possible available.</vt:lpstr>
      <vt:lpstr>Models used in prediction</vt:lpstr>
      <vt:lpstr>PowerPoint Presentation</vt:lpstr>
      <vt:lpstr>PowerPoint Presentation</vt:lpstr>
      <vt:lpstr>PowerPoint Presentation</vt:lpstr>
      <vt:lpstr>Output and Predictions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diagnosis using heart prediction systems in ai  A Presentation Slide by Students of AI – B Division 18 – Rutuja Joshi, 29 – Sagar Waghmare, 58 - Parth Tilay, 61 – Himanshu Dhore</dc:title>
  <dc:creator>Parth Tilay</dc:creator>
  <cp:lastModifiedBy>Parth Tilay</cp:lastModifiedBy>
  <cp:revision>14</cp:revision>
  <dcterms:created xsi:type="dcterms:W3CDTF">2022-05-07T05:27:37Z</dcterms:created>
  <dcterms:modified xsi:type="dcterms:W3CDTF">2022-05-24T06:13:11Z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