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62ADC-F6FF-48D9-ABD9-D8A8CDFA4055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50C15-A739-47D9-816F-0698113567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50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55B2F-A03C-B44C-B92E-A81B914C6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8DF308-E15E-AD14-DC91-372EADD3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5F20D-3612-5A13-489F-284307A2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C6D3-0190-4A6F-BE0F-AD9D1F748202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AD4EB4-46F0-89E4-1BCC-BD4F4F56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A80CB-715F-D0BE-AFBC-25884945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1188-9B9F-4AC2-BAD2-085B179DBD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29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DDA94-0D80-1769-050B-D21AA900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E297C5-913F-A52E-A9B4-D8FF48764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6E2E58-0DD4-2E95-B457-80DA56A1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C6D3-0190-4A6F-BE0F-AD9D1F748202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74D7B-6F85-E3EF-2826-2EAE07A9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502DFC-C2F0-27CD-7871-CE1E097E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1188-9B9F-4AC2-BAD2-085B179DBD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8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D35C2C-3569-7191-B186-77BA82801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4B76BE-61E1-5A4D-34D1-21ADA8C7C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75D388-24CF-4007-A5D3-9B2E233D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C6D3-0190-4A6F-BE0F-AD9D1F748202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13771-3CC2-BE56-81A1-40083D05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3D4E8-1D78-3A57-DA3A-8B61519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1188-9B9F-4AC2-BAD2-085B179DBD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13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531" y="723900"/>
            <a:ext cx="7498080" cy="5676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042147" y="723900"/>
            <a:ext cx="3703320" cy="5666740"/>
          </a:xfrm>
          <a:custGeom>
            <a:avLst/>
            <a:gdLst/>
            <a:ahLst/>
            <a:cxnLst/>
            <a:rect l="l" t="t" r="r" b="b"/>
            <a:pathLst>
              <a:path w="3703320" h="5666740">
                <a:moveTo>
                  <a:pt x="3703320" y="0"/>
                </a:moveTo>
                <a:lnTo>
                  <a:pt x="0" y="0"/>
                </a:lnTo>
                <a:lnTo>
                  <a:pt x="0" y="5666232"/>
                </a:lnTo>
                <a:lnTo>
                  <a:pt x="3703320" y="5666232"/>
                </a:lnTo>
                <a:lnTo>
                  <a:pt x="370332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3571" y="2499741"/>
            <a:ext cx="10404856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389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21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1134" y="2072386"/>
            <a:ext cx="535178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963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3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76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770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B15D6-2BF5-5F7F-D795-A3C92641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C83A3-1C95-FD0A-CBB9-95DF185E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B7C561-3522-6493-4354-02AB84A9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C6D3-0190-4A6F-BE0F-AD9D1F748202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0D505-7750-CB59-8F56-6EB99D87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1E44C4-D39D-FC74-05CB-7406BA57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1188-9B9F-4AC2-BAD2-085B179DBD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0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F594-079D-E883-A2F6-26A0422D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C00504-6CD1-7BB9-D3BA-416F2ACD0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03F1A-75FE-7FE1-C1E5-5F579087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C6D3-0190-4A6F-BE0F-AD9D1F748202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4753E1-2528-D5DF-1E14-86605DC7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BA6BF-93E3-F869-9C2A-230DF3DC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1188-9B9F-4AC2-BAD2-085B179DBD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75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CE2AB-E637-B207-DD68-23C3AD63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5DCF6-3E01-EA64-FA70-8A3C42791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5BBA83-8E69-E535-9EAF-30DEFB0E8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92137-E23E-91C5-FF34-4AEFBAD0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C6D3-0190-4A6F-BE0F-AD9D1F748202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5F1CF3-CEAF-3BA7-E759-08B494BA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C1BDEE-F662-47A6-D8D0-F10BE48B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1188-9B9F-4AC2-BAD2-085B179DBD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03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988C2-DF57-E3A7-28FF-9BFCC842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C72B94-0B23-302C-BB8F-A1F8A7AAF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E47603-612A-9EC5-5515-4939487B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504817-A4FA-A6EA-C4E1-0841C0C1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0E18AC-F289-3AC4-ECCA-18116622D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EAD616-638D-7909-481A-DB17320D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C6D3-0190-4A6F-BE0F-AD9D1F748202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D4B4B1-5F97-E96D-3311-5B3F1AF5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1C51D1-AFD0-9C7E-A64D-49950CEF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1188-9B9F-4AC2-BAD2-085B179DBD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15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90C66-16EC-4F39-2FCE-28C233D2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C2A3F0-CDB3-278B-5430-9AB2B747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C6D3-0190-4A6F-BE0F-AD9D1F748202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556CA4-7BBA-04F3-719C-622B987A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CD08B0-F084-B606-E5D9-6227EFD3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1188-9B9F-4AC2-BAD2-085B179DBD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14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58FEB4-776E-5C50-31EF-1868FDCE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C6D3-0190-4A6F-BE0F-AD9D1F748202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2957A4-53DE-5BD1-E686-D7CCE466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7AC543-AE4B-A619-D25C-BCBB3A36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1188-9B9F-4AC2-BAD2-085B179DBD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54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52B30-2EED-1C91-B7F2-AD015EC5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B931F-4ABE-7B97-234E-49079772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EDCEA8-572D-CB7E-361A-2AE839F2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EE3C70-E7BB-2FBE-5033-3044CC8C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C6D3-0190-4A6F-BE0F-AD9D1F748202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3A00-B2CE-E4B8-645C-60314B92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8A0A66-C543-A116-4DAA-E9DF68D0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1188-9B9F-4AC2-BAD2-085B179DBD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3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83A26-262E-BC79-1304-AB1AF1EC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C4B7E-0BA0-C262-C9D9-33FC9F536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8431F-A3F5-D0E5-849D-8F082AD51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69C7D0-460E-6560-D081-E79E863A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C6D3-0190-4A6F-BE0F-AD9D1F748202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3128D-B707-06B9-5E83-60E5C53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FD259-238E-0886-F4FE-C6146548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1188-9B9F-4AC2-BAD2-085B179DBD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74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973DB-14F0-B99F-5166-72D197F1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23A764-9BFC-46A4-CFB5-3B1EAF4C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44C6F9-47FE-7996-B427-934280BF9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C6D3-0190-4A6F-BE0F-AD9D1F748202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D21C8-A5EA-4C68-B2CC-F03F9EAA8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0B7DD0-1285-DCE0-3C74-1FBA92ECB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1188-9B9F-4AC2-BAD2-085B179DBD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80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46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9B2C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0436" y="614172"/>
            <a:ext cx="11309985" cy="1190625"/>
          </a:xfrm>
          <a:custGeom>
            <a:avLst/>
            <a:gdLst/>
            <a:ahLst/>
            <a:cxnLst/>
            <a:rect l="l" t="t" r="r" b="b"/>
            <a:pathLst>
              <a:path w="11309985" h="1190625">
                <a:moveTo>
                  <a:pt x="11309604" y="0"/>
                </a:moveTo>
                <a:lnTo>
                  <a:pt x="0" y="0"/>
                </a:lnTo>
                <a:lnTo>
                  <a:pt x="0" y="1190243"/>
                </a:lnTo>
                <a:lnTo>
                  <a:pt x="11309604" y="1190243"/>
                </a:lnTo>
                <a:lnTo>
                  <a:pt x="1130960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93" y="2126361"/>
            <a:ext cx="3171825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2659620"/>
            <a:ext cx="9620250" cy="3608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956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9390" marR="5080" indent="1444625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TEMA</a:t>
            </a:r>
            <a:r>
              <a:rPr spc="-130" dirty="0"/>
              <a:t> </a:t>
            </a:r>
            <a:r>
              <a:rPr lang="es-ES" spc="-220" dirty="0"/>
              <a:t>3</a:t>
            </a:r>
            <a:r>
              <a:rPr spc="-220"/>
              <a:t>: </a:t>
            </a:r>
            <a:r>
              <a:rPr spc="-735"/>
              <a:t> </a:t>
            </a:r>
            <a:r>
              <a:rPr spc="140" dirty="0"/>
              <a:t>ACCESO</a:t>
            </a:r>
            <a:r>
              <a:rPr spc="-100" dirty="0"/>
              <a:t> </a:t>
            </a:r>
            <a:r>
              <a:rPr spc="95" dirty="0"/>
              <a:t>REMOTO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6660" y="3904869"/>
            <a:ext cx="2962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SERVICIOS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95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7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RED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(2º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11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S.M.R.)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4615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9B2C1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Protocolo SSH: ¿Qué es y para qué sirve? - El blog de dinahosting">
            <a:extLst>
              <a:ext uri="{FF2B5EF4-FFF2-40B4-BE49-F238E27FC236}">
                <a16:creationId xmlns:a16="http://schemas.microsoft.com/office/drawing/2014/main" id="{9BF2F7B2-17A1-4D13-B653-CC0EC8BCBF57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1440"/>
          <a:stretch/>
        </p:blipFill>
        <p:spPr bwMode="auto">
          <a:xfrm>
            <a:off x="446531" y="712800"/>
            <a:ext cx="7521033" cy="56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9644"/>
            <a:ext cx="5977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>
                <a:solidFill>
                  <a:srgbClr val="FFFFFF"/>
                </a:solidFill>
              </a:rPr>
              <a:t>4.</a:t>
            </a:r>
            <a:r>
              <a:rPr sz="2800" spc="-625" dirty="0">
                <a:solidFill>
                  <a:srgbClr val="FFFFFF"/>
                </a:solidFill>
              </a:rPr>
              <a:t> </a:t>
            </a:r>
            <a:r>
              <a:rPr sz="2800" spc="95" dirty="0">
                <a:solidFill>
                  <a:srgbClr val="FFFFFF"/>
                </a:solidFill>
              </a:rPr>
              <a:t>A</a:t>
            </a:r>
            <a:r>
              <a:rPr sz="2800" spc="114" dirty="0">
                <a:solidFill>
                  <a:srgbClr val="FFFFFF"/>
                </a:solidFill>
              </a:rPr>
              <a:t>CCE</a:t>
            </a:r>
            <a:r>
              <a:rPr sz="2800" spc="100" dirty="0">
                <a:solidFill>
                  <a:srgbClr val="FFFFFF"/>
                </a:solidFill>
              </a:rPr>
              <a:t>S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R</a:t>
            </a:r>
            <a:r>
              <a:rPr sz="2800" spc="45" dirty="0">
                <a:solidFill>
                  <a:srgbClr val="FFFFFF"/>
                </a:solidFill>
              </a:rPr>
              <a:t>EM</a:t>
            </a:r>
            <a:r>
              <a:rPr sz="2800" spc="240" dirty="0">
                <a:solidFill>
                  <a:srgbClr val="FFFFFF"/>
                </a:solidFill>
              </a:rPr>
              <a:t>O</a:t>
            </a:r>
            <a:r>
              <a:rPr sz="2800" spc="-120" dirty="0">
                <a:solidFill>
                  <a:srgbClr val="FFFFFF"/>
                </a:solidFill>
              </a:rPr>
              <a:t>T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380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TR</a:t>
            </a:r>
            <a:r>
              <a:rPr sz="2800" spc="-20" dirty="0">
                <a:solidFill>
                  <a:srgbClr val="FFFFFF"/>
                </a:solidFill>
              </a:rPr>
              <a:t>A</a:t>
            </a:r>
            <a:r>
              <a:rPr sz="2800" spc="-35" dirty="0">
                <a:solidFill>
                  <a:srgbClr val="FFFFFF"/>
                </a:solidFill>
              </a:rPr>
              <a:t>V</a:t>
            </a:r>
            <a:r>
              <a:rPr sz="2800" spc="-25" dirty="0">
                <a:solidFill>
                  <a:srgbClr val="FFFFFF"/>
                </a:solidFill>
              </a:rPr>
              <a:t>É</a:t>
            </a:r>
            <a:r>
              <a:rPr sz="2800" spc="-70" dirty="0">
                <a:solidFill>
                  <a:srgbClr val="FFFFFF"/>
                </a:solidFill>
              </a:rPr>
              <a:t>S </a:t>
            </a:r>
            <a:r>
              <a:rPr sz="2800" spc="135" dirty="0">
                <a:solidFill>
                  <a:srgbClr val="FFFFFF"/>
                </a:solidFill>
              </a:rPr>
              <a:t>DE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60" dirty="0">
                <a:solidFill>
                  <a:srgbClr val="FFFFFF"/>
                </a:solidFill>
              </a:rPr>
              <a:t>G</a:t>
            </a:r>
            <a:r>
              <a:rPr sz="2800" spc="40" dirty="0">
                <a:solidFill>
                  <a:srgbClr val="FFFFFF"/>
                </a:solidFill>
              </a:rPr>
              <a:t>UI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88" y="2084832"/>
            <a:ext cx="4713732" cy="29306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7480" y="2627376"/>
            <a:ext cx="4713732" cy="36286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9644"/>
            <a:ext cx="6350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>
                <a:solidFill>
                  <a:srgbClr val="FFFFFF"/>
                </a:solidFill>
              </a:rPr>
              <a:t>5.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290" dirty="0">
                <a:solidFill>
                  <a:srgbClr val="FFFFFF"/>
                </a:solidFill>
              </a:rPr>
              <a:t>CONT</a:t>
            </a:r>
            <a:r>
              <a:rPr sz="2800" spc="-105" dirty="0">
                <a:solidFill>
                  <a:srgbClr val="FFFFFF"/>
                </a:solidFill>
              </a:rPr>
              <a:t>R</a:t>
            </a:r>
            <a:r>
              <a:rPr sz="2800" spc="204" dirty="0">
                <a:solidFill>
                  <a:srgbClr val="FFFFFF"/>
                </a:solidFill>
              </a:rPr>
              <a:t>O</a:t>
            </a:r>
            <a:r>
              <a:rPr sz="2800" spc="155" dirty="0">
                <a:solidFill>
                  <a:srgbClr val="FFFFFF"/>
                </a:solidFill>
              </a:rPr>
              <a:t>L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25" dirty="0">
                <a:solidFill>
                  <a:srgbClr val="FFFFFF"/>
                </a:solidFill>
              </a:rPr>
              <a:t>R</a:t>
            </a:r>
            <a:r>
              <a:rPr sz="2800" spc="-15" dirty="0">
                <a:solidFill>
                  <a:srgbClr val="FFFFFF"/>
                </a:solidFill>
              </a:rPr>
              <a:t>E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-120" dirty="0">
                <a:solidFill>
                  <a:srgbClr val="FFFFFF"/>
                </a:solidFill>
              </a:rPr>
              <a:t>T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380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TR</a:t>
            </a:r>
            <a:r>
              <a:rPr sz="2800" spc="-20" dirty="0">
                <a:solidFill>
                  <a:srgbClr val="FFFFFF"/>
                </a:solidFill>
              </a:rPr>
              <a:t>A</a:t>
            </a:r>
            <a:r>
              <a:rPr sz="2800" spc="-35" dirty="0">
                <a:solidFill>
                  <a:srgbClr val="FFFFFF"/>
                </a:solidFill>
              </a:rPr>
              <a:t>V</a:t>
            </a:r>
            <a:r>
              <a:rPr sz="2800" spc="-25" dirty="0">
                <a:solidFill>
                  <a:srgbClr val="FFFFFF"/>
                </a:solidFill>
              </a:rPr>
              <a:t>É</a:t>
            </a:r>
            <a:r>
              <a:rPr sz="2800" spc="-70" dirty="0">
                <a:solidFill>
                  <a:srgbClr val="FFFFFF"/>
                </a:solidFill>
              </a:rPr>
              <a:t>S </a:t>
            </a:r>
            <a:r>
              <a:rPr sz="2800" spc="135" dirty="0">
                <a:solidFill>
                  <a:srgbClr val="FFFFFF"/>
                </a:solidFill>
              </a:rPr>
              <a:t>DE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60" dirty="0">
                <a:solidFill>
                  <a:srgbClr val="FFFFFF"/>
                </a:solidFill>
              </a:rPr>
              <a:t>G</a:t>
            </a:r>
            <a:r>
              <a:rPr sz="2800" spc="40" dirty="0">
                <a:solidFill>
                  <a:srgbClr val="FFFFFF"/>
                </a:solidFill>
              </a:rPr>
              <a:t>UI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91134" y="2148281"/>
            <a:ext cx="5520690" cy="41630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18770" marR="5080" lvl="0" indent="-306705" algn="just" defTabSz="914400" rtl="0" eaLnBrk="1" fontAlgn="auto" latinLnBrk="0" hangingPunct="1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9B2C1F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Acceder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equipo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toma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 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cont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ol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del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mism</a:t>
            </a:r>
            <a:r>
              <a:rPr kumimoji="0" sz="24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3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r>
              <a:rPr kumimoji="0" sz="2400" b="0" i="0" u="none" strike="noStrike" kern="1200" cap="none" spc="-2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este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oti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3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400" b="0" i="0" u="none" strike="noStrike" kern="1200" cap="none" spc="-2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 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uy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impo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tante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únicamente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usua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ios 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auto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iz</a:t>
            </a:r>
            <a:r>
              <a:rPr kumimoji="0" sz="2400" b="0" i="0" u="none" strike="noStrike" kern="1200" cap="none" spc="-229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dos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confíe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puedan  toma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ol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400" b="0" i="0" u="none" strike="noStrike" kern="1200" cap="none" spc="-2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229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á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quina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400" b="0" i="0" u="none" strike="noStrike" kern="1200" cap="none" spc="-3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</a:t>
            </a:r>
            <a:r>
              <a:rPr kumimoji="0" sz="24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 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tendrán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toda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400" b="0" i="0" u="none" strike="noStrike" kern="1200" cap="none" spc="-2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inf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4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ación.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58419" lvl="0" indent="-306705" algn="just" defTabSz="914400" rtl="0" eaLnBrk="1" fontAlgn="auto" latinLnBrk="0" hangingPunct="1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rgbClr val="9B2C1F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Cuando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usu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rio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toma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4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cont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ol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 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equipo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emot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3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400" b="0" i="0" u="none" strike="noStrike" kern="1200" cap="none" spc="-2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anto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usu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rio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 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como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24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ismo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esc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ritorio 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equip</a:t>
            </a:r>
            <a:r>
              <a:rPr kumimoji="0" sz="2400" b="0" i="0" u="none" strike="noStrike" kern="1200" cap="none" spc="-1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3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r>
              <a:rPr kumimoji="0" sz="2400" b="0" i="0" u="none" strike="noStrike" kern="1200" cap="none" spc="-2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3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esta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3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400" b="0" i="0" u="none" strike="noStrike" kern="1200" cap="none" spc="-3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a, </a:t>
            </a:r>
            <a:r>
              <a:rPr kumimoji="0" sz="24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os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dos  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pueden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controlar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puntero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del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ratón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 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ver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resultado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2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pulsación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teclas.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093" y="2719232"/>
            <a:ext cx="5159265" cy="31542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969644"/>
            <a:ext cx="10779125" cy="5429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2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6.</a:t>
            </a:r>
            <a:r>
              <a:rPr kumimoji="0" sz="2800" b="0" i="0" u="none" strike="noStrike" kern="1200" cap="none" spc="-6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ADMINISTR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25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CIÓN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800" b="0" i="0" u="none" strike="noStrike" kern="120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800" b="0" i="0" u="none" strike="noStrike" kern="1200" cap="none" spc="2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2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2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3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2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4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É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 </a:t>
            </a:r>
            <a:r>
              <a:rPr kumimoji="0" sz="2800" b="0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GUI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139700" lvl="0" indent="-306705" algn="just" defTabSz="914400" rtl="0" eaLnBrk="1" fontAlgn="auto" latinLnBrk="0" hangingPunct="1">
              <a:lnSpc>
                <a:spcPct val="100000"/>
              </a:lnSpc>
              <a:spcBef>
                <a:spcPts val="2230"/>
              </a:spcBef>
              <a:spcAft>
                <a:spcPts val="0"/>
              </a:spcAft>
              <a:buClr>
                <a:srgbClr val="9B2C1F"/>
              </a:buClr>
              <a:buSzPct val="91071"/>
              <a:buFont typeface="Cambria"/>
              <a:buChar char="◾"/>
              <a:tabLst>
                <a:tab pos="319405" algn="l"/>
              </a:tabLst>
              <a:defRPr/>
            </a:pP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Cada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vez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hace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más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necesario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acceder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forma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remota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los 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servidores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una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empresa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para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realizar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operaciones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mantenimiento </a:t>
            </a:r>
            <a:r>
              <a:rPr kumimoji="0" sz="2800" b="0" i="0" u="none" strike="noStrike" kern="1200" cap="none" spc="-8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administración,</a:t>
            </a:r>
            <a:r>
              <a:rPr kumimoji="0" sz="2800" b="0" i="0" u="none" strike="noStrike" kern="1200" cap="none" spc="-3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independientemente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situación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geográfica.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417830" lvl="0" indent="-306705" algn="just" defTabSz="914400" rtl="0" eaLnBrk="1" fontAlgn="auto" latinLnBrk="0" hangingPunct="1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Clr>
                <a:srgbClr val="9B2C1F"/>
              </a:buClr>
              <a:buSzPct val="91071"/>
              <a:buFont typeface="Cambria"/>
              <a:buChar char="◾"/>
              <a:tabLst>
                <a:tab pos="319405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Los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servicios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soporte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remoto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son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proporcionados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por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número </a:t>
            </a:r>
            <a:r>
              <a:rPr kumimoji="0" sz="2800" b="0" i="0" u="none" strike="noStrike" kern="1200" cap="none" spc="-8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cada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vez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mayor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organizaciones,</a:t>
            </a:r>
            <a:r>
              <a:rPr kumimoji="0" sz="2800" b="0" i="0" u="none" strike="noStrike" kern="1200" cap="none" spc="-3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las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cuales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necesitan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utilizar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las </a:t>
            </a:r>
            <a:r>
              <a:rPr kumimoji="0" sz="28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herramientas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software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permiten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realizar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distancia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tareas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administración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aplicaciones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equipos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cliente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servidor.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5080" lvl="0" indent="-306705" algn="just" defTabSz="914400" rtl="0" eaLnBrk="1" fontAlgn="auto" latinLnBrk="0" hangingPunct="1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Clr>
                <a:srgbClr val="9B2C1F"/>
              </a:buClr>
              <a:buSzPct val="91071"/>
              <a:buFont typeface="Cambria"/>
              <a:buChar char="◾"/>
              <a:tabLst>
                <a:tab pos="319405" algn="l"/>
              </a:tabLst>
              <a:defRPr/>
            </a:pP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Existen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multitud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aplicaciones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dedicadas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esta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labor,</a:t>
            </a:r>
            <a:r>
              <a:rPr kumimoji="0" sz="2800" b="0" i="0" u="none" strike="noStrike" kern="1200" cap="none" spc="-3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suelen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tener 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inado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</a:t>
            </a:r>
            <a:r>
              <a:rPr kumimoji="0" sz="28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ú</a:t>
            </a:r>
            <a:r>
              <a:rPr kumimoji="0" sz="2800" b="0" i="0" u="none" strike="noStrike" kern="1200" cap="none" spc="-2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n:</a:t>
            </a:r>
            <a:r>
              <a:rPr kumimoji="0" sz="2800" b="0" i="0" u="none" strike="noStrike" kern="1200" cap="none" spc="-3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uso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800" b="0" i="0" u="none" strike="noStrike" kern="1200" cap="none" spc="-2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29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amig</a:t>
            </a:r>
            <a:r>
              <a:rPr kumimoji="0" sz="28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ble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para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4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9644"/>
            <a:ext cx="7511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>
                <a:solidFill>
                  <a:srgbClr val="FFFFFF"/>
                </a:solidFill>
              </a:rPr>
              <a:t>6.</a:t>
            </a:r>
            <a:r>
              <a:rPr sz="2800" spc="-625" dirty="0">
                <a:solidFill>
                  <a:srgbClr val="FFFFFF"/>
                </a:solidFill>
              </a:rPr>
              <a:t> </a:t>
            </a:r>
            <a:r>
              <a:rPr sz="2800" spc="120" dirty="0">
                <a:solidFill>
                  <a:srgbClr val="FFFFFF"/>
                </a:solidFill>
              </a:rPr>
              <a:t>ADMINISTR</a:t>
            </a:r>
            <a:r>
              <a:rPr sz="2800" spc="100" dirty="0">
                <a:solidFill>
                  <a:srgbClr val="FFFFFF"/>
                </a:solidFill>
              </a:rPr>
              <a:t>A</a:t>
            </a:r>
            <a:r>
              <a:rPr sz="2800" spc="254" dirty="0">
                <a:solidFill>
                  <a:srgbClr val="FFFFFF"/>
                </a:solidFill>
              </a:rPr>
              <a:t>CIÓN</a:t>
            </a:r>
            <a:r>
              <a:rPr sz="2800" spc="-60" dirty="0">
                <a:solidFill>
                  <a:srgbClr val="FFFFFF"/>
                </a:solidFill>
              </a:rPr>
              <a:t> </a:t>
            </a:r>
            <a:r>
              <a:rPr sz="2800" spc="-25" dirty="0">
                <a:solidFill>
                  <a:srgbClr val="FFFFFF"/>
                </a:solidFill>
              </a:rPr>
              <a:t>R</a:t>
            </a:r>
            <a:r>
              <a:rPr sz="2800" spc="-20" dirty="0">
                <a:solidFill>
                  <a:srgbClr val="FFFFFF"/>
                </a:solidFill>
              </a:rPr>
              <a:t>E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-215" dirty="0">
                <a:solidFill>
                  <a:srgbClr val="FFFFFF"/>
                </a:solidFill>
              </a:rPr>
              <a:t>T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370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43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TR</a:t>
            </a:r>
            <a:r>
              <a:rPr sz="2800" spc="-20" dirty="0">
                <a:solidFill>
                  <a:srgbClr val="FFFFFF"/>
                </a:solidFill>
              </a:rPr>
              <a:t>A</a:t>
            </a:r>
            <a:r>
              <a:rPr sz="2800" spc="-35" dirty="0">
                <a:solidFill>
                  <a:srgbClr val="FFFFFF"/>
                </a:solidFill>
              </a:rPr>
              <a:t>V</a:t>
            </a:r>
            <a:r>
              <a:rPr sz="2800" spc="-25" dirty="0">
                <a:solidFill>
                  <a:srgbClr val="FFFFFF"/>
                </a:solidFill>
              </a:rPr>
              <a:t>É</a:t>
            </a:r>
            <a:r>
              <a:rPr sz="2800" spc="-70" dirty="0">
                <a:solidFill>
                  <a:srgbClr val="FFFFFF"/>
                </a:solidFill>
              </a:rPr>
              <a:t>S </a:t>
            </a:r>
            <a:r>
              <a:rPr sz="2800" spc="135" dirty="0">
                <a:solidFill>
                  <a:srgbClr val="FFFFFF"/>
                </a:solidFill>
              </a:rPr>
              <a:t>DE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80" dirty="0">
                <a:solidFill>
                  <a:srgbClr val="FFFFFF"/>
                </a:solidFill>
              </a:rPr>
              <a:t>GUI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006846" y="2096465"/>
            <a:ext cx="5466715" cy="4221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18770" marR="5080" lvl="0" indent="-306705" algn="just" defTabSz="914400" rtl="0" eaLnBrk="1" fontAlgn="auto" latinLnBrk="0" hangingPunct="1">
              <a:lnSpc>
                <a:spcPts val="2500"/>
              </a:lnSpc>
              <a:spcBef>
                <a:spcPts val="705"/>
              </a:spcBef>
              <a:spcAft>
                <a:spcPts val="0"/>
              </a:spcAft>
              <a:buClr>
                <a:srgbClr val="9B2C1F"/>
              </a:buClr>
              <a:buSzPct val="92307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Estas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aplicaciones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pueden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dividir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 </a:t>
            </a:r>
            <a:r>
              <a:rPr kumimoji="0" sz="2600" b="0" i="0" u="none" strike="noStrike" kern="1200" cap="none" spc="-7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dos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tipos: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50800" lvl="0" indent="-306705" algn="just" defTabSz="914400" rtl="0" eaLnBrk="1" fontAlgn="auto" latinLnBrk="0" hangingPunct="1">
              <a:lnSpc>
                <a:spcPct val="80000"/>
              </a:lnSpc>
              <a:spcBef>
                <a:spcPts val="1245"/>
              </a:spcBef>
              <a:spcAft>
                <a:spcPts val="0"/>
              </a:spcAft>
              <a:buClr>
                <a:srgbClr val="9B2C1F"/>
              </a:buClr>
              <a:buSzPct val="90384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Las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utilizan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pequeño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programa </a:t>
            </a:r>
            <a:r>
              <a:rPr kumimoji="0" sz="2600" b="0" i="0" u="none" strike="noStrike" kern="1200" cap="none" spc="-7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ecta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25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vi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600" b="0" i="0" u="none" strike="noStrike" kern="1200" cap="none" spc="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  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empr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6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-25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6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desar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ol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-25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ecen 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</a:t>
            </a:r>
            <a:r>
              <a:rPr kumimoji="0" sz="2600" b="0" i="0" u="none" strike="noStrike" kern="1200" cap="none" spc="-2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vic</a:t>
            </a: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2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ner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  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tacto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229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clie</a:t>
            </a:r>
            <a:r>
              <a:rPr kumimoji="0" sz="2600" b="0" i="0" u="none" strike="noStrike" kern="1200" cap="none" spc="-1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 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6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  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desea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cont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-25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3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57150" lvl="0" indent="-306705" algn="just" defTabSz="914400" rtl="0" eaLnBrk="1" fontAlgn="auto" latinLnBrk="0" hangingPunct="1">
              <a:lnSpc>
                <a:spcPct val="80000"/>
              </a:lnSpc>
              <a:spcBef>
                <a:spcPts val="1220"/>
              </a:spcBef>
              <a:spcAft>
                <a:spcPts val="0"/>
              </a:spcAft>
              <a:buClr>
                <a:srgbClr val="9B2C1F"/>
              </a:buClr>
              <a:buSzPct val="92307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</a:t>
            </a:r>
            <a:r>
              <a:rPr kumimoji="0" sz="26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ue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6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cen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uso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25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ter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6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az  </a:t>
            </a:r>
            <a:r>
              <a:rPr kumimoji="0" sz="2600" b="0" i="0" u="none" strike="noStrike" kern="1200" cap="none" spc="-2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sz="26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sada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</a:t>
            </a:r>
            <a:r>
              <a:rPr kumimoji="0" sz="26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sz="2600" b="0" i="0" u="none" strike="noStrike" kern="1200" cap="none" spc="-3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600" b="0" i="0" u="none" strike="noStrike" kern="1200" cap="none" spc="-3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dec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2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3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600" b="0" i="0" u="none" strike="noStrike" kern="1200" cap="none" spc="-3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emp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-2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  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otoco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para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ectarse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  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istra</a:t>
            </a:r>
            <a:r>
              <a:rPr kumimoji="0" sz="26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 </a:t>
            </a:r>
            <a:r>
              <a:rPr kumimoji="0" sz="26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-2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máq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6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25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emota.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0644" y="2004060"/>
            <a:ext cx="5463540" cy="3423285"/>
            <a:chOff x="580644" y="2004060"/>
            <a:chExt cx="5463540" cy="34232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644" y="2004060"/>
              <a:ext cx="3745991" cy="2849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9816" y="2798064"/>
              <a:ext cx="2944368" cy="2628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564" y="5530596"/>
            <a:ext cx="3287159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969644"/>
            <a:ext cx="4121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ÍNDICE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2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CONTENIDOS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70" dirty="0">
                <a:solidFill>
                  <a:srgbClr val="9B2C1F"/>
                </a:solidFill>
              </a:rPr>
              <a:t>1.</a:t>
            </a:r>
            <a:r>
              <a:rPr sz="3200" spc="-580" dirty="0">
                <a:solidFill>
                  <a:srgbClr val="9B2C1F"/>
                </a:solidFill>
              </a:rPr>
              <a:t> </a:t>
            </a:r>
            <a:r>
              <a:rPr spc="-65" dirty="0"/>
              <a:t>Acceso</a:t>
            </a:r>
            <a:r>
              <a:rPr spc="-85" dirty="0"/>
              <a:t> </a:t>
            </a:r>
            <a:r>
              <a:rPr spc="-50" dirty="0"/>
              <a:t>r</a:t>
            </a:r>
            <a:r>
              <a:rPr spc="-110" dirty="0"/>
              <a:t>emoto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Clr>
                <a:srgbClr val="9B2C1F"/>
              </a:buClr>
              <a:buSzPct val="91428"/>
              <a:buAutoNum type="arabicPeriod" startAt="2"/>
              <a:tabLst>
                <a:tab pos="355600" algn="l"/>
              </a:tabLst>
            </a:pPr>
            <a:r>
              <a:rPr spc="-80" dirty="0"/>
              <a:t>Protocolo</a:t>
            </a:r>
            <a:r>
              <a:rPr spc="-130" dirty="0"/>
              <a:t> </a:t>
            </a:r>
            <a:r>
              <a:rPr spc="-200" dirty="0"/>
              <a:t>de</a:t>
            </a:r>
            <a:r>
              <a:rPr spc="-75" dirty="0"/>
              <a:t> </a:t>
            </a:r>
            <a:r>
              <a:rPr spc="-165" dirty="0"/>
              <a:t>acceso</a:t>
            </a:r>
            <a:r>
              <a:rPr spc="-100" dirty="0"/>
              <a:t> remoto</a:t>
            </a:r>
            <a:r>
              <a:rPr spc="-120" dirty="0"/>
              <a:t> </a:t>
            </a:r>
            <a:r>
              <a:rPr spc="-345" dirty="0"/>
              <a:t>a</a:t>
            </a:r>
            <a:r>
              <a:rPr spc="-90" dirty="0"/>
              <a:t> </a:t>
            </a:r>
            <a:r>
              <a:rPr spc="-190" dirty="0"/>
              <a:t>través</a:t>
            </a:r>
            <a:r>
              <a:rPr spc="-100" dirty="0"/>
              <a:t> </a:t>
            </a:r>
            <a:r>
              <a:rPr spc="-200" dirty="0"/>
              <a:t>de</a:t>
            </a:r>
            <a:r>
              <a:rPr spc="-75" dirty="0"/>
              <a:t> </a:t>
            </a:r>
            <a:r>
              <a:rPr spc="-170" dirty="0"/>
              <a:t>CLI:Telnet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9B2C1F"/>
              </a:buClr>
              <a:buSzPct val="91428"/>
              <a:buAutoNum type="arabicPeriod" startAt="2"/>
              <a:tabLst>
                <a:tab pos="355600" algn="l"/>
              </a:tabLst>
            </a:pPr>
            <a:r>
              <a:rPr spc="-80" dirty="0"/>
              <a:t>Protocolo</a:t>
            </a:r>
            <a:r>
              <a:rPr spc="-130" dirty="0"/>
              <a:t> </a:t>
            </a:r>
            <a:r>
              <a:rPr spc="-200" dirty="0"/>
              <a:t>de</a:t>
            </a:r>
            <a:r>
              <a:rPr spc="-80" dirty="0"/>
              <a:t> </a:t>
            </a:r>
            <a:r>
              <a:rPr spc="-165" dirty="0"/>
              <a:t>acceso</a:t>
            </a:r>
            <a:r>
              <a:rPr spc="-90" dirty="0"/>
              <a:t> </a:t>
            </a:r>
            <a:r>
              <a:rPr spc="-100" dirty="0"/>
              <a:t>remoto</a:t>
            </a:r>
            <a:r>
              <a:rPr spc="-120" dirty="0"/>
              <a:t> </a:t>
            </a:r>
            <a:r>
              <a:rPr spc="-345" dirty="0"/>
              <a:t>a</a:t>
            </a:r>
            <a:r>
              <a:rPr spc="-80" dirty="0"/>
              <a:t> </a:t>
            </a:r>
            <a:r>
              <a:rPr spc="-195" dirty="0"/>
              <a:t>través</a:t>
            </a:r>
            <a:r>
              <a:rPr spc="-95" dirty="0"/>
              <a:t> </a:t>
            </a:r>
            <a:r>
              <a:rPr spc="-200" dirty="0"/>
              <a:t>de</a:t>
            </a:r>
            <a:r>
              <a:rPr spc="-80" dirty="0"/>
              <a:t> </a:t>
            </a:r>
            <a:r>
              <a:rPr spc="-75" dirty="0"/>
              <a:t>CLI:</a:t>
            </a:r>
            <a:r>
              <a:rPr spc="-450" dirty="0"/>
              <a:t> </a:t>
            </a:r>
            <a:r>
              <a:rPr spc="35" dirty="0"/>
              <a:t>SSH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9B2C1F"/>
              </a:buClr>
              <a:buSzPct val="91428"/>
              <a:buAutoNum type="arabicPeriod" startAt="2"/>
              <a:tabLst>
                <a:tab pos="355600" algn="l"/>
              </a:tabLst>
            </a:pPr>
            <a:r>
              <a:rPr spc="-65" dirty="0"/>
              <a:t>Acceso</a:t>
            </a:r>
            <a:r>
              <a:rPr spc="-80" dirty="0"/>
              <a:t> </a:t>
            </a:r>
            <a:r>
              <a:rPr spc="-55" dirty="0"/>
              <a:t>r</a:t>
            </a:r>
            <a:r>
              <a:rPr spc="-110" dirty="0"/>
              <a:t>emoto</a:t>
            </a:r>
            <a:r>
              <a:rPr spc="-125" dirty="0"/>
              <a:t> </a:t>
            </a:r>
            <a:r>
              <a:rPr spc="-345" dirty="0"/>
              <a:t>a</a:t>
            </a:r>
            <a:r>
              <a:rPr spc="-90" dirty="0"/>
              <a:t> </a:t>
            </a:r>
            <a:r>
              <a:rPr spc="-100" dirty="0"/>
              <a:t>tr</a:t>
            </a:r>
            <a:r>
              <a:rPr spc="-465" dirty="0"/>
              <a:t>a</a:t>
            </a:r>
            <a:r>
              <a:rPr spc="-160" dirty="0"/>
              <a:t>vés</a:t>
            </a:r>
            <a:r>
              <a:rPr spc="-105" dirty="0"/>
              <a:t> </a:t>
            </a:r>
            <a:r>
              <a:rPr spc="-200" dirty="0"/>
              <a:t>de</a:t>
            </a:r>
            <a:r>
              <a:rPr spc="-80" dirty="0"/>
              <a:t> </a:t>
            </a:r>
            <a:r>
              <a:rPr spc="105" dirty="0"/>
              <a:t>GUI</a:t>
            </a: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Clr>
                <a:srgbClr val="9B2C1F"/>
              </a:buClr>
              <a:buSzPct val="91428"/>
              <a:buAutoNum type="arabicPeriod" startAt="2"/>
              <a:tabLst>
                <a:tab pos="355600" algn="l"/>
              </a:tabLst>
            </a:pPr>
            <a:r>
              <a:rPr spc="15" dirty="0"/>
              <a:t>Cont</a:t>
            </a:r>
            <a:r>
              <a:rPr spc="-75" dirty="0"/>
              <a:t>r</a:t>
            </a:r>
            <a:r>
              <a:rPr spc="-105" dirty="0"/>
              <a:t>ol</a:t>
            </a:r>
            <a:r>
              <a:rPr spc="-120" dirty="0"/>
              <a:t> </a:t>
            </a:r>
            <a:r>
              <a:rPr spc="-45" dirty="0"/>
              <a:t>r</a:t>
            </a:r>
            <a:r>
              <a:rPr spc="-110" dirty="0"/>
              <a:t>emoto</a:t>
            </a:r>
            <a:r>
              <a:rPr spc="-120" dirty="0"/>
              <a:t> </a:t>
            </a:r>
            <a:r>
              <a:rPr spc="-345" dirty="0"/>
              <a:t>a</a:t>
            </a:r>
            <a:r>
              <a:rPr spc="-80" dirty="0"/>
              <a:t> </a:t>
            </a:r>
            <a:r>
              <a:rPr spc="-100" dirty="0"/>
              <a:t>tr</a:t>
            </a:r>
            <a:r>
              <a:rPr spc="-459" dirty="0"/>
              <a:t>a</a:t>
            </a:r>
            <a:r>
              <a:rPr spc="-160" dirty="0"/>
              <a:t>vés</a:t>
            </a:r>
            <a:r>
              <a:rPr spc="-110" dirty="0"/>
              <a:t> </a:t>
            </a:r>
            <a:r>
              <a:rPr spc="-200" dirty="0"/>
              <a:t>de</a:t>
            </a:r>
            <a:r>
              <a:rPr spc="-80" dirty="0"/>
              <a:t> </a:t>
            </a:r>
            <a:r>
              <a:rPr spc="105" dirty="0"/>
              <a:t>GUI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9B2C1F"/>
              </a:buClr>
              <a:buSzPct val="91428"/>
              <a:buAutoNum type="arabicPeriod" startAt="2"/>
              <a:tabLst>
                <a:tab pos="355600" algn="l"/>
              </a:tabLst>
            </a:pPr>
            <a:r>
              <a:rPr spc="-130" dirty="0"/>
              <a:t>Adminis</a:t>
            </a:r>
            <a:r>
              <a:rPr spc="-120" dirty="0"/>
              <a:t>t</a:t>
            </a:r>
            <a:r>
              <a:rPr spc="-145" dirty="0"/>
              <a:t>ración</a:t>
            </a:r>
            <a:r>
              <a:rPr spc="-120" dirty="0"/>
              <a:t> </a:t>
            </a:r>
            <a:r>
              <a:rPr spc="-50" dirty="0"/>
              <a:t>r</a:t>
            </a:r>
            <a:r>
              <a:rPr spc="-190" dirty="0"/>
              <a:t>emota</a:t>
            </a:r>
            <a:r>
              <a:rPr spc="-114" dirty="0"/>
              <a:t> </a:t>
            </a:r>
            <a:r>
              <a:rPr spc="-345" dirty="0"/>
              <a:t>a</a:t>
            </a:r>
            <a:r>
              <a:rPr spc="-90" dirty="0"/>
              <a:t> </a:t>
            </a:r>
            <a:r>
              <a:rPr spc="-100" dirty="0"/>
              <a:t>tr</a:t>
            </a:r>
            <a:r>
              <a:rPr spc="-465" dirty="0"/>
              <a:t>a</a:t>
            </a:r>
            <a:r>
              <a:rPr spc="-160" dirty="0"/>
              <a:t>vés</a:t>
            </a:r>
            <a:r>
              <a:rPr spc="-105" dirty="0"/>
              <a:t> </a:t>
            </a:r>
            <a:r>
              <a:rPr spc="-200" dirty="0"/>
              <a:t>de</a:t>
            </a:r>
            <a:r>
              <a:rPr spc="-95" dirty="0"/>
              <a:t> </a:t>
            </a:r>
            <a:r>
              <a:rPr spc="105" dirty="0"/>
              <a:t>GUI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9644"/>
            <a:ext cx="3191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>
                <a:solidFill>
                  <a:srgbClr val="FFFFFF"/>
                </a:solidFill>
              </a:rPr>
              <a:t>1.</a:t>
            </a:r>
            <a:r>
              <a:rPr sz="2800" spc="-625" dirty="0">
                <a:solidFill>
                  <a:srgbClr val="FFFFFF"/>
                </a:solidFill>
              </a:rPr>
              <a:t> </a:t>
            </a:r>
            <a:r>
              <a:rPr sz="2800" spc="95" dirty="0">
                <a:solidFill>
                  <a:srgbClr val="FFFFFF"/>
                </a:solidFill>
              </a:rPr>
              <a:t>A</a:t>
            </a:r>
            <a:r>
              <a:rPr sz="2800" spc="114" dirty="0">
                <a:solidFill>
                  <a:srgbClr val="FFFFFF"/>
                </a:solidFill>
              </a:rPr>
              <a:t>CCE</a:t>
            </a:r>
            <a:r>
              <a:rPr sz="2800" spc="100" dirty="0">
                <a:solidFill>
                  <a:srgbClr val="FFFFFF"/>
                </a:solidFill>
              </a:rPr>
              <a:t>S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R</a:t>
            </a:r>
            <a:r>
              <a:rPr sz="2800" spc="45" dirty="0">
                <a:solidFill>
                  <a:srgbClr val="FFFFFF"/>
                </a:solidFill>
              </a:rPr>
              <a:t>EM</a:t>
            </a:r>
            <a:r>
              <a:rPr sz="2800" spc="240" dirty="0">
                <a:solidFill>
                  <a:srgbClr val="FFFFFF"/>
                </a:solidFill>
              </a:rPr>
              <a:t>O</a:t>
            </a:r>
            <a:r>
              <a:rPr sz="2800" spc="-120" dirty="0">
                <a:solidFill>
                  <a:srgbClr val="FFFFFF"/>
                </a:solidFill>
              </a:rPr>
              <a:t>T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9993" y="2203830"/>
            <a:ext cx="6765925" cy="3909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8770" marR="63500" lvl="0" indent="-306705" algn="just" defTabSz="914400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0"/>
              </a:spcAft>
              <a:buClr>
                <a:srgbClr val="9B2C1F"/>
              </a:buClr>
              <a:buSzPct val="91666"/>
              <a:buFont typeface="Cambria"/>
              <a:buChar char="◾"/>
              <a:tabLst>
                <a:tab pos="319405" algn="l"/>
              </a:tabLst>
              <a:defRPr/>
            </a:pP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Permite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equipo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pueda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utilizar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desde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otro </a:t>
            </a:r>
            <a:r>
              <a:rPr kumimoji="0" sz="2400" b="0" i="0" u="none" strike="noStrike" kern="1200" cap="none" spc="-7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</a:t>
            </a:r>
            <a:r>
              <a:rPr kumimoji="0" sz="24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vés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una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ed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rnet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mediante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uso 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ent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otocol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5080" lvl="0" indent="-306705" algn="just" defTabSz="914400" rtl="0" eaLnBrk="1" fontAlgn="auto" latinLnBrk="0" hangingPunct="1">
              <a:lnSpc>
                <a:spcPts val="2300"/>
              </a:lnSpc>
              <a:spcBef>
                <a:spcPts val="1160"/>
              </a:spcBef>
              <a:spcAft>
                <a:spcPts val="0"/>
              </a:spcAft>
              <a:buClr>
                <a:srgbClr val="9B2C1F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cliente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consigue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control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del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equipo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servidor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 </a:t>
            </a:r>
            <a:r>
              <a:rPr kumimoji="0" sz="2400" b="0" i="0" u="none" strike="noStrike" kern="1200" cap="none" spc="-7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400" b="0" i="0" u="none" strike="noStrike" kern="1200" cap="none" spc="-2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misma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manera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ontr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ara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bic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ado 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frente </a:t>
            </a:r>
            <a:r>
              <a:rPr kumimoji="0" sz="24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2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él,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 </a:t>
            </a:r>
            <a:r>
              <a:rPr kumimoji="0" sz="2400" b="0" i="0" u="none" strike="noStrike" kern="1200" cap="none" spc="-1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decir,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le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posible 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acceder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cualq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uiera</a:t>
            </a:r>
            <a:r>
              <a:rPr kumimoji="0" sz="2400" b="1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400" b="1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sus</a:t>
            </a:r>
            <a:r>
              <a:rPr kumimoji="0" sz="2400" b="1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ecursos</a:t>
            </a:r>
            <a:r>
              <a:rPr kumimoji="0" sz="2400" b="0" i="0" u="none" strike="noStrike" kern="1200" cap="none" spc="-3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sz="2400" b="0" i="0" u="none" strike="noStrike" kern="1200" cap="none" spc="-2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25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chi</a:t>
            </a:r>
            <a:r>
              <a:rPr kumimoji="0" sz="24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os,  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herramientas,</a:t>
            </a:r>
            <a:r>
              <a:rPr kumimoji="0" sz="2400" b="0" i="0" u="none" strike="noStrike" kern="1200" cap="none" spc="-2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dispositivos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periféricos,</a:t>
            </a:r>
            <a:r>
              <a:rPr kumimoji="0" sz="2400" b="0" i="0" u="none" strike="noStrike" kern="1200" cap="none" spc="-3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etc.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283845" lvl="0" indent="-306705" algn="just" defTabSz="914400" rtl="0" eaLnBrk="1" fontAlgn="auto" latinLnBrk="0" hangingPunct="1">
              <a:lnSpc>
                <a:spcPct val="80000"/>
              </a:lnSpc>
              <a:spcBef>
                <a:spcPts val="1215"/>
              </a:spcBef>
              <a:spcAft>
                <a:spcPts val="0"/>
              </a:spcAft>
              <a:buClr>
                <a:srgbClr val="9B2C1F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ell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3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400" b="0" i="0" u="none" strike="noStrike" kern="1200" cap="none" spc="-2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nec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esario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tener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ins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400" b="0" i="0" u="none" strike="noStrike" kern="1200" cap="none" spc="-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</a:t>
            </a:r>
            <a:r>
              <a:rPr kumimoji="0" sz="2400" b="0" i="0" u="none" strike="noStrike" kern="1200" cap="none" spc="-2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das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(e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dos 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equipos)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aplicaciones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permitan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acceso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emot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3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r>
              <a:rPr kumimoji="0" sz="2400" b="0" i="0" u="none" strike="noStrike" kern="1200" cap="none" spc="-2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pueden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funcionar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m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tex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 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(CLI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)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m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gr</a:t>
            </a:r>
            <a:r>
              <a:rPr kumimoji="0" sz="24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á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fico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(G</a:t>
            </a:r>
            <a:r>
              <a:rPr kumimoji="0" sz="2400" b="0" i="0" u="none" strike="noStrike" kern="1200" cap="none" spc="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4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I).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8794" y="2736302"/>
            <a:ext cx="3144786" cy="29672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53064" y="2736850"/>
            <a:ext cx="692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8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ln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et  </a:t>
            </a:r>
            <a:r>
              <a:rPr kumimoji="0" sz="1800" b="1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SSH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969644"/>
            <a:ext cx="10836910" cy="5385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2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2.</a:t>
            </a:r>
            <a:r>
              <a:rPr kumimoji="0" sz="2800" b="0" i="0" u="none" strike="noStrike" kern="1200" cap="none" spc="-3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800" b="0" i="0" u="none" strike="noStrike" kern="1200" cap="none" spc="2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2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OCOL</a:t>
            </a:r>
            <a:r>
              <a:rPr kumimoji="0" sz="2800" b="0" i="0" u="none" strike="noStrike" kern="1200" cap="none" spc="3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3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CCE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800" b="0" i="0" u="none" strike="noStrike" kern="1200" cap="none" spc="4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</a:t>
            </a:r>
            <a:r>
              <a:rPr kumimoji="0" sz="2800" b="0" i="0" u="none" strike="noStrike" kern="1200" cap="none" spc="2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4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3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2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4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É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 </a:t>
            </a:r>
            <a:r>
              <a:rPr kumimoji="0" sz="2800" b="0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CLI</a:t>
            </a:r>
            <a:r>
              <a:rPr kumimoji="0" sz="2800" b="0" i="0" u="none" strike="noStrike" kern="120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8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LNET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5080" lvl="0" indent="-30670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C1F"/>
              </a:buClr>
              <a:buSzPct val="91071"/>
              <a:buFont typeface="Cambria"/>
              <a:buChar char="◾"/>
              <a:tabLst>
                <a:tab pos="319405" algn="l"/>
              </a:tabLst>
              <a:defRPr/>
            </a:pPr>
            <a:r>
              <a:rPr kumimoji="0" sz="2800" b="1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Telnet</a:t>
            </a:r>
            <a:r>
              <a:rPr kumimoji="0" sz="2800" b="1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(Telecommunication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Network)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protocolo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29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capa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aplicación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creado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década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los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60,</a:t>
            </a:r>
            <a:r>
              <a:rPr kumimoji="0" sz="2800" b="0" i="0" u="none" strike="noStrike" kern="1200" cap="none" spc="-3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permite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acceso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remoto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 </a:t>
            </a:r>
            <a:r>
              <a:rPr kumimoji="0" sz="2800" b="0" i="0" u="none" strike="noStrike" kern="1200" cap="none" spc="-8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otra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máquina.Tiene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una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estructura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1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cliente-servidor.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128270" lvl="0" indent="-306705" algn="just" defTabSz="914400" rtl="0" eaLnBrk="1" fontAlgn="auto" latinLnBrk="0" hangingPunct="1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Clr>
                <a:srgbClr val="9B2C1F"/>
              </a:buClr>
              <a:buSzPct val="91071"/>
              <a:buFont typeface="Cambria"/>
              <a:buChar char="◾"/>
              <a:tabLst>
                <a:tab pos="319405" algn="l"/>
              </a:tabLst>
              <a:defRPr/>
            </a:pP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Utiliza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1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800" b="1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1" i="0" u="none" strike="noStrike" kern="1200" cap="none" spc="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puerto</a:t>
            </a:r>
            <a:r>
              <a:rPr kumimoji="0" sz="2800" b="1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1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23</a:t>
            </a:r>
            <a:r>
              <a:rPr kumimoji="0" sz="2800" b="1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para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comunicarse.</a:t>
            </a:r>
            <a:r>
              <a:rPr kumimoji="0" sz="2800" b="0" i="0" u="none" strike="noStrike" kern="1200" cap="none" spc="-6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acceder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s-ES" sz="28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equipo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forma </a:t>
            </a:r>
            <a:r>
              <a:rPr kumimoji="0" sz="2800" b="0" i="0" u="none" strike="noStrike" kern="1200" cap="none" spc="-8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8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800" b="0" i="0" u="none" strike="noStrike" kern="1200" cap="none" spc="-2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2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</a:t>
            </a:r>
            <a:r>
              <a:rPr kumimoji="0" sz="2800" b="0" i="0" u="none" strike="noStrike" kern="1200" cap="none" spc="-4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3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8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800" b="0" i="0" u="none" strike="noStrike" kern="1200" cap="none" spc="-2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4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00" b="0" i="0" u="none" strike="noStrike" kern="1200" cap="none" spc="-3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pide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800" b="0" i="0" u="none" strike="noStrike" kern="1200" cap="none" spc="-3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trase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ñ</a:t>
            </a:r>
            <a:r>
              <a:rPr kumimoji="0" sz="2800" b="0" i="0" u="none" strike="noStrike" kern="1200" cap="none" spc="-3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146685" lvl="0" indent="-306705" algn="just" defTabSz="914400" rtl="0" eaLnBrk="1" fontAlgn="auto" latinLnBrk="0" hangingPunct="1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Clr>
                <a:srgbClr val="9B2C1F"/>
              </a:buClr>
              <a:buSzPct val="91071"/>
              <a:buFont typeface="Cambria"/>
              <a:buChar char="◾"/>
              <a:tabLst>
                <a:tab pos="319405" algn="l"/>
              </a:tabLst>
              <a:defRPr/>
            </a:pP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principal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problema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1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seguridad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00" b="0" i="0" u="none" strike="noStrike" kern="1200" cap="none" spc="-3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ya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cifra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ninguno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los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datos,</a:t>
            </a:r>
            <a:r>
              <a:rPr kumimoji="0" sz="2800" b="0" i="0" u="none" strike="noStrike" kern="1200" cap="none" spc="-3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ni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los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usuarios,</a:t>
            </a:r>
            <a:r>
              <a:rPr kumimoji="0" sz="2800" b="0" i="0" u="none" strike="noStrike" kern="1200" cap="none" spc="-3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ni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las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contraseñas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envía.</a:t>
            </a:r>
            <a:r>
              <a:rPr kumimoji="0" sz="2800" b="0" i="0" u="none" strike="noStrike" kern="1200" cap="none" spc="-3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Para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solucionar </a:t>
            </a:r>
            <a:r>
              <a:rPr kumimoji="0" sz="2800" b="0" i="0" u="none" strike="noStrike" kern="1200" cap="none" spc="-8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p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ob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le</a:t>
            </a:r>
            <a:r>
              <a:rPr kumimoji="0" sz="2800" b="0" i="0" u="none" strike="noStrike" kern="1200" cap="none" spc="-2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800" b="0" i="0" u="none" strike="noStrike" kern="1200" cap="none" spc="-2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eó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oc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SS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800" b="0" i="0" u="none" strike="noStrike" kern="1200" cap="none" spc="-4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r>
              <a:rPr kumimoji="0" sz="2800" b="0" i="0" u="none" strike="noStrike" kern="1200" cap="none" spc="-6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Actualme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8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</a:t>
            </a:r>
            <a:r>
              <a:rPr kumimoji="0" sz="2800" b="0" i="0" u="none" strike="noStrike" kern="1200" cap="none" spc="-4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3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8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8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et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iliza  </a:t>
            </a:r>
            <a:r>
              <a:rPr kumimoji="0" sz="28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para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acceder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dispositivos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red,</a:t>
            </a:r>
            <a:r>
              <a:rPr kumimoji="0" sz="2800" b="0" i="0" u="none" strike="noStrike" kern="1200" cap="none" spc="-3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como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por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ejemplo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los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routers.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9644"/>
            <a:ext cx="10001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>
                <a:solidFill>
                  <a:srgbClr val="FFFFFF"/>
                </a:solidFill>
              </a:rPr>
              <a:t>2.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110" dirty="0">
                <a:solidFill>
                  <a:srgbClr val="FFFFFF"/>
                </a:solidFill>
              </a:rPr>
              <a:t>R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-120" dirty="0">
                <a:solidFill>
                  <a:srgbClr val="FFFFFF"/>
                </a:solidFill>
              </a:rPr>
              <a:t>T</a:t>
            </a:r>
            <a:r>
              <a:rPr sz="2800" spc="285" dirty="0">
                <a:solidFill>
                  <a:srgbClr val="FFFFFF"/>
                </a:solidFill>
              </a:rPr>
              <a:t>OCOL</a:t>
            </a:r>
            <a:r>
              <a:rPr sz="2800" spc="320" dirty="0">
                <a:solidFill>
                  <a:srgbClr val="FFFFFF"/>
                </a:solidFill>
              </a:rPr>
              <a:t>O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135" dirty="0">
                <a:solidFill>
                  <a:srgbClr val="FFFFFF"/>
                </a:solidFill>
              </a:rPr>
              <a:t>DE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95" dirty="0">
                <a:solidFill>
                  <a:srgbClr val="FFFFFF"/>
                </a:solidFill>
              </a:rPr>
              <a:t>A</a:t>
            </a:r>
            <a:r>
              <a:rPr sz="2800" spc="114" dirty="0">
                <a:solidFill>
                  <a:srgbClr val="FFFFFF"/>
                </a:solidFill>
              </a:rPr>
              <a:t>CCE</a:t>
            </a:r>
            <a:r>
              <a:rPr sz="2800" spc="100" dirty="0">
                <a:solidFill>
                  <a:srgbClr val="FFFFFF"/>
                </a:solidFill>
              </a:rPr>
              <a:t>S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R</a:t>
            </a:r>
            <a:r>
              <a:rPr sz="2800" spc="45" dirty="0">
                <a:solidFill>
                  <a:srgbClr val="FFFFFF"/>
                </a:solidFill>
              </a:rPr>
              <a:t>EM</a:t>
            </a:r>
            <a:r>
              <a:rPr sz="2800" spc="240" dirty="0">
                <a:solidFill>
                  <a:srgbClr val="FFFFFF"/>
                </a:solidFill>
              </a:rPr>
              <a:t>O</a:t>
            </a:r>
            <a:r>
              <a:rPr sz="2800" spc="-120" dirty="0">
                <a:solidFill>
                  <a:srgbClr val="FFFFFF"/>
                </a:solidFill>
              </a:rPr>
              <a:t>T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365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43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TR</a:t>
            </a:r>
            <a:r>
              <a:rPr sz="2800" spc="-20" dirty="0">
                <a:solidFill>
                  <a:srgbClr val="FFFFFF"/>
                </a:solidFill>
              </a:rPr>
              <a:t>A</a:t>
            </a:r>
            <a:r>
              <a:rPr sz="2800" spc="-35" dirty="0">
                <a:solidFill>
                  <a:srgbClr val="FFFFFF"/>
                </a:solidFill>
              </a:rPr>
              <a:t>V</a:t>
            </a:r>
            <a:r>
              <a:rPr sz="2800" spc="-25" dirty="0">
                <a:solidFill>
                  <a:srgbClr val="FFFFFF"/>
                </a:solidFill>
              </a:rPr>
              <a:t>É</a:t>
            </a:r>
            <a:r>
              <a:rPr sz="2800" spc="-70" dirty="0">
                <a:solidFill>
                  <a:srgbClr val="FFFFFF"/>
                </a:solidFill>
              </a:rPr>
              <a:t>S </a:t>
            </a:r>
            <a:r>
              <a:rPr sz="2800" spc="135" dirty="0">
                <a:solidFill>
                  <a:srgbClr val="FFFFFF"/>
                </a:solidFill>
              </a:rPr>
              <a:t>DE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65" dirty="0">
                <a:solidFill>
                  <a:srgbClr val="FFFFFF"/>
                </a:solidFill>
              </a:rPr>
              <a:t>CLI</a:t>
            </a:r>
            <a:r>
              <a:rPr sz="2800" spc="105" dirty="0">
                <a:solidFill>
                  <a:srgbClr val="FFFFFF"/>
                </a:solidFill>
              </a:rPr>
              <a:t>:</a:t>
            </a:r>
            <a:r>
              <a:rPr sz="2800" spc="-25" dirty="0">
                <a:solidFill>
                  <a:srgbClr val="FFFFFF"/>
                </a:solidFill>
              </a:rPr>
              <a:t>T</a:t>
            </a:r>
            <a:r>
              <a:rPr sz="2800" spc="-15" dirty="0">
                <a:solidFill>
                  <a:srgbClr val="FFFFFF"/>
                </a:solidFill>
              </a:rPr>
              <a:t>E</a:t>
            </a:r>
            <a:r>
              <a:rPr sz="2800" spc="70" dirty="0">
                <a:solidFill>
                  <a:srgbClr val="FFFFFF"/>
                </a:solidFill>
              </a:rPr>
              <a:t>LNET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9993" y="2298318"/>
            <a:ext cx="10793095" cy="392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770" marR="64769" lvl="0" indent="-306705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9B2C1F"/>
              </a:buClr>
              <a:buSzPct val="91071"/>
              <a:buFont typeface="Cambria"/>
              <a:buChar char="◾"/>
              <a:tabLst>
                <a:tab pos="319405" algn="l"/>
              </a:tabLst>
              <a:defRPr/>
            </a:pPr>
            <a:r>
              <a:rPr kumimoji="0" sz="2800" b="0" i="0" u="none" strike="noStrike" kern="1200" cap="none" spc="-2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Telnet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ejecuta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través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una</a:t>
            </a:r>
            <a:r>
              <a:rPr kumimoji="0" sz="2800" b="0" i="0" u="none" strike="noStrike" kern="1200" cap="none" spc="-4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Terminal,</a:t>
            </a:r>
            <a:r>
              <a:rPr kumimoji="0" sz="2800" b="0" i="0" u="none" strike="noStrike" kern="1200" cap="none" spc="-3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decir,</a:t>
            </a:r>
            <a:r>
              <a:rPr kumimoji="0" sz="2800" b="0" i="0" u="none" strike="noStrike" kern="1200" cap="none" spc="-3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una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interfaz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modo </a:t>
            </a:r>
            <a:r>
              <a:rPr kumimoji="0" sz="2800" b="0" i="0" u="none" strike="noStrike" kern="1200" cap="none" spc="-8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texto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(CLI:</a:t>
            </a:r>
            <a:r>
              <a:rPr kumimoji="0" sz="2800" b="0" i="0" u="none" strike="noStrike" kern="1200" cap="none" spc="-3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Command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Line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Interface)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5080" lvl="0" indent="-306705" algn="just" defTabSz="914400" rtl="0" eaLnBrk="1" fontAlgn="auto" latinLnBrk="0" hangingPunct="1">
              <a:lnSpc>
                <a:spcPct val="99900"/>
              </a:lnSpc>
              <a:spcBef>
                <a:spcPts val="1290"/>
              </a:spcBef>
              <a:spcAft>
                <a:spcPts val="0"/>
              </a:spcAft>
              <a:buClr>
                <a:srgbClr val="9B2C1F"/>
              </a:buClr>
              <a:buSzPct val="91071"/>
              <a:buFont typeface="Cambria"/>
              <a:buChar char="◾"/>
              <a:tabLst>
                <a:tab pos="319405" algn="l"/>
              </a:tabLst>
              <a:defRPr/>
            </a:pP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2800" b="0" i="0" u="none" strike="noStrike" kern="1200" cap="none" spc="-4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Windows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tiene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habilitar:</a:t>
            </a:r>
            <a:r>
              <a:rPr kumimoji="0" sz="2800" b="0" i="0" u="none" strike="noStrike" kern="1200" cap="none" spc="-3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Inicio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Segoe UI Symbol"/>
                <a:ea typeface="+mn-ea"/>
                <a:cs typeface="Segoe UI Symbol"/>
              </a:rPr>
              <a:t>➜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Segoe UI Symbol"/>
                <a:ea typeface="+mn-ea"/>
                <a:cs typeface="Segoe UI Symbol"/>
              </a:rPr>
              <a:t> 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Panel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Control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Segoe UI Symbol"/>
                <a:ea typeface="+mn-ea"/>
                <a:cs typeface="Segoe UI Symbol"/>
              </a:rPr>
              <a:t>➜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Segoe UI Symbol"/>
                <a:ea typeface="+mn-ea"/>
                <a:cs typeface="Segoe UI Symbol"/>
              </a:rPr>
              <a:t>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ogr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mas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Car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ct</a:t>
            </a:r>
            <a:r>
              <a:rPr kumimoji="0" sz="2800" b="0" i="0" u="none" strike="noStrike" kern="1200" cap="none" spc="-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8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rísticas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Segoe UI Symbol"/>
                <a:ea typeface="+mn-ea"/>
                <a:cs typeface="Segoe UI Symbol"/>
              </a:rPr>
              <a:t>➜</a:t>
            </a:r>
            <a:r>
              <a:rPr kumimoji="0" sz="2800" b="0" i="0" u="none" strike="noStrike" kern="1200" cap="none" spc="-2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Segoe UI Symbol"/>
                <a:ea typeface="+mn-ea"/>
                <a:cs typeface="Segoe UI Symbol"/>
              </a:rPr>
              <a:t>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Activar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desactivar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</a:t>
            </a:r>
            <a:r>
              <a:rPr kumimoji="0" sz="28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acterísticas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 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Windows"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abrirá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una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ventana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como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imagen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abajo,</a:t>
            </a:r>
            <a:r>
              <a:rPr kumimoji="0" sz="2800" b="0" i="0" u="none" strike="noStrike" kern="1200" cap="none" spc="-3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ahí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marca </a:t>
            </a:r>
            <a:r>
              <a:rPr kumimoji="0" sz="28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l</a:t>
            </a:r>
            <a:r>
              <a:rPr kumimoji="0" sz="2800" b="0" i="0" u="none" strike="noStrike" kern="1200" cap="none" spc="-3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casilla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</a:t>
            </a:r>
            <a:r>
              <a:rPr kumimoji="0" sz="28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dice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Clien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800" b="0" i="0" u="none" strike="noStrike" kern="1200" cap="none" spc="-4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3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8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800" b="0" i="0" u="none" strike="noStrike" kern="1200" cap="none" spc="-2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4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0" lvl="0" indent="-306705" algn="l" defTabSz="914400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rgbClr val="9B2C1F"/>
              </a:buClr>
              <a:buSzPct val="91071"/>
              <a:buFont typeface="Cambria"/>
              <a:buChar char="◾"/>
              <a:tabLst>
                <a:tab pos="319405" algn="l"/>
              </a:tabLst>
              <a:defRPr/>
            </a:pPr>
            <a:r>
              <a:rPr kumimoji="0" sz="2800" b="0" i="0" u="none" strike="noStrike" kern="1200" cap="none" spc="-2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Ej</a:t>
            </a:r>
            <a:r>
              <a:rPr kumimoji="0" sz="2800" b="0" i="0" u="none" strike="noStrike" kern="1200" cap="none" spc="-2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800" b="0" i="0" u="none" strike="noStrike" kern="1200" cap="none" spc="-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cceso</a:t>
            </a:r>
            <a:r>
              <a:rPr kumimoji="0" sz="2800" b="0" i="0" u="none" strike="noStrike" kern="1200" cap="none" spc="-3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“curios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800" b="0" i="0" u="none" strike="noStrike" kern="1200" cap="none" spc="-2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”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</a:t>
            </a:r>
            <a:r>
              <a:rPr kumimoji="0" sz="2800" b="0" i="0" u="none" strike="noStrike" kern="1200" cap="none" spc="-4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3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8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800" b="0" i="0" u="none" strike="noStrike" kern="1200" cap="none" spc="-2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800" b="0" i="0" u="none" strike="noStrike" kern="1200" cap="none" spc="-4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telnet</a:t>
            </a:r>
            <a:r>
              <a:rPr kumimoji="0" sz="2800" b="1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1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towel.blinkenlights.nl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6361" y="4932426"/>
            <a:ext cx="3396980" cy="1344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9644"/>
            <a:ext cx="9398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>
                <a:solidFill>
                  <a:srgbClr val="FFFFFF"/>
                </a:solidFill>
              </a:rPr>
              <a:t>3.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110" dirty="0">
                <a:solidFill>
                  <a:srgbClr val="FFFFFF"/>
                </a:solidFill>
              </a:rPr>
              <a:t>R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-120" dirty="0">
                <a:solidFill>
                  <a:srgbClr val="FFFFFF"/>
                </a:solidFill>
              </a:rPr>
              <a:t>T</a:t>
            </a:r>
            <a:r>
              <a:rPr sz="2800" spc="285" dirty="0">
                <a:solidFill>
                  <a:srgbClr val="FFFFFF"/>
                </a:solidFill>
              </a:rPr>
              <a:t>OCOL</a:t>
            </a:r>
            <a:r>
              <a:rPr sz="2800" spc="320" dirty="0">
                <a:solidFill>
                  <a:srgbClr val="FFFFFF"/>
                </a:solidFill>
              </a:rPr>
              <a:t>O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135" dirty="0">
                <a:solidFill>
                  <a:srgbClr val="FFFFFF"/>
                </a:solidFill>
              </a:rPr>
              <a:t>DE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95" dirty="0">
                <a:solidFill>
                  <a:srgbClr val="FFFFFF"/>
                </a:solidFill>
              </a:rPr>
              <a:t>A</a:t>
            </a:r>
            <a:r>
              <a:rPr sz="2800" spc="114" dirty="0">
                <a:solidFill>
                  <a:srgbClr val="FFFFFF"/>
                </a:solidFill>
              </a:rPr>
              <a:t>CCE</a:t>
            </a:r>
            <a:r>
              <a:rPr sz="2800" spc="100" dirty="0">
                <a:solidFill>
                  <a:srgbClr val="FFFFFF"/>
                </a:solidFill>
              </a:rPr>
              <a:t>S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R</a:t>
            </a:r>
            <a:r>
              <a:rPr sz="2800" spc="45" dirty="0">
                <a:solidFill>
                  <a:srgbClr val="FFFFFF"/>
                </a:solidFill>
              </a:rPr>
              <a:t>EM</a:t>
            </a:r>
            <a:r>
              <a:rPr sz="2800" spc="240" dirty="0">
                <a:solidFill>
                  <a:srgbClr val="FFFFFF"/>
                </a:solidFill>
              </a:rPr>
              <a:t>O</a:t>
            </a:r>
            <a:r>
              <a:rPr sz="2800" spc="-120" dirty="0">
                <a:solidFill>
                  <a:srgbClr val="FFFFFF"/>
                </a:solidFill>
              </a:rPr>
              <a:t>T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365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43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TR</a:t>
            </a:r>
            <a:r>
              <a:rPr sz="2800" spc="-20" dirty="0">
                <a:solidFill>
                  <a:srgbClr val="FFFFFF"/>
                </a:solidFill>
              </a:rPr>
              <a:t>A</a:t>
            </a:r>
            <a:r>
              <a:rPr sz="2800" spc="-35" dirty="0">
                <a:solidFill>
                  <a:srgbClr val="FFFFFF"/>
                </a:solidFill>
              </a:rPr>
              <a:t>V</a:t>
            </a:r>
            <a:r>
              <a:rPr sz="2800" spc="-25" dirty="0">
                <a:solidFill>
                  <a:srgbClr val="FFFFFF"/>
                </a:solidFill>
              </a:rPr>
              <a:t>É</a:t>
            </a:r>
            <a:r>
              <a:rPr sz="2800" spc="-70" dirty="0">
                <a:solidFill>
                  <a:srgbClr val="FFFFFF"/>
                </a:solidFill>
              </a:rPr>
              <a:t>S </a:t>
            </a:r>
            <a:r>
              <a:rPr sz="2800" spc="135" dirty="0">
                <a:solidFill>
                  <a:srgbClr val="FFFFFF"/>
                </a:solidFill>
              </a:rPr>
              <a:t>DE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60" dirty="0">
                <a:solidFill>
                  <a:srgbClr val="FFFFFF"/>
                </a:solidFill>
              </a:rPr>
              <a:t>CLI:</a:t>
            </a:r>
            <a:r>
              <a:rPr sz="2800" spc="-320" dirty="0">
                <a:solidFill>
                  <a:srgbClr val="FFFFFF"/>
                </a:solidFill>
              </a:rPr>
              <a:t> </a:t>
            </a:r>
            <a:r>
              <a:rPr sz="2800" spc="20" dirty="0">
                <a:solidFill>
                  <a:srgbClr val="FFFFFF"/>
                </a:solidFill>
              </a:rPr>
              <a:t>SSH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9993" y="2066289"/>
            <a:ext cx="10572750" cy="29527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18770" marR="568960" lvl="0" indent="-306705" algn="just" defTabSz="914400" rtl="0" eaLnBrk="1" fontAlgn="auto" latinLnBrk="0" hangingPunct="1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  <a:buClr>
                <a:srgbClr val="9B2C1F"/>
              </a:buClr>
              <a:buSzPct val="90384"/>
              <a:buFont typeface="Cambria"/>
              <a:buChar char="◾"/>
              <a:tabLst>
                <a:tab pos="319405" algn="l"/>
              </a:tabLst>
              <a:defRPr/>
            </a:pPr>
            <a:r>
              <a:rPr kumimoji="0" sz="2600" b="1" i="0" u="none" strike="noStrike" kern="1200" cap="none" spc="2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SSH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(Secure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Shell) 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 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intérprete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 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órdenes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seguras 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 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 </a:t>
            </a:r>
            <a:r>
              <a:rPr kumimoji="0" sz="26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nombre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 </a:t>
            </a:r>
            <a:r>
              <a:rPr kumimoji="0" sz="2600" b="0" i="0" u="none" strike="noStrike" kern="1200" cap="none" spc="-7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protocolo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 </a:t>
            </a:r>
            <a:r>
              <a:rPr kumimoji="0" sz="2600" b="0" i="0" u="none" strike="noStrike" kern="1200" cap="none" spc="-229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 </a:t>
            </a:r>
            <a:r>
              <a:rPr kumimoji="0" sz="2600" b="0" i="0" u="none" strike="noStrike" kern="1200" cap="none" spc="-2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capa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 </a:t>
            </a:r>
            <a:r>
              <a:rPr kumimoji="0" sz="26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aplicación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permite 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 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acceso 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remoto </a:t>
            </a:r>
            <a:r>
              <a:rPr kumimoji="0" sz="2600" b="0" i="0" u="none" strike="noStrike" kern="1200" cap="none" spc="-25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 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otra 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máq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6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25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3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orma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segur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3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579120" lvl="0" indent="-306705" algn="just" defTabSz="914400" rtl="0" eaLnBrk="1" fontAlgn="auto" latinLnBrk="0" hangingPunct="1">
              <a:lnSpc>
                <a:spcPct val="80000"/>
              </a:lnSpc>
              <a:spcBef>
                <a:spcPts val="1225"/>
              </a:spcBef>
              <a:spcAft>
                <a:spcPts val="0"/>
              </a:spcAft>
              <a:buClr>
                <a:srgbClr val="9B2C1F"/>
              </a:buClr>
              <a:buSzPct val="90384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Tiene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una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estructura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cliente-servidor.</a:t>
            </a:r>
            <a:r>
              <a:rPr kumimoji="0" sz="2600" b="0" i="0" u="none" strike="noStrike" kern="1200" cap="none" spc="-3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Mejora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6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protocolo</a:t>
            </a:r>
            <a:r>
              <a:rPr kumimoji="0" sz="2600" b="0" i="0" u="none" strike="noStrike" kern="1200" cap="none" spc="-4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2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Telnet,</a:t>
            </a:r>
            <a:r>
              <a:rPr kumimoji="0" sz="2600" b="0" i="0" u="none" strike="noStrike" kern="1200" cap="none" spc="-3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ya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 </a:t>
            </a:r>
            <a:r>
              <a:rPr kumimoji="0" sz="2600" b="0" i="0" u="none" strike="noStrike" kern="1200" cap="none" spc="-7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incorpora 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mecanismos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 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cifrado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 </a:t>
            </a:r>
            <a:r>
              <a:rPr kumimoji="0" sz="2600" b="0" i="0" u="none" strike="noStrike" kern="1200" cap="none" spc="-229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</a:t>
            </a:r>
            <a:r>
              <a:rPr kumimoji="0" sz="2600" b="0" i="0" u="none" strike="noStrike" kern="1200" cap="none" spc="-2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información: </a:t>
            </a:r>
            <a:r>
              <a:rPr kumimoji="0" sz="26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datos, 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usuarios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contraseñas,</a:t>
            </a:r>
            <a:r>
              <a:rPr kumimoji="0" sz="2600" b="0" i="0" u="none" strike="noStrike" kern="1200" cap="none" spc="-3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envían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transmiten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mediante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claves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RSA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DSA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5080" lvl="0" indent="-306705" algn="just" defTabSz="914400" rtl="0" eaLnBrk="1" fontAlgn="auto" latinLnBrk="0" hangingPunct="1">
              <a:lnSpc>
                <a:spcPts val="2500"/>
              </a:lnSpc>
              <a:spcBef>
                <a:spcPts val="1205"/>
              </a:spcBef>
              <a:spcAft>
                <a:spcPts val="0"/>
              </a:spcAft>
              <a:buClr>
                <a:srgbClr val="9B2C1F"/>
              </a:buClr>
              <a:buSzPct val="90384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Utiliza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puerto</a:t>
            </a:r>
            <a:r>
              <a:rPr kumimoji="0" sz="2600" b="1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1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22</a:t>
            </a:r>
            <a:r>
              <a:rPr kumimoji="0" sz="2600" b="1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para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comunicarse.</a:t>
            </a:r>
            <a:r>
              <a:rPr kumimoji="0" sz="2600" b="0" i="0" u="none" strike="noStrike" kern="1200" cap="none" spc="-6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Además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permite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229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</a:t>
            </a:r>
            <a:r>
              <a:rPr kumimoji="0" sz="26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cliente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autenticar </a:t>
            </a:r>
            <a:r>
              <a:rPr kumimoji="0" sz="2600" b="0" i="0" u="none" strike="noStrike" kern="1200" cap="none" spc="-7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229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vi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3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5664" y="5011636"/>
            <a:ext cx="3340282" cy="13103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9644"/>
            <a:ext cx="9398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>
                <a:solidFill>
                  <a:srgbClr val="FFFFFF"/>
                </a:solidFill>
              </a:rPr>
              <a:t>3.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110" dirty="0">
                <a:solidFill>
                  <a:srgbClr val="FFFFFF"/>
                </a:solidFill>
              </a:rPr>
              <a:t>R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-120" dirty="0">
                <a:solidFill>
                  <a:srgbClr val="FFFFFF"/>
                </a:solidFill>
              </a:rPr>
              <a:t>T</a:t>
            </a:r>
            <a:r>
              <a:rPr sz="2800" spc="285" dirty="0">
                <a:solidFill>
                  <a:srgbClr val="FFFFFF"/>
                </a:solidFill>
              </a:rPr>
              <a:t>OCOL</a:t>
            </a:r>
            <a:r>
              <a:rPr sz="2800" spc="320" dirty="0">
                <a:solidFill>
                  <a:srgbClr val="FFFFFF"/>
                </a:solidFill>
              </a:rPr>
              <a:t>O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135" dirty="0">
                <a:solidFill>
                  <a:srgbClr val="FFFFFF"/>
                </a:solidFill>
              </a:rPr>
              <a:t>DE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95" dirty="0">
                <a:solidFill>
                  <a:srgbClr val="FFFFFF"/>
                </a:solidFill>
              </a:rPr>
              <a:t>A</a:t>
            </a:r>
            <a:r>
              <a:rPr sz="2800" spc="114" dirty="0">
                <a:solidFill>
                  <a:srgbClr val="FFFFFF"/>
                </a:solidFill>
              </a:rPr>
              <a:t>CCE</a:t>
            </a:r>
            <a:r>
              <a:rPr sz="2800" spc="100" dirty="0">
                <a:solidFill>
                  <a:srgbClr val="FFFFFF"/>
                </a:solidFill>
              </a:rPr>
              <a:t>S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R</a:t>
            </a:r>
            <a:r>
              <a:rPr sz="2800" spc="45" dirty="0">
                <a:solidFill>
                  <a:srgbClr val="FFFFFF"/>
                </a:solidFill>
              </a:rPr>
              <a:t>EM</a:t>
            </a:r>
            <a:r>
              <a:rPr sz="2800" spc="240" dirty="0">
                <a:solidFill>
                  <a:srgbClr val="FFFFFF"/>
                </a:solidFill>
              </a:rPr>
              <a:t>O</a:t>
            </a:r>
            <a:r>
              <a:rPr sz="2800" spc="-120" dirty="0">
                <a:solidFill>
                  <a:srgbClr val="FFFFFF"/>
                </a:solidFill>
              </a:rPr>
              <a:t>T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365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43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TR</a:t>
            </a:r>
            <a:r>
              <a:rPr sz="2800" spc="-20" dirty="0">
                <a:solidFill>
                  <a:srgbClr val="FFFFFF"/>
                </a:solidFill>
              </a:rPr>
              <a:t>A</a:t>
            </a:r>
            <a:r>
              <a:rPr sz="2800" spc="-35" dirty="0">
                <a:solidFill>
                  <a:srgbClr val="FFFFFF"/>
                </a:solidFill>
              </a:rPr>
              <a:t>V</a:t>
            </a:r>
            <a:r>
              <a:rPr sz="2800" spc="-25" dirty="0">
                <a:solidFill>
                  <a:srgbClr val="FFFFFF"/>
                </a:solidFill>
              </a:rPr>
              <a:t>É</a:t>
            </a:r>
            <a:r>
              <a:rPr sz="2800" spc="-70" dirty="0">
                <a:solidFill>
                  <a:srgbClr val="FFFFFF"/>
                </a:solidFill>
              </a:rPr>
              <a:t>S </a:t>
            </a:r>
            <a:r>
              <a:rPr sz="2800" spc="135" dirty="0">
                <a:solidFill>
                  <a:srgbClr val="FFFFFF"/>
                </a:solidFill>
              </a:rPr>
              <a:t>DE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60" dirty="0">
                <a:solidFill>
                  <a:srgbClr val="FFFFFF"/>
                </a:solidFill>
              </a:rPr>
              <a:t>CLI:</a:t>
            </a:r>
            <a:r>
              <a:rPr sz="2800" spc="-320" dirty="0">
                <a:solidFill>
                  <a:srgbClr val="FFFFFF"/>
                </a:solidFill>
              </a:rPr>
              <a:t> </a:t>
            </a:r>
            <a:r>
              <a:rPr sz="2800" spc="20" dirty="0">
                <a:solidFill>
                  <a:srgbClr val="FFFFFF"/>
                </a:solidFill>
              </a:rPr>
              <a:t>SSH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9993" y="1971287"/>
            <a:ext cx="10627995" cy="212788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318770" marR="0" lvl="0" indent="-306705" algn="just" defTabSz="914400" rtl="0" eaLnBrk="1" fontAlgn="auto" latinLnBrk="0" hangingPunct="1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rgbClr val="9B2C1F"/>
              </a:buClr>
              <a:buSzPct val="91071"/>
              <a:buFont typeface="Cambria"/>
              <a:buChar char="◾"/>
              <a:tabLst>
                <a:tab pos="319405" algn="l"/>
              </a:tabLst>
              <a:defRPr/>
            </a:pP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Existen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dos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versiones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del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protocolo: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641985" marR="5080" lvl="1" indent="-305435" algn="just" defTabSz="914400" rtl="0" eaLnBrk="1" fontAlgn="auto" latinLnBrk="0" hangingPunct="1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>
                <a:srgbClr val="9B2C1F"/>
              </a:buClr>
              <a:buSzPct val="92000"/>
              <a:buFont typeface="Cambria"/>
              <a:buChar char="◾"/>
              <a:tabLst>
                <a:tab pos="641985" algn="l"/>
                <a:tab pos="642620" algn="l"/>
              </a:tabLst>
              <a:defRPr/>
            </a:pPr>
            <a:r>
              <a:rPr kumimoji="0" sz="25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SSH-1:</a:t>
            </a:r>
            <a:r>
              <a:rPr kumimoji="0" sz="2500" b="0" i="0" u="none" strike="noStrike" kern="1200" cap="none" spc="-2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Está</a:t>
            </a:r>
            <a:r>
              <a:rPr kumimoji="0" sz="25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prácticamente</a:t>
            </a:r>
            <a:r>
              <a:rPr kumimoji="0" sz="2500" b="0" i="0" u="none" strike="noStrike" kern="1200" cap="none" spc="-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25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desuso,</a:t>
            </a:r>
            <a:r>
              <a:rPr kumimoji="0" sz="2500" b="0" i="0" u="none" strike="noStrike" kern="1200" cap="none" spc="-3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ya</a:t>
            </a:r>
            <a:r>
              <a:rPr kumimoji="0" sz="25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5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solo</a:t>
            </a:r>
            <a:r>
              <a:rPr kumimoji="0" sz="25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permite</a:t>
            </a:r>
            <a:r>
              <a:rPr kumimoji="0" sz="2500" b="0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cifrado</a:t>
            </a:r>
            <a:r>
              <a:rPr kumimoji="0" sz="25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RSA</a:t>
            </a:r>
            <a:r>
              <a:rPr kumimoji="0" sz="25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5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tiene </a:t>
            </a:r>
            <a:r>
              <a:rPr kumimoji="0" sz="2500" b="0" i="0" u="none" strike="noStrike" kern="1200" cap="none" spc="-7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5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5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obl</a:t>
            </a:r>
            <a:r>
              <a:rPr kumimoji="0" sz="25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5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mas</a:t>
            </a:r>
            <a:r>
              <a:rPr kumimoji="0" sz="25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5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5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seguridad.</a:t>
            </a:r>
            <a:endParaRPr kumimoji="0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641985" marR="0" lvl="1" indent="-305435" algn="just" defTabSz="914400" rtl="0" eaLnBrk="1" fontAlgn="auto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9B2C1F"/>
              </a:buClr>
              <a:buSzPct val="92000"/>
              <a:buFont typeface="Cambria"/>
              <a:buChar char="◾"/>
              <a:tabLst>
                <a:tab pos="641985" algn="l"/>
                <a:tab pos="642620" algn="l"/>
              </a:tabLst>
              <a:defRPr/>
            </a:pPr>
            <a:r>
              <a:rPr kumimoji="0" sz="25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SSH-2:</a:t>
            </a:r>
            <a:r>
              <a:rPr kumimoji="0" sz="2500" b="0" i="0" u="none" strike="noStrike" kern="1200" cap="none" spc="-2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Esta</a:t>
            </a:r>
            <a:r>
              <a:rPr kumimoji="0" sz="25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versión</a:t>
            </a:r>
            <a:r>
              <a:rPr kumimoji="0" sz="25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permite</a:t>
            </a:r>
            <a:r>
              <a:rPr kumimoji="0" sz="2500" b="0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mayores</a:t>
            </a:r>
            <a:r>
              <a:rPr kumimoji="0" sz="25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5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niveles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seguridad.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1255" y="4437888"/>
            <a:ext cx="5809488" cy="18531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9644"/>
            <a:ext cx="9398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>
                <a:solidFill>
                  <a:srgbClr val="FFFFFF"/>
                </a:solidFill>
              </a:rPr>
              <a:t>3.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110" dirty="0">
                <a:solidFill>
                  <a:srgbClr val="FFFFFF"/>
                </a:solidFill>
              </a:rPr>
              <a:t>R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-120" dirty="0">
                <a:solidFill>
                  <a:srgbClr val="FFFFFF"/>
                </a:solidFill>
              </a:rPr>
              <a:t>T</a:t>
            </a:r>
            <a:r>
              <a:rPr sz="2800" spc="285" dirty="0">
                <a:solidFill>
                  <a:srgbClr val="FFFFFF"/>
                </a:solidFill>
              </a:rPr>
              <a:t>OCOL</a:t>
            </a:r>
            <a:r>
              <a:rPr sz="2800" spc="320" dirty="0">
                <a:solidFill>
                  <a:srgbClr val="FFFFFF"/>
                </a:solidFill>
              </a:rPr>
              <a:t>O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135" dirty="0">
                <a:solidFill>
                  <a:srgbClr val="FFFFFF"/>
                </a:solidFill>
              </a:rPr>
              <a:t>DE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95" dirty="0">
                <a:solidFill>
                  <a:srgbClr val="FFFFFF"/>
                </a:solidFill>
              </a:rPr>
              <a:t>A</a:t>
            </a:r>
            <a:r>
              <a:rPr sz="2800" spc="114" dirty="0">
                <a:solidFill>
                  <a:srgbClr val="FFFFFF"/>
                </a:solidFill>
              </a:rPr>
              <a:t>CCE</a:t>
            </a:r>
            <a:r>
              <a:rPr sz="2800" spc="100" dirty="0">
                <a:solidFill>
                  <a:srgbClr val="FFFFFF"/>
                </a:solidFill>
              </a:rPr>
              <a:t>S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R</a:t>
            </a:r>
            <a:r>
              <a:rPr sz="2800" spc="45" dirty="0">
                <a:solidFill>
                  <a:srgbClr val="FFFFFF"/>
                </a:solidFill>
              </a:rPr>
              <a:t>EM</a:t>
            </a:r>
            <a:r>
              <a:rPr sz="2800" spc="240" dirty="0">
                <a:solidFill>
                  <a:srgbClr val="FFFFFF"/>
                </a:solidFill>
              </a:rPr>
              <a:t>O</a:t>
            </a:r>
            <a:r>
              <a:rPr sz="2800" spc="-120" dirty="0">
                <a:solidFill>
                  <a:srgbClr val="FFFFFF"/>
                </a:solidFill>
              </a:rPr>
              <a:t>T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365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43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TR</a:t>
            </a:r>
            <a:r>
              <a:rPr sz="2800" spc="-20" dirty="0">
                <a:solidFill>
                  <a:srgbClr val="FFFFFF"/>
                </a:solidFill>
              </a:rPr>
              <a:t>A</a:t>
            </a:r>
            <a:r>
              <a:rPr sz="2800" spc="-35" dirty="0">
                <a:solidFill>
                  <a:srgbClr val="FFFFFF"/>
                </a:solidFill>
              </a:rPr>
              <a:t>V</a:t>
            </a:r>
            <a:r>
              <a:rPr sz="2800" spc="-25" dirty="0">
                <a:solidFill>
                  <a:srgbClr val="FFFFFF"/>
                </a:solidFill>
              </a:rPr>
              <a:t>É</a:t>
            </a:r>
            <a:r>
              <a:rPr sz="2800" spc="-70" dirty="0">
                <a:solidFill>
                  <a:srgbClr val="FFFFFF"/>
                </a:solidFill>
              </a:rPr>
              <a:t>S </a:t>
            </a:r>
            <a:r>
              <a:rPr sz="2800" spc="135" dirty="0">
                <a:solidFill>
                  <a:srgbClr val="FFFFFF"/>
                </a:solidFill>
              </a:rPr>
              <a:t>DE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60" dirty="0">
                <a:solidFill>
                  <a:srgbClr val="FFFFFF"/>
                </a:solidFill>
              </a:rPr>
              <a:t>CLI:</a:t>
            </a:r>
            <a:r>
              <a:rPr sz="2800" spc="-320" dirty="0">
                <a:solidFill>
                  <a:srgbClr val="FFFFFF"/>
                </a:solidFill>
              </a:rPr>
              <a:t> </a:t>
            </a:r>
            <a:r>
              <a:rPr sz="2800" spc="20" dirty="0">
                <a:solidFill>
                  <a:srgbClr val="FFFFFF"/>
                </a:solidFill>
              </a:rPr>
              <a:t>SSH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9993" y="1880911"/>
            <a:ext cx="5702300" cy="445325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0" lvl="0" indent="0" algn="just" defTabSz="914400" rtl="0" eaLnBrk="1" fontAlgn="auto" latinLnBrk="0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Además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del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acceso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remoto,</a:t>
            </a:r>
            <a:r>
              <a:rPr kumimoji="0" sz="2600" b="0" i="0" u="none" strike="noStrike" kern="1200" cap="none" spc="-3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SSH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permite: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0" lvl="0" indent="-30670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B2C1F"/>
              </a:buClr>
              <a:buSzPct val="90384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600" b="0" i="0" u="none" strike="noStrike" kern="1200" cap="none" spc="-2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-2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enc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25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segura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ch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os</a:t>
            </a:r>
            <a:r>
              <a:rPr kumimoji="0" sz="26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(SFTP)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0" lvl="0" indent="-30670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B2C1F"/>
              </a:buClr>
              <a:buSzPct val="90384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6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Acceso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25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desde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móvi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5080" lvl="0" indent="-306705" algn="just" defTabSz="914400" rtl="0" eaLnBrk="1" fontAlgn="auto" latinLnBrk="0" hangingPunct="1">
              <a:lnSpc>
                <a:spcPct val="80000"/>
              </a:lnSpc>
              <a:spcBef>
                <a:spcPts val="1225"/>
              </a:spcBef>
              <a:spcAft>
                <a:spcPts val="0"/>
              </a:spcAft>
              <a:buClr>
                <a:srgbClr val="9B2C1F"/>
              </a:buClr>
              <a:buSzPct val="92307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600" b="1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600" b="1" i="0" u="none" strike="noStrike" kern="1200" cap="none" spc="-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1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nel</a:t>
            </a:r>
            <a:r>
              <a:rPr kumimoji="0" sz="2600" b="1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1" i="0" u="none" strike="noStrike" kern="1200" cap="none" spc="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ng</a:t>
            </a:r>
            <a:r>
              <a:rPr kumimoji="0" sz="2600" b="1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eación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túne</a:t>
            </a:r>
            <a:r>
              <a:rPr kumimoji="0" sz="26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6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-3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sz="2600" b="0" i="0" u="none" strike="noStrike" kern="1200" cap="none" spc="-3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  </a:t>
            </a:r>
            <a:r>
              <a:rPr kumimoji="0" sz="26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técn</a:t>
            </a:r>
            <a:r>
              <a:rPr kumimoji="0" sz="26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enc</a:t>
            </a:r>
            <a:r>
              <a:rPr kumimoji="0" sz="26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psu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ar</a:t>
            </a:r>
            <a:r>
              <a:rPr kumimoji="0" sz="26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un  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otoco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ed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ot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3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r>
              <a:rPr kumimoji="0" sz="2600" b="0" i="0" u="none" strike="noStrike" kern="1200" cap="none" spc="-3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Si,</a:t>
            </a:r>
            <a:r>
              <a:rPr kumimoji="0" sz="2600" b="0" i="0" u="none" strike="noStrike" kern="1200" cap="none" spc="-3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  </a:t>
            </a:r>
            <a:r>
              <a:rPr kumimoji="0" sz="2600" b="0" i="0" u="none" strike="noStrike" kern="1200" cap="none" spc="-2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ejem</a:t>
            </a:r>
            <a:r>
              <a:rPr kumimoji="0" sz="2600" b="0" i="0" u="none" strike="noStrike" kern="1200" cap="none" spc="-1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3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600" b="0" i="0" u="none" strike="noStrike" kern="1200" cap="none" spc="-3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od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ci</a:t>
            </a:r>
            <a:r>
              <a:rPr kumimoji="0" sz="2600" b="0" i="0" u="none" strike="noStrike" kern="1200" cap="none" spc="-2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os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2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ete  </a:t>
            </a:r>
            <a:r>
              <a:rPr kumimoji="0" sz="2600" b="0" i="0" u="none" strike="noStrike" kern="1200" cap="none" spc="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2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6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ete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H,</a:t>
            </a:r>
            <a:r>
              <a:rPr kumimoji="0" sz="2600" b="0" i="0" u="none" strike="noStrike" kern="1200" cap="none" spc="-3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  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nodos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intermedios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únicamente</a:t>
            </a:r>
            <a:r>
              <a:rPr kumimoji="0" sz="26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verán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ten</a:t>
            </a:r>
            <a:r>
              <a:rPr kumimoji="0" sz="26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H.</a:t>
            </a:r>
            <a:r>
              <a:rPr kumimoji="0" sz="2600" b="0" i="0" u="none" strike="noStrike" kern="1200" cap="none" spc="-3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tú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eda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defi</a:t>
            </a:r>
            <a:r>
              <a:rPr kumimoji="0" sz="2600" b="0" i="0" u="none" strike="noStrike" kern="1200" cap="none" spc="-20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600" b="0" i="0" u="none" strike="noStrike" kern="1200" cap="none" spc="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  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ext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emos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otoco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  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utilizado.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3653956"/>
            <a:ext cx="4898727" cy="27324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85864" y="1921001"/>
            <a:ext cx="4705350" cy="13735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18770" marR="5080" lvl="0" indent="-306705" algn="just" defTabSz="914400" rtl="0" eaLnBrk="1" fontAlgn="auto" latinLnBrk="0" hangingPunct="1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  <a:buClr>
                <a:srgbClr val="9B2C1F"/>
              </a:buClr>
              <a:buSzPct val="90384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600" b="0" i="0" u="none" strike="noStrike" kern="1200" cap="none" spc="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</a:t>
            </a:r>
            <a:r>
              <a:rPr kumimoji="0" sz="2600" b="0" i="0" u="none" strike="noStrike" kern="1200" cap="none" spc="-25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vés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tú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600" b="0" i="0" u="none" strike="noStrike" kern="1200" cap="none" spc="1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  </a:t>
            </a:r>
            <a:r>
              <a:rPr kumimoji="0" sz="2600" b="0" i="0" u="none" strike="noStrike" kern="1200" cap="none" spc="-1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2600" b="0" i="0" u="none" strike="noStrike" kern="1200" cap="none" spc="-2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2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-1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6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2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ven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6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2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ata</a:t>
            </a:r>
            <a:r>
              <a:rPr kumimoji="0" sz="2600" b="0" i="0" u="none" strike="noStrike" kern="1200" cap="none" spc="-2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</a:t>
            </a:r>
            <a:r>
              <a:rPr kumimoji="0" sz="26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ues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como:  </a:t>
            </a:r>
            <a:r>
              <a:rPr kumimoji="0" sz="26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man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</a:t>
            </a:r>
            <a:r>
              <a:rPr kumimoji="0" sz="26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600" b="0" i="0" u="none" strike="noStrike" kern="1200" cap="none" spc="-2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6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600" b="0" i="0" u="none" strike="noStrike" kern="1200" cap="none" spc="-3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600" b="0" i="0" u="none" strike="noStrike" kern="1200" cap="none" spc="-3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snif</a:t>
            </a:r>
            <a:r>
              <a:rPr kumimoji="0" sz="2600" b="0" i="0" u="none" strike="noStrike" kern="1200" cap="none" spc="-2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</a:t>
            </a:r>
            <a:r>
              <a:rPr kumimoji="0" sz="2600" b="0" i="0" u="none" strike="noStrike" kern="1200" cap="none" spc="-3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600" b="0" i="0" u="none" strike="noStrike" kern="1200" cap="none" spc="-5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ARP  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2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DNS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Spoof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6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</a:t>
            </a:r>
            <a:r>
              <a:rPr kumimoji="0" sz="2600" b="0" i="0" u="none" strike="noStrike" kern="1200" cap="none" spc="-3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600" b="0" i="0" u="none" strike="noStrike" kern="1200" cap="none" spc="-3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6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et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2600" b="0" i="0" u="none" strike="noStrike" kern="1200" cap="none" spc="-3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9644"/>
            <a:ext cx="5977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>
                <a:solidFill>
                  <a:srgbClr val="FFFFFF"/>
                </a:solidFill>
              </a:rPr>
              <a:t>4.</a:t>
            </a:r>
            <a:r>
              <a:rPr sz="2800" spc="-625" dirty="0">
                <a:solidFill>
                  <a:srgbClr val="FFFFFF"/>
                </a:solidFill>
              </a:rPr>
              <a:t> </a:t>
            </a:r>
            <a:r>
              <a:rPr sz="2800" spc="95" dirty="0">
                <a:solidFill>
                  <a:srgbClr val="FFFFFF"/>
                </a:solidFill>
              </a:rPr>
              <a:t>A</a:t>
            </a:r>
            <a:r>
              <a:rPr sz="2800" spc="114" dirty="0">
                <a:solidFill>
                  <a:srgbClr val="FFFFFF"/>
                </a:solidFill>
              </a:rPr>
              <a:t>CCE</a:t>
            </a:r>
            <a:r>
              <a:rPr sz="2800" spc="100" dirty="0">
                <a:solidFill>
                  <a:srgbClr val="FFFFFF"/>
                </a:solidFill>
              </a:rPr>
              <a:t>S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R</a:t>
            </a:r>
            <a:r>
              <a:rPr sz="2800" spc="45" dirty="0">
                <a:solidFill>
                  <a:srgbClr val="FFFFFF"/>
                </a:solidFill>
              </a:rPr>
              <a:t>EM</a:t>
            </a:r>
            <a:r>
              <a:rPr sz="2800" spc="240" dirty="0">
                <a:solidFill>
                  <a:srgbClr val="FFFFFF"/>
                </a:solidFill>
              </a:rPr>
              <a:t>O</a:t>
            </a:r>
            <a:r>
              <a:rPr sz="2800" spc="-120" dirty="0">
                <a:solidFill>
                  <a:srgbClr val="FFFFFF"/>
                </a:solidFill>
              </a:rPr>
              <a:t>T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380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TR</a:t>
            </a:r>
            <a:r>
              <a:rPr sz="2800" spc="-20" dirty="0">
                <a:solidFill>
                  <a:srgbClr val="FFFFFF"/>
                </a:solidFill>
              </a:rPr>
              <a:t>A</a:t>
            </a:r>
            <a:r>
              <a:rPr sz="2800" spc="-35" dirty="0">
                <a:solidFill>
                  <a:srgbClr val="FFFFFF"/>
                </a:solidFill>
              </a:rPr>
              <a:t>V</a:t>
            </a:r>
            <a:r>
              <a:rPr sz="2800" spc="-25" dirty="0">
                <a:solidFill>
                  <a:srgbClr val="FFFFFF"/>
                </a:solidFill>
              </a:rPr>
              <a:t>É</a:t>
            </a:r>
            <a:r>
              <a:rPr sz="2800" spc="-70" dirty="0">
                <a:solidFill>
                  <a:srgbClr val="FFFFFF"/>
                </a:solidFill>
              </a:rPr>
              <a:t>S </a:t>
            </a:r>
            <a:r>
              <a:rPr sz="2800" spc="135" dirty="0">
                <a:solidFill>
                  <a:srgbClr val="FFFFFF"/>
                </a:solidFill>
              </a:rPr>
              <a:t>DE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60" dirty="0">
                <a:solidFill>
                  <a:srgbClr val="FFFFFF"/>
                </a:solidFill>
              </a:rPr>
              <a:t>G</a:t>
            </a:r>
            <a:r>
              <a:rPr sz="2800" spc="40" dirty="0">
                <a:solidFill>
                  <a:srgbClr val="FFFFFF"/>
                </a:solidFill>
              </a:rPr>
              <a:t>UI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18770" marR="94615" indent="-306705" algn="just">
              <a:lnSpc>
                <a:spcPct val="80000"/>
              </a:lnSpc>
              <a:spcBef>
                <a:spcPts val="585"/>
              </a:spcBef>
              <a:buClr>
                <a:srgbClr val="9B2C1F"/>
              </a:buClr>
              <a:buSzPct val="90000"/>
              <a:buFont typeface="Cambria"/>
              <a:buChar char="◾"/>
              <a:tabLst>
                <a:tab pos="319405" algn="l"/>
              </a:tabLst>
            </a:pPr>
            <a:r>
              <a:rPr spc="-95" dirty="0"/>
              <a:t>Técn</a:t>
            </a:r>
            <a:r>
              <a:rPr spc="-40" dirty="0"/>
              <a:t>i</a:t>
            </a:r>
            <a:r>
              <a:rPr spc="-155" dirty="0"/>
              <a:t>ca</a:t>
            </a:r>
            <a:r>
              <a:rPr spc="-70" dirty="0"/>
              <a:t> </a:t>
            </a:r>
            <a:r>
              <a:rPr spc="-105" dirty="0"/>
              <a:t>q</a:t>
            </a:r>
            <a:r>
              <a:rPr spc="-95" dirty="0"/>
              <a:t>u</a:t>
            </a:r>
            <a:r>
              <a:rPr spc="-135" dirty="0"/>
              <a:t>e</a:t>
            </a:r>
            <a:r>
              <a:rPr spc="-75" dirty="0"/>
              <a:t> </a:t>
            </a:r>
            <a:r>
              <a:rPr spc="-130" dirty="0"/>
              <a:t>em</a:t>
            </a:r>
            <a:r>
              <a:rPr spc="-100" dirty="0"/>
              <a:t>p</a:t>
            </a:r>
            <a:r>
              <a:rPr spc="-155" dirty="0"/>
              <a:t>le</a:t>
            </a:r>
            <a:r>
              <a:rPr spc="-185" dirty="0"/>
              <a:t>a</a:t>
            </a:r>
            <a:r>
              <a:rPr spc="-75" dirty="0"/>
              <a:t> </a:t>
            </a:r>
            <a:r>
              <a:rPr spc="-95" dirty="0"/>
              <a:t>u</a:t>
            </a:r>
            <a:r>
              <a:rPr spc="-85" dirty="0"/>
              <a:t>n</a:t>
            </a:r>
            <a:r>
              <a:rPr spc="30" dirty="0"/>
              <a:t>o</a:t>
            </a:r>
            <a:r>
              <a:rPr spc="-80" dirty="0"/>
              <a:t> </a:t>
            </a:r>
            <a:r>
              <a:rPr spc="30" dirty="0"/>
              <a:t>o</a:t>
            </a:r>
            <a:r>
              <a:rPr spc="-55" dirty="0"/>
              <a:t> </a:t>
            </a:r>
            <a:r>
              <a:rPr spc="-105" dirty="0"/>
              <a:t>va</a:t>
            </a:r>
            <a:r>
              <a:rPr spc="-90" dirty="0"/>
              <a:t>r</a:t>
            </a:r>
            <a:r>
              <a:rPr spc="-55" dirty="0"/>
              <a:t>io</a:t>
            </a:r>
            <a:r>
              <a:rPr spc="-50" dirty="0"/>
              <a:t>s</a:t>
            </a:r>
            <a:r>
              <a:rPr spc="-65" dirty="0"/>
              <a:t> </a:t>
            </a:r>
            <a:r>
              <a:rPr spc="-60" dirty="0"/>
              <a:t>p</a:t>
            </a:r>
            <a:r>
              <a:rPr spc="-85" dirty="0"/>
              <a:t>r</a:t>
            </a:r>
            <a:r>
              <a:rPr spc="-55" dirty="0"/>
              <a:t>otoco</a:t>
            </a:r>
            <a:r>
              <a:rPr spc="-45" dirty="0"/>
              <a:t>l</a:t>
            </a:r>
            <a:r>
              <a:rPr spc="-5" dirty="0"/>
              <a:t>os</a:t>
            </a:r>
            <a:r>
              <a:rPr spc="-95" dirty="0"/>
              <a:t> </a:t>
            </a:r>
            <a:r>
              <a:rPr spc="-90" dirty="0"/>
              <a:t>de  </a:t>
            </a:r>
            <a:r>
              <a:rPr spc="-100" dirty="0"/>
              <a:t>comunicaciones </a:t>
            </a:r>
            <a:r>
              <a:rPr spc="-125" dirty="0"/>
              <a:t>para </a:t>
            </a:r>
            <a:r>
              <a:rPr spc="-114" dirty="0"/>
              <a:t>acceder </a:t>
            </a:r>
            <a:r>
              <a:rPr spc="-100" dirty="0"/>
              <a:t>desde </a:t>
            </a:r>
            <a:r>
              <a:rPr spc="-140" dirty="0"/>
              <a:t>el </a:t>
            </a:r>
            <a:r>
              <a:rPr spc="-125" dirty="0"/>
              <a:t>cliente </a:t>
            </a:r>
            <a:r>
              <a:rPr spc="-175" dirty="0"/>
              <a:t>al </a:t>
            </a:r>
            <a:r>
              <a:rPr spc="-170" dirty="0"/>
              <a:t> </a:t>
            </a:r>
            <a:r>
              <a:rPr spc="-70" dirty="0"/>
              <a:t>escr</a:t>
            </a:r>
            <a:r>
              <a:rPr spc="-114" dirty="0"/>
              <a:t>i</a:t>
            </a:r>
            <a:r>
              <a:rPr spc="-145" dirty="0"/>
              <a:t>t</a:t>
            </a:r>
            <a:r>
              <a:rPr spc="-15" dirty="0"/>
              <a:t>orio</a:t>
            </a:r>
            <a:r>
              <a:rPr spc="-90" dirty="0"/>
              <a:t> </a:t>
            </a:r>
            <a:r>
              <a:rPr spc="-125" dirty="0"/>
              <a:t>del</a:t>
            </a:r>
            <a:r>
              <a:rPr spc="-45" dirty="0"/>
              <a:t> </a:t>
            </a:r>
            <a:r>
              <a:rPr spc="-55" dirty="0"/>
              <a:t>se</a:t>
            </a:r>
            <a:r>
              <a:rPr spc="5" dirty="0"/>
              <a:t>r</a:t>
            </a:r>
            <a:r>
              <a:rPr spc="-60" dirty="0"/>
              <a:t>vidor</a:t>
            </a:r>
            <a:r>
              <a:rPr spc="-70" dirty="0"/>
              <a:t> </a:t>
            </a:r>
            <a:r>
              <a:rPr spc="-114" dirty="0"/>
              <a:t>de</a:t>
            </a:r>
            <a:r>
              <a:rPr spc="-45" dirty="0"/>
              <a:t> </a:t>
            </a:r>
            <a:r>
              <a:rPr spc="-125" dirty="0"/>
              <a:t>t</a:t>
            </a:r>
            <a:r>
              <a:rPr spc="-95" dirty="0"/>
              <a:t>ermi</a:t>
            </a:r>
            <a:r>
              <a:rPr spc="-125" dirty="0"/>
              <a:t>nales</a:t>
            </a:r>
            <a:r>
              <a:rPr spc="-85" dirty="0"/>
              <a:t> </a:t>
            </a:r>
            <a:r>
              <a:rPr spc="-125" dirty="0"/>
              <a:t>del</a:t>
            </a:r>
            <a:r>
              <a:rPr spc="-45" dirty="0"/>
              <a:t> </a:t>
            </a:r>
            <a:r>
              <a:rPr spc="-114" dirty="0"/>
              <a:t>eq</a:t>
            </a:r>
            <a:r>
              <a:rPr spc="-110" dirty="0"/>
              <a:t>u</a:t>
            </a:r>
            <a:r>
              <a:rPr spc="-90" dirty="0"/>
              <a:t>i</a:t>
            </a:r>
            <a:r>
              <a:rPr spc="-160" dirty="0"/>
              <a:t>p</a:t>
            </a:r>
            <a:r>
              <a:rPr spc="20" dirty="0"/>
              <a:t>o  </a:t>
            </a:r>
            <a:r>
              <a:rPr spc="-25" dirty="0"/>
              <a:t>r</a:t>
            </a:r>
            <a:r>
              <a:rPr spc="-65" dirty="0"/>
              <a:t>emot</a:t>
            </a:r>
            <a:r>
              <a:rPr spc="-120" dirty="0"/>
              <a:t>o</a:t>
            </a:r>
            <a:r>
              <a:rPr spc="-295" dirty="0"/>
              <a:t>.</a:t>
            </a:r>
            <a:r>
              <a:rPr spc="-290" dirty="0"/>
              <a:t> </a:t>
            </a:r>
            <a:r>
              <a:rPr spc="-85" dirty="0"/>
              <a:t>Es</a:t>
            </a:r>
            <a:r>
              <a:rPr spc="-65" dirty="0"/>
              <a:t>t</a:t>
            </a:r>
            <a:r>
              <a:rPr spc="30" dirty="0"/>
              <a:t>o</a:t>
            </a:r>
            <a:r>
              <a:rPr spc="-80" dirty="0"/>
              <a:t> </a:t>
            </a:r>
            <a:r>
              <a:rPr spc="-150" dirty="0"/>
              <a:t>t</a:t>
            </a:r>
            <a:r>
              <a:rPr spc="-105" dirty="0"/>
              <a:t>i</a:t>
            </a:r>
            <a:r>
              <a:rPr spc="-114" dirty="0"/>
              <a:t>en</a:t>
            </a:r>
            <a:r>
              <a:rPr spc="-135" dirty="0"/>
              <a:t>e</a:t>
            </a:r>
            <a:r>
              <a:rPr spc="-65" dirty="0"/>
              <a:t> </a:t>
            </a:r>
            <a:r>
              <a:rPr spc="-95" dirty="0"/>
              <a:t>cie</a:t>
            </a:r>
            <a:r>
              <a:rPr spc="-50" dirty="0"/>
              <a:t>r</a:t>
            </a:r>
            <a:r>
              <a:rPr spc="-120" dirty="0"/>
              <a:t>tas</a:t>
            </a:r>
            <a:r>
              <a:rPr spc="-55" dirty="0"/>
              <a:t> </a:t>
            </a:r>
            <a:r>
              <a:rPr b="1" spc="-75" dirty="0">
                <a:latin typeface="Trebuchet MS"/>
                <a:cs typeface="Trebuchet MS"/>
              </a:rPr>
              <a:t>v</a:t>
            </a:r>
            <a:r>
              <a:rPr b="1" spc="-30" dirty="0">
                <a:latin typeface="Trebuchet MS"/>
                <a:cs typeface="Trebuchet MS"/>
              </a:rPr>
              <a:t>e</a:t>
            </a:r>
            <a:r>
              <a:rPr b="1" spc="-40" dirty="0">
                <a:latin typeface="Trebuchet MS"/>
                <a:cs typeface="Trebuchet MS"/>
              </a:rPr>
              <a:t>n</a:t>
            </a:r>
            <a:r>
              <a:rPr b="1" spc="5" dirty="0">
                <a:latin typeface="Trebuchet MS"/>
                <a:cs typeface="Trebuchet MS"/>
              </a:rPr>
              <a:t>ta</a:t>
            </a:r>
            <a:r>
              <a:rPr b="1" spc="-70" dirty="0">
                <a:latin typeface="Trebuchet MS"/>
                <a:cs typeface="Trebuchet MS"/>
              </a:rPr>
              <a:t>jas</a:t>
            </a:r>
            <a:r>
              <a:rPr spc="-295" dirty="0"/>
              <a:t>:</a:t>
            </a:r>
          </a:p>
          <a:p>
            <a:pPr marL="318770" marR="5080" indent="-306705" algn="just">
              <a:lnSpc>
                <a:spcPct val="80000"/>
              </a:lnSpc>
              <a:spcBef>
                <a:spcPts val="1080"/>
              </a:spcBef>
              <a:buClr>
                <a:srgbClr val="9B2C1F"/>
              </a:buClr>
              <a:buSzPct val="90000"/>
              <a:buFont typeface="Cambria"/>
              <a:buChar char="◾"/>
              <a:tabLst>
                <a:tab pos="319405" algn="l"/>
              </a:tabLst>
            </a:pPr>
            <a:r>
              <a:rPr spc="-110" dirty="0"/>
              <a:t>Permite </a:t>
            </a:r>
            <a:r>
              <a:rPr spc="-120" dirty="0"/>
              <a:t>utilizar </a:t>
            </a:r>
            <a:r>
              <a:rPr spc="-85" dirty="0"/>
              <a:t>todas </a:t>
            </a:r>
            <a:r>
              <a:rPr spc="-135" dirty="0"/>
              <a:t>las </a:t>
            </a:r>
            <a:r>
              <a:rPr spc="-120" dirty="0"/>
              <a:t>aplicaciones </a:t>
            </a:r>
            <a:r>
              <a:rPr spc="-95" dirty="0"/>
              <a:t>disponibles </a:t>
            </a:r>
            <a:r>
              <a:rPr spc="-590" dirty="0"/>
              <a:t> </a:t>
            </a:r>
            <a:r>
              <a:rPr spc="-114" dirty="0"/>
              <a:t>en</a:t>
            </a:r>
            <a:r>
              <a:rPr spc="-60" dirty="0"/>
              <a:t> </a:t>
            </a:r>
            <a:r>
              <a:rPr spc="-145" dirty="0"/>
              <a:t>el</a:t>
            </a:r>
            <a:r>
              <a:rPr spc="-50" dirty="0"/>
              <a:t> </a:t>
            </a:r>
            <a:r>
              <a:rPr spc="-55" dirty="0"/>
              <a:t>se</a:t>
            </a:r>
            <a:r>
              <a:rPr spc="5" dirty="0"/>
              <a:t>r</a:t>
            </a:r>
            <a:r>
              <a:rPr spc="-75" dirty="0"/>
              <a:t>vido</a:t>
            </a:r>
            <a:r>
              <a:rPr spc="-195" dirty="0"/>
              <a:t>r</a:t>
            </a:r>
            <a:r>
              <a:rPr spc="-295" dirty="0"/>
              <a:t>.</a:t>
            </a:r>
          </a:p>
          <a:p>
            <a:pPr marL="318770" marR="15875" indent="-306705" algn="just">
              <a:lnSpc>
                <a:spcPct val="80000"/>
              </a:lnSpc>
              <a:spcBef>
                <a:spcPts val="1080"/>
              </a:spcBef>
              <a:buClr>
                <a:srgbClr val="9B2C1F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pc="155" dirty="0"/>
              <a:t>A</a:t>
            </a:r>
            <a:r>
              <a:rPr spc="-60" dirty="0"/>
              <a:t> </a:t>
            </a:r>
            <a:r>
              <a:rPr spc="-130" dirty="0"/>
              <a:t>l</a:t>
            </a:r>
            <a:r>
              <a:rPr spc="-225" dirty="0"/>
              <a:t>a</a:t>
            </a:r>
            <a:r>
              <a:rPr spc="-65" dirty="0"/>
              <a:t> </a:t>
            </a:r>
            <a:r>
              <a:rPr spc="-60" dirty="0"/>
              <a:t>hora</a:t>
            </a:r>
            <a:r>
              <a:rPr spc="-65" dirty="0"/>
              <a:t> </a:t>
            </a:r>
            <a:r>
              <a:rPr spc="-114" dirty="0"/>
              <a:t>de</a:t>
            </a:r>
            <a:r>
              <a:rPr spc="-55" dirty="0"/>
              <a:t> </a:t>
            </a:r>
            <a:r>
              <a:rPr spc="-150" dirty="0"/>
              <a:t>ejec</a:t>
            </a:r>
            <a:r>
              <a:rPr spc="-165" dirty="0"/>
              <a:t>u</a:t>
            </a:r>
            <a:r>
              <a:rPr spc="-105" dirty="0"/>
              <a:t>tar</a:t>
            </a:r>
            <a:r>
              <a:rPr spc="-80" dirty="0"/>
              <a:t> </a:t>
            </a:r>
            <a:r>
              <a:rPr spc="-60" dirty="0"/>
              <a:t>p</a:t>
            </a:r>
            <a:r>
              <a:rPr spc="-85" dirty="0"/>
              <a:t>r</a:t>
            </a:r>
            <a:r>
              <a:rPr spc="-40" dirty="0"/>
              <a:t>ogr</a:t>
            </a:r>
            <a:r>
              <a:rPr spc="-150" dirty="0"/>
              <a:t>ama</a:t>
            </a:r>
            <a:r>
              <a:rPr spc="-110" dirty="0"/>
              <a:t>s</a:t>
            </a:r>
            <a:r>
              <a:rPr spc="-295" dirty="0"/>
              <a:t>,</a:t>
            </a:r>
            <a:r>
              <a:rPr spc="-290" dirty="0"/>
              <a:t> </a:t>
            </a:r>
            <a:r>
              <a:rPr spc="-85" dirty="0"/>
              <a:t>se</a:t>
            </a:r>
            <a:r>
              <a:rPr spc="-55" dirty="0"/>
              <a:t> </a:t>
            </a:r>
            <a:r>
              <a:rPr spc="-75" dirty="0"/>
              <a:t>dispo</a:t>
            </a:r>
            <a:r>
              <a:rPr spc="-80" dirty="0"/>
              <a:t>n</a:t>
            </a:r>
            <a:r>
              <a:rPr spc="-135" dirty="0"/>
              <a:t>e</a:t>
            </a:r>
            <a:r>
              <a:rPr spc="-65" dirty="0"/>
              <a:t> </a:t>
            </a:r>
            <a:r>
              <a:rPr spc="-90" dirty="0"/>
              <a:t>de  </a:t>
            </a:r>
            <a:r>
              <a:rPr spc="-60" dirty="0"/>
              <a:t>los</a:t>
            </a:r>
            <a:r>
              <a:rPr spc="-50" dirty="0"/>
              <a:t> recursos</a:t>
            </a:r>
            <a:r>
              <a:rPr spc="-70" dirty="0"/>
              <a:t> </a:t>
            </a:r>
            <a:r>
              <a:rPr spc="-105" dirty="0"/>
              <a:t>hardware</a:t>
            </a:r>
            <a:r>
              <a:rPr spc="-75" dirty="0"/>
              <a:t> </a:t>
            </a:r>
            <a:r>
              <a:rPr spc="-110" dirty="0"/>
              <a:t>que</a:t>
            </a:r>
            <a:r>
              <a:rPr spc="-65" dirty="0"/>
              <a:t> </a:t>
            </a:r>
            <a:r>
              <a:rPr spc="-105" dirty="0"/>
              <a:t>ofrece</a:t>
            </a:r>
            <a:r>
              <a:rPr spc="-65" dirty="0"/>
              <a:t> </a:t>
            </a:r>
            <a:r>
              <a:rPr spc="-145" dirty="0"/>
              <a:t>el</a:t>
            </a:r>
            <a:r>
              <a:rPr spc="-60" dirty="0"/>
              <a:t> </a:t>
            </a:r>
            <a:r>
              <a:rPr spc="-100" dirty="0"/>
              <a:t>servidor, </a:t>
            </a:r>
            <a:r>
              <a:rPr spc="-95" dirty="0"/>
              <a:t> </a:t>
            </a:r>
            <a:r>
              <a:rPr spc="-45" dirty="0"/>
              <a:t>como</a:t>
            </a:r>
            <a:r>
              <a:rPr spc="-80" dirty="0"/>
              <a:t> </a:t>
            </a:r>
            <a:r>
              <a:rPr spc="-180" dirty="0"/>
              <a:t>la</a:t>
            </a:r>
            <a:r>
              <a:rPr spc="-65" dirty="0"/>
              <a:t> </a:t>
            </a:r>
            <a:r>
              <a:rPr spc="-114" dirty="0"/>
              <a:t>velocidad</a:t>
            </a:r>
            <a:r>
              <a:rPr spc="-75" dirty="0"/>
              <a:t> </a:t>
            </a:r>
            <a:r>
              <a:rPr spc="-114" dirty="0"/>
              <a:t>de</a:t>
            </a:r>
            <a:r>
              <a:rPr spc="-45" dirty="0"/>
              <a:t> </a:t>
            </a:r>
            <a:r>
              <a:rPr spc="-110" dirty="0"/>
              <a:t>procesamiento,</a:t>
            </a:r>
            <a:r>
              <a:rPr spc="-300" dirty="0"/>
              <a:t> </a:t>
            </a:r>
            <a:r>
              <a:rPr spc="-180" dirty="0"/>
              <a:t>la</a:t>
            </a:r>
            <a:r>
              <a:rPr spc="-60" dirty="0"/>
              <a:t> </a:t>
            </a:r>
            <a:r>
              <a:rPr spc="-95" dirty="0"/>
              <a:t>memoria </a:t>
            </a:r>
            <a:r>
              <a:rPr spc="-590" dirty="0"/>
              <a:t> </a:t>
            </a:r>
            <a:r>
              <a:rPr spc="114" dirty="0"/>
              <a:t>RAM</a:t>
            </a:r>
            <a:r>
              <a:rPr spc="-50" dirty="0"/>
              <a:t> </a:t>
            </a:r>
            <a:r>
              <a:rPr spc="30" dirty="0"/>
              <a:t>o</a:t>
            </a:r>
            <a:r>
              <a:rPr spc="-65" dirty="0"/>
              <a:t> </a:t>
            </a:r>
            <a:r>
              <a:rPr spc="-130" dirty="0"/>
              <a:t>l</a:t>
            </a:r>
            <a:r>
              <a:rPr spc="-225" dirty="0"/>
              <a:t>a</a:t>
            </a:r>
            <a:r>
              <a:rPr spc="-65" dirty="0"/>
              <a:t> </a:t>
            </a:r>
            <a:r>
              <a:rPr spc="-85" dirty="0"/>
              <a:t>memor</a:t>
            </a:r>
            <a:r>
              <a:rPr spc="-35" dirty="0"/>
              <a:t>i</a:t>
            </a:r>
            <a:r>
              <a:rPr spc="-200" dirty="0"/>
              <a:t>a</a:t>
            </a:r>
            <a:r>
              <a:rPr spc="-90" dirty="0"/>
              <a:t> </a:t>
            </a:r>
            <a:r>
              <a:rPr spc="-95" dirty="0"/>
              <a:t>secun</a:t>
            </a:r>
            <a:r>
              <a:rPr spc="-105" dirty="0"/>
              <a:t>da</a:t>
            </a:r>
            <a:r>
              <a:rPr spc="-85" dirty="0"/>
              <a:t>r</a:t>
            </a:r>
            <a:r>
              <a:rPr spc="-215" dirty="0"/>
              <a:t>ia.</a:t>
            </a:r>
          </a:p>
          <a:p>
            <a:pPr marL="318770" marR="756920" indent="-306705" algn="just">
              <a:lnSpc>
                <a:spcPts val="1920"/>
              </a:lnSpc>
              <a:spcBef>
                <a:spcPts val="1065"/>
              </a:spcBef>
              <a:buClr>
                <a:srgbClr val="9B2C1F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pc="-145" dirty="0"/>
              <a:t>P</a:t>
            </a:r>
            <a:r>
              <a:rPr spc="-95" dirty="0"/>
              <a:t>ermi</a:t>
            </a:r>
            <a:r>
              <a:rPr spc="-130" dirty="0"/>
              <a:t>te</a:t>
            </a:r>
            <a:r>
              <a:rPr spc="-70" dirty="0"/>
              <a:t> </a:t>
            </a:r>
            <a:r>
              <a:rPr spc="-145" dirty="0"/>
              <a:t>ac</a:t>
            </a:r>
            <a:r>
              <a:rPr spc="-150" dirty="0"/>
              <a:t>c</a:t>
            </a:r>
            <a:r>
              <a:rPr spc="-85" dirty="0"/>
              <a:t>eder</a:t>
            </a:r>
            <a:r>
              <a:rPr spc="-55" dirty="0"/>
              <a:t> </a:t>
            </a:r>
            <a:r>
              <a:rPr spc="-200" dirty="0"/>
              <a:t>a</a:t>
            </a:r>
            <a:r>
              <a:rPr spc="-55" dirty="0"/>
              <a:t> </a:t>
            </a:r>
            <a:r>
              <a:rPr spc="-60" dirty="0"/>
              <a:t>lo</a:t>
            </a:r>
            <a:r>
              <a:rPr spc="-55" dirty="0"/>
              <a:t>s</a:t>
            </a:r>
            <a:r>
              <a:rPr spc="-65" dirty="0"/>
              <a:t> </a:t>
            </a:r>
            <a:r>
              <a:rPr spc="-210" dirty="0"/>
              <a:t>f</a:t>
            </a:r>
            <a:r>
              <a:rPr spc="-160" dirty="0"/>
              <a:t>i</a:t>
            </a:r>
            <a:r>
              <a:rPr spc="-90" dirty="0"/>
              <a:t>che</a:t>
            </a:r>
            <a:r>
              <a:rPr spc="-114" dirty="0"/>
              <a:t>r</a:t>
            </a:r>
            <a:r>
              <a:rPr spc="-105" dirty="0"/>
              <a:t>os,</a:t>
            </a:r>
            <a:r>
              <a:rPr spc="-280" dirty="0"/>
              <a:t> </a:t>
            </a:r>
            <a:r>
              <a:rPr spc="-110" dirty="0"/>
              <a:t>ca</a:t>
            </a:r>
            <a:r>
              <a:rPr spc="-95" dirty="0"/>
              <a:t>r</a:t>
            </a:r>
            <a:r>
              <a:rPr spc="-125" dirty="0"/>
              <a:t>pe</a:t>
            </a:r>
            <a:r>
              <a:rPr spc="-120" dirty="0"/>
              <a:t>tas</a:t>
            </a:r>
            <a:r>
              <a:rPr spc="-80" dirty="0"/>
              <a:t> </a:t>
            </a:r>
            <a:r>
              <a:rPr spc="20" dirty="0"/>
              <a:t>o  </a:t>
            </a:r>
            <a:r>
              <a:rPr spc="-95" dirty="0"/>
              <a:t>u</a:t>
            </a:r>
            <a:r>
              <a:rPr spc="-85" dirty="0"/>
              <a:t>n</a:t>
            </a:r>
            <a:r>
              <a:rPr spc="-125" dirty="0"/>
              <a:t>idade</a:t>
            </a:r>
            <a:r>
              <a:rPr spc="-100" dirty="0"/>
              <a:t>s</a:t>
            </a:r>
            <a:r>
              <a:rPr spc="-70" dirty="0"/>
              <a:t> </a:t>
            </a:r>
            <a:r>
              <a:rPr spc="-114" dirty="0"/>
              <a:t>de</a:t>
            </a:r>
            <a:r>
              <a:rPr spc="-45" dirty="0"/>
              <a:t> </a:t>
            </a:r>
            <a:r>
              <a:rPr spc="-20" dirty="0"/>
              <a:t>r</a:t>
            </a:r>
            <a:r>
              <a:rPr spc="-114" dirty="0"/>
              <a:t>ed</a:t>
            </a:r>
            <a:r>
              <a:rPr spc="-55" dirty="0"/>
              <a:t> </a:t>
            </a:r>
            <a:r>
              <a:rPr spc="-105" dirty="0"/>
              <a:t>q</a:t>
            </a:r>
            <a:r>
              <a:rPr spc="-95" dirty="0"/>
              <a:t>u</a:t>
            </a:r>
            <a:r>
              <a:rPr spc="-135" dirty="0"/>
              <a:t>e</a:t>
            </a:r>
            <a:r>
              <a:rPr spc="-75" dirty="0"/>
              <a:t> </a:t>
            </a:r>
            <a:r>
              <a:rPr spc="-90" dirty="0"/>
              <a:t>br</a:t>
            </a:r>
            <a:r>
              <a:rPr spc="-50" dirty="0"/>
              <a:t>i</a:t>
            </a:r>
            <a:r>
              <a:rPr spc="-130" dirty="0"/>
              <a:t>nda</a:t>
            </a:r>
            <a:r>
              <a:rPr spc="-75" dirty="0"/>
              <a:t> </a:t>
            </a:r>
            <a:r>
              <a:rPr spc="-145" dirty="0"/>
              <a:t>el</a:t>
            </a:r>
            <a:r>
              <a:rPr spc="-50" dirty="0"/>
              <a:t> </a:t>
            </a:r>
            <a:r>
              <a:rPr spc="-55" dirty="0"/>
              <a:t>se</a:t>
            </a:r>
            <a:r>
              <a:rPr spc="5" dirty="0"/>
              <a:t>r</a:t>
            </a:r>
            <a:r>
              <a:rPr spc="-75" dirty="0"/>
              <a:t>vido</a:t>
            </a:r>
            <a:r>
              <a:rPr spc="-195" dirty="0"/>
              <a:t>r</a:t>
            </a:r>
            <a:r>
              <a:rPr spc="-295" dirty="0"/>
              <a:t>.</a:t>
            </a:r>
          </a:p>
          <a:p>
            <a:pPr marL="318770" marR="16510" indent="-306705" algn="just">
              <a:lnSpc>
                <a:spcPct val="80000"/>
              </a:lnSpc>
              <a:spcBef>
                <a:spcPts val="1095"/>
              </a:spcBef>
              <a:buClr>
                <a:srgbClr val="9B2C1F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pc="-90" dirty="0"/>
              <a:t>Si</a:t>
            </a:r>
            <a:r>
              <a:rPr spc="-65" dirty="0"/>
              <a:t> </a:t>
            </a:r>
            <a:r>
              <a:rPr spc="-145" dirty="0"/>
              <a:t>el</a:t>
            </a:r>
            <a:r>
              <a:rPr spc="-50" dirty="0"/>
              <a:t> </a:t>
            </a:r>
            <a:r>
              <a:rPr spc="-145" dirty="0"/>
              <a:t>cl</a:t>
            </a:r>
            <a:r>
              <a:rPr spc="-100" dirty="0"/>
              <a:t>i</a:t>
            </a:r>
            <a:r>
              <a:rPr spc="-114" dirty="0"/>
              <a:t>en</a:t>
            </a:r>
            <a:r>
              <a:rPr spc="-130" dirty="0"/>
              <a:t>te</a:t>
            </a:r>
            <a:r>
              <a:rPr spc="-85" dirty="0"/>
              <a:t> </a:t>
            </a:r>
            <a:r>
              <a:rPr spc="-110" dirty="0"/>
              <a:t>y</a:t>
            </a:r>
            <a:r>
              <a:rPr spc="-55" dirty="0"/>
              <a:t> </a:t>
            </a:r>
            <a:r>
              <a:rPr spc="-145" dirty="0"/>
              <a:t>el</a:t>
            </a:r>
            <a:r>
              <a:rPr spc="-50" dirty="0"/>
              <a:t> </a:t>
            </a:r>
            <a:r>
              <a:rPr spc="-55" dirty="0"/>
              <a:t>se</a:t>
            </a:r>
            <a:r>
              <a:rPr spc="5" dirty="0"/>
              <a:t>r</a:t>
            </a:r>
            <a:r>
              <a:rPr spc="-60" dirty="0"/>
              <a:t>vidor</a:t>
            </a:r>
            <a:r>
              <a:rPr spc="-70" dirty="0"/>
              <a:t> </a:t>
            </a:r>
            <a:r>
              <a:rPr spc="-155" dirty="0"/>
              <a:t>trabaj</a:t>
            </a:r>
            <a:r>
              <a:rPr spc="-145" dirty="0"/>
              <a:t>an</a:t>
            </a:r>
            <a:r>
              <a:rPr spc="-100" dirty="0"/>
              <a:t> </a:t>
            </a:r>
            <a:r>
              <a:rPr spc="-225" dirty="0"/>
              <a:t>ba</a:t>
            </a:r>
            <a:r>
              <a:rPr spc="-150" dirty="0"/>
              <a:t>j</a:t>
            </a:r>
            <a:r>
              <a:rPr spc="30" dirty="0"/>
              <a:t>o</a:t>
            </a:r>
            <a:r>
              <a:rPr spc="-315" dirty="0"/>
              <a:t> </a:t>
            </a:r>
            <a:r>
              <a:rPr spc="50" dirty="0"/>
              <a:t>Wi</a:t>
            </a:r>
            <a:r>
              <a:rPr spc="55" dirty="0"/>
              <a:t>n</a:t>
            </a:r>
            <a:r>
              <a:rPr spc="-35" dirty="0"/>
              <a:t>d</a:t>
            </a:r>
            <a:r>
              <a:rPr spc="-60" dirty="0"/>
              <a:t>o</a:t>
            </a:r>
            <a:r>
              <a:rPr spc="-114" dirty="0"/>
              <a:t>ws,  </a:t>
            </a:r>
            <a:r>
              <a:rPr spc="-110" dirty="0"/>
              <a:t>puede</a:t>
            </a:r>
            <a:r>
              <a:rPr spc="-65" dirty="0"/>
              <a:t> </a:t>
            </a:r>
            <a:r>
              <a:rPr spc="-114" dirty="0"/>
              <a:t>utilizarse</a:t>
            </a:r>
            <a:r>
              <a:rPr spc="-80" dirty="0"/>
              <a:t> </a:t>
            </a:r>
            <a:r>
              <a:rPr spc="-145" dirty="0"/>
              <a:t>el</a:t>
            </a:r>
            <a:r>
              <a:rPr spc="-50" dirty="0"/>
              <a:t> </a:t>
            </a:r>
            <a:r>
              <a:rPr spc="-120" dirty="0"/>
              <a:t>navegador</a:t>
            </a:r>
            <a:r>
              <a:rPr spc="-80" dirty="0"/>
              <a:t> </a:t>
            </a:r>
            <a:r>
              <a:rPr spc="-110" dirty="0"/>
              <a:t>web</a:t>
            </a:r>
            <a:r>
              <a:rPr spc="-60" dirty="0"/>
              <a:t> </a:t>
            </a:r>
            <a:r>
              <a:rPr spc="-114" dirty="0"/>
              <a:t>de</a:t>
            </a:r>
            <a:r>
              <a:rPr spc="-55" dirty="0"/>
              <a:t> </a:t>
            </a:r>
            <a:r>
              <a:rPr spc="-125" dirty="0"/>
              <a:t>esta </a:t>
            </a:r>
            <a:r>
              <a:rPr spc="-120" dirty="0"/>
              <a:t> </a:t>
            </a:r>
            <a:r>
              <a:rPr spc="-175" dirty="0"/>
              <a:t>p</a:t>
            </a:r>
            <a:r>
              <a:rPr spc="-85" dirty="0"/>
              <a:t>l</a:t>
            </a:r>
            <a:r>
              <a:rPr spc="-204" dirty="0"/>
              <a:t>ata</a:t>
            </a:r>
            <a:r>
              <a:rPr spc="-180" dirty="0"/>
              <a:t>f</a:t>
            </a:r>
            <a:r>
              <a:rPr spc="-20" dirty="0"/>
              <a:t>or</a:t>
            </a:r>
            <a:r>
              <a:rPr spc="-50" dirty="0"/>
              <a:t>m</a:t>
            </a:r>
            <a:r>
              <a:rPr spc="-200" dirty="0"/>
              <a:t>a</a:t>
            </a:r>
            <a:r>
              <a:rPr spc="-90" dirty="0"/>
              <a:t> </a:t>
            </a:r>
            <a:r>
              <a:rPr spc="-125" dirty="0"/>
              <a:t>para</a:t>
            </a:r>
            <a:r>
              <a:rPr spc="-80" dirty="0"/>
              <a:t> </a:t>
            </a:r>
            <a:r>
              <a:rPr spc="-90" dirty="0"/>
              <a:t>conectarse</a:t>
            </a:r>
            <a:r>
              <a:rPr spc="-70" dirty="0"/>
              <a:t> </a:t>
            </a:r>
            <a:r>
              <a:rPr spc="-175" dirty="0"/>
              <a:t>al</a:t>
            </a:r>
            <a:r>
              <a:rPr spc="-65" dirty="0"/>
              <a:t> </a:t>
            </a:r>
            <a:r>
              <a:rPr spc="-55" dirty="0"/>
              <a:t>se</a:t>
            </a:r>
            <a:r>
              <a:rPr spc="5" dirty="0"/>
              <a:t>r</a:t>
            </a:r>
            <a:r>
              <a:rPr spc="-75" dirty="0"/>
              <a:t>vido</a:t>
            </a:r>
            <a:r>
              <a:rPr spc="-195" dirty="0"/>
              <a:t>r</a:t>
            </a:r>
            <a:r>
              <a:rPr spc="-295"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6846" y="1999234"/>
            <a:ext cx="5678805" cy="446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0" lvl="0" indent="-306705" algn="just" defTabSz="914400" rtl="0" eaLnBrk="1" fontAlgn="auto" latinLnBrk="0" hangingPunct="1">
              <a:lnSpc>
                <a:spcPts val="2735"/>
              </a:lnSpc>
              <a:spcBef>
                <a:spcPts val="100"/>
              </a:spcBef>
              <a:spcAft>
                <a:spcPts val="0"/>
              </a:spcAft>
              <a:buClr>
                <a:srgbClr val="9B2C1F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400" b="0" i="0" u="none" strike="noStrike" kern="1200" cap="none" spc="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400" b="0" i="0" u="none" strike="noStrike" kern="1200" cap="none" spc="-2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ez,</a:t>
            </a:r>
            <a:r>
              <a:rPr kumimoji="0" sz="2400" b="0" i="0" u="none" strike="noStrike" kern="1200" cap="none" spc="-3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deben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cumplir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una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serie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0" lvl="0" indent="0" algn="just" defTabSz="914400" rtl="0" eaLnBrk="1" fontAlgn="auto" latinLnBrk="0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requisitos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143510" lvl="0" indent="-306705" algn="just" defTabSz="914400" rtl="0" eaLnBrk="1" fontAlgn="auto" latinLnBrk="0" hangingPunct="1">
              <a:lnSpc>
                <a:spcPts val="2590"/>
              </a:lnSpc>
              <a:spcBef>
                <a:spcPts val="1215"/>
              </a:spcBef>
              <a:spcAft>
                <a:spcPts val="0"/>
              </a:spcAft>
              <a:buClr>
                <a:srgbClr val="9B2C1F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equipo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emoto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debe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tener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2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tivad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 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softwa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permita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1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ec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ibir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conexiones 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desde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clie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ntes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inicia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sesión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2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él.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156845" lvl="0" indent="-306705" algn="just" defTabSz="914400" rtl="0" eaLnBrk="1" fontAlgn="auto" latinLnBrk="0" hangingPunct="1">
              <a:lnSpc>
                <a:spcPts val="2590"/>
              </a:lnSpc>
              <a:spcBef>
                <a:spcPts val="1185"/>
              </a:spcBef>
              <a:spcAft>
                <a:spcPts val="0"/>
              </a:spcAft>
              <a:buClr>
                <a:srgbClr val="9B2C1F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Desde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equipo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necesi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4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 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vía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intrane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nte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rnet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2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se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vidor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emot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31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deberá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star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enc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endid</a:t>
            </a:r>
            <a:r>
              <a:rPr kumimoji="0" sz="2400" b="0" i="0" u="none" strike="noStrike" kern="1200" cap="none" spc="-1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3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8770" marR="5080" lvl="0" indent="-306705" algn="just" defTabSz="914400" rtl="0" eaLnBrk="1" fontAlgn="auto" latinLnBrk="0" hangingPunct="1">
              <a:lnSpc>
                <a:spcPct val="90000"/>
              </a:lnSpc>
              <a:spcBef>
                <a:spcPts val="1140"/>
              </a:spcBef>
              <a:spcAft>
                <a:spcPts val="0"/>
              </a:spcAft>
              <a:buClr>
                <a:srgbClr val="9B2C1F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  <a:defRPr/>
            </a:pP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cliente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debe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tener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miso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para 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conec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tarse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400" b="0" i="0" u="none" strike="noStrike" kern="1200" cap="none" spc="-2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máquina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1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emota,</a:t>
            </a:r>
            <a:r>
              <a:rPr kumimoji="0" sz="2400" b="0" i="0" u="none" strike="noStrike" kern="1200" cap="none" spc="-30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 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vidor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debe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2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nte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ner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una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lis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400" b="0" i="0" u="none" strike="noStrike" kern="1200" cap="none" spc="-24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los 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usuarios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69636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permitidos.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1143</Words>
  <Application>Microsoft Office PowerPoint</Application>
  <PresentationFormat>Panorámica</PresentationFormat>
  <Paragraphs>62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Segoe UI Symbol</vt:lpstr>
      <vt:lpstr>Trebuchet MS</vt:lpstr>
      <vt:lpstr>Tema de Office</vt:lpstr>
      <vt:lpstr>Office Theme</vt:lpstr>
      <vt:lpstr>TEMA 3:  ACCESO REMOTO</vt:lpstr>
      <vt:lpstr>1. Acceso remoto</vt:lpstr>
      <vt:lpstr>1. ACCESO REMOTO</vt:lpstr>
      <vt:lpstr>Presentación de PowerPoint</vt:lpstr>
      <vt:lpstr>2. PROTOCOLO DE ACCESO REMOTO A TRAVÉS DE CLI:TELNET</vt:lpstr>
      <vt:lpstr>3. PROTOCOLO DE ACCESO REMOTO A TRAVÉS DE CLI: SSH</vt:lpstr>
      <vt:lpstr>3. PROTOCOLO DE ACCESO REMOTO A TRAVÉS DE CLI: SSH</vt:lpstr>
      <vt:lpstr>3. PROTOCOLO DE ACCESO REMOTO A TRAVÉS DE CLI: SSH</vt:lpstr>
      <vt:lpstr>4. ACCESO REMOTO A TRAVÉS DE GUI</vt:lpstr>
      <vt:lpstr>4. ACCESO REMOTO A TRAVÉS DE GUI</vt:lpstr>
      <vt:lpstr>5. CONTROL REMOTO A TRAVÉS DE GUI</vt:lpstr>
      <vt:lpstr>Presentación de PowerPoint</vt:lpstr>
      <vt:lpstr>6. ADMINISTRACIÓN REMOTA A TRAVÉS DE 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3:  ACCESO REMOTO</dc:title>
  <dc:creator>MIGUEL ANGEL QUIROS CULEBRAS</dc:creator>
  <cp:lastModifiedBy>MIGUEL ANGEL QUIROS CULEBRAS</cp:lastModifiedBy>
  <cp:revision>1</cp:revision>
  <dcterms:created xsi:type="dcterms:W3CDTF">2023-12-29T11:10:53Z</dcterms:created>
  <dcterms:modified xsi:type="dcterms:W3CDTF">2023-12-29T11:22:38Z</dcterms:modified>
</cp:coreProperties>
</file>