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86" r:id="rId3"/>
    <p:sldId id="263" r:id="rId4"/>
    <p:sldId id="287" r:id="rId5"/>
    <p:sldId id="289" r:id="rId6"/>
    <p:sldId id="288" r:id="rId7"/>
    <p:sldId id="290" r:id="rId8"/>
    <p:sldId id="291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1A66-A742-40D4-947B-56E1D08E4B97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EA7C-8272-4943-9584-C1D0EA8C0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51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BDBBD-6FC7-4552-453F-A1063CAA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5D1BC-22D0-5A83-7AE8-35A1F45E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834F1-B0AC-60AF-2519-C0C964C6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20FF97-E4CF-F437-37AC-2A804566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22199-6E32-69AE-D50F-626B80C8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7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3D91-C379-2C13-02E5-C4A4679E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19EE2-8196-72DD-F5EE-3E90D522A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3E2DA-FA34-3EB5-9864-6FA3EA4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65C9A-B2E7-2735-B6F7-55F98F3B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6F2B8-7AF5-7F61-5EF6-77B9900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7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28853B-7E8A-D6C2-C465-D9F037755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553B0-28CE-E095-7332-CDE9E72CE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86B3A-DA54-00AB-4D4E-9688D538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0FB91-2ED7-B9D9-E87C-886CFCF1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34238-0BED-41FF-4242-61988F94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5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8FE4E-149A-0430-D36E-6C5B91C3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EF4EA-D3C3-0680-9F0E-8F7D0A81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903E7-C8A5-1AF3-66FE-100C5005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D1CB9-53F8-030C-BDC1-019CD2BB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7ED7C-0701-B175-7BF6-1421252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6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38665-15BA-F5BF-037F-A1F6DF87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7DF1E-C6DE-9073-1F44-AB18C648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06CEA-B130-D32D-96CC-1F5F2385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29B84-5546-2285-A19F-B535080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FACEA1-CCAC-2D85-17C8-0DAE4F20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66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A5F9E-DDF5-D7BE-D45B-854BB230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8A621-7378-4C56-F4D6-FCB7CCF9F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B5F13F-2E5F-F781-70B6-FA1197C2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CDE37E-3873-3E34-BB32-F6DA5B6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832C30-8880-E4B0-7E0C-1C33E9FE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99D16-03B7-8C22-A64E-914BE49C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0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98224-A35F-1353-B38A-EBEF5CC1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773D3-4393-0A05-5242-C9C08293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3B92A-3C6C-2A3B-4998-2420DDE4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7D8F51-35E6-40F5-548C-14029E33B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E875E0-AE6C-35D5-B24D-479C75E4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24DF1B-9BD3-E18B-EB87-FC5A92A1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64E7DB-CC43-8F43-8481-B2C809C1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17F8A3-C9EA-FE01-C413-ECA6520F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0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AD308-A8A4-89BA-8D90-5C38414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B8D386-14BA-1250-E734-E76EE725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073BEB-BCC3-D0CF-F5BF-74E9E36B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EBA16-07FD-D467-FF63-F5B64E7A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8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5D000-673E-DBF6-E8F0-DD011A55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5421A-815D-BFED-D4B3-F1C908ED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E657C-2E69-FD3F-8CEC-0BBF6378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6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14CFA-F7BF-6A43-ED54-1896D316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FE9E1-BD71-44DE-2EFB-5A828A2D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50CD1A-470E-3764-4C6B-F625A43E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EA8CE7-4028-2F6E-39D5-F9820B97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0C14F-8A7F-C49B-B82A-5136B3B9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CC04D-0BCC-370A-F707-12C65D84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88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C244-C967-715F-53A6-46FBD563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488718-C358-3487-A13D-F1D9FE3F6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31B000-760A-D85E-B76C-F4192E37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7F7BF7-8D0D-63B0-E0BA-F82A617B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447898-74AB-7D7E-5C1F-833DE26A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3B4887-E47D-FAED-A6B4-2662B420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7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D1401-2B83-573A-5489-3844B3A9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F8385-378D-0313-FB38-16C83363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40336-F414-8B04-3A7C-8B02569DC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E88D-9668-4FF7-8311-98761C741423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642A3A-A38C-61FE-6F1B-09E2E1221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62106-77BC-1BEF-4B6D-6A316F62C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3B52-575A-4BD8-A299-F8F097C56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304765"/>
            <a:ext cx="3081576" cy="1200329"/>
          </a:xfrm>
        </p:spPr>
        <p:txBody>
          <a:bodyPr rtlCol="0">
            <a:noAutofit/>
          </a:bodyPr>
          <a:lstStyle/>
          <a:p>
            <a:pPr algn="ctr"/>
            <a:r>
              <a:rPr lang="es-ES" sz="2500" dirty="0">
                <a:solidFill>
                  <a:srgbClr val="FFFFFF"/>
                </a:solidFill>
              </a:rPr>
              <a:t>TEMA 1:</a:t>
            </a:r>
            <a:br>
              <a:rPr lang="es-ES" sz="2500" dirty="0">
                <a:solidFill>
                  <a:srgbClr val="FFFFFF"/>
                </a:solidFill>
              </a:rPr>
            </a:br>
            <a:r>
              <a:rPr lang="es-ES" sz="2500" dirty="0">
                <a:solidFill>
                  <a:srgbClr val="FFFFFF"/>
                </a:solidFill>
              </a:rPr>
              <a:t>INTRODUCCIÓN A LA SEGURIDAD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970" y="3505095"/>
            <a:ext cx="3210881" cy="1733655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rgbClr val="EBEBEB"/>
              </a:solidFill>
            </a:endParaRPr>
          </a:p>
          <a:p>
            <a:pPr algn="r" rtl="0"/>
            <a:r>
              <a:rPr lang="es-ES" sz="1800" dirty="0">
                <a:solidFill>
                  <a:schemeClr val="tx2">
                    <a:lumMod val="50000"/>
                  </a:schemeClr>
                </a:solidFill>
              </a:rPr>
              <a:t>Seguridad informática (2º s.m.r.)</a:t>
            </a:r>
          </a:p>
          <a:p>
            <a:pPr rtl="0"/>
            <a:endParaRPr lang="es-ES" dirty="0">
              <a:solidFill>
                <a:srgbClr val="EBEBEB"/>
              </a:solidFill>
            </a:endParaRPr>
          </a:p>
        </p:txBody>
      </p:sp>
      <p:pic>
        <p:nvPicPr>
          <p:cNvPr id="1028" name="Picture 4" descr="Qué es y para qué sirve la seguridad informática? | Obicex">
            <a:extLst>
              <a:ext uri="{FF2B5EF4-FFF2-40B4-BE49-F238E27FC236}">
                <a16:creationId xmlns:a16="http://schemas.microsoft.com/office/drawing/2014/main" id="{9711871B-BE7A-47A4-843B-B0D0FA07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3" y="723899"/>
            <a:ext cx="7498617" cy="56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CONCEPTOS BÁSICOS EN MATERIA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6058759" cy="432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sz="3000" b="1" u="sng" dirty="0"/>
              <a:t>Vulnerabilidades</a:t>
            </a:r>
            <a:r>
              <a:rPr lang="es-ES" sz="3000" dirty="0"/>
              <a:t>: Son los puntos más débiles que, al ser explotados por amenazas, afectan a la confidencialidad, disponibilidad e integridad de la información de un individuo o empresa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012B917-5EED-4D38-9DFB-FBF1ED3C3A2D}"/>
              </a:ext>
            </a:extLst>
          </p:cNvPr>
          <p:cNvSpPr txBox="1">
            <a:spLocks/>
          </p:cNvSpPr>
          <p:nvPr/>
        </p:nvSpPr>
        <p:spPr>
          <a:xfrm>
            <a:off x="6991643" y="2180495"/>
            <a:ext cx="4619165" cy="43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000" dirty="0"/>
              <a:t>Los administradores de los sistemas informáticos deben actualizar periódicamente el sistema operativo y las aplicaciones y mantenerse actualizados en temas relacionados con la seguridad informática</a:t>
            </a:r>
          </a:p>
        </p:txBody>
      </p:sp>
    </p:spTree>
    <p:extLst>
      <p:ext uri="{BB962C8B-B14F-4D97-AF65-F5344CB8AC3E}">
        <p14:creationId xmlns:p14="http://schemas.microsoft.com/office/powerpoint/2010/main" val="40362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CONCEPTOS BÁSICOS EN MATERIA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6058759" cy="432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sz="3000" b="1" u="sng" dirty="0"/>
              <a:t>Amenaza</a:t>
            </a:r>
            <a:r>
              <a:rPr lang="es-ES" sz="3000" dirty="0"/>
              <a:t>: Entidad o circunstancia que atente contra el buen funcionamiento de un sistema informático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012B917-5EED-4D38-9DFB-FBF1ED3C3A2D}"/>
              </a:ext>
            </a:extLst>
          </p:cNvPr>
          <p:cNvSpPr txBox="1">
            <a:spLocks/>
          </p:cNvSpPr>
          <p:nvPr/>
        </p:nvSpPr>
        <p:spPr>
          <a:xfrm>
            <a:off x="6991643" y="2180495"/>
            <a:ext cx="4619165" cy="43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000" u="sng" dirty="0"/>
              <a:t>Amenazas Activas</a:t>
            </a:r>
            <a:r>
              <a:rPr lang="es-ES" sz="3000" dirty="0"/>
              <a:t>: Tratan de realizar cambios no autorizados en el sistema</a:t>
            </a:r>
          </a:p>
          <a:p>
            <a:r>
              <a:rPr lang="es-ES" sz="3000" u="sng" dirty="0"/>
              <a:t>Amenazas Pasivas</a:t>
            </a:r>
            <a:r>
              <a:rPr lang="es-ES" sz="3000" dirty="0"/>
              <a:t>: Su objetivo es espiar información del usuario.</a:t>
            </a:r>
          </a:p>
        </p:txBody>
      </p:sp>
    </p:spTree>
    <p:extLst>
      <p:ext uri="{BB962C8B-B14F-4D97-AF65-F5344CB8AC3E}">
        <p14:creationId xmlns:p14="http://schemas.microsoft.com/office/powerpoint/2010/main" val="101481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9138"/>
            <a:ext cx="11029615" cy="4712677"/>
          </a:xfrm>
        </p:spPr>
        <p:txBody>
          <a:bodyPr>
            <a:normAutofit/>
          </a:bodyPr>
          <a:lstStyle/>
          <a:p>
            <a:r>
              <a:rPr lang="es-ES" sz="3300" b="1" dirty="0"/>
              <a:t>Clasificación de las amenazas (MAGERIT)</a:t>
            </a:r>
          </a:p>
          <a:p>
            <a:endParaRPr lang="es-ES" sz="3300" b="1" dirty="0"/>
          </a:p>
          <a:p>
            <a:endParaRPr lang="es-ES" sz="3300" b="1" u="sng" dirty="0"/>
          </a:p>
          <a:p>
            <a:endParaRPr lang="es-ES" sz="3300" b="1" u="sng" dirty="0"/>
          </a:p>
          <a:p>
            <a:endParaRPr lang="es-ES" sz="3300" b="1" u="sng" dirty="0"/>
          </a:p>
          <a:p>
            <a:endParaRPr lang="es-ES" sz="3000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590500-CFF6-433C-AB0A-246C44747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" y="2968283"/>
            <a:ext cx="10586084" cy="33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CONCEPTOS BÁSICOS EN MATERIA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6058759" cy="432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sz="3000" b="1" u="sng" dirty="0"/>
              <a:t>Ataques</a:t>
            </a:r>
            <a:r>
              <a:rPr lang="es-ES" sz="3000" dirty="0"/>
              <a:t>: Un ataque es una acción que trata de aprovechar una vulnerabilidad de un sistema informático para provocar un cambio sobre él e incluso tomar el control del mismo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012B917-5EED-4D38-9DFB-FBF1ED3C3A2D}"/>
              </a:ext>
            </a:extLst>
          </p:cNvPr>
          <p:cNvSpPr txBox="1">
            <a:spLocks/>
          </p:cNvSpPr>
          <p:nvPr/>
        </p:nvSpPr>
        <p:spPr>
          <a:xfrm>
            <a:off x="6991643" y="2180495"/>
            <a:ext cx="4619165" cy="43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000" u="sng" dirty="0"/>
              <a:t>Fases de un ataque</a:t>
            </a:r>
            <a:r>
              <a:rPr lang="es-ES" sz="3000" dirty="0"/>
              <a:t>:</a:t>
            </a:r>
          </a:p>
          <a:p>
            <a:r>
              <a:rPr lang="es-ES" sz="3000" dirty="0"/>
              <a:t>Reconocimiento</a:t>
            </a:r>
          </a:p>
          <a:p>
            <a:r>
              <a:rPr lang="es-ES" sz="3000" dirty="0"/>
              <a:t>Exploración</a:t>
            </a:r>
          </a:p>
          <a:p>
            <a:r>
              <a:rPr lang="es-ES" sz="3000" dirty="0"/>
              <a:t>Obtención de acceso</a:t>
            </a:r>
          </a:p>
          <a:p>
            <a:r>
              <a:rPr lang="es-ES" sz="3000" dirty="0"/>
              <a:t>Mantener el acceso</a:t>
            </a:r>
          </a:p>
          <a:p>
            <a:r>
              <a:rPr lang="es-ES" sz="3000" dirty="0"/>
              <a:t>Borrar las huellas</a:t>
            </a:r>
          </a:p>
        </p:txBody>
      </p:sp>
    </p:spTree>
    <p:extLst>
      <p:ext uri="{BB962C8B-B14F-4D97-AF65-F5344CB8AC3E}">
        <p14:creationId xmlns:p14="http://schemas.microsoft.com/office/powerpoint/2010/main" val="59133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CONCEPTOS BÁSICOS EN MATERIA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6058759" cy="432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sz="3000" b="1" u="sng" dirty="0"/>
              <a:t>Riesgo</a:t>
            </a:r>
            <a:r>
              <a:rPr lang="es-ES" sz="3000" dirty="0"/>
              <a:t>: Medida de la probabilidad de que se materialice una amenaza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012B917-5EED-4D38-9DFB-FBF1ED3C3A2D}"/>
              </a:ext>
            </a:extLst>
          </p:cNvPr>
          <p:cNvSpPr txBox="1">
            <a:spLocks/>
          </p:cNvSpPr>
          <p:nvPr/>
        </p:nvSpPr>
        <p:spPr>
          <a:xfrm>
            <a:off x="6991643" y="2180495"/>
            <a:ext cx="4619165" cy="43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000" u="sng" dirty="0"/>
              <a:t>Niveles:</a:t>
            </a:r>
          </a:p>
          <a:p>
            <a:r>
              <a:rPr lang="es-ES" sz="3000" u="sng" dirty="0"/>
              <a:t>Alto</a:t>
            </a:r>
            <a:r>
              <a:rPr lang="es-ES" sz="3000" dirty="0"/>
              <a:t>: Robo de información y robo de hardware</a:t>
            </a:r>
          </a:p>
          <a:p>
            <a:r>
              <a:rPr lang="es-ES" sz="3000" u="sng" dirty="0"/>
              <a:t>Medio</a:t>
            </a:r>
            <a:r>
              <a:rPr lang="es-ES" sz="3000" dirty="0"/>
              <a:t>: Accesos no autorizados</a:t>
            </a:r>
          </a:p>
          <a:p>
            <a:r>
              <a:rPr lang="es-ES" sz="3000" u="sng" dirty="0"/>
              <a:t>Bajo</a:t>
            </a:r>
            <a:r>
              <a:rPr lang="es-ES" sz="3000" dirty="0"/>
              <a:t>: Inundaciones</a:t>
            </a:r>
          </a:p>
        </p:txBody>
      </p:sp>
    </p:spTree>
    <p:extLst>
      <p:ext uri="{BB962C8B-B14F-4D97-AF65-F5344CB8AC3E}">
        <p14:creationId xmlns:p14="http://schemas.microsoft.com/office/powerpoint/2010/main" val="84358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CONCEPTOS BÁSICOS EN MATERIA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6058759" cy="432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ES" sz="3000" b="1" u="sng" dirty="0"/>
              <a:t>Impacto</a:t>
            </a:r>
            <a:r>
              <a:rPr lang="es-ES" sz="3000" dirty="0"/>
              <a:t>: El impacto es el alcance producido o daño causado en caso de que una amenaza se materialice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ES" sz="3000" b="1" u="sng" dirty="0"/>
              <a:t>Desastre</a:t>
            </a:r>
            <a:r>
              <a:rPr lang="es-ES" sz="3000" dirty="0"/>
              <a:t>: El desastre es el daño ocasionado por cualquier impacto físico y lógico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0230F0-6C83-4C22-A5BA-989D3229E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8"/>
          <a:stretch/>
        </p:blipFill>
        <p:spPr bwMode="auto">
          <a:xfrm>
            <a:off x="7040071" y="2596107"/>
            <a:ext cx="4570737" cy="35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8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" dirty="0"/>
              <a:t>Principios de seguridad informática: INTEGRIDAD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818413" cy="4360981"/>
          </a:xfrm>
        </p:spPr>
        <p:txBody>
          <a:bodyPr>
            <a:normAutofit/>
          </a:bodyPr>
          <a:lstStyle/>
          <a:p>
            <a:r>
              <a:rPr lang="es-ES" sz="3000" dirty="0"/>
              <a:t>Garantiza que la información </a:t>
            </a:r>
            <a:r>
              <a:rPr lang="es-ES" sz="3000" u="sng" dirty="0"/>
              <a:t>sólo pueda ser alterada por las personas autorizadas o usuarios legítimos</a:t>
            </a:r>
            <a:r>
              <a:rPr lang="es-ES" sz="3000" dirty="0"/>
              <a:t>, tanto si esa modificación se produce de forma intencionada o no</a:t>
            </a:r>
          </a:p>
          <a:p>
            <a:pPr lvl="1"/>
            <a:r>
              <a:rPr lang="es-ES" sz="2500" dirty="0"/>
              <a:t>Un usuario no legítimo realiza una modificación sin autorización</a:t>
            </a:r>
          </a:p>
          <a:p>
            <a:pPr lvl="1"/>
            <a:r>
              <a:rPr lang="es" sz="2500" dirty="0"/>
              <a:t>Un atacante actúa como intermediario en una comunicación, recibe los datos enviados de un usuario, los modifica y se los envía al receptor: </a:t>
            </a:r>
            <a:r>
              <a:rPr lang="es" sz="2500" b="1" dirty="0"/>
              <a:t>Ataque man-in-the-middle</a:t>
            </a:r>
            <a:endParaRPr lang="es-ES" sz="2500" dirty="0"/>
          </a:p>
        </p:txBody>
      </p:sp>
      <p:pic>
        <p:nvPicPr>
          <p:cNvPr id="5" name="Google Shape;369;p25">
            <a:extLst>
              <a:ext uri="{FF2B5EF4-FFF2-40B4-BE49-F238E27FC236}">
                <a16:creationId xmlns:a16="http://schemas.microsoft.com/office/drawing/2014/main" id="{431206EB-7A66-4927-B138-C9AC03297D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606" y="2438119"/>
            <a:ext cx="4047325" cy="3845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86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" dirty="0"/>
              <a:t>Principios de seguridad informática: CONFIDENCIALIDAD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818413" cy="4360981"/>
          </a:xfrm>
        </p:spPr>
        <p:txBody>
          <a:bodyPr>
            <a:normAutofit/>
          </a:bodyPr>
          <a:lstStyle/>
          <a:p>
            <a:r>
              <a:rPr lang="es-ES" sz="3000" dirty="0"/>
              <a:t>Garantiza que la información </a:t>
            </a:r>
            <a:r>
              <a:rPr lang="es-ES" sz="3000" u="sng" dirty="0"/>
              <a:t>sólo sea accesible e interpretada por personas o sistemas autorizados</a:t>
            </a:r>
            <a:endParaRPr lang="es-ES" sz="3000" dirty="0"/>
          </a:p>
          <a:p>
            <a:pPr lvl="1"/>
            <a:r>
              <a:rPr lang="es-ES" sz="2500" dirty="0"/>
              <a:t>Cuando un atacante consigue acceso a un equipo sin autorización, controlando sus recursos, por ejemplo, obteniendo las claves de acceso</a:t>
            </a:r>
          </a:p>
          <a:p>
            <a:pPr lvl="1"/>
            <a:r>
              <a:rPr lang="es-ES" sz="2500" dirty="0"/>
              <a:t>Un atacante accede a mensajes que circulan por ella sin tener autorización para ello</a:t>
            </a:r>
          </a:p>
        </p:txBody>
      </p:sp>
      <p:pic>
        <p:nvPicPr>
          <p:cNvPr id="4" name="Google Shape;376;p26">
            <a:extLst>
              <a:ext uri="{FF2B5EF4-FFF2-40B4-BE49-F238E27FC236}">
                <a16:creationId xmlns:a16="http://schemas.microsoft.com/office/drawing/2014/main" id="{F52918BF-7D55-4A95-B0C6-851E3902D2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9606" y="2438586"/>
            <a:ext cx="4046400" cy="38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12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" dirty="0"/>
              <a:t>Principios de seguridad informática: DISPONIBILIDAD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818413" cy="4360981"/>
          </a:xfrm>
        </p:spPr>
        <p:txBody>
          <a:bodyPr>
            <a:normAutofit/>
          </a:bodyPr>
          <a:lstStyle/>
          <a:p>
            <a:r>
              <a:rPr lang="es-ES" sz="3000" dirty="0"/>
              <a:t>Asegura que la información </a:t>
            </a:r>
            <a:r>
              <a:rPr lang="es-ES" sz="3000" u="sng" dirty="0"/>
              <a:t>es accesible en el momento adecuado para los usuarios legítimos</a:t>
            </a:r>
          </a:p>
          <a:p>
            <a:pPr lvl="1"/>
            <a:r>
              <a:rPr lang="es-ES" sz="2500" dirty="0"/>
              <a:t>Cuando los usuarios que tienen acceso a un sistema no pueden utilizarlo</a:t>
            </a:r>
          </a:p>
          <a:p>
            <a:pPr lvl="1"/>
            <a:r>
              <a:rPr lang="es-ES" sz="2500" dirty="0"/>
              <a:t>Cuando un recurso deja de estar disponible para otros usuarios que acceden a él a través de la red. Por ejemplo, el </a:t>
            </a:r>
            <a:r>
              <a:rPr lang="es-ES" sz="2500" b="1" dirty="0"/>
              <a:t>ataque de denegación de servicio (DoS)</a:t>
            </a:r>
          </a:p>
        </p:txBody>
      </p:sp>
      <p:pic>
        <p:nvPicPr>
          <p:cNvPr id="10242" name="Picture 2" descr="Mi ordenador es un zombie? Como saber si soy víctima de DoS - DDoS">
            <a:extLst>
              <a:ext uri="{FF2B5EF4-FFF2-40B4-BE49-F238E27FC236}">
                <a16:creationId xmlns:a16="http://schemas.microsoft.com/office/drawing/2014/main" id="{20E688B0-0A6D-4939-9DCA-A28D86798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87" y="2647447"/>
            <a:ext cx="4384320" cy="34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2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" dirty="0"/>
              <a:t>Principios de seguridad informática: no repudio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818413" cy="4360981"/>
          </a:xfrm>
        </p:spPr>
        <p:txBody>
          <a:bodyPr>
            <a:normAutofit/>
          </a:bodyPr>
          <a:lstStyle/>
          <a:p>
            <a:r>
              <a:rPr lang="es-ES" sz="3000" u="sng" dirty="0"/>
              <a:t>No Repudio</a:t>
            </a:r>
            <a:r>
              <a:rPr lang="es-ES" sz="3000" dirty="0"/>
              <a:t>: Consiste en probar la participación de ambas partes en una comunicación:</a:t>
            </a:r>
          </a:p>
          <a:p>
            <a:pPr lvl="1"/>
            <a:r>
              <a:rPr lang="es-ES" sz="2700" dirty="0"/>
              <a:t>Origen: Protege al destinatario del envío, ya que este recibe una prueba de que el emisor es quien dice ser</a:t>
            </a:r>
          </a:p>
          <a:p>
            <a:pPr lvl="1"/>
            <a:r>
              <a:rPr lang="es-ES" sz="2700" dirty="0"/>
              <a:t>Destino: Protege al emisor del envío, ya que el destinatario no puede negar haber recibido el mensaje del emisor</a:t>
            </a:r>
          </a:p>
        </p:txBody>
      </p:sp>
      <p:pic>
        <p:nvPicPr>
          <p:cNvPr id="12290" name="Picture 2" descr="Firma Digital: una herramienta útil y poderosa | Soporte Firma Digital">
            <a:extLst>
              <a:ext uri="{FF2B5EF4-FFF2-40B4-BE49-F238E27FC236}">
                <a16:creationId xmlns:a16="http://schemas.microsoft.com/office/drawing/2014/main" id="{13198B8E-AE26-4DFB-82AE-9599085B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57" y="3341811"/>
            <a:ext cx="4286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4AF2B-9A28-4248-803C-9BBADA87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3B395-A991-4C2D-B07F-1F72939B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064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200" b="1" dirty="0"/>
              <a:t>Seguridad de la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b="1" dirty="0"/>
              <a:t>Seguridad informática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b="1" dirty="0"/>
              <a:t>Conceptos básicos en materia de seguridad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b="1" dirty="0"/>
              <a:t>Principios de seguridad informática</a:t>
            </a:r>
          </a:p>
          <a:p>
            <a:pPr lvl="2"/>
            <a:r>
              <a:rPr lang="es-ES" sz="2000" b="1" dirty="0"/>
              <a:t>Integridad</a:t>
            </a:r>
          </a:p>
          <a:p>
            <a:pPr lvl="2"/>
            <a:r>
              <a:rPr lang="es-ES" sz="2000" b="1" dirty="0"/>
              <a:t>Confidencialidad</a:t>
            </a:r>
          </a:p>
          <a:p>
            <a:pPr lvl="2"/>
            <a:r>
              <a:rPr lang="es-ES" sz="2000" b="1" dirty="0"/>
              <a:t>Disponibilidad</a:t>
            </a:r>
          </a:p>
          <a:p>
            <a:pPr lvl="2"/>
            <a:r>
              <a:rPr lang="es-ES" sz="2000" b="1" dirty="0"/>
              <a:t>No repudio</a:t>
            </a:r>
          </a:p>
          <a:p>
            <a:pPr lvl="2"/>
            <a:r>
              <a:rPr lang="es-ES" sz="2000" b="1" dirty="0"/>
              <a:t>Confidencialidad</a:t>
            </a:r>
          </a:p>
        </p:txBody>
      </p:sp>
      <p:pic>
        <p:nvPicPr>
          <p:cNvPr id="5" name="Google Shape;285;p14">
            <a:extLst>
              <a:ext uri="{FF2B5EF4-FFF2-40B4-BE49-F238E27FC236}">
                <a16:creationId xmlns:a16="http://schemas.microsoft.com/office/drawing/2014/main" id="{1FD0CA7D-F67D-401B-9AA8-F1F2CF4A61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943" r="14598"/>
          <a:stretch/>
        </p:blipFill>
        <p:spPr>
          <a:xfrm>
            <a:off x="7187845" y="2798723"/>
            <a:ext cx="4422962" cy="3054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27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" dirty="0"/>
              <a:t>Principios de seguridad informática: autenticación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818413" cy="4360981"/>
          </a:xfrm>
        </p:spPr>
        <p:txBody>
          <a:bodyPr>
            <a:normAutofit/>
          </a:bodyPr>
          <a:lstStyle/>
          <a:p>
            <a:r>
              <a:rPr lang="es-ES" sz="3000" u="sng" dirty="0"/>
              <a:t>Autenticación</a:t>
            </a:r>
            <a:r>
              <a:rPr lang="es-ES" sz="3000" dirty="0"/>
              <a:t>: Comprueba la identidad de los participantes en una comunicación y garantiza que son quienes dicen ser. Existen ataques que atentan contra este principio, como la suplantación de la identidad o los de robos de contraseñas</a:t>
            </a:r>
          </a:p>
        </p:txBody>
      </p:sp>
      <p:pic>
        <p:nvPicPr>
          <p:cNvPr id="11266" name="Picture 2" descr="Autenticacion – TIC – IES DOMINGO PÉREZ MINIK">
            <a:extLst>
              <a:ext uri="{FF2B5EF4-FFF2-40B4-BE49-F238E27FC236}">
                <a16:creationId xmlns:a16="http://schemas.microsoft.com/office/drawing/2014/main" id="{C61A4BC7-215A-4EEC-A18F-5C508670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06" y="2880911"/>
            <a:ext cx="3946867" cy="2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1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3D6A-21D7-9CA3-B573-CC74120C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7C759-8490-E20C-07A7-78F4DDFF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3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EA743-DE76-48CA-AE52-7EE06823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r>
              <a:rPr lang="es-ES" dirty="0"/>
              <a:t>1. SEGURIDAD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1AC06-FD38-45F0-BE13-DC796CB1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579263" cy="4320512"/>
          </a:xfrm>
        </p:spPr>
        <p:txBody>
          <a:bodyPr>
            <a:normAutofit/>
          </a:bodyPr>
          <a:lstStyle/>
          <a:p>
            <a:r>
              <a:rPr lang="es-ES" sz="3700" dirty="0"/>
              <a:t>La seguridad de la información es un conjunto de medidas y procedimientos, tanto humanos como técnicos, que permiten proteger la </a:t>
            </a:r>
            <a:r>
              <a:rPr lang="es-ES" sz="3700" b="1" dirty="0"/>
              <a:t>integridad</a:t>
            </a:r>
            <a:r>
              <a:rPr lang="es-ES" sz="3700" dirty="0"/>
              <a:t>, la </a:t>
            </a:r>
            <a:r>
              <a:rPr lang="es-ES" sz="3700" b="1" dirty="0"/>
              <a:t>confidencialidad</a:t>
            </a:r>
            <a:r>
              <a:rPr lang="es-ES" sz="3700" dirty="0"/>
              <a:t> y la </a:t>
            </a:r>
            <a:r>
              <a:rPr lang="es-ES" sz="3700" b="1" dirty="0"/>
              <a:t>disponibilidad</a:t>
            </a:r>
            <a:r>
              <a:rPr lang="es-ES" sz="3700" dirty="0"/>
              <a:t> de la información.</a:t>
            </a:r>
          </a:p>
        </p:txBody>
      </p:sp>
      <p:pic>
        <p:nvPicPr>
          <p:cNvPr id="6" name="Google Shape;292;p15">
            <a:extLst>
              <a:ext uri="{FF2B5EF4-FFF2-40B4-BE49-F238E27FC236}">
                <a16:creationId xmlns:a16="http://schemas.microsoft.com/office/drawing/2014/main" id="{DF9E28D5-4199-488D-86A9-819E20AF24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9773" y="2492123"/>
            <a:ext cx="4503532" cy="3697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30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3E260-7E4D-4FF5-AC18-ACEC13B8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SEGURIDAD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711FD-9938-41B6-8773-3BA1957F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596912" cy="4135898"/>
          </a:xfrm>
        </p:spPr>
        <p:txBody>
          <a:bodyPr anchor="t" anchorCtr="0">
            <a:normAutofit/>
          </a:bodyPr>
          <a:lstStyle/>
          <a:p>
            <a:r>
              <a:rPr lang="es" b="1" dirty="0"/>
              <a:t>Integridad</a:t>
            </a:r>
            <a:endParaRPr lang="es-ES" b="1" dirty="0"/>
          </a:p>
          <a:p>
            <a:r>
              <a:rPr lang="es-ES" dirty="0"/>
              <a:t>La información debe estar exacta y completa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59BEE2A-D60B-42E5-A50E-C9BCFD733212}"/>
              </a:ext>
            </a:extLst>
          </p:cNvPr>
          <p:cNvSpPr txBox="1">
            <a:spLocks/>
          </p:cNvSpPr>
          <p:nvPr/>
        </p:nvSpPr>
        <p:spPr>
          <a:xfrm>
            <a:off x="4297544" y="2180496"/>
            <a:ext cx="3596912" cy="41358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" b="1" dirty="0"/>
              <a:t>Confidencialidad</a:t>
            </a:r>
            <a:endParaRPr lang="es-ES" b="1" dirty="0"/>
          </a:p>
          <a:p>
            <a:r>
              <a:rPr lang="es-ES" dirty="0"/>
              <a:t>Únicamente pueden acceder a la información y modificarla los usuarios autorizados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0D9D190-7695-4763-AC29-29E6CA8AAFD3}"/>
              </a:ext>
            </a:extLst>
          </p:cNvPr>
          <p:cNvSpPr txBox="1">
            <a:spLocks/>
          </p:cNvSpPr>
          <p:nvPr/>
        </p:nvSpPr>
        <p:spPr>
          <a:xfrm>
            <a:off x="8013895" y="2180496"/>
            <a:ext cx="3596912" cy="41358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" b="1" dirty="0"/>
              <a:t>Disponibilidad</a:t>
            </a:r>
            <a:endParaRPr lang="es-ES" b="1" dirty="0"/>
          </a:p>
          <a:p>
            <a:r>
              <a:rPr lang="es-ES" dirty="0"/>
              <a:t>La información debe estar disponible cuando los usuarios la necesiten</a:t>
            </a:r>
          </a:p>
        </p:txBody>
      </p:sp>
      <p:pic>
        <p:nvPicPr>
          <p:cNvPr id="5" name="Google Shape;396;p29">
            <a:extLst>
              <a:ext uri="{FF2B5EF4-FFF2-40B4-BE49-F238E27FC236}">
                <a16:creationId xmlns:a16="http://schemas.microsoft.com/office/drawing/2014/main" id="{DDD2F272-C371-4F60-8CE9-6A3DE4A95F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9649" y="4405460"/>
            <a:ext cx="28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97;p29">
            <a:extLst>
              <a:ext uri="{FF2B5EF4-FFF2-40B4-BE49-F238E27FC236}">
                <a16:creationId xmlns:a16="http://schemas.microsoft.com/office/drawing/2014/main" id="{83059034-48E8-4CF6-ADED-45E3B60093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00" y="4405460"/>
            <a:ext cx="28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8;p29">
            <a:extLst>
              <a:ext uri="{FF2B5EF4-FFF2-40B4-BE49-F238E27FC236}">
                <a16:creationId xmlns:a16="http://schemas.microsoft.com/office/drawing/2014/main" id="{DF3395B3-1132-455A-BB95-2D2AF67312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351" y="4405460"/>
            <a:ext cx="2880000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3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6058759" cy="4320000"/>
          </a:xfrm>
        </p:spPr>
        <p:txBody>
          <a:bodyPr>
            <a:noAutofit/>
          </a:bodyPr>
          <a:lstStyle/>
          <a:p>
            <a:r>
              <a:rPr lang="es-ES" sz="3300" dirty="0"/>
              <a:t>La seguridad informática es una rama de la seguridad de la información cuyo objetivo es </a:t>
            </a:r>
            <a:r>
              <a:rPr lang="es-ES" sz="3300" b="1" dirty="0"/>
              <a:t>proteger la información que utiliza una infraestructura informática y de telecomunicaciones</a:t>
            </a:r>
            <a:r>
              <a:rPr lang="es-ES" sz="3300" dirty="0"/>
              <a:t>, para ser almacenada o transmitida.</a:t>
            </a:r>
          </a:p>
        </p:txBody>
      </p:sp>
      <p:pic>
        <p:nvPicPr>
          <p:cNvPr id="1026" name="Picture 2" descr="Tag Archive for &quot;actualidad&quot; | Fundación Carlos Slim">
            <a:extLst>
              <a:ext uri="{FF2B5EF4-FFF2-40B4-BE49-F238E27FC236}">
                <a16:creationId xmlns:a16="http://schemas.microsoft.com/office/drawing/2014/main" id="{5D952D6E-EA81-4181-8995-6E5E3489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08" y="2814095"/>
            <a:ext cx="4579200" cy="30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dirty="0"/>
              <a:t>En función de lo </a:t>
            </a:r>
            <a:r>
              <a:rPr lang="es-ES" sz="3000" u="sng" dirty="0"/>
              <a:t>QUE SE QUIERE PROTEGER</a:t>
            </a:r>
            <a:r>
              <a:rPr lang="es-ES" sz="3000" dirty="0"/>
              <a:t>:</a:t>
            </a:r>
          </a:p>
          <a:p>
            <a:pPr lvl="1"/>
            <a:r>
              <a:rPr lang="es-ES" sz="3000" b="1" dirty="0"/>
              <a:t>Seguridad FÍSICA</a:t>
            </a:r>
            <a:r>
              <a:rPr lang="es-ES" sz="3000" dirty="0"/>
              <a:t>: Protección física del Sistema ante amenazas como inundaciones, incendios, robos, etc.</a:t>
            </a:r>
          </a:p>
          <a:p>
            <a:pPr lvl="1"/>
            <a:r>
              <a:rPr lang="es-ES" sz="3000" b="1" dirty="0"/>
              <a:t>Seguridad</a:t>
            </a:r>
            <a:r>
              <a:rPr lang="es-ES" sz="3000" dirty="0"/>
              <a:t> </a:t>
            </a:r>
            <a:r>
              <a:rPr lang="es-ES" sz="3000" b="1" dirty="0"/>
              <a:t>LÓGICA</a:t>
            </a:r>
            <a:r>
              <a:rPr lang="es-ES" sz="3000" dirty="0"/>
              <a:t>: Protección de datos, aplicaciones y Sistemas operativos. Uno de los medios es la criptografía.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58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dirty="0"/>
              <a:t>En función del </a:t>
            </a:r>
            <a:r>
              <a:rPr lang="es-ES" sz="3000" u="sng" dirty="0"/>
              <a:t>MOMENTO EN QUE TIENE LUGAR LA PROTECCIÓN</a:t>
            </a:r>
            <a:r>
              <a:rPr lang="es-ES" sz="3000" dirty="0"/>
              <a:t>:</a:t>
            </a:r>
          </a:p>
          <a:p>
            <a:pPr lvl="1"/>
            <a:r>
              <a:rPr lang="es-ES" sz="3000" b="1" dirty="0"/>
              <a:t>Seguridad ACTIVA</a:t>
            </a:r>
            <a:r>
              <a:rPr lang="es-ES" sz="3000" dirty="0"/>
              <a:t>: Prevenir, detectar y evitar cualquier incidente en los sistemas informáticos antes de que se produzcan</a:t>
            </a:r>
          </a:p>
          <a:p>
            <a:pPr lvl="1"/>
            <a:r>
              <a:rPr lang="es-ES" sz="3000" b="1" dirty="0"/>
              <a:t>Seguridad PASIVA</a:t>
            </a:r>
            <a:r>
              <a:rPr lang="es-ES" sz="3000" dirty="0"/>
              <a:t>: Técnicas y procedimientos necesarios para minimizar las consecuencias de un incidente de seguridad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91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CONCEPTOS BÁSICOS EN MATERIA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6058759" cy="4320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000" b="1" u="sng" dirty="0"/>
              <a:t>Activos</a:t>
            </a:r>
            <a:r>
              <a:rPr lang="es-ES" sz="3000" dirty="0"/>
              <a:t>: Un activo se define como aquel recurso del sistema (Informático o no) necesario para que la organización alcance a los objetivos propuestos; es decir, todo aquello que tenga valor y que deba ser protegido frente a un eventual percance, ya sea intencionado o no.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012B917-5EED-4D38-9DFB-FBF1ED3C3A2D}"/>
              </a:ext>
            </a:extLst>
          </p:cNvPr>
          <p:cNvSpPr txBox="1">
            <a:spLocks/>
          </p:cNvSpPr>
          <p:nvPr/>
        </p:nvSpPr>
        <p:spPr>
          <a:xfrm>
            <a:off x="6991643" y="2180495"/>
            <a:ext cx="4619165" cy="43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000" dirty="0"/>
              <a:t>Trabajadores</a:t>
            </a:r>
          </a:p>
          <a:p>
            <a:r>
              <a:rPr lang="es-ES" sz="3000" dirty="0"/>
              <a:t>Software</a:t>
            </a:r>
          </a:p>
          <a:p>
            <a:r>
              <a:rPr lang="es-ES" sz="3000" dirty="0"/>
              <a:t>Datos</a:t>
            </a:r>
          </a:p>
          <a:p>
            <a:r>
              <a:rPr lang="es-ES" sz="3000" dirty="0"/>
              <a:t>Archivos</a:t>
            </a:r>
          </a:p>
          <a:p>
            <a:r>
              <a:rPr lang="es-ES" sz="3000" dirty="0"/>
              <a:t>Hardware</a:t>
            </a:r>
          </a:p>
          <a:p>
            <a:r>
              <a:rPr lang="es-ES" sz="3000" dirty="0"/>
              <a:t>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43814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3C06-5A77-4FBC-94F5-AC813F59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9DB7-CB98-4D1A-B2EF-97410873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9138"/>
            <a:ext cx="11029615" cy="4712677"/>
          </a:xfrm>
        </p:spPr>
        <p:txBody>
          <a:bodyPr>
            <a:normAutofit fontScale="92500" lnSpcReduction="20000"/>
          </a:bodyPr>
          <a:lstStyle/>
          <a:p>
            <a:r>
              <a:rPr lang="es-ES" sz="3300" b="1" dirty="0"/>
              <a:t>Activos de información</a:t>
            </a:r>
            <a:r>
              <a:rPr lang="es-ES" sz="3300" dirty="0"/>
              <a:t>: </a:t>
            </a:r>
          </a:p>
          <a:p>
            <a:pPr lvl="1"/>
            <a:r>
              <a:rPr lang="es-ES" sz="3000" u="sng" dirty="0"/>
              <a:t>Datos digitales</a:t>
            </a:r>
            <a:r>
              <a:rPr lang="es-ES" sz="3000" dirty="0"/>
              <a:t>: Bases de datos, copias de seguridad, claves, etc.</a:t>
            </a:r>
          </a:p>
          <a:p>
            <a:pPr lvl="1"/>
            <a:r>
              <a:rPr lang="es-ES" sz="3000" u="sng" dirty="0"/>
              <a:t>Activos tangibles</a:t>
            </a:r>
            <a:r>
              <a:rPr lang="es-ES" sz="3000" dirty="0"/>
              <a:t>: Correo, fax, llaves, libros, etc.</a:t>
            </a:r>
          </a:p>
          <a:p>
            <a:pPr lvl="1"/>
            <a:r>
              <a:rPr lang="es-ES" sz="3000" u="sng" dirty="0"/>
              <a:t>Activos intangibles</a:t>
            </a:r>
            <a:r>
              <a:rPr lang="es-ES" sz="3000" dirty="0"/>
              <a:t>: Patentes, conocimiento, etc.</a:t>
            </a:r>
          </a:p>
          <a:p>
            <a:pPr lvl="1"/>
            <a:r>
              <a:rPr lang="es-ES" sz="3000" u="sng" dirty="0"/>
              <a:t>Tecnologías de la información</a:t>
            </a:r>
            <a:r>
              <a:rPr lang="es-ES" sz="3000" dirty="0"/>
              <a:t>: Software, sistemas operativos, etc.</a:t>
            </a:r>
          </a:p>
          <a:p>
            <a:r>
              <a:rPr lang="es-ES" sz="3300" b="1" dirty="0"/>
              <a:t>Activos físicos</a:t>
            </a:r>
            <a:r>
              <a:rPr lang="es-ES" sz="3300" dirty="0"/>
              <a:t>:</a:t>
            </a:r>
          </a:p>
          <a:p>
            <a:pPr lvl="1"/>
            <a:r>
              <a:rPr lang="es-ES" sz="3000" u="sng" dirty="0"/>
              <a:t>Infraestructura de TI</a:t>
            </a:r>
            <a:r>
              <a:rPr lang="es-ES" sz="3000" dirty="0"/>
              <a:t>: edificios, oficinas, armarios, etc.</a:t>
            </a:r>
          </a:p>
          <a:p>
            <a:pPr lvl="1"/>
            <a:r>
              <a:rPr lang="es-ES" sz="3000" u="sng" dirty="0"/>
              <a:t>Hardware de TI</a:t>
            </a:r>
            <a:r>
              <a:rPr lang="es-ES" sz="3000" dirty="0"/>
              <a:t>: estaciones de trabajo, portátiles, etc.</a:t>
            </a:r>
          </a:p>
          <a:p>
            <a:pPr lvl="1"/>
            <a:r>
              <a:rPr lang="es-ES" sz="3000" u="sng" dirty="0"/>
              <a:t>Controles del entorno de TI</a:t>
            </a:r>
            <a:r>
              <a:rPr lang="es-ES" sz="3000" dirty="0"/>
              <a:t>: alarmas, aire acondicionado, etc.</a:t>
            </a:r>
          </a:p>
          <a:p>
            <a:r>
              <a:rPr lang="es-ES" sz="3300" b="1" dirty="0"/>
              <a:t>Activos humanos</a:t>
            </a:r>
            <a:r>
              <a:rPr lang="es-ES" sz="3300" dirty="0"/>
              <a:t>:</a:t>
            </a:r>
          </a:p>
          <a:p>
            <a:pPr lvl="1"/>
            <a:r>
              <a:rPr lang="es-ES" sz="3000" u="sng" dirty="0"/>
              <a:t>Empleados y externos</a:t>
            </a:r>
          </a:p>
        </p:txBody>
      </p:sp>
      <p:pic>
        <p:nvPicPr>
          <p:cNvPr id="2050" name="Picture 2" descr="Aspectos a tener en cuenta en la reinversión en activos de la empresa">
            <a:extLst>
              <a:ext uri="{FF2B5EF4-FFF2-40B4-BE49-F238E27FC236}">
                <a16:creationId xmlns:a16="http://schemas.microsoft.com/office/drawing/2014/main" id="{A90D34B8-F90B-4D42-9281-A35575C8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16" y="2722903"/>
            <a:ext cx="3065145" cy="306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05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Panorámica</PresentationFormat>
  <Paragraphs>100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 2</vt:lpstr>
      <vt:lpstr>Tema de Office</vt:lpstr>
      <vt:lpstr>TEMA 1: INTRODUCCIÓN A LA SEGURIDAD INFORMÁTICA</vt:lpstr>
      <vt:lpstr>ÍNDICE</vt:lpstr>
      <vt:lpstr>1. SEGURIDAD DE LA INFORMACIÓN</vt:lpstr>
      <vt:lpstr>1. SEGURIDAD DE LA INFORMACIÓN</vt:lpstr>
      <vt:lpstr>2. SEGURIDAD INFORMÁTICA</vt:lpstr>
      <vt:lpstr>2. SEGURIDAD INFORMÁTICA</vt:lpstr>
      <vt:lpstr>2. SEGURIDAD INFORMÁTICA</vt:lpstr>
      <vt:lpstr>3. CONCEPTOS BÁSICOS EN MATERIA DE SEGURIDAD</vt:lpstr>
      <vt:lpstr>2. SEGURIDAD INFORMÁTICA</vt:lpstr>
      <vt:lpstr>3. CONCEPTOS BÁSICOS EN MATERIA DE SEGURIDAD</vt:lpstr>
      <vt:lpstr>3. CONCEPTOS BÁSICOS EN MATERIA DE SEGURIDAD</vt:lpstr>
      <vt:lpstr>2. SEGURIDAD INFORMÁTICA</vt:lpstr>
      <vt:lpstr>3. CONCEPTOS BÁSICOS EN MATERIA DE SEGURIDAD</vt:lpstr>
      <vt:lpstr>3. CONCEPTOS BÁSICOS EN MATERIA DE SEGURIDAD</vt:lpstr>
      <vt:lpstr>3. CONCEPTOS BÁSICOS EN MATERIA DE SEGURIDAD</vt:lpstr>
      <vt:lpstr>4. Principios de seguridad informática: INTEGRIDAD</vt:lpstr>
      <vt:lpstr>4. Principios de seguridad informática: CONFIDENCIALIDAD</vt:lpstr>
      <vt:lpstr>4. Principios de seguridad informática: DISPONIBILIDAD</vt:lpstr>
      <vt:lpstr>4. Principios de seguridad informática: no repudio</vt:lpstr>
      <vt:lpstr>4. Principios de seguridad informática: autenticación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SEGURIDAD INFORMÁTICA</dc:title>
  <dc:creator>MIGUEL ANGEL QUIROS CULEBRAS</dc:creator>
  <cp:lastModifiedBy>MIGUEL ANGEL QUIROS CULEBRAS</cp:lastModifiedBy>
  <cp:revision>2</cp:revision>
  <dcterms:created xsi:type="dcterms:W3CDTF">2023-12-29T11:02:52Z</dcterms:created>
  <dcterms:modified xsi:type="dcterms:W3CDTF">2023-12-29T11:05:56Z</dcterms:modified>
</cp:coreProperties>
</file>