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0" r:id="rId8"/>
    <p:sldId id="261" r:id="rId9"/>
    <p:sldId id="262" r:id="rId10"/>
    <p:sldId id="273" r:id="rId11"/>
    <p:sldId id="263" r:id="rId12"/>
    <p:sldId id="265" r:id="rId13"/>
    <p:sldId id="272" r:id="rId14"/>
    <p:sldId id="267" r:id="rId15"/>
    <p:sldId id="268" r:id="rId16"/>
  </p:sldIdLst>
  <p:sldSz cx="18288000" cy="10287000"/>
  <p:notesSz cx="6858000" cy="9144000"/>
  <p:embeddedFontLst>
    <p:embeddedFont>
      <p:font typeface="Muli" panose="020B0604020202020204" charset="0"/>
      <p:regular r:id="rId17"/>
    </p:embeddedFont>
    <p:embeddedFont>
      <p:font typeface="Muli Bold" panose="020B0604020202020204" charset="0"/>
      <p:regular r:id="rId18"/>
    </p:embeddedFont>
    <p:embeddedFont>
      <p:font typeface="Muli Semi-Bold" panose="020B0604020202020204" charset="0"/>
      <p:regular r:id="rId19"/>
    </p:embeddedFont>
    <p:embeddedFont>
      <p:font typeface="Muli Ultra-Bold" panose="020B0604020202020204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01D"/>
    <a:srgbClr val="FFFFFF"/>
    <a:srgbClr val="E4F1FE"/>
    <a:srgbClr val="B06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26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vathy Vijayan-[AM.SC.P2MCA23028]" userId="2d85b697-0f82-4765-a0cb-5d9bc4954536" providerId="ADAL" clId="{290F510A-AE0F-4CCD-A842-257D5B1D7A53}"/>
    <pc:docChg chg="undo custSel modSld">
      <pc:chgData name="Parvathy Vijayan-[AM.SC.P2MCA23028]" userId="2d85b697-0f82-4765-a0cb-5d9bc4954536" providerId="ADAL" clId="{290F510A-AE0F-4CCD-A842-257D5B1D7A53}" dt="2024-09-27T07:51:05.745" v="62" actId="20577"/>
      <pc:docMkLst>
        <pc:docMk/>
      </pc:docMkLst>
      <pc:sldChg chg="modSp mod">
        <pc:chgData name="Parvathy Vijayan-[AM.SC.P2MCA23028]" userId="2d85b697-0f82-4765-a0cb-5d9bc4954536" providerId="ADAL" clId="{290F510A-AE0F-4CCD-A842-257D5B1D7A53}" dt="2024-09-27T07:51:05.745" v="62" actId="20577"/>
        <pc:sldMkLst>
          <pc:docMk/>
          <pc:sldMk cId="0" sldId="268"/>
        </pc:sldMkLst>
        <pc:spChg chg="mod">
          <ac:chgData name="Parvathy Vijayan-[AM.SC.P2MCA23028]" userId="2d85b697-0f82-4765-a0cb-5d9bc4954536" providerId="ADAL" clId="{290F510A-AE0F-4CCD-A842-257D5B1D7A53}" dt="2024-09-27T07:51:05.745" v="62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Parvathy Vijayan-[AM.SC.P2MCA23028]" userId="2d85b697-0f82-4765-a0cb-5d9bc4954536" providerId="ADAL" clId="{290F510A-AE0F-4CCD-A842-257D5B1D7A53}" dt="2024-09-27T07:50:57.488" v="61" actId="20577"/>
        <pc:sldMkLst>
          <pc:docMk/>
          <pc:sldMk cId="201094482" sldId="272"/>
        </pc:sldMkLst>
        <pc:spChg chg="mod">
          <ac:chgData name="Parvathy Vijayan-[AM.SC.P2MCA23028]" userId="2d85b697-0f82-4765-a0cb-5d9bc4954536" providerId="ADAL" clId="{290F510A-AE0F-4CCD-A842-257D5B1D7A53}" dt="2024-09-27T07:50:57.488" v="61" actId="20577"/>
          <ac:spMkLst>
            <pc:docMk/>
            <pc:sldMk cId="201094482" sldId="272"/>
            <ac:spMk id="3" creationId="{5B1CD497-E971-FB91-8F57-E0E7963D2653}"/>
          </ac:spMkLst>
        </pc:spChg>
      </pc:sldChg>
    </pc:docChg>
  </pc:docChgLst>
  <pc:docChgLst>
    <pc:chgData name="Parvathy Vijayan-[AM.SC.P2MCA23028]" userId="2d85b697-0f82-4765-a0cb-5d9bc4954536" providerId="ADAL" clId="{B747DA8A-555D-4C96-AEDB-8A293D00B4FD}"/>
    <pc:docChg chg="custSel modSld">
      <pc:chgData name="Parvathy Vijayan-[AM.SC.P2MCA23028]" userId="2d85b697-0f82-4765-a0cb-5d9bc4954536" providerId="ADAL" clId="{B747DA8A-555D-4C96-AEDB-8A293D00B4FD}" dt="2024-08-22T16:42:45.469" v="87" actId="1076"/>
      <pc:docMkLst>
        <pc:docMk/>
      </pc:docMkLst>
      <pc:sldChg chg="delSp modSp mod">
        <pc:chgData name="Parvathy Vijayan-[AM.SC.P2MCA23028]" userId="2d85b697-0f82-4765-a0cb-5d9bc4954536" providerId="ADAL" clId="{B747DA8A-555D-4C96-AEDB-8A293D00B4FD}" dt="2024-08-22T16:42:45.469" v="87" actId="1076"/>
        <pc:sldMkLst>
          <pc:docMk/>
          <pc:sldMk cId="0" sldId="256"/>
        </pc:sldMkLst>
        <pc:spChg chg="mod">
          <ac:chgData name="Parvathy Vijayan-[AM.SC.P2MCA23028]" userId="2d85b697-0f82-4765-a0cb-5d9bc4954536" providerId="ADAL" clId="{B747DA8A-555D-4C96-AEDB-8A293D00B4FD}" dt="2024-08-22T16:42:45.469" v="87" actId="1076"/>
          <ac:spMkLst>
            <pc:docMk/>
            <pc:sldMk cId="0" sldId="256"/>
            <ac:spMk id="2" creationId="{00000000-0000-0000-0000-000000000000}"/>
          </ac:spMkLst>
        </pc:spChg>
        <pc:picChg chg="del">
          <ac:chgData name="Parvathy Vijayan-[AM.SC.P2MCA23028]" userId="2d85b697-0f82-4765-a0cb-5d9bc4954536" providerId="ADAL" clId="{B747DA8A-555D-4C96-AEDB-8A293D00B4FD}" dt="2024-08-22T16:42:02.150" v="0" actId="478"/>
          <ac:picMkLst>
            <pc:docMk/>
            <pc:sldMk cId="0" sldId="256"/>
            <ac:picMk id="4" creationId="{9C1933C2-8E57-56F0-4199-EED65902BA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provide_your_link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73000" y="9029700"/>
            <a:ext cx="7620000" cy="460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By: PARVATHY VIJAYAN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1773" y="2416929"/>
            <a:ext cx="17716500" cy="4770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445"/>
              </a:lnSpc>
            </a:pPr>
            <a:r>
              <a:rPr lang="en-US" sz="115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Understanding and Fine-Tuning </a:t>
            </a:r>
            <a:r>
              <a:rPr lang="en-US" sz="11500" dirty="0">
                <a:solidFill>
                  <a:srgbClr val="ED601D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BERT </a:t>
            </a:r>
            <a:r>
              <a:rPr lang="en-US" sz="115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for NLP Tasks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8E72B-3370-A03A-4A1E-40749C3B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19545"/>
            <a:ext cx="7848600" cy="92507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AF071C-859D-6DA9-6C80-865245249539}"/>
              </a:ext>
            </a:extLst>
          </p:cNvPr>
          <p:cNvSpPr/>
          <p:nvPr/>
        </p:nvSpPr>
        <p:spPr>
          <a:xfrm>
            <a:off x="685800" y="8572500"/>
            <a:ext cx="7696200" cy="148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ED572C7-B5D6-CAB4-6DF9-52E7AE5D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190500"/>
            <a:ext cx="3200400" cy="927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21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77180" y="236488"/>
            <a:ext cx="9381148" cy="9814023"/>
            <a:chOff x="0" y="0"/>
            <a:chExt cx="7504918" cy="7851218"/>
          </a:xfrm>
        </p:grpSpPr>
        <p:sp>
          <p:nvSpPr>
            <p:cNvPr id="3" name="Freeform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7504919" cy="7851218"/>
            </a:xfrm>
            <a:custGeom>
              <a:avLst/>
              <a:gdLst/>
              <a:ahLst/>
              <a:cxnLst/>
              <a:rect l="l" t="t" r="r" b="b"/>
              <a:pathLst>
                <a:path w="7504919" h="7851218">
                  <a:moveTo>
                    <a:pt x="7380458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80459" y="0"/>
                  </a:lnTo>
                  <a:cubicBezTo>
                    <a:pt x="7449038" y="0"/>
                    <a:pt x="7504919" y="55880"/>
                    <a:pt x="7504919" y="124460"/>
                  </a:cubicBezTo>
                  <a:lnTo>
                    <a:pt x="7504919" y="7726759"/>
                  </a:lnTo>
                  <a:cubicBezTo>
                    <a:pt x="7504919" y="7795338"/>
                    <a:pt x="7449038" y="7851218"/>
                    <a:pt x="738045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56674"/>
              </p:ext>
            </p:extLst>
          </p:nvPr>
        </p:nvGraphicFramePr>
        <p:xfrm>
          <a:off x="9519133" y="1249504"/>
          <a:ext cx="7497242" cy="4122596"/>
        </p:xfrm>
        <a:graphic>
          <a:graphicData uri="http://schemas.openxmlformats.org/drawingml/2006/table">
            <a:tbl>
              <a:tblPr/>
              <a:tblGrid>
                <a:gridCol w="749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22596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2399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Validation Accuracy:</a:t>
                      </a:r>
                      <a:endParaRPr lang="en-US" sz="1100" dirty="0"/>
                    </a:p>
                    <a:p>
                      <a:pPr marL="518157" lvl="1" indent="-259078" algn="just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399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Measure accuracy on validation set during training.</a:t>
                      </a:r>
                    </a:p>
                    <a:p>
                      <a:pPr algn="just">
                        <a:lnSpc>
                          <a:spcPts val="3359"/>
                        </a:lnSpc>
                      </a:pPr>
                      <a:r>
                        <a:rPr lang="en-US" sz="2399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Training Loss:</a:t>
                      </a:r>
                    </a:p>
                    <a:p>
                      <a:pPr marL="518157" lvl="1" indent="-259078" algn="just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399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Plot training loss over batches to monitor progress.</a:t>
                      </a:r>
                    </a:p>
                    <a:p>
                      <a:pPr marL="518157" lvl="1" indent="-259078" algn="just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399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Use **Matthew’s correlation coefficient for performance evaluation.</a:t>
                      </a:r>
                    </a:p>
                    <a:p>
                      <a:pPr marL="518157" lvl="1" indent="-259078" algn="just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399" dirty="0">
                          <a:solidFill>
                            <a:srgbClr val="ED601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MCC value </a:t>
                      </a:r>
                      <a:r>
                        <a:rPr lang="en-US" sz="2399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= </a:t>
                      </a:r>
                      <a:r>
                        <a:rPr lang="en-US" sz="2399" b="1" dirty="0">
                          <a:solidFill>
                            <a:srgbClr val="ED601D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0.49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1028700" y="1249503"/>
            <a:ext cx="6173123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Evaluating BERT's Performance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191D1B-DF8D-951F-88CC-D4B080765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5133108"/>
            <a:ext cx="8031869" cy="454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11291-A043-052F-4FDD-9EA5BF7E77FF}"/>
              </a:ext>
            </a:extLst>
          </p:cNvPr>
          <p:cNvSpPr txBox="1"/>
          <p:nvPr/>
        </p:nvSpPr>
        <p:spPr>
          <a:xfrm>
            <a:off x="1028700" y="5558578"/>
            <a:ext cx="5676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uli" panose="020B0604020202020204" charset="0"/>
              </a:rPr>
              <a:t>** Here’s how to interpret it:</a:t>
            </a:r>
          </a:p>
          <a:p>
            <a:pPr algn="just"/>
            <a:endParaRPr lang="en-US" dirty="0">
              <a:latin typeface="Muli" panose="020B060402020202020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Muli" panose="020B0604020202020204" charset="0"/>
              </a:rPr>
              <a:t>Range: MCC values range from -1 to +1.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Muli" panose="020B0604020202020204" charset="0"/>
              </a:rPr>
              <a:t>Positive Correlation: A value close to +1 indicates a strong positive correlation, meaning the predictions strongly agree with the true labels.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Muli" panose="020B0604020202020204" charset="0"/>
              </a:rPr>
              <a:t>Negative Correlation: A value close to -1 indicates a strong negative correlation, meaning the predictions are in strong disagreement with the true labels.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Muli" panose="020B0604020202020204" charset="0"/>
              </a:rPr>
              <a:t>Zero Correlation: A value close to 0 means no correlation, indicating random predictions.</a:t>
            </a: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01557" y="1790700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000000"/>
                </a:solidFill>
                <a:latin typeface="Muli Ultra-Bold" panose="020B0604020202020204" charset="0"/>
                <a:ea typeface="Open Sans Bold"/>
                <a:cs typeface="Open Sans Bold"/>
                <a:sym typeface="Open Sans Bold"/>
              </a:rPr>
              <a:t>Results and 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99361" y="4056165"/>
            <a:ext cx="14089277" cy="480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259" lvl="1" algn="l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799" u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raining Results:</a:t>
            </a:r>
          </a:p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Consistent decrease in training loss.</a:t>
            </a:r>
          </a:p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Validation accuracy shows model’s generalization capability.</a:t>
            </a:r>
          </a:p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endParaRPr lang="en-US" sz="2799" u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02259" lvl="1" algn="l">
              <a:lnSpc>
                <a:spcPts val="4199"/>
              </a:lnSpc>
              <a:spcBef>
                <a:spcPct val="0"/>
              </a:spcBef>
            </a:pPr>
            <a:r>
              <a:rPr lang="en-US" sz="2799" u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Observed:</a:t>
            </a:r>
          </a:p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Quick training with fewer epochs.</a:t>
            </a:r>
          </a:p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accuracy with smaller datasets. </a:t>
            </a:r>
          </a:p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Achieved </a:t>
            </a:r>
            <a:r>
              <a:rPr lang="en-US" sz="2799" b="1" u="none" dirty="0">
                <a:solidFill>
                  <a:srgbClr val="ED601D"/>
                </a:solidFill>
                <a:latin typeface="Open Sans"/>
                <a:ea typeface="Open Sans"/>
                <a:cs typeface="Open Sans"/>
                <a:sym typeface="Open Sans"/>
              </a:rPr>
              <a:t>82% </a:t>
            </a:r>
            <a:r>
              <a:rPr lang="en-US" sz="2799" u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accuracy with just </a:t>
            </a:r>
            <a:r>
              <a:rPr lang="en-US" sz="2799" b="1" u="none" dirty="0">
                <a:solidFill>
                  <a:srgbClr val="ED601D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2799" u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b="1" u="none" dirty="0">
                <a:solidFill>
                  <a:srgbClr val="ED601D"/>
                </a:solidFill>
                <a:latin typeface="Open Sans"/>
                <a:ea typeface="Open Sans"/>
                <a:cs typeface="Open Sans"/>
                <a:sym typeface="Open Sans"/>
              </a:rPr>
              <a:t>epochs</a:t>
            </a:r>
            <a:r>
              <a:rPr lang="en-US" sz="2799" u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of training.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 u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B1CD497-E971-FB91-8F57-E0E7963D2653}"/>
              </a:ext>
            </a:extLst>
          </p:cNvPr>
          <p:cNvSpPr txBox="1"/>
          <p:nvPr/>
        </p:nvSpPr>
        <p:spPr>
          <a:xfrm>
            <a:off x="2096074" y="2738085"/>
            <a:ext cx="14789989" cy="2214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IN" sz="5400" dirty="0">
                <a:latin typeface="Muli Ultra-Bold" panose="020B0604020202020204" charset="0"/>
              </a:rPr>
              <a:t>Practical Implementation</a:t>
            </a:r>
            <a:br>
              <a:rPr lang="en-US" sz="5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</a:br>
            <a:br>
              <a:rPr lang="en-US" sz="5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</a:br>
            <a:r>
              <a:rPr lang="en-US" sz="3200" dirty="0">
                <a:solidFill>
                  <a:srgbClr val="0E2C4B"/>
                </a:solidFill>
                <a:latin typeface="Muli" panose="020B0604020202020204" charset="0"/>
                <a:ea typeface="Muli Ultra-Bold"/>
                <a:cs typeface="Muli Ultra-Bold"/>
                <a:sym typeface="Muli Ultra-Bold"/>
                <a:hlinkClick r:id="rId2"/>
              </a:rPr>
              <a:t>https://colab.research.google.com/drive/provide_your_link</a:t>
            </a:r>
            <a:r>
              <a:rPr lang="en-US" sz="3200" dirty="0">
                <a:solidFill>
                  <a:srgbClr val="0E2C4B"/>
                </a:solidFill>
                <a:latin typeface="Muli" panose="020B0604020202020204" charset="0"/>
                <a:ea typeface="Muli Ultra-Bold"/>
                <a:cs typeface="Muli Ultra-Bold"/>
                <a:sym typeface="Muli Ultra-Bold"/>
              </a:rPr>
              <a:t>_here</a:t>
            </a:r>
            <a:endParaRPr lang="en-US" sz="5000" dirty="0">
              <a:solidFill>
                <a:srgbClr val="0E2C4B"/>
              </a:solidFill>
              <a:latin typeface="Muli" panose="020B0604020202020204" charset="0"/>
              <a:ea typeface="Muli Ultra-Bold"/>
              <a:cs typeface="Muli Ultra-Bold"/>
              <a:sym typeface="Muli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0109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63954" y="2122975"/>
            <a:ext cx="12160093" cy="6041050"/>
            <a:chOff x="0" y="0"/>
            <a:chExt cx="9728074" cy="4832840"/>
          </a:xfrm>
        </p:grpSpPr>
        <p:sp>
          <p:nvSpPr>
            <p:cNvPr id="3" name="Freeform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9728074" cy="4832840"/>
            </a:xfrm>
            <a:custGeom>
              <a:avLst/>
              <a:gdLst/>
              <a:ahLst/>
              <a:cxnLst/>
              <a:rect l="l" t="t" r="r" b="b"/>
              <a:pathLst>
                <a:path w="9728074" h="4832840">
                  <a:moveTo>
                    <a:pt x="9603614" y="4832840"/>
                  </a:moveTo>
                  <a:lnTo>
                    <a:pt x="124460" y="4832840"/>
                  </a:lnTo>
                  <a:cubicBezTo>
                    <a:pt x="55880" y="4832840"/>
                    <a:pt x="0" y="4776960"/>
                    <a:pt x="0" y="4708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603614" y="0"/>
                  </a:lnTo>
                  <a:cubicBezTo>
                    <a:pt x="9672194" y="0"/>
                    <a:pt x="9728074" y="55880"/>
                    <a:pt x="9728074" y="124460"/>
                  </a:cubicBezTo>
                  <a:lnTo>
                    <a:pt x="9728074" y="4708380"/>
                  </a:lnTo>
                  <a:cubicBezTo>
                    <a:pt x="9728074" y="4776960"/>
                    <a:pt x="9672194" y="4832840"/>
                    <a:pt x="9603614" y="4832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4"/>
          <p:cNvSpPr/>
          <p:nvPr/>
        </p:nvSpPr>
        <p:spPr>
          <a:xfrm rot="-198272">
            <a:off x="14904163" y="7691148"/>
            <a:ext cx="2206399" cy="579180"/>
          </a:xfrm>
          <a:custGeom>
            <a:avLst/>
            <a:gdLst/>
            <a:ahLst/>
            <a:cxnLst/>
            <a:rect l="l" t="t" r="r" b="b"/>
            <a:pathLst>
              <a:path w="2206399" h="579180">
                <a:moveTo>
                  <a:pt x="0" y="0"/>
                </a:moveTo>
                <a:lnTo>
                  <a:pt x="2206399" y="0"/>
                </a:lnTo>
                <a:lnTo>
                  <a:pt x="2206399" y="579180"/>
                </a:lnTo>
                <a:lnTo>
                  <a:pt x="0" y="579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 descr="3d lamp illustration"/>
          <p:cNvSpPr/>
          <p:nvPr/>
        </p:nvSpPr>
        <p:spPr>
          <a:xfrm flipH="1">
            <a:off x="13379131" y="5697655"/>
            <a:ext cx="2628231" cy="2635783"/>
          </a:xfrm>
          <a:custGeom>
            <a:avLst/>
            <a:gdLst/>
            <a:ahLst/>
            <a:cxnLst/>
            <a:rect l="l" t="t" r="r" b="b"/>
            <a:pathLst>
              <a:path w="2628231" h="2635783">
                <a:moveTo>
                  <a:pt x="2628231" y="0"/>
                </a:moveTo>
                <a:lnTo>
                  <a:pt x="0" y="0"/>
                </a:lnTo>
                <a:lnTo>
                  <a:pt x="0" y="2635783"/>
                </a:lnTo>
                <a:lnTo>
                  <a:pt x="2628231" y="2635783"/>
                </a:lnTo>
                <a:lnTo>
                  <a:pt x="2628231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908869" y="3556226"/>
            <a:ext cx="8470263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Do you have any </a:t>
            </a:r>
            <a:r>
              <a:rPr lang="en-US" sz="7000" dirty="0">
                <a:solidFill>
                  <a:srgbClr val="ED601D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questions</a:t>
            </a:r>
            <a:r>
              <a:rPr lang="en-US" sz="7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?</a:t>
            </a:r>
          </a:p>
        </p:txBody>
      </p:sp>
      <p:sp>
        <p:nvSpPr>
          <p:cNvPr id="9" name="Freeform 9" descr="3d paper airplane illustration"/>
          <p:cNvSpPr/>
          <p:nvPr/>
        </p:nvSpPr>
        <p:spPr>
          <a:xfrm rot="-1251902">
            <a:off x="2297276" y="1924267"/>
            <a:ext cx="2945311" cy="1144990"/>
          </a:xfrm>
          <a:custGeom>
            <a:avLst/>
            <a:gdLst/>
            <a:ahLst/>
            <a:cxnLst/>
            <a:rect l="l" t="t" r="r" b="b"/>
            <a:pathLst>
              <a:path w="2945311" h="1144990">
                <a:moveTo>
                  <a:pt x="0" y="0"/>
                </a:moveTo>
                <a:lnTo>
                  <a:pt x="2945311" y="0"/>
                </a:lnTo>
                <a:lnTo>
                  <a:pt x="2945311" y="1144990"/>
                </a:lnTo>
                <a:lnTo>
                  <a:pt x="0" y="114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8272">
            <a:off x="2571622" y="3085231"/>
            <a:ext cx="1617965" cy="424716"/>
          </a:xfrm>
          <a:custGeom>
            <a:avLst/>
            <a:gdLst/>
            <a:ahLst/>
            <a:cxnLst/>
            <a:rect l="l" t="t" r="r" b="b"/>
            <a:pathLst>
              <a:path w="1617965" h="424716">
                <a:moveTo>
                  <a:pt x="0" y="0"/>
                </a:moveTo>
                <a:lnTo>
                  <a:pt x="1617964" y="0"/>
                </a:lnTo>
                <a:lnTo>
                  <a:pt x="1617964" y="424716"/>
                </a:lnTo>
                <a:lnTo>
                  <a:pt x="0" y="424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77194" y="4066282"/>
            <a:ext cx="633361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dirty="0">
                <a:latin typeface="Muli Bold"/>
                <a:ea typeface="Muli Bold"/>
                <a:cs typeface="Muli Bold"/>
                <a:sym typeface="Muli Bold"/>
              </a:rPr>
              <a:t>THANK YOU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77180" y="236488"/>
            <a:ext cx="9381148" cy="9814023"/>
            <a:chOff x="0" y="0"/>
            <a:chExt cx="7504918" cy="7851218"/>
          </a:xfrm>
        </p:grpSpPr>
        <p:sp>
          <p:nvSpPr>
            <p:cNvPr id="3" name="Freeform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7504919" cy="7851218"/>
            </a:xfrm>
            <a:custGeom>
              <a:avLst/>
              <a:gdLst/>
              <a:ahLst/>
              <a:cxnLst/>
              <a:rect l="l" t="t" r="r" b="b"/>
              <a:pathLst>
                <a:path w="7504919" h="7851218">
                  <a:moveTo>
                    <a:pt x="7380458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80459" y="0"/>
                  </a:lnTo>
                  <a:cubicBezTo>
                    <a:pt x="7449038" y="0"/>
                    <a:pt x="7504919" y="55880"/>
                    <a:pt x="7504919" y="124460"/>
                  </a:cubicBezTo>
                  <a:lnTo>
                    <a:pt x="7504919" y="7726759"/>
                  </a:lnTo>
                  <a:cubicBezTo>
                    <a:pt x="7504919" y="7795338"/>
                    <a:pt x="7449038" y="7851218"/>
                    <a:pt x="738045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249503"/>
            <a:ext cx="6173123" cy="3371181"/>
            <a:chOff x="0" y="0"/>
            <a:chExt cx="8230830" cy="449490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3394241"/>
              <a:ext cx="6702579" cy="1100667"/>
              <a:chOff x="0" y="0"/>
              <a:chExt cx="4021547" cy="660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021548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4021548" h="660400">
                    <a:moveTo>
                      <a:pt x="3897087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897088" y="0"/>
                    </a:lnTo>
                    <a:cubicBezTo>
                      <a:pt x="3965668" y="0"/>
                      <a:pt x="4021548" y="55880"/>
                      <a:pt x="4021548" y="124460"/>
                    </a:cubicBezTo>
                    <a:lnTo>
                      <a:pt x="4021548" y="535940"/>
                    </a:lnTo>
                    <a:cubicBezTo>
                      <a:pt x="4021548" y="604520"/>
                      <a:pt x="3965668" y="660400"/>
                      <a:pt x="3897088" y="660400"/>
                    </a:cubicBezTo>
                    <a:close/>
                  </a:path>
                </a:pathLst>
              </a:custGeom>
              <a:solidFill>
                <a:srgbClr val="ED601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0" y="0"/>
              <a:ext cx="8230830" cy="2819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>
                  <a:solidFill>
                    <a:srgbClr val="0E2C4B"/>
                  </a:solidFill>
                  <a:latin typeface="Muli Ultra-Bold"/>
                  <a:ea typeface="Muli Ultra-Bold"/>
                  <a:cs typeface="Muli Ultra-Bold"/>
                  <a:sym typeface="Muli Ultra-Bold"/>
                </a:rPr>
                <a:t>Table of Contents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93230" y="3629543"/>
              <a:ext cx="5587728" cy="554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Points for discussion</a:t>
              </a:r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33712"/>
              </p:ext>
            </p:extLst>
          </p:nvPr>
        </p:nvGraphicFramePr>
        <p:xfrm>
          <a:off x="9484640" y="532169"/>
          <a:ext cx="7254737" cy="9222659"/>
        </p:xfrm>
        <a:graphic>
          <a:graphicData uri="http://schemas.openxmlformats.org/drawingml/2006/table">
            <a:tbl>
              <a:tblPr/>
              <a:tblGrid>
                <a:gridCol w="725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6241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Introduction to BERT</a:t>
                      </a:r>
                      <a:endParaRPr lang="en-US" sz="32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03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Capabilities of BERT</a:t>
                      </a:r>
                      <a:endParaRPr lang="en-US" sz="32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03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Why Fine-Tuning BERT?</a:t>
                      </a:r>
                      <a:endParaRPr lang="en-US" sz="32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69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0E2C4B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E2C4B"/>
                          </a:solidFill>
                          <a:latin typeface="Muli"/>
                          <a:sym typeface="Muli"/>
                        </a:rPr>
                        <a:t>About the Dataset</a:t>
                      </a:r>
                      <a:endParaRPr lang="en-US" sz="3200" dirty="0"/>
                    </a:p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endParaRPr lang="en-US" sz="32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921732"/>
                  </a:ext>
                </a:extLst>
              </a:tr>
              <a:tr h="942603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Training BERT</a:t>
                      </a:r>
                      <a:endParaRPr lang="en-US" sz="32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603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Fine-Tuning Process</a:t>
                      </a:r>
                      <a:endParaRPr lang="en-US" sz="32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2603">
                <a:tc>
                  <a:txBody>
                    <a:bodyPr/>
                    <a:lstStyle/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Evaluation</a:t>
                      </a:r>
                      <a:endParaRPr lang="en-US" sz="32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369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rgbClr val="0E2C4B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Results and Insights</a:t>
                      </a:r>
                      <a:endParaRPr lang="en-US" sz="3200" dirty="0"/>
                    </a:p>
                    <a:p>
                      <a:pPr algn="just">
                        <a:lnSpc>
                          <a:spcPts val="3359"/>
                        </a:lnSpc>
                        <a:defRPr/>
                      </a:pPr>
                      <a:endParaRPr lang="en-US" sz="32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032766"/>
                  </a:ext>
                </a:extLst>
              </a:tr>
              <a:tr h="9426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0E2C4B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Code Implementation</a:t>
                      </a:r>
                      <a:endParaRPr lang="en-US" sz="3200" dirty="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52405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96074" y="1690335"/>
            <a:ext cx="14896526" cy="7720365"/>
            <a:chOff x="0" y="0"/>
            <a:chExt cx="19719985" cy="920844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9719985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dirty="0">
                  <a:solidFill>
                    <a:srgbClr val="0E2C4B"/>
                  </a:solidFill>
                  <a:latin typeface="Muli Ultra-Bold"/>
                  <a:ea typeface="Muli Ultra-Bold"/>
                  <a:cs typeface="Muli Ultra-Bold"/>
                  <a:sym typeface="Muli Ultra-Bold"/>
                </a:rPr>
                <a:t>What is </a:t>
              </a:r>
              <a:r>
                <a:rPr lang="en-US" sz="5000" dirty="0">
                  <a:solidFill>
                    <a:srgbClr val="ED601D"/>
                  </a:solidFill>
                  <a:latin typeface="Muli Ultra-Bold"/>
                  <a:ea typeface="Muli Ultra-Bold"/>
                  <a:cs typeface="Muli Ultra-Bold"/>
                  <a:sym typeface="Muli Ultra-Bold"/>
                </a:rPr>
                <a:t>BERT</a:t>
              </a:r>
              <a:r>
                <a:rPr lang="en-US" sz="5000" dirty="0">
                  <a:solidFill>
                    <a:srgbClr val="0E2C4B"/>
                  </a:solidFill>
                  <a:latin typeface="Muli Ultra-Bold"/>
                  <a:ea typeface="Muli Ultra-Bold"/>
                  <a:cs typeface="Muli Ultra-Bold"/>
                  <a:sym typeface="Muli Ultra-Bold"/>
                </a:rPr>
                <a:t>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77696"/>
              <a:ext cx="18202061" cy="7230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BERT (Bidirectional Encoder Representations from Transformers):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Developed by Google in late 2018.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Pretrained language representation model.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Capable of extracting high-quality language features or fine-tuning for specific tasks.</a:t>
              </a:r>
            </a:p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Key Feature: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Bidirectional training, allowing understanding of context from both directions in a sentence.</a:t>
              </a:r>
            </a:p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Transformer Architecture: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Utilizes self-attention mechanisms.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Handles long-range dependencies efficiently.</a:t>
              </a:r>
            </a:p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Pretraining Objectives: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Masked Language Model (MLM): Predicts masked tokens in a sentence.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Next Sentence Prediction (NSP): Predicts if two sentences are consecutive.</a:t>
              </a:r>
            </a:p>
            <a:p>
              <a:pPr algn="l">
                <a:lnSpc>
                  <a:spcPts val="3359"/>
                </a:lnSpc>
              </a:pPr>
              <a:endParaRPr lang="en-US" sz="2400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ERT model architecture | Download Scientific Diagram">
            <a:extLst>
              <a:ext uri="{FF2B5EF4-FFF2-40B4-BE49-F238E27FC236}">
                <a16:creationId xmlns:a16="http://schemas.microsoft.com/office/drawing/2014/main" id="{FE6F6226-6D30-17EA-C33D-09F76552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01" y="3086100"/>
            <a:ext cx="11505197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Text Classification with BERT - Shiksha Online">
            <a:extLst>
              <a:ext uri="{FF2B5EF4-FFF2-40B4-BE49-F238E27FC236}">
                <a16:creationId xmlns:a16="http://schemas.microsoft.com/office/drawing/2014/main" id="{892C0884-CD5B-4067-1E6B-5C1DE593E7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BFABF-C4B0-3010-D068-7D3B2F337DBF}"/>
              </a:ext>
            </a:extLst>
          </p:cNvPr>
          <p:cNvSpPr txBox="1"/>
          <p:nvPr/>
        </p:nvSpPr>
        <p:spPr>
          <a:xfrm>
            <a:off x="5486400" y="771525"/>
            <a:ext cx="7010400" cy="77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6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Architecture diagram of </a:t>
            </a:r>
            <a:r>
              <a:rPr lang="en-US" sz="3600" dirty="0">
                <a:solidFill>
                  <a:srgbClr val="ED601D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BERT</a:t>
            </a:r>
            <a:endParaRPr lang="en-US" sz="3600" dirty="0">
              <a:solidFill>
                <a:srgbClr val="0E2C4B"/>
              </a:solidFill>
              <a:latin typeface="Muli Ultra-Bold"/>
              <a:ea typeface="Muli Ultra-Bold"/>
              <a:cs typeface="Muli Ultra-Bold"/>
              <a:sym typeface="Muli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18787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0488" y="1908521"/>
            <a:ext cx="1623060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What Can </a:t>
            </a:r>
            <a:r>
              <a:rPr lang="en-US" sz="7000" dirty="0">
                <a:solidFill>
                  <a:srgbClr val="ED601D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BERT</a:t>
            </a:r>
            <a:r>
              <a:rPr lang="en-US" sz="7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Do For Us?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90489" y="3425362"/>
            <a:ext cx="6245098" cy="6328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Applications of BERT: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Text classification (e.g., sentiment analysis).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Named entity recognition (NER).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Question answering systems.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Text summarization.</a:t>
            </a:r>
          </a:p>
          <a:p>
            <a:pPr marL="237489" lvl="1" algn="l">
              <a:lnSpc>
                <a:spcPts val="3079"/>
              </a:lnSpc>
            </a:pPr>
            <a:endParaRPr lang="en-US" sz="2199" dirty="0">
              <a:solidFill>
                <a:srgbClr val="0E2C4B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Fine-Tuning BERT: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Adding an untrained layer and fine-tuning on a specific task.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Quick and effective way to achieve state-of-the-art results.</a:t>
            </a:r>
          </a:p>
          <a:p>
            <a:pPr marL="237489" lvl="1" algn="l">
              <a:lnSpc>
                <a:spcPts val="3079"/>
              </a:lnSpc>
            </a:pPr>
            <a:endParaRPr lang="en-US" sz="2199" dirty="0">
              <a:solidFill>
                <a:srgbClr val="0E2C4B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Multi-Task Learning: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Ability to adapt to various tasks with minimal changes.</a:t>
            </a: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0E2C4B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1C2F8-0006-BE99-65BF-71F95F57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4746157"/>
            <a:ext cx="9372600" cy="3483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DDC15-43D8-F1BB-CEA3-B0926A083EFF}"/>
              </a:ext>
            </a:extLst>
          </p:cNvPr>
          <p:cNvSpPr txBox="1"/>
          <p:nvPr/>
        </p:nvSpPr>
        <p:spPr>
          <a:xfrm>
            <a:off x="16154400" y="6515100"/>
            <a:ext cx="89625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8E33D-618B-B921-1F54-CB1664E72676}"/>
              </a:ext>
            </a:extLst>
          </p:cNvPr>
          <p:cNvSpPr txBox="1"/>
          <p:nvPr/>
        </p:nvSpPr>
        <p:spPr>
          <a:xfrm>
            <a:off x="13517501" y="5753100"/>
            <a:ext cx="1143000" cy="2308324"/>
          </a:xfrm>
          <a:prstGeom prst="rect">
            <a:avLst/>
          </a:prstGeom>
          <a:solidFill>
            <a:srgbClr val="E4F1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Added untrained layer and fine-tune on a specific task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EFE52-7A02-0556-84FE-AA2C16360F73}"/>
              </a:ext>
            </a:extLst>
          </p:cNvPr>
          <p:cNvSpPr txBox="1"/>
          <p:nvPr/>
        </p:nvSpPr>
        <p:spPr>
          <a:xfrm>
            <a:off x="8059101" y="6681977"/>
            <a:ext cx="2227899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the sentence</a:t>
            </a:r>
          </a:p>
          <a:p>
            <a:endParaRPr lang="en-IN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Advantages of Fine-Tuning Over Building from Scratch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90488" y="3522320"/>
            <a:ext cx="15507025" cy="6328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Easy Training: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Pretrained weights encode extensive language information.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Requires fewer training epochs (2-4 epochs recommended).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endParaRPr lang="en-US" sz="2199" dirty="0">
              <a:solidFill>
                <a:srgbClr val="0E2C4B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Less Data Required: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Can train on smaller datasets due to pretrained weights.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endParaRPr lang="en-US" sz="2199" dirty="0">
              <a:solidFill>
                <a:srgbClr val="0E2C4B"/>
              </a:solidFill>
              <a:latin typeface="Muli"/>
              <a:ea typeface="Muli"/>
              <a:cs typeface="Muli"/>
              <a:sym typeface="Muli"/>
            </a:endParaRPr>
          </a:p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Good Results: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Achieves state-of-the-art results with minimal task-specific adjustments.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endParaRPr lang="en-US" sz="2199" dirty="0">
              <a:solidFill>
                <a:srgbClr val="0E2C4B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Cost and Time Efficiency: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Saves computational resources and time compared to training from scratch.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endParaRPr lang="en-US" sz="2199" dirty="0">
              <a:solidFill>
                <a:srgbClr val="0E2C4B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Adaptability: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Fine-tuning allows the model to specialize in specific tasks without extensive modifications.</a:t>
            </a: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0E2C4B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2600" y="1415534"/>
            <a:ext cx="1623060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About the </a:t>
            </a:r>
            <a:r>
              <a:rPr lang="en-US" sz="7000" dirty="0">
                <a:solidFill>
                  <a:srgbClr val="FF0000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Dataset </a:t>
            </a:r>
            <a:r>
              <a:rPr lang="en-US" sz="7000" dirty="0">
                <a:latin typeface="Muli Ultra-Bold"/>
                <a:ea typeface="Muli Ultra-Bold"/>
                <a:cs typeface="Muli Ultra-Bold"/>
                <a:sym typeface="Muli Ultra-Bold"/>
              </a:rPr>
              <a:t>Structure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C58CC5F-A4D9-93E9-670B-20818FB5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09900"/>
            <a:ext cx="6839111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uli" panose="020B0604020202020204" charset="0"/>
              </a:rPr>
              <a:t>CoLA</a:t>
            </a:r>
            <a:r>
              <a:rPr lang="en-US" sz="2000" dirty="0">
                <a:latin typeface="Muli" panose="020B0604020202020204" charset="0"/>
              </a:rPr>
              <a:t> (Corpus of Linguistic Acceptability)Purpose: To classify sentences as grammatical (acceptable) or ungrammatical (unacceptable).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uli" panose="020B0604020202020204" charset="0"/>
              </a:rPr>
              <a:t>Size: 10,657 sentences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Muli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uli" panose="020B0604020202020204" charset="0"/>
              </a:rPr>
              <a:t>Source: Drawn from linguistic publications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" panose="020B0604020202020204" charset="0"/>
              </a:rPr>
              <a:t>The dataset contains sentences labeled for grammatical correctness.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" panose="020B0604020202020204" charset="0"/>
              </a:rPr>
              <a:t>It has four columns: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" panose="020B0604020202020204" charset="0"/>
              </a:rPr>
              <a:t>Column 1: A code representing the source of the sentence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" panose="020B0604020202020204" charset="0"/>
              </a:rPr>
              <a:t>Column 2: An acceptability judgment label (0 for unacceptable, 1 for acceptable)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" panose="020B0604020202020204" charset="0"/>
              </a:rPr>
              <a:t>Column 3: The acceptability judgment as originally notated by the author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" panose="020B0604020202020204" charset="0"/>
              </a:rPr>
              <a:t>Column 4: The sentence itself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ECA79-77BE-F461-6A45-8296135D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511" y="3467100"/>
            <a:ext cx="910947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14721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016" y="4009461"/>
            <a:ext cx="5972525" cy="6041050"/>
            <a:chOff x="0" y="0"/>
            <a:chExt cx="4778020" cy="4832840"/>
          </a:xfrm>
        </p:grpSpPr>
        <p:sp>
          <p:nvSpPr>
            <p:cNvPr id="3" name="Freeform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778020" cy="4832840"/>
            </a:xfrm>
            <a:custGeom>
              <a:avLst/>
              <a:gdLst/>
              <a:ahLst/>
              <a:cxnLst/>
              <a:rect l="l" t="t" r="r" b="b"/>
              <a:pathLst>
                <a:path w="4778020" h="4832840">
                  <a:moveTo>
                    <a:pt x="4653560" y="4832840"/>
                  </a:moveTo>
                  <a:lnTo>
                    <a:pt x="124460" y="4832840"/>
                  </a:lnTo>
                  <a:cubicBezTo>
                    <a:pt x="55880" y="4832840"/>
                    <a:pt x="0" y="4776960"/>
                    <a:pt x="0" y="4708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53561" y="0"/>
                  </a:lnTo>
                  <a:cubicBezTo>
                    <a:pt x="4722140" y="0"/>
                    <a:pt x="4778020" y="55880"/>
                    <a:pt x="4778020" y="124460"/>
                  </a:cubicBezTo>
                  <a:lnTo>
                    <a:pt x="4778020" y="4708380"/>
                  </a:lnTo>
                  <a:cubicBezTo>
                    <a:pt x="4778020" y="4776960"/>
                    <a:pt x="4722140" y="4832840"/>
                    <a:pt x="4653561" y="4832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539686" y="4009461"/>
            <a:ext cx="5972525" cy="6041050"/>
            <a:chOff x="0" y="0"/>
            <a:chExt cx="4778020" cy="4832840"/>
          </a:xfrm>
        </p:grpSpPr>
        <p:sp>
          <p:nvSpPr>
            <p:cNvPr id="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778020" cy="4832840"/>
            </a:xfrm>
            <a:custGeom>
              <a:avLst/>
              <a:gdLst/>
              <a:ahLst/>
              <a:cxnLst/>
              <a:rect l="l" t="t" r="r" b="b"/>
              <a:pathLst>
                <a:path w="4778020" h="4832840">
                  <a:moveTo>
                    <a:pt x="4653560" y="4832840"/>
                  </a:moveTo>
                  <a:lnTo>
                    <a:pt x="124460" y="4832840"/>
                  </a:lnTo>
                  <a:cubicBezTo>
                    <a:pt x="55880" y="4832840"/>
                    <a:pt x="0" y="4776960"/>
                    <a:pt x="0" y="4708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53561" y="0"/>
                  </a:lnTo>
                  <a:cubicBezTo>
                    <a:pt x="4722140" y="0"/>
                    <a:pt x="4778020" y="55880"/>
                    <a:pt x="4778020" y="124460"/>
                  </a:cubicBezTo>
                  <a:lnTo>
                    <a:pt x="4778020" y="4708380"/>
                  </a:lnTo>
                  <a:cubicBezTo>
                    <a:pt x="4778020" y="4776960"/>
                    <a:pt x="4722140" y="4832840"/>
                    <a:pt x="4653561" y="4832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779356" y="4009461"/>
            <a:ext cx="5208628" cy="6041050"/>
            <a:chOff x="0" y="0"/>
            <a:chExt cx="4166903" cy="4832840"/>
          </a:xfrm>
        </p:grpSpPr>
        <p:sp>
          <p:nvSpPr>
            <p:cNvPr id="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166903" cy="4832840"/>
            </a:xfrm>
            <a:custGeom>
              <a:avLst/>
              <a:gdLst/>
              <a:ahLst/>
              <a:cxnLst/>
              <a:rect l="l" t="t" r="r" b="b"/>
              <a:pathLst>
                <a:path w="4166903" h="4832840">
                  <a:moveTo>
                    <a:pt x="4042442" y="4832840"/>
                  </a:moveTo>
                  <a:lnTo>
                    <a:pt x="124460" y="4832840"/>
                  </a:lnTo>
                  <a:cubicBezTo>
                    <a:pt x="55880" y="4832840"/>
                    <a:pt x="0" y="4776960"/>
                    <a:pt x="0" y="4708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42443" y="0"/>
                  </a:lnTo>
                  <a:cubicBezTo>
                    <a:pt x="4111023" y="0"/>
                    <a:pt x="4166903" y="55880"/>
                    <a:pt x="4166903" y="124460"/>
                  </a:cubicBezTo>
                  <a:lnTo>
                    <a:pt x="4166903" y="4708380"/>
                  </a:lnTo>
                  <a:cubicBezTo>
                    <a:pt x="4166903" y="4776960"/>
                    <a:pt x="4111023" y="4832840"/>
                    <a:pt x="4042443" y="4832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28627" y="4429535"/>
            <a:ext cx="4772452" cy="2040553"/>
            <a:chOff x="0" y="0"/>
            <a:chExt cx="6363270" cy="272073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843010" cy="691386"/>
              <a:chOff x="0" y="0"/>
              <a:chExt cx="1760412" cy="660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60412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760412" h="660400">
                    <a:moveTo>
                      <a:pt x="1635952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635952" y="0"/>
                    </a:lnTo>
                    <a:cubicBezTo>
                      <a:pt x="1704532" y="0"/>
                      <a:pt x="1760412" y="55880"/>
                      <a:pt x="1760412" y="124460"/>
                    </a:cubicBezTo>
                    <a:lnTo>
                      <a:pt x="1760412" y="535940"/>
                    </a:lnTo>
                    <a:cubicBezTo>
                      <a:pt x="1760412" y="604520"/>
                      <a:pt x="1704532" y="660400"/>
                      <a:pt x="1635952" y="660400"/>
                    </a:cubicBezTo>
                    <a:close/>
                  </a:path>
                </a:pathLst>
              </a:custGeom>
              <a:solidFill>
                <a:srgbClr val="EFF9FD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204538" y="99101"/>
              <a:ext cx="1433934" cy="445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E2C4B"/>
                  </a:solidFill>
                  <a:latin typeface="Muli Ultra-Bold"/>
                  <a:ea typeface="Muli Ultra-Bold"/>
                  <a:cs typeface="Muli Ultra-Bold"/>
                  <a:sym typeface="Muli Ultra-Bold"/>
                </a:rPr>
                <a:t>STEP 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767794"/>
              <a:ext cx="6363270" cy="952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TensorFlow, PyTorch, and Hugging Face’s Transformers library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45162"/>
              <a:ext cx="6363270" cy="529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Install and Import Libraries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39722" y="4429535"/>
            <a:ext cx="4772452" cy="5497693"/>
            <a:chOff x="0" y="0"/>
            <a:chExt cx="6363270" cy="7330257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843010" cy="691386"/>
              <a:chOff x="0" y="0"/>
              <a:chExt cx="1760412" cy="660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760412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760412" h="660400">
                    <a:moveTo>
                      <a:pt x="1635952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635952" y="0"/>
                    </a:lnTo>
                    <a:cubicBezTo>
                      <a:pt x="1704532" y="0"/>
                      <a:pt x="1760412" y="55880"/>
                      <a:pt x="1760412" y="124460"/>
                    </a:cubicBezTo>
                    <a:lnTo>
                      <a:pt x="1760412" y="535940"/>
                    </a:lnTo>
                    <a:cubicBezTo>
                      <a:pt x="1760412" y="604520"/>
                      <a:pt x="1704532" y="660400"/>
                      <a:pt x="1635952" y="660400"/>
                    </a:cubicBezTo>
                    <a:close/>
                  </a:path>
                </a:pathLst>
              </a:custGeom>
              <a:solidFill>
                <a:srgbClr val="EFF9FD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204538" y="99101"/>
              <a:ext cx="1433934" cy="445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E2C4B"/>
                  </a:solidFill>
                  <a:latin typeface="Muli Ultra-Bold"/>
                  <a:ea typeface="Muli Ultra-Bold"/>
                  <a:cs typeface="Muli Ultra-Bold"/>
                  <a:sym typeface="Muli Ultra-Bold"/>
                </a:rPr>
                <a:t>STEP 2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767794"/>
              <a:ext cx="6363270" cy="5562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Use the </a:t>
              </a:r>
              <a:r>
                <a:rPr lang="en-US" sz="2100" dirty="0" err="1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CoLA</a:t>
              </a:r>
              <a:r>
                <a:rPr lang="en-US" sz="21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 dataset for single sentence classification.</a:t>
              </a:r>
            </a:p>
            <a:p>
              <a:pPr marL="410211" lvl="1" indent="-205106" algn="l">
                <a:lnSpc>
                  <a:spcPts val="2660"/>
                </a:lnSpc>
                <a:buFont typeface="Arial"/>
                <a:buChar char="•"/>
              </a:pPr>
              <a:r>
                <a:rPr lang="en-US" sz="19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Tokenize and format inputs for BERT.</a:t>
              </a:r>
            </a:p>
            <a:p>
              <a:pPr algn="l">
                <a:lnSpc>
                  <a:spcPts val="2380"/>
                </a:lnSpc>
              </a:pPr>
              <a:endParaRPr lang="en-US" sz="1900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algn="l">
                <a:lnSpc>
                  <a:spcPts val="2380"/>
                </a:lnSpc>
              </a:pPr>
              <a:r>
                <a:rPr lang="en-US" sz="2000" dirty="0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from transformers import </a:t>
              </a:r>
              <a:r>
                <a:rPr lang="en-US" sz="2000" dirty="0" err="1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BertTokenizer</a:t>
              </a:r>
              <a:endParaRPr lang="en-US" sz="2000" dirty="0">
                <a:solidFill>
                  <a:srgbClr val="0E2C4B"/>
                </a:solidFill>
                <a:latin typeface="Courier New" panose="02070309020205020404" pitchFamily="49" charset="0"/>
                <a:ea typeface="Muli"/>
                <a:cs typeface="Courier New" panose="02070309020205020404" pitchFamily="49" charset="0"/>
                <a:sym typeface="Muli"/>
              </a:endParaRPr>
            </a:p>
            <a:p>
              <a:pPr algn="l">
                <a:lnSpc>
                  <a:spcPts val="2380"/>
                </a:lnSpc>
              </a:pPr>
              <a:r>
                <a:rPr lang="en-US" sz="2000" dirty="0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tokenizer = </a:t>
              </a:r>
              <a:r>
                <a:rPr lang="en-US" sz="2000" dirty="0" err="1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BertTokenizer.from_pretrained</a:t>
              </a:r>
              <a:r>
                <a:rPr lang="en-US" sz="2000" dirty="0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('</a:t>
              </a:r>
              <a:r>
                <a:rPr lang="en-US" sz="2000" dirty="0" err="1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bert</a:t>
              </a:r>
              <a:r>
                <a:rPr lang="en-US" sz="2000" dirty="0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-base-uncased')</a:t>
              </a:r>
            </a:p>
            <a:p>
              <a:pPr algn="l">
                <a:lnSpc>
                  <a:spcPts val="2380"/>
                </a:lnSpc>
              </a:pPr>
              <a:r>
                <a:rPr lang="en-US" sz="2000" dirty="0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inputs = tokenizer(sentences, </a:t>
              </a:r>
              <a:r>
                <a:rPr lang="en-US" sz="2000" dirty="0" err="1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return_tensors</a:t>
              </a:r>
              <a:r>
                <a:rPr lang="en-US" sz="2000" dirty="0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='pt', padding=True, truncation=True)</a:t>
              </a:r>
            </a:p>
            <a:p>
              <a:pPr algn="l">
                <a:lnSpc>
                  <a:spcPts val="2660"/>
                </a:lnSpc>
              </a:pPr>
              <a:endParaRPr lang="en-US" sz="1700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045162"/>
              <a:ext cx="6363270" cy="529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Load and Prepare Dataset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350411" y="4430373"/>
            <a:ext cx="1382257" cy="518539"/>
            <a:chOff x="0" y="0"/>
            <a:chExt cx="1760412" cy="660400"/>
          </a:xfrm>
        </p:grpSpPr>
        <p:sp>
          <p:nvSpPr>
            <p:cNvPr id="2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1760412" cy="660400"/>
            </a:xfrm>
            <a:custGeom>
              <a:avLst/>
              <a:gdLst/>
              <a:ahLst/>
              <a:cxnLst/>
              <a:rect l="l" t="t" r="r" b="b"/>
              <a:pathLst>
                <a:path w="1760412" h="660400">
                  <a:moveTo>
                    <a:pt x="163595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35952" y="0"/>
                  </a:lnTo>
                  <a:cubicBezTo>
                    <a:pt x="1704532" y="0"/>
                    <a:pt x="1760412" y="55880"/>
                    <a:pt x="1760412" y="124460"/>
                  </a:cubicBezTo>
                  <a:lnTo>
                    <a:pt x="1760412" y="535940"/>
                  </a:lnTo>
                  <a:cubicBezTo>
                    <a:pt x="1760412" y="604520"/>
                    <a:pt x="1704532" y="660400"/>
                    <a:pt x="1635952" y="660400"/>
                  </a:cubicBezTo>
                  <a:close/>
                </a:path>
              </a:pathLst>
            </a:custGeom>
            <a:solidFill>
              <a:srgbClr val="EFF9FD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6846550" y="8847952"/>
            <a:ext cx="825500" cy="825500"/>
            <a:chOff x="0" y="0"/>
            <a:chExt cx="1100667" cy="1100667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100667" cy="1100667"/>
              <a:chOff x="0" y="0"/>
              <a:chExt cx="660400" cy="6604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60400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60400">
                    <a:moveTo>
                      <a:pt x="53594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535940"/>
                    </a:lnTo>
                    <a:cubicBezTo>
                      <a:pt x="660400" y="604520"/>
                      <a:pt x="604520" y="660400"/>
                      <a:pt x="535940" y="660400"/>
                    </a:cubicBezTo>
                    <a:close/>
                  </a:path>
                </a:pathLst>
              </a:custGeom>
              <a:solidFill>
                <a:srgbClr val="ED601D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 rot="-5400000">
              <a:off x="436385" y="452780"/>
              <a:ext cx="290178" cy="195107"/>
              <a:chOff x="0" y="0"/>
              <a:chExt cx="1930400" cy="129794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1028700" y="1028700"/>
            <a:ext cx="14826912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Training </a:t>
            </a:r>
            <a:r>
              <a:rPr lang="en-US" sz="7000" dirty="0">
                <a:solidFill>
                  <a:srgbClr val="ED601D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BERT</a:t>
            </a:r>
            <a:r>
              <a:rPr lang="en-US" sz="7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for </a:t>
            </a:r>
            <a:r>
              <a:rPr lang="en-US" sz="7000" dirty="0">
                <a:solidFill>
                  <a:srgbClr val="ED601D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Text Classification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503815" y="4492793"/>
            <a:ext cx="1075450" cy="330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STEP 3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3378986" y="5107781"/>
            <a:ext cx="3588268" cy="4351415"/>
            <a:chOff x="0" y="-47625"/>
            <a:chExt cx="4784357" cy="5801886"/>
          </a:xfrm>
        </p:grpSpPr>
        <p:sp>
          <p:nvSpPr>
            <p:cNvPr id="30" name="TextBox 30"/>
            <p:cNvSpPr txBox="1"/>
            <p:nvPr/>
          </p:nvSpPr>
          <p:spPr>
            <a:xfrm>
              <a:off x="0" y="675007"/>
              <a:ext cx="4784357" cy="50792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Handle padding and truncation for uniform input length.</a:t>
              </a:r>
            </a:p>
            <a:p>
              <a:pPr algn="l">
                <a:lnSpc>
                  <a:spcPts val="2940"/>
                </a:lnSpc>
              </a:pPr>
              <a:endParaRPr lang="en-US" sz="2100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Example code snippet for creating attention masks:</a:t>
              </a:r>
            </a:p>
            <a:p>
              <a:pPr algn="l">
                <a:lnSpc>
                  <a:spcPts val="2520"/>
                </a:lnSpc>
              </a:pPr>
              <a:r>
                <a:rPr lang="en-US" sz="2000" dirty="0" err="1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attention_masks</a:t>
              </a:r>
              <a:r>
                <a:rPr lang="en-US" sz="2000" dirty="0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 = [[float(</a:t>
              </a:r>
              <a:r>
                <a:rPr lang="en-US" sz="2000" dirty="0" err="1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i</a:t>
              </a:r>
              <a:r>
                <a:rPr lang="en-US" sz="2000" dirty="0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 != 0.0) for </a:t>
              </a:r>
              <a:r>
                <a:rPr lang="en-US" sz="2000" dirty="0" err="1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i</a:t>
              </a:r>
              <a:r>
                <a:rPr lang="en-US" sz="2000" dirty="0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 in seq] for seq in inputs['</a:t>
              </a:r>
              <a:r>
                <a:rPr lang="en-US" sz="2000" dirty="0" err="1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input_ids</a:t>
              </a:r>
              <a:r>
                <a:rPr lang="en-US" sz="2000" dirty="0">
                  <a:solidFill>
                    <a:srgbClr val="0E2C4B"/>
                  </a:solidFill>
                  <a:latin typeface="Courier New" panose="02070309020205020404" pitchFamily="49" charset="0"/>
                  <a:ea typeface="Muli"/>
                  <a:cs typeface="Courier New" panose="02070309020205020404" pitchFamily="49" charset="0"/>
                  <a:sym typeface="Muli"/>
                </a:rPr>
                <a:t>']]</a:t>
              </a:r>
            </a:p>
            <a:p>
              <a:pPr algn="l">
                <a:lnSpc>
                  <a:spcPts val="2520"/>
                </a:lnSpc>
              </a:pPr>
              <a:endParaRPr lang="en-US" sz="1800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4784357" cy="529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Create Attention Masks</a:t>
              </a:r>
            </a:p>
          </p:txBody>
        </p:sp>
      </p:grp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2200" y="2457517"/>
            <a:ext cx="14789989" cy="4935948"/>
            <a:chOff x="0" y="0"/>
            <a:chExt cx="19719985" cy="658126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9719985" cy="1016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dirty="0">
                  <a:solidFill>
                    <a:srgbClr val="0E2C4B"/>
                  </a:solidFill>
                  <a:latin typeface="Muli Ultra-Bold"/>
                  <a:ea typeface="Muli Ultra-Bold"/>
                  <a:cs typeface="Muli Ultra-Bold"/>
                  <a:sym typeface="Muli Ultra-Bold"/>
                </a:rPr>
                <a:t>Fine-Tuning </a:t>
              </a:r>
              <a:r>
                <a:rPr lang="en-US" sz="5000" dirty="0">
                  <a:solidFill>
                    <a:srgbClr val="ED601D"/>
                  </a:solidFill>
                  <a:latin typeface="Muli Ultra-Bold"/>
                  <a:ea typeface="Muli Ultra-Bold"/>
                  <a:cs typeface="Muli Ultra-Bold"/>
                  <a:sym typeface="Muli Ultra-Bold"/>
                </a:rPr>
                <a:t>BERT</a:t>
              </a:r>
              <a:r>
                <a:rPr lang="en-US" sz="5000" dirty="0">
                  <a:solidFill>
                    <a:srgbClr val="0E2C4B"/>
                  </a:solidFill>
                  <a:latin typeface="Muli Ultra-Bold"/>
                  <a:ea typeface="Muli Ultra-Bold"/>
                  <a:cs typeface="Muli Ultra-Bold"/>
                  <a:sym typeface="Muli Ultra-Bold"/>
                </a:rPr>
                <a:t> Model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77696"/>
              <a:ext cx="17272000" cy="46035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59080" lvl="1" algn="l">
                <a:lnSpc>
                  <a:spcPts val="3359"/>
                </a:lnSpc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Model Preparation: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Load </a:t>
              </a:r>
              <a:r>
                <a:rPr lang="en-US" sz="2400" dirty="0" err="1">
                  <a:solidFill>
                    <a:srgbClr val="ED601D"/>
                  </a:solidFill>
                  <a:latin typeface="Muli"/>
                  <a:ea typeface="Muli"/>
                  <a:cs typeface="Muli"/>
                  <a:sym typeface="Muli"/>
                </a:rPr>
                <a:t>BertForSequenceClassificatio</a:t>
              </a:r>
              <a:r>
                <a:rPr lang="en-US" sz="2400" dirty="0" err="1">
                  <a:solidFill>
                    <a:srgbClr val="ED601D"/>
                  </a:solidFill>
                  <a:latin typeface="Muli" panose="020B0604020202020204" charset="0"/>
                  <a:ea typeface="Muli"/>
                  <a:cs typeface="Muli"/>
                  <a:sym typeface="Muli"/>
                </a:rPr>
                <a:t>n</a:t>
              </a:r>
              <a:endParaRPr lang="en-US" sz="2400" dirty="0">
                <a:solidFill>
                  <a:srgbClr val="0E2C4B"/>
                </a:solidFill>
                <a:latin typeface="Muli" panose="020B0604020202020204" charset="0"/>
                <a:ea typeface="Muli"/>
                <a:cs typeface="Muli"/>
                <a:sym typeface="Muli"/>
              </a:endParaRP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Add a linear classification layer on top.</a:t>
              </a:r>
            </a:p>
            <a:p>
              <a:pPr algn="l">
                <a:lnSpc>
                  <a:spcPts val="3359"/>
                </a:lnSpc>
              </a:pPr>
              <a:endParaRPr lang="en-US" sz="2400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Training Loop: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Forward pass, compute loss, backward pass, and optimizer step.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en-US" sz="2400" dirty="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Track loss and accuracy.</a:t>
              </a:r>
            </a:p>
            <a:p>
              <a:pPr algn="l">
                <a:lnSpc>
                  <a:spcPts val="3359"/>
                </a:lnSpc>
              </a:pPr>
              <a:endParaRPr lang="en-US" sz="2400" dirty="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761</Words>
  <Application>Microsoft Office PowerPoint</Application>
  <PresentationFormat>Custom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Muli Ultra-Bold</vt:lpstr>
      <vt:lpstr>Muli</vt:lpstr>
      <vt:lpstr>Courier New</vt:lpstr>
      <vt:lpstr>Arial</vt:lpstr>
      <vt:lpstr>Muli Bold</vt:lpstr>
      <vt:lpstr>Calibri</vt:lpstr>
      <vt:lpstr>Muli Semi-Bold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Grey and Purple 3D Elements Student Part-Time Volunteer Resume Presentation</dc:title>
  <cp:lastModifiedBy>Parvathy Vijayan-[AM.SC.P2MCA23028]</cp:lastModifiedBy>
  <cp:revision>12</cp:revision>
  <dcterms:created xsi:type="dcterms:W3CDTF">2006-08-16T00:00:00Z</dcterms:created>
  <dcterms:modified xsi:type="dcterms:W3CDTF">2024-09-27T07:51:14Z</dcterms:modified>
  <dc:identifier>DAGJ6qytmjE</dc:identifier>
</cp:coreProperties>
</file>