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74" r:id="rId2"/>
    <p:sldId id="256" r:id="rId3"/>
    <p:sldId id="289" r:id="rId4"/>
    <p:sldId id="290" r:id="rId5"/>
    <p:sldId id="283" r:id="rId6"/>
    <p:sldId id="284" r:id="rId7"/>
    <p:sldId id="285" r:id="rId8"/>
    <p:sldId id="291" r:id="rId9"/>
    <p:sldId id="286" r:id="rId10"/>
    <p:sldId id="263" r:id="rId11"/>
    <p:sldId id="288" r:id="rId12"/>
    <p:sldId id="292" r:id="rId13"/>
    <p:sldId id="293" r:id="rId14"/>
    <p:sldId id="294" r:id="rId15"/>
    <p:sldId id="295" r:id="rId16"/>
    <p:sldId id="298" r:id="rId17"/>
    <p:sldId id="299" r:id="rId18"/>
    <p:sldId id="296" r:id="rId19"/>
    <p:sldId id="297" r:id="rId20"/>
    <p:sldId id="280" r:id="rId21"/>
    <p:sldId id="282"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6F3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890" autoAdjust="0"/>
    <p:restoredTop sz="94713" autoAdjust="0"/>
  </p:normalViewPr>
  <p:slideViewPr>
    <p:cSldViewPr>
      <p:cViewPr varScale="1">
        <p:scale>
          <a:sx n="71" d="100"/>
          <a:sy n="71" d="100"/>
        </p:scale>
        <p:origin x="-1530" y="-108"/>
      </p:cViewPr>
      <p:guideLst>
        <p:guide orient="horz" pos="2160"/>
        <p:guide pos="2880"/>
      </p:guideLst>
    </p:cSldViewPr>
  </p:slideViewPr>
  <p:outlineViewPr>
    <p:cViewPr>
      <p:scale>
        <a:sx n="33" d="100"/>
        <a:sy n="33" d="100"/>
      </p:scale>
      <p:origin x="0" y="654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ru-RU"/>
              <a:t>Образец заголовка</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5A7DBEB5-1EBA-46F0-8D71-E36878942E41}" type="datetimeFigureOut">
              <a:rPr lang="ru-RU" smtClean="0"/>
              <a:pPr/>
              <a:t>19.06.2018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99D6917-7A60-4E64-A7DD-0265858199C3}" type="slidenum">
              <a:rPr lang="ru-RU" smtClean="0"/>
              <a:pPr/>
              <a:t>‹#›</a:t>
            </a:fld>
            <a:endParaRPr lang="ru-RU"/>
          </a:p>
        </p:txBody>
      </p:sp>
    </p:spTree>
    <p:extLst>
      <p:ext uri="{BB962C8B-B14F-4D97-AF65-F5344CB8AC3E}">
        <p14:creationId xmlns:p14="http://schemas.microsoft.com/office/powerpoint/2010/main" xmlns="" val="3610041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A7DBEB5-1EBA-46F0-8D71-E36878942E41}" type="datetimeFigureOut">
              <a:rPr lang="ru-RU" smtClean="0"/>
              <a:pPr/>
              <a:t>19.06.2018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99D6917-7A60-4E64-A7DD-0265858199C3}" type="slidenum">
              <a:rPr lang="ru-RU" smtClean="0"/>
              <a:pPr/>
              <a:t>‹#›</a:t>
            </a:fld>
            <a:endParaRPr lang="ru-RU"/>
          </a:p>
        </p:txBody>
      </p:sp>
    </p:spTree>
    <p:extLst>
      <p:ext uri="{BB962C8B-B14F-4D97-AF65-F5344CB8AC3E}">
        <p14:creationId xmlns:p14="http://schemas.microsoft.com/office/powerpoint/2010/main" xmlns="" val="819958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A7DBEB5-1EBA-46F0-8D71-E36878942E41}" type="datetimeFigureOut">
              <a:rPr lang="ru-RU" smtClean="0"/>
              <a:pPr/>
              <a:t>19.06.2018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99D6917-7A60-4E64-A7DD-0265858199C3}" type="slidenum">
              <a:rPr lang="ru-RU" smtClean="0"/>
              <a:pPr/>
              <a:t>‹#›</a:t>
            </a:fld>
            <a:endParaRPr lang="ru-RU"/>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994713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A7DBEB5-1EBA-46F0-8D71-E36878942E41}" type="datetimeFigureOut">
              <a:rPr lang="ru-RU" smtClean="0"/>
              <a:pPr/>
              <a:t>19.06.2018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99D6917-7A60-4E64-A7DD-0265858199C3}" type="slidenum">
              <a:rPr lang="ru-RU" smtClean="0"/>
              <a:pPr/>
              <a:t>‹#›</a:t>
            </a:fld>
            <a:endParaRPr lang="ru-RU"/>
          </a:p>
        </p:txBody>
      </p:sp>
    </p:spTree>
    <p:extLst>
      <p:ext uri="{BB962C8B-B14F-4D97-AF65-F5344CB8AC3E}">
        <p14:creationId xmlns:p14="http://schemas.microsoft.com/office/powerpoint/2010/main" xmlns="" val="3849087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A7DBEB5-1EBA-46F0-8D71-E36878942E41}" type="datetimeFigureOut">
              <a:rPr lang="ru-RU" smtClean="0"/>
              <a:pPr/>
              <a:t>19.06.2018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99D6917-7A60-4E64-A7DD-0265858199C3}" type="slidenum">
              <a:rPr lang="ru-RU" smtClean="0"/>
              <a:pPr/>
              <a:t>‹#›</a:t>
            </a:fld>
            <a:endParaRPr lang="ru-RU"/>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100873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A7DBEB5-1EBA-46F0-8D71-E36878942E41}" type="datetimeFigureOut">
              <a:rPr lang="ru-RU" smtClean="0"/>
              <a:pPr/>
              <a:t>19.06.2018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99D6917-7A60-4E64-A7DD-0265858199C3}" type="slidenum">
              <a:rPr lang="ru-RU" smtClean="0"/>
              <a:pPr/>
              <a:t>‹#›</a:t>
            </a:fld>
            <a:endParaRPr lang="ru-RU"/>
          </a:p>
        </p:txBody>
      </p:sp>
    </p:spTree>
    <p:extLst>
      <p:ext uri="{BB962C8B-B14F-4D97-AF65-F5344CB8AC3E}">
        <p14:creationId xmlns:p14="http://schemas.microsoft.com/office/powerpoint/2010/main" xmlns="" val="2334681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A7DBEB5-1EBA-46F0-8D71-E36878942E41}" type="datetimeFigureOut">
              <a:rPr lang="ru-RU" smtClean="0"/>
              <a:pPr/>
              <a:t>19.06.2018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99D6917-7A60-4E64-A7DD-0265858199C3}" type="slidenum">
              <a:rPr lang="ru-RU" smtClean="0"/>
              <a:pPr/>
              <a:t>‹#›</a:t>
            </a:fld>
            <a:endParaRPr lang="ru-RU"/>
          </a:p>
        </p:txBody>
      </p:sp>
    </p:spTree>
    <p:extLst>
      <p:ext uri="{BB962C8B-B14F-4D97-AF65-F5344CB8AC3E}">
        <p14:creationId xmlns:p14="http://schemas.microsoft.com/office/powerpoint/2010/main" xmlns="" val="2976769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A7DBEB5-1EBA-46F0-8D71-E36878942E41}" type="datetimeFigureOut">
              <a:rPr lang="ru-RU" smtClean="0"/>
              <a:pPr/>
              <a:t>19.06.2018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99D6917-7A60-4E64-A7DD-0265858199C3}" type="slidenum">
              <a:rPr lang="ru-RU" smtClean="0"/>
              <a:pPr/>
              <a:t>‹#›</a:t>
            </a:fld>
            <a:endParaRPr lang="ru-RU"/>
          </a:p>
        </p:txBody>
      </p:sp>
    </p:spTree>
    <p:extLst>
      <p:ext uri="{BB962C8B-B14F-4D97-AF65-F5344CB8AC3E}">
        <p14:creationId xmlns:p14="http://schemas.microsoft.com/office/powerpoint/2010/main" xmlns="" val="3921117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A7DBEB5-1EBA-46F0-8D71-E36878942E41}" type="datetimeFigureOut">
              <a:rPr lang="ru-RU" smtClean="0"/>
              <a:pPr/>
              <a:t>19.06.2018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99D6917-7A60-4E64-A7DD-0265858199C3}" type="slidenum">
              <a:rPr lang="ru-RU" smtClean="0"/>
              <a:pPr/>
              <a:t>‹#›</a:t>
            </a:fld>
            <a:endParaRPr lang="ru-RU"/>
          </a:p>
        </p:txBody>
      </p:sp>
    </p:spTree>
    <p:extLst>
      <p:ext uri="{BB962C8B-B14F-4D97-AF65-F5344CB8AC3E}">
        <p14:creationId xmlns:p14="http://schemas.microsoft.com/office/powerpoint/2010/main" xmlns="" val="1517933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A7DBEB5-1EBA-46F0-8D71-E36878942E41}" type="datetimeFigureOut">
              <a:rPr lang="ru-RU" smtClean="0"/>
              <a:pPr/>
              <a:t>19.06.2018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99D6917-7A60-4E64-A7DD-0265858199C3}" type="slidenum">
              <a:rPr lang="ru-RU" smtClean="0"/>
              <a:pPr/>
              <a:t>‹#›</a:t>
            </a:fld>
            <a:endParaRPr lang="ru-RU"/>
          </a:p>
        </p:txBody>
      </p:sp>
    </p:spTree>
    <p:extLst>
      <p:ext uri="{BB962C8B-B14F-4D97-AF65-F5344CB8AC3E}">
        <p14:creationId xmlns:p14="http://schemas.microsoft.com/office/powerpoint/2010/main" xmlns="" val="3876714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5A7DBEB5-1EBA-46F0-8D71-E36878942E41}" type="datetimeFigureOut">
              <a:rPr lang="ru-RU" smtClean="0"/>
              <a:pPr/>
              <a:t>19.06.2018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99D6917-7A60-4E64-A7DD-0265858199C3}" type="slidenum">
              <a:rPr lang="ru-RU" smtClean="0"/>
              <a:pPr/>
              <a:t>‹#›</a:t>
            </a:fld>
            <a:endParaRPr lang="ru-RU"/>
          </a:p>
        </p:txBody>
      </p:sp>
    </p:spTree>
    <p:extLst>
      <p:ext uri="{BB962C8B-B14F-4D97-AF65-F5344CB8AC3E}">
        <p14:creationId xmlns:p14="http://schemas.microsoft.com/office/powerpoint/2010/main" xmlns="" val="1653542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5A7DBEB5-1EBA-46F0-8D71-E36878942E41}" type="datetimeFigureOut">
              <a:rPr lang="ru-RU" smtClean="0"/>
              <a:pPr/>
              <a:t>19.06.2018</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99D6917-7A60-4E64-A7DD-0265858199C3}" type="slidenum">
              <a:rPr lang="ru-RU" smtClean="0"/>
              <a:pPr/>
              <a:t>‹#›</a:t>
            </a:fld>
            <a:endParaRPr lang="ru-RU"/>
          </a:p>
        </p:txBody>
      </p:sp>
    </p:spTree>
    <p:extLst>
      <p:ext uri="{BB962C8B-B14F-4D97-AF65-F5344CB8AC3E}">
        <p14:creationId xmlns:p14="http://schemas.microsoft.com/office/powerpoint/2010/main" xmlns="" val="3961332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5A7DBEB5-1EBA-46F0-8D71-E36878942E41}" type="datetimeFigureOut">
              <a:rPr lang="ru-RU" smtClean="0"/>
              <a:pPr/>
              <a:t>19.06.2018</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99D6917-7A60-4E64-A7DD-0265858199C3}" type="slidenum">
              <a:rPr lang="ru-RU" smtClean="0"/>
              <a:pPr/>
              <a:t>‹#›</a:t>
            </a:fld>
            <a:endParaRPr lang="ru-RU"/>
          </a:p>
        </p:txBody>
      </p:sp>
    </p:spTree>
    <p:extLst>
      <p:ext uri="{BB962C8B-B14F-4D97-AF65-F5344CB8AC3E}">
        <p14:creationId xmlns:p14="http://schemas.microsoft.com/office/powerpoint/2010/main" xmlns="" val="2769184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7DBEB5-1EBA-46F0-8D71-E36878942E41}" type="datetimeFigureOut">
              <a:rPr lang="ru-RU" smtClean="0"/>
              <a:pPr/>
              <a:t>19.06.2018</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99D6917-7A60-4E64-A7DD-0265858199C3}" type="slidenum">
              <a:rPr lang="ru-RU" smtClean="0"/>
              <a:pPr/>
              <a:t>‹#›</a:t>
            </a:fld>
            <a:endParaRPr lang="ru-RU"/>
          </a:p>
        </p:txBody>
      </p:sp>
    </p:spTree>
    <p:extLst>
      <p:ext uri="{BB962C8B-B14F-4D97-AF65-F5344CB8AC3E}">
        <p14:creationId xmlns:p14="http://schemas.microsoft.com/office/powerpoint/2010/main" xmlns="" val="3382434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ru-RU"/>
              <a:t>Образец заголовка</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p:txBody>
          <a:bodyPr/>
          <a:lstStyle/>
          <a:p>
            <a:fld id="{5A7DBEB5-1EBA-46F0-8D71-E36878942E41}" type="datetimeFigureOut">
              <a:rPr lang="ru-RU" smtClean="0"/>
              <a:pPr/>
              <a:t>19.06.2018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99D6917-7A60-4E64-A7DD-0265858199C3}" type="slidenum">
              <a:rPr lang="ru-RU" smtClean="0"/>
              <a:pPr/>
              <a:t>‹#›</a:t>
            </a:fld>
            <a:endParaRPr lang="ru-RU"/>
          </a:p>
        </p:txBody>
      </p:sp>
    </p:spTree>
    <p:extLst>
      <p:ext uri="{BB962C8B-B14F-4D97-AF65-F5344CB8AC3E}">
        <p14:creationId xmlns:p14="http://schemas.microsoft.com/office/powerpoint/2010/main" xmlns="" val="1524596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5A7DBEB5-1EBA-46F0-8D71-E36878942E41}" type="datetimeFigureOut">
              <a:rPr lang="ru-RU" smtClean="0"/>
              <a:pPr/>
              <a:t>19.06.2018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99D6917-7A60-4E64-A7DD-0265858199C3}" type="slidenum">
              <a:rPr lang="ru-RU" smtClean="0"/>
              <a:pPr/>
              <a:t>‹#›</a:t>
            </a:fld>
            <a:endParaRPr lang="ru-RU"/>
          </a:p>
        </p:txBody>
      </p:sp>
    </p:spTree>
    <p:extLst>
      <p:ext uri="{BB962C8B-B14F-4D97-AF65-F5344CB8AC3E}">
        <p14:creationId xmlns:p14="http://schemas.microsoft.com/office/powerpoint/2010/main" xmlns="" val="2734904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A7DBEB5-1EBA-46F0-8D71-E36878942E41}" type="datetimeFigureOut">
              <a:rPr lang="ru-RU" smtClean="0"/>
              <a:pPr/>
              <a:t>19.06.2018</a:t>
            </a:fld>
            <a:endParaRPr lang="ru-RU"/>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899D6917-7A60-4E64-A7DD-0265858199C3}" type="slidenum">
              <a:rPr lang="ru-RU" smtClean="0"/>
              <a:pPr/>
              <a:t>‹#›</a:t>
            </a:fld>
            <a:endParaRPr lang="ru-RU"/>
          </a:p>
        </p:txBody>
      </p:sp>
    </p:spTree>
    <p:extLst>
      <p:ext uri="{BB962C8B-B14F-4D97-AF65-F5344CB8AC3E}">
        <p14:creationId xmlns:p14="http://schemas.microsoft.com/office/powerpoint/2010/main" xmlns="" val="31377614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285728"/>
            <a:ext cx="8229600" cy="5840435"/>
          </a:xfrm>
          <a:ln>
            <a:noFill/>
          </a:ln>
        </p:spPr>
        <p:txBody>
          <a:bodyPr>
            <a:normAutofit fontScale="92500" lnSpcReduction="10000"/>
          </a:bodyPr>
          <a:lstStyle/>
          <a:p>
            <a:pPr lvl="1">
              <a:buNone/>
            </a:pPr>
            <a:r>
              <a:rPr lang="ru-RU" sz="3800" dirty="0" smtClean="0">
                <a:solidFill>
                  <a:schemeClr val="accent1"/>
                </a:solidFill>
              </a:rPr>
              <a:t>  Тема выпускной квалификационной работы</a:t>
            </a:r>
            <a:endParaRPr lang="en-US" sz="3800" b="1" dirty="0" smtClean="0">
              <a:solidFill>
                <a:schemeClr val="accent1"/>
              </a:solidFill>
            </a:endParaRPr>
          </a:p>
          <a:p>
            <a:pPr>
              <a:buNone/>
            </a:pPr>
            <a:r>
              <a:rPr lang="ru-RU" sz="3600" dirty="0" smtClean="0"/>
              <a:t>	Экспериментальный анализ сравнительной эффективности классической и композитной версии методов ветвей и границ, осуществляющей, фронтальный спуск по дереву ветвлений применительно к задачам с булевыми переменными </a:t>
            </a:r>
          </a:p>
          <a:p>
            <a:pPr lvl="2"/>
            <a:endParaRPr lang="ru-RU" dirty="0"/>
          </a:p>
          <a:p>
            <a:pPr lvl="2">
              <a:buNone/>
            </a:pPr>
            <a:endParaRPr lang="ru-RU" dirty="0"/>
          </a:p>
          <a:p>
            <a:pPr lvl="2"/>
            <a:endParaRPr lang="ru-RU" dirty="0"/>
          </a:p>
          <a:p>
            <a:pPr lvl="2">
              <a:buNone/>
            </a:pPr>
            <a:r>
              <a:rPr lang="ru-RU" dirty="0"/>
              <a:t>					</a:t>
            </a:r>
            <a:r>
              <a:rPr lang="ru-RU" sz="2000" dirty="0" err="1" smtClean="0"/>
              <a:t>Галабаев</a:t>
            </a:r>
            <a:r>
              <a:rPr lang="ru-RU" sz="2000" dirty="0" smtClean="0"/>
              <a:t> Д.Б. </a:t>
            </a:r>
            <a:r>
              <a:rPr lang="ru-RU" sz="2000" dirty="0"/>
              <a:t>ИВб-14-1</a:t>
            </a:r>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71604" y="142852"/>
            <a:ext cx="4638555" cy="604822"/>
          </a:xfrm>
        </p:spPr>
        <p:txBody>
          <a:bodyPr>
            <a:normAutofit fontScale="90000"/>
          </a:bodyPr>
          <a:lstStyle/>
          <a:p>
            <a:r>
              <a:rPr lang="ru-RU" b="1" dirty="0">
                <a:latin typeface="Times New Roman" pitchFamily="18" charset="0"/>
                <a:cs typeface="Times New Roman" pitchFamily="18" charset="0"/>
              </a:rPr>
              <a:t>Описание </a:t>
            </a:r>
            <a:r>
              <a:rPr lang="ru-RU" b="1" dirty="0" smtClean="0">
                <a:latin typeface="Times New Roman" pitchFamily="18" charset="0"/>
                <a:cs typeface="Times New Roman" pitchFamily="18" charset="0"/>
              </a:rPr>
              <a:t>алгоритма</a:t>
            </a:r>
            <a:endParaRPr lang="ru-RU" dirty="0">
              <a:latin typeface="Times New Roman" pitchFamily="18" charset="0"/>
              <a:cs typeface="Times New Roman" pitchFamily="18" charset="0"/>
            </a:endParaRPr>
          </a:p>
        </p:txBody>
      </p:sp>
      <p:sp>
        <p:nvSpPr>
          <p:cNvPr id="3" name="Содержимое 2"/>
          <p:cNvSpPr>
            <a:spLocks noGrp="1"/>
          </p:cNvSpPr>
          <p:nvPr>
            <p:ph idx="1"/>
          </p:nvPr>
        </p:nvSpPr>
        <p:spPr>
          <a:xfrm>
            <a:off x="576387" y="750074"/>
            <a:ext cx="8229600" cy="5991293"/>
          </a:xfrm>
        </p:spPr>
        <p:txBody>
          <a:bodyPr>
            <a:normAutofit/>
          </a:bodyPr>
          <a:lstStyle/>
          <a:p>
            <a:pPr marL="514350" lvl="0" indent="-514350">
              <a:lnSpc>
                <a:spcPct val="170000"/>
              </a:lnSpc>
              <a:spcBef>
                <a:spcPts val="0"/>
              </a:spcBef>
              <a:buFont typeface="+mj-lt"/>
              <a:buAutoNum type="arabicPeriod"/>
            </a:pPr>
            <a:endParaRPr lang="ru-RU" sz="2400" dirty="0">
              <a:latin typeface="Times New Roman" pitchFamily="18" charset="0"/>
              <a:cs typeface="Times New Roman" pitchFamily="18" charset="0"/>
            </a:endParaRPr>
          </a:p>
          <a:p>
            <a:r>
              <a:rPr lang="ru-RU" sz="2400" dirty="0" smtClean="0">
                <a:solidFill>
                  <a:schemeClr val="accent1"/>
                </a:solidFill>
              </a:rPr>
              <a:t>Шаг 1. </a:t>
            </a:r>
            <a:r>
              <a:rPr lang="ru-RU" sz="2400" dirty="0" smtClean="0"/>
              <a:t>На построенной части дерева ветвлений выбирается вершина с наилучшей оценкой, принадлежащая </a:t>
            </a:r>
            <a:r>
              <a:rPr lang="en-US" sz="2400" dirty="0" err="1" smtClean="0"/>
              <a:t>i</a:t>
            </a:r>
            <a:r>
              <a:rPr lang="en-US" sz="2400" dirty="0" smtClean="0"/>
              <a:t>-</a:t>
            </a:r>
            <a:r>
              <a:rPr lang="ru-RU" sz="2400" dirty="0" smtClean="0"/>
              <a:t>у ярусу.</a:t>
            </a:r>
          </a:p>
          <a:p>
            <a:r>
              <a:rPr lang="ru-RU" sz="2400" dirty="0" smtClean="0">
                <a:solidFill>
                  <a:schemeClr val="accent1"/>
                </a:solidFill>
              </a:rPr>
              <a:t>Шаг 2. </a:t>
            </a:r>
            <a:r>
              <a:rPr lang="ru-RU" sz="2400" dirty="0" smtClean="0"/>
              <a:t>Если </a:t>
            </a:r>
            <a:r>
              <a:rPr lang="en-US" sz="2400" dirty="0" err="1" smtClean="0"/>
              <a:t>i</a:t>
            </a:r>
            <a:r>
              <a:rPr lang="en-US" sz="2400" dirty="0" smtClean="0"/>
              <a:t>=n, </a:t>
            </a:r>
            <a:r>
              <a:rPr lang="ru-RU" sz="2400" dirty="0" smtClean="0"/>
              <a:t>где </a:t>
            </a:r>
            <a:r>
              <a:rPr lang="en-US" sz="2400" dirty="0" smtClean="0"/>
              <a:t>n – </a:t>
            </a:r>
            <a:r>
              <a:rPr lang="ru-RU" sz="2400" dirty="0" smtClean="0"/>
              <a:t>число переменных, то перейти к шагу 4, в противном случае – к  шагу 3.</a:t>
            </a:r>
          </a:p>
          <a:p>
            <a:r>
              <a:rPr lang="ru-RU" sz="2400" dirty="0" smtClean="0">
                <a:solidFill>
                  <a:schemeClr val="accent1"/>
                </a:solidFill>
              </a:rPr>
              <a:t>Шаг 3. </a:t>
            </a:r>
            <a:r>
              <a:rPr lang="ru-RU" sz="2400" dirty="0" smtClean="0"/>
              <a:t>В базис частичного плана, соответствующего выбранной вершине, вводится </a:t>
            </a:r>
            <a:r>
              <a:rPr lang="en-US" sz="2400" dirty="0" smtClean="0"/>
              <a:t>(i+1)-</a:t>
            </a:r>
            <a:r>
              <a:rPr lang="ru-RU" sz="2400" dirty="0" smtClean="0"/>
              <a:t>я переменная и вычисляются соответствующие оценки.  Перейти к шагу 1.</a:t>
            </a:r>
          </a:p>
          <a:p>
            <a:r>
              <a:rPr lang="ru-RU" sz="2400" dirty="0" smtClean="0">
                <a:solidFill>
                  <a:schemeClr val="accent1"/>
                </a:solidFill>
              </a:rPr>
              <a:t>Шаг 4. </a:t>
            </a:r>
            <a:r>
              <a:rPr lang="ru-RU" sz="2400" dirty="0" smtClean="0"/>
              <a:t>Конец алгоритма. Оценка выбранной на предыдущем шаге вершины является оптимальным значением целевой функции.</a:t>
            </a:r>
            <a:endParaRPr lang="ru-RU"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пример 1</a:t>
            </a:r>
            <a:endParaRPr lang="ru-RU" dirty="0"/>
          </a:p>
        </p:txBody>
      </p:sp>
      <p:sp>
        <p:nvSpPr>
          <p:cNvPr id="6" name="Содержимое 5"/>
          <p:cNvSpPr>
            <a:spLocks noGrp="1"/>
          </p:cNvSpPr>
          <p:nvPr>
            <p:ph idx="1"/>
          </p:nvPr>
        </p:nvSpPr>
        <p:spPr>
          <a:xfrm>
            <a:off x="609599" y="1714488"/>
            <a:ext cx="6347714" cy="4326875"/>
          </a:xfrm>
        </p:spPr>
        <p:txBody>
          <a:bodyPr/>
          <a:lstStyle/>
          <a:p>
            <a:r>
              <a:rPr lang="ru-RU" dirty="0" smtClean="0"/>
              <a:t>В качестве примера рассмотрим задачу о ранце:</a:t>
            </a:r>
          </a:p>
          <a:p>
            <a:endParaRPr lang="ru-RU" dirty="0" smtClean="0"/>
          </a:p>
          <a:p>
            <a:endParaRPr lang="ru-RU" dirty="0" smtClean="0"/>
          </a:p>
          <a:p>
            <a:pPr lvl="7"/>
            <a:r>
              <a:rPr lang="ru-RU" sz="2000" dirty="0" smtClean="0"/>
              <a:t>(4)</a:t>
            </a:r>
            <a:endParaRPr lang="ru-RU" dirty="0"/>
          </a:p>
        </p:txBody>
      </p:sp>
      <p:pic>
        <p:nvPicPr>
          <p:cNvPr id="66563" name="Picture 3"/>
          <p:cNvPicPr>
            <a:picLocks noChangeAspect="1" noChangeArrowheads="1"/>
          </p:cNvPicPr>
          <p:nvPr/>
        </p:nvPicPr>
        <p:blipFill>
          <a:blip r:embed="rId2"/>
          <a:srcRect/>
          <a:stretch>
            <a:fillRect/>
          </a:stretch>
        </p:blipFill>
        <p:spPr bwMode="auto">
          <a:xfrm>
            <a:off x="1142976" y="2500306"/>
            <a:ext cx="2545947" cy="1214446"/>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09599" y="285728"/>
            <a:ext cx="6347714" cy="5755635"/>
          </a:xfrm>
        </p:spPr>
        <p:txBody>
          <a:bodyPr/>
          <a:lstStyle/>
          <a:p>
            <a:r>
              <a:rPr lang="ru-RU" dirty="0" smtClean="0"/>
              <a:t>Решение классическим методом</a:t>
            </a:r>
          </a:p>
          <a:p>
            <a:endParaRPr lang="ru-RU" dirty="0" smtClean="0"/>
          </a:p>
          <a:p>
            <a:endParaRPr lang="ru-RU" dirty="0" smtClean="0"/>
          </a:p>
          <a:p>
            <a:endParaRPr lang="ru-RU" dirty="0" smtClean="0"/>
          </a:p>
          <a:p>
            <a:endParaRPr lang="ru-RU" dirty="0" smtClean="0"/>
          </a:p>
          <a:p>
            <a:endParaRPr lang="ru-RU" dirty="0" smtClean="0"/>
          </a:p>
          <a:p>
            <a:pPr>
              <a:buNone/>
            </a:pPr>
            <a:endParaRPr lang="ru-RU" dirty="0" smtClean="0"/>
          </a:p>
          <a:p>
            <a:r>
              <a:rPr lang="ru-RU" dirty="0" smtClean="0"/>
              <a:t>Решение композитным методом</a:t>
            </a:r>
          </a:p>
          <a:p>
            <a:endParaRPr lang="ru-RU" dirty="0"/>
          </a:p>
        </p:txBody>
      </p:sp>
      <p:pic>
        <p:nvPicPr>
          <p:cNvPr id="67587" name="Picture 3"/>
          <p:cNvPicPr>
            <a:picLocks noChangeAspect="1" noChangeArrowheads="1"/>
          </p:cNvPicPr>
          <p:nvPr/>
        </p:nvPicPr>
        <p:blipFill>
          <a:blip r:embed="rId2"/>
          <a:srcRect/>
          <a:stretch>
            <a:fillRect/>
          </a:stretch>
        </p:blipFill>
        <p:spPr bwMode="auto">
          <a:xfrm>
            <a:off x="2071670" y="642918"/>
            <a:ext cx="3214710" cy="2428892"/>
          </a:xfrm>
          <a:prstGeom prst="rect">
            <a:avLst/>
          </a:prstGeom>
          <a:noFill/>
          <a:ln w="9525">
            <a:noFill/>
            <a:miter lim="800000"/>
            <a:headEnd/>
            <a:tailEnd/>
          </a:ln>
          <a:effectLst/>
        </p:spPr>
      </p:pic>
      <p:pic>
        <p:nvPicPr>
          <p:cNvPr id="67589" name="Picture 5"/>
          <p:cNvPicPr>
            <a:picLocks noChangeAspect="1" noChangeArrowheads="1"/>
          </p:cNvPicPr>
          <p:nvPr/>
        </p:nvPicPr>
        <p:blipFill>
          <a:blip r:embed="rId3"/>
          <a:srcRect/>
          <a:stretch>
            <a:fillRect/>
          </a:stretch>
        </p:blipFill>
        <p:spPr bwMode="auto">
          <a:xfrm>
            <a:off x="2143108" y="3571876"/>
            <a:ext cx="3552825" cy="294322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пример 2</a:t>
            </a:r>
            <a:endParaRPr lang="ru-RU" dirty="0"/>
          </a:p>
        </p:txBody>
      </p:sp>
      <p:sp>
        <p:nvSpPr>
          <p:cNvPr id="3" name="Содержимое 2"/>
          <p:cNvSpPr>
            <a:spLocks noGrp="1"/>
          </p:cNvSpPr>
          <p:nvPr>
            <p:ph idx="1"/>
          </p:nvPr>
        </p:nvSpPr>
        <p:spPr>
          <a:xfrm>
            <a:off x="609599" y="2000240"/>
            <a:ext cx="6347714" cy="4041123"/>
          </a:xfrm>
        </p:spPr>
        <p:txBody>
          <a:bodyPr/>
          <a:lstStyle/>
          <a:p>
            <a:r>
              <a:rPr lang="ru-RU" dirty="0" smtClean="0"/>
              <a:t>Добавим к предыдущей задаче 2 переменные:</a:t>
            </a:r>
          </a:p>
          <a:p>
            <a:endParaRPr lang="ru-RU" dirty="0" smtClean="0"/>
          </a:p>
          <a:p>
            <a:pPr lvl="8"/>
            <a:endParaRPr lang="ru-RU" dirty="0" smtClean="0"/>
          </a:p>
          <a:p>
            <a:pPr lvl="8"/>
            <a:r>
              <a:rPr lang="ru-RU" sz="1600" dirty="0" smtClean="0"/>
              <a:t>(5)</a:t>
            </a:r>
          </a:p>
        </p:txBody>
      </p:sp>
      <p:pic>
        <p:nvPicPr>
          <p:cNvPr id="68610" name="Picture 2"/>
          <p:cNvPicPr>
            <a:picLocks noChangeAspect="1" noChangeArrowheads="1"/>
          </p:cNvPicPr>
          <p:nvPr/>
        </p:nvPicPr>
        <p:blipFill>
          <a:blip r:embed="rId2"/>
          <a:srcRect/>
          <a:stretch>
            <a:fillRect/>
          </a:stretch>
        </p:blipFill>
        <p:spPr bwMode="auto">
          <a:xfrm>
            <a:off x="1285851" y="2714619"/>
            <a:ext cx="2962493" cy="1143009"/>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571472" y="142852"/>
            <a:ext cx="7715304" cy="6715148"/>
          </a:xfrm>
        </p:spPr>
        <p:txBody>
          <a:bodyPr/>
          <a:lstStyle/>
          <a:p>
            <a:r>
              <a:rPr lang="ru-RU" sz="2000" dirty="0" smtClean="0"/>
              <a:t>Решение классическим методом</a:t>
            </a:r>
          </a:p>
          <a:p>
            <a:endParaRPr lang="ru-RU" dirty="0" smtClean="0"/>
          </a:p>
          <a:p>
            <a:endParaRPr lang="ru-RU" dirty="0" smtClean="0"/>
          </a:p>
          <a:p>
            <a:endParaRPr lang="ru-RU" dirty="0" smtClean="0"/>
          </a:p>
          <a:p>
            <a:endParaRPr lang="ru-RU" dirty="0" smtClean="0"/>
          </a:p>
          <a:p>
            <a:endParaRPr lang="ru-RU" dirty="0" smtClean="0"/>
          </a:p>
          <a:p>
            <a:endParaRPr lang="ru-RU" dirty="0" smtClean="0"/>
          </a:p>
          <a:p>
            <a:endParaRPr lang="ru-RU" dirty="0" smtClean="0"/>
          </a:p>
          <a:p>
            <a:pPr>
              <a:buNone/>
            </a:pPr>
            <a:endParaRPr lang="ru-RU" dirty="0" smtClean="0"/>
          </a:p>
          <a:p>
            <a:pPr>
              <a:buNone/>
            </a:pPr>
            <a:endParaRPr lang="ru-RU" dirty="0" smtClean="0"/>
          </a:p>
          <a:p>
            <a:pPr>
              <a:buNone/>
            </a:pPr>
            <a:endParaRPr lang="ru-RU" dirty="0" smtClean="0"/>
          </a:p>
          <a:p>
            <a:pPr>
              <a:buNone/>
            </a:pPr>
            <a:endParaRPr lang="ru-RU" dirty="0" smtClean="0"/>
          </a:p>
          <a:p>
            <a:pPr>
              <a:buNone/>
            </a:pPr>
            <a:endParaRPr lang="ru-RU" dirty="0" smtClean="0"/>
          </a:p>
          <a:p>
            <a:endParaRPr lang="ru-RU" dirty="0" smtClean="0"/>
          </a:p>
        </p:txBody>
      </p:sp>
      <p:pic>
        <p:nvPicPr>
          <p:cNvPr id="69634" name="Picture 2"/>
          <p:cNvPicPr>
            <a:picLocks noChangeAspect="1" noChangeArrowheads="1"/>
          </p:cNvPicPr>
          <p:nvPr/>
        </p:nvPicPr>
        <p:blipFill>
          <a:blip r:embed="rId2"/>
          <a:srcRect/>
          <a:stretch>
            <a:fillRect/>
          </a:stretch>
        </p:blipFill>
        <p:spPr bwMode="auto">
          <a:xfrm>
            <a:off x="642910" y="1071546"/>
            <a:ext cx="6145328" cy="4296734"/>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09599" y="428604"/>
            <a:ext cx="6347714" cy="5612759"/>
          </a:xfrm>
        </p:spPr>
        <p:txBody>
          <a:bodyPr/>
          <a:lstStyle/>
          <a:p>
            <a:pPr lvl="1"/>
            <a:r>
              <a:rPr lang="ru-RU" sz="2000" dirty="0" smtClean="0"/>
              <a:t>Решение композитным методом</a:t>
            </a:r>
          </a:p>
          <a:p>
            <a:endParaRPr lang="ru-RU" dirty="0"/>
          </a:p>
        </p:txBody>
      </p:sp>
      <p:pic>
        <p:nvPicPr>
          <p:cNvPr id="71682" name="Picture 2"/>
          <p:cNvPicPr>
            <a:picLocks noChangeAspect="1" noChangeArrowheads="1"/>
          </p:cNvPicPr>
          <p:nvPr/>
        </p:nvPicPr>
        <p:blipFill>
          <a:blip r:embed="rId2"/>
          <a:srcRect/>
          <a:stretch>
            <a:fillRect/>
          </a:stretch>
        </p:blipFill>
        <p:spPr bwMode="auto">
          <a:xfrm>
            <a:off x="714348" y="1214422"/>
            <a:ext cx="6286544" cy="4279764"/>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285728"/>
            <a:ext cx="7105673" cy="1000132"/>
          </a:xfrm>
        </p:spPr>
        <p:txBody>
          <a:bodyPr/>
          <a:lstStyle/>
          <a:p>
            <a:r>
              <a:rPr lang="ru-RU" dirty="0" smtClean="0"/>
              <a:t>	</a:t>
            </a:r>
            <a:r>
              <a:rPr lang="ru-RU" dirty="0" smtClean="0"/>
              <a:t>Пример работы программы</a:t>
            </a:r>
            <a:endParaRPr lang="ru-RU" dirty="0"/>
          </a:p>
        </p:txBody>
      </p:sp>
      <p:sp>
        <p:nvSpPr>
          <p:cNvPr id="4" name="Содержимое 3"/>
          <p:cNvSpPr>
            <a:spLocks noGrp="1"/>
          </p:cNvSpPr>
          <p:nvPr>
            <p:ph idx="1"/>
          </p:nvPr>
        </p:nvSpPr>
        <p:spPr>
          <a:xfrm>
            <a:off x="609599" y="1285860"/>
            <a:ext cx="6347714" cy="4755503"/>
          </a:xfrm>
        </p:spPr>
        <p:txBody>
          <a:bodyPr/>
          <a:lstStyle/>
          <a:p>
            <a:pPr>
              <a:buNone/>
            </a:pPr>
            <a:r>
              <a:rPr lang="ru-RU" dirty="0" smtClean="0"/>
              <a:t>Классический метод</a:t>
            </a:r>
            <a:endParaRPr lang="ru-RU" dirty="0"/>
          </a:p>
        </p:txBody>
      </p:sp>
      <p:pic>
        <p:nvPicPr>
          <p:cNvPr id="1026" name="Picture 2"/>
          <p:cNvPicPr>
            <a:picLocks noChangeAspect="1" noChangeArrowheads="1"/>
          </p:cNvPicPr>
          <p:nvPr/>
        </p:nvPicPr>
        <p:blipFill>
          <a:blip r:embed="rId2"/>
          <a:srcRect/>
          <a:stretch>
            <a:fillRect/>
          </a:stretch>
        </p:blipFill>
        <p:spPr bwMode="auto">
          <a:xfrm>
            <a:off x="642910" y="1643050"/>
            <a:ext cx="7929618" cy="4839413"/>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09599" y="571480"/>
            <a:ext cx="6347714" cy="5469883"/>
          </a:xfrm>
        </p:spPr>
        <p:txBody>
          <a:bodyPr/>
          <a:lstStyle/>
          <a:p>
            <a:pPr>
              <a:buNone/>
            </a:pPr>
            <a:r>
              <a:rPr lang="ru-RU" dirty="0" smtClean="0"/>
              <a:t>	композитный метод</a:t>
            </a:r>
            <a:endParaRPr lang="ru-RU" dirty="0"/>
          </a:p>
        </p:txBody>
      </p:sp>
      <p:pic>
        <p:nvPicPr>
          <p:cNvPr id="2050" name="Picture 2"/>
          <p:cNvPicPr>
            <a:picLocks noChangeAspect="1" noChangeArrowheads="1"/>
          </p:cNvPicPr>
          <p:nvPr/>
        </p:nvPicPr>
        <p:blipFill>
          <a:blip r:embed="rId2"/>
          <a:srcRect/>
          <a:stretch>
            <a:fillRect/>
          </a:stretch>
        </p:blipFill>
        <p:spPr bwMode="auto">
          <a:xfrm>
            <a:off x="428596" y="1071546"/>
            <a:ext cx="8210443" cy="4500594"/>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285728"/>
            <a:ext cx="6819921" cy="714380"/>
          </a:xfrm>
        </p:spPr>
        <p:txBody>
          <a:bodyPr>
            <a:normAutofit/>
          </a:bodyPr>
          <a:lstStyle/>
          <a:p>
            <a:r>
              <a:rPr lang="ru-RU" dirty="0" smtClean="0"/>
              <a:t>	экспериментальный анализ</a:t>
            </a:r>
            <a:endParaRPr lang="ru-RU" dirty="0"/>
          </a:p>
        </p:txBody>
      </p:sp>
      <p:sp>
        <p:nvSpPr>
          <p:cNvPr id="3" name="Содержимое 2"/>
          <p:cNvSpPr>
            <a:spLocks noGrp="1"/>
          </p:cNvSpPr>
          <p:nvPr>
            <p:ph idx="1"/>
          </p:nvPr>
        </p:nvSpPr>
        <p:spPr>
          <a:xfrm>
            <a:off x="609599" y="1285860"/>
            <a:ext cx="6347714" cy="5357850"/>
          </a:xfrm>
        </p:spPr>
        <p:txBody>
          <a:bodyPr/>
          <a:lstStyle/>
          <a:p>
            <a:r>
              <a:rPr lang="ru-RU" dirty="0" smtClean="0"/>
              <a:t>График классического метода</a:t>
            </a:r>
          </a:p>
          <a:p>
            <a:endParaRPr lang="ru-RU" dirty="0" smtClean="0"/>
          </a:p>
          <a:p>
            <a:endParaRPr lang="ru-RU" dirty="0" smtClean="0"/>
          </a:p>
          <a:p>
            <a:endParaRPr lang="ru-RU" dirty="0" smtClean="0"/>
          </a:p>
          <a:p>
            <a:endParaRPr lang="ru-RU" dirty="0" smtClean="0"/>
          </a:p>
          <a:p>
            <a:endParaRPr lang="ru-RU" dirty="0" smtClean="0"/>
          </a:p>
          <a:p>
            <a:r>
              <a:rPr lang="ru-RU" dirty="0" smtClean="0"/>
              <a:t>График композитного метода</a:t>
            </a:r>
          </a:p>
          <a:p>
            <a:endParaRPr lang="ru-RU" dirty="0"/>
          </a:p>
        </p:txBody>
      </p:sp>
      <p:pic>
        <p:nvPicPr>
          <p:cNvPr id="4" name="Рисунок 3"/>
          <p:cNvPicPr/>
          <p:nvPr/>
        </p:nvPicPr>
        <p:blipFill>
          <a:blip r:embed="rId2"/>
          <a:srcRect/>
          <a:stretch>
            <a:fillRect/>
          </a:stretch>
        </p:blipFill>
        <p:spPr bwMode="auto">
          <a:xfrm>
            <a:off x="1928794" y="1643050"/>
            <a:ext cx="4327512" cy="2036218"/>
          </a:xfrm>
          <a:prstGeom prst="rect">
            <a:avLst/>
          </a:prstGeom>
          <a:noFill/>
          <a:ln w="9525">
            <a:noFill/>
            <a:miter lim="800000"/>
            <a:headEnd/>
            <a:tailEnd/>
          </a:ln>
        </p:spPr>
      </p:pic>
      <p:pic>
        <p:nvPicPr>
          <p:cNvPr id="5" name="Рисунок 4"/>
          <p:cNvPicPr/>
          <p:nvPr/>
        </p:nvPicPr>
        <p:blipFill>
          <a:blip r:embed="rId3"/>
          <a:srcRect/>
          <a:stretch>
            <a:fillRect/>
          </a:stretch>
        </p:blipFill>
        <p:spPr bwMode="auto">
          <a:xfrm>
            <a:off x="1928794" y="4214819"/>
            <a:ext cx="4356366" cy="2071701"/>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609600"/>
            <a:ext cx="6819921" cy="1320800"/>
          </a:xfrm>
        </p:spPr>
        <p:txBody>
          <a:bodyPr/>
          <a:lstStyle/>
          <a:p>
            <a:r>
              <a:rPr lang="ru-RU" dirty="0" smtClean="0"/>
              <a:t>Сравнительный график двух методов</a:t>
            </a:r>
            <a:endParaRPr lang="ru-RU" dirty="0"/>
          </a:p>
        </p:txBody>
      </p:sp>
      <p:sp>
        <p:nvSpPr>
          <p:cNvPr id="5" name="Содержимое 4"/>
          <p:cNvSpPr>
            <a:spLocks noGrp="1"/>
          </p:cNvSpPr>
          <p:nvPr>
            <p:ph idx="1"/>
          </p:nvPr>
        </p:nvSpPr>
        <p:spPr>
          <a:xfrm>
            <a:off x="609598" y="1857364"/>
            <a:ext cx="7319987" cy="4183999"/>
          </a:xfrm>
        </p:spPr>
        <p:txBody>
          <a:bodyPr/>
          <a:lstStyle/>
          <a:p>
            <a:pPr>
              <a:buNone/>
            </a:pPr>
            <a:r>
              <a:rPr lang="ru-RU" dirty="0" smtClean="0"/>
              <a:t> </a:t>
            </a:r>
            <a:endParaRPr lang="ru-RU" dirty="0"/>
          </a:p>
        </p:txBody>
      </p:sp>
      <p:pic>
        <p:nvPicPr>
          <p:cNvPr id="66563" name="Picture 3"/>
          <p:cNvPicPr>
            <a:picLocks noChangeAspect="1" noChangeArrowheads="1"/>
          </p:cNvPicPr>
          <p:nvPr/>
        </p:nvPicPr>
        <p:blipFill>
          <a:blip r:embed="rId2"/>
          <a:srcRect/>
          <a:stretch>
            <a:fillRect/>
          </a:stretch>
        </p:blipFill>
        <p:spPr bwMode="auto">
          <a:xfrm>
            <a:off x="1500166" y="2500306"/>
            <a:ext cx="4600575" cy="276225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85729"/>
            <a:ext cx="5470376" cy="1214446"/>
          </a:xfrm>
        </p:spPr>
        <p:txBody>
          <a:bodyPr/>
          <a:lstStyle/>
          <a:p>
            <a:r>
              <a:rPr lang="ru-RU" b="1" dirty="0"/>
              <a:t>Цели и задачи</a:t>
            </a:r>
          </a:p>
        </p:txBody>
      </p:sp>
      <p:sp>
        <p:nvSpPr>
          <p:cNvPr id="3" name="Подзаголовок 2"/>
          <p:cNvSpPr>
            <a:spLocks noGrp="1"/>
          </p:cNvSpPr>
          <p:nvPr>
            <p:ph type="subTitle" idx="1"/>
          </p:nvPr>
        </p:nvSpPr>
        <p:spPr>
          <a:xfrm>
            <a:off x="785786" y="1928802"/>
            <a:ext cx="7643866" cy="3709998"/>
          </a:xfrm>
        </p:spPr>
        <p:txBody>
          <a:bodyPr>
            <a:normAutofit/>
          </a:bodyPr>
          <a:lstStyle/>
          <a:p>
            <a:pPr marL="514350" indent="-514350" algn="l">
              <a:lnSpc>
                <a:spcPct val="150000"/>
              </a:lnSpc>
              <a:spcBef>
                <a:spcPts val="0"/>
              </a:spcBef>
              <a:buFont typeface="+mj-lt"/>
              <a:buAutoNum type="arabicPeriod"/>
            </a:pPr>
            <a:r>
              <a:rPr lang="ru-RU" sz="3200" dirty="0" smtClean="0">
                <a:solidFill>
                  <a:schemeClr val="tx1"/>
                </a:solidFill>
                <a:latin typeface="Times New Roman" pitchFamily="18" charset="0"/>
                <a:cs typeface="Times New Roman" pitchFamily="18" charset="0"/>
              </a:rPr>
              <a:t>Разработка программной реализации.</a:t>
            </a:r>
            <a:endParaRPr lang="ru-RU" sz="3200" dirty="0">
              <a:solidFill>
                <a:schemeClr val="tx1"/>
              </a:solidFill>
              <a:latin typeface="Times New Roman" pitchFamily="18" charset="0"/>
              <a:cs typeface="Times New Roman" pitchFamily="18" charset="0"/>
            </a:endParaRPr>
          </a:p>
          <a:p>
            <a:pPr marL="514350" indent="-514350" algn="l">
              <a:lnSpc>
                <a:spcPct val="150000"/>
              </a:lnSpc>
              <a:spcBef>
                <a:spcPts val="0"/>
              </a:spcBef>
              <a:buFont typeface="+mj-lt"/>
              <a:buAutoNum type="arabicPeriod"/>
            </a:pPr>
            <a:r>
              <a:rPr lang="ru-RU" sz="3200" dirty="0" smtClean="0">
                <a:solidFill>
                  <a:schemeClr val="tx1"/>
                </a:solidFill>
                <a:latin typeface="Times New Roman" pitchFamily="18" charset="0"/>
                <a:cs typeface="Times New Roman" pitchFamily="18" charset="0"/>
              </a:rPr>
              <a:t>Сравнительный анализ классического и композитного метода оптимизации.</a:t>
            </a:r>
          </a:p>
          <a:p>
            <a:pPr marL="514350" indent="-514350" algn="l">
              <a:lnSpc>
                <a:spcPct val="150000"/>
              </a:lnSpc>
              <a:spcBef>
                <a:spcPts val="0"/>
              </a:spcBef>
              <a:buFont typeface="+mj-lt"/>
              <a:buAutoNum type="arabicPeriod"/>
            </a:pPr>
            <a:r>
              <a:rPr lang="ru-RU" sz="3200" dirty="0" smtClean="0">
                <a:solidFill>
                  <a:schemeClr val="tx1"/>
                </a:solidFill>
                <a:latin typeface="Times New Roman" pitchFamily="18" charset="0"/>
                <a:cs typeface="Times New Roman" pitchFamily="18" charset="0"/>
              </a:rPr>
              <a:t>Анализ эффективности </a:t>
            </a:r>
            <a:endParaRPr lang="ru-RU" sz="3200" dirty="0">
              <a:solidFill>
                <a:schemeClr val="tx1"/>
              </a:solidFill>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60F96D7F-BAC9-4E3A-A58A-3417C4305D96}"/>
              </a:ext>
            </a:extLst>
          </p:cNvPr>
          <p:cNvSpPr>
            <a:spLocks noGrp="1"/>
          </p:cNvSpPr>
          <p:nvPr>
            <p:ph type="title"/>
          </p:nvPr>
        </p:nvSpPr>
        <p:spPr>
          <a:xfrm>
            <a:off x="609599" y="609600"/>
            <a:ext cx="6347713" cy="731168"/>
          </a:xfrm>
        </p:spPr>
        <p:txBody>
          <a:bodyPr/>
          <a:lstStyle/>
          <a:p>
            <a:pPr algn="ctr"/>
            <a:r>
              <a:rPr lang="ru-RU" dirty="0"/>
              <a:t>Заключение</a:t>
            </a:r>
          </a:p>
        </p:txBody>
      </p:sp>
      <p:sp>
        <p:nvSpPr>
          <p:cNvPr id="3" name="Объект 2">
            <a:extLst>
              <a:ext uri="{FF2B5EF4-FFF2-40B4-BE49-F238E27FC236}">
                <a16:creationId xmlns:a16="http://schemas.microsoft.com/office/drawing/2014/main" xmlns="" id="{E2A59A6B-F7A6-4F51-94B8-9C0296ABD4FF}"/>
              </a:ext>
            </a:extLst>
          </p:cNvPr>
          <p:cNvSpPr>
            <a:spLocks noGrp="1"/>
          </p:cNvSpPr>
          <p:nvPr>
            <p:ph idx="1"/>
          </p:nvPr>
        </p:nvSpPr>
        <p:spPr>
          <a:xfrm>
            <a:off x="609598" y="1571612"/>
            <a:ext cx="6914729" cy="4357718"/>
          </a:xfrm>
        </p:spPr>
        <p:txBody>
          <a:bodyPr>
            <a:normAutofit/>
          </a:bodyPr>
          <a:lstStyle/>
          <a:p>
            <a:r>
              <a:rPr lang="ru-RU" dirty="0" smtClean="0"/>
              <a:t>В результате выполнения выпускной квалификационной работы была  разработана программная реализация классического метода ветвей и границ и композитного метода. Также был осуществлен сравнительный анализ обоих методов. Экспериментально была доказана эффективность композитного алгоритма над классическим при больших размерностях задачи.</a:t>
            </a:r>
          </a:p>
          <a:p>
            <a:r>
              <a:rPr lang="ru-RU" dirty="0" smtClean="0"/>
              <a:t>Полученный программный продукт можно использовать для демонстрации на лабораторных работах по курсу «Теории принятия решения»</a:t>
            </a:r>
          </a:p>
        </p:txBody>
      </p:sp>
    </p:spTree>
    <p:extLst>
      <p:ext uri="{BB962C8B-B14F-4D97-AF65-F5344CB8AC3E}">
        <p14:creationId xmlns:p14="http://schemas.microsoft.com/office/powerpoint/2010/main" xmlns="" val="3261978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03152F88-0719-4F62-A857-DCDF823E5FF2}"/>
              </a:ext>
            </a:extLst>
          </p:cNvPr>
          <p:cNvSpPr>
            <a:spLocks noGrp="1"/>
          </p:cNvSpPr>
          <p:nvPr>
            <p:ph type="title"/>
          </p:nvPr>
        </p:nvSpPr>
        <p:spPr>
          <a:xfrm>
            <a:off x="467544" y="2924944"/>
            <a:ext cx="7346778" cy="882425"/>
          </a:xfrm>
        </p:spPr>
        <p:txBody>
          <a:bodyPr>
            <a:normAutofit fontScale="90000"/>
          </a:bodyPr>
          <a:lstStyle/>
          <a:p>
            <a:pPr algn="ctr"/>
            <a:r>
              <a:rPr lang="ru-RU" sz="6000" dirty="0"/>
              <a:t>Спасибо за внимание</a:t>
            </a:r>
          </a:p>
        </p:txBody>
      </p:sp>
    </p:spTree>
    <p:extLst>
      <p:ext uri="{BB962C8B-B14F-4D97-AF65-F5344CB8AC3E}">
        <p14:creationId xmlns:p14="http://schemas.microsoft.com/office/powerpoint/2010/main" xmlns="" val="1064784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ru-RU" dirty="0" smtClean="0"/>
              <a:t>	Эффективный алгоритм</a:t>
            </a:r>
            <a:endParaRPr lang="ru-RU" dirty="0"/>
          </a:p>
        </p:txBody>
      </p:sp>
      <p:sp>
        <p:nvSpPr>
          <p:cNvPr id="3" name="Содержимое 2"/>
          <p:cNvSpPr>
            <a:spLocks noGrp="1"/>
          </p:cNvSpPr>
          <p:nvPr>
            <p:ph idx="1"/>
          </p:nvPr>
        </p:nvSpPr>
        <p:spPr>
          <a:xfrm>
            <a:off x="609599" y="1785926"/>
            <a:ext cx="6347714" cy="4255437"/>
          </a:xfrm>
        </p:spPr>
        <p:txBody>
          <a:bodyPr/>
          <a:lstStyle/>
          <a:p>
            <a:pPr>
              <a:buNone/>
            </a:pPr>
            <a:r>
              <a:rPr lang="ru-RU" dirty="0" smtClean="0"/>
              <a:t>	</a:t>
            </a:r>
            <a:r>
              <a:rPr lang="ru-RU" sz="2000" dirty="0" smtClean="0"/>
              <a:t>Эффективный алгоритм это тот алгоритм время решения которого </a:t>
            </a:r>
            <a:r>
              <a:rPr lang="ru-RU" sz="2000" dirty="0" err="1" smtClean="0"/>
              <a:t>полиномиально</a:t>
            </a:r>
            <a:r>
              <a:rPr lang="ru-RU" sz="2000" dirty="0" smtClean="0"/>
              <a:t> зависит от размерности задачи т.е. можно выразить полиномом время</a:t>
            </a:r>
          </a:p>
          <a:p>
            <a:pPr>
              <a:buNone/>
            </a:pPr>
            <a:r>
              <a:rPr lang="ru-RU" sz="2000" dirty="0" smtClean="0"/>
              <a:t>	</a:t>
            </a:r>
          </a:p>
          <a:p>
            <a:pPr>
              <a:buNone/>
            </a:pPr>
            <a:r>
              <a:rPr lang="ru-RU" sz="2000" dirty="0" smtClean="0"/>
              <a:t>								(1)	</a:t>
            </a:r>
          </a:p>
          <a:p>
            <a:pPr>
              <a:buNone/>
            </a:pPr>
            <a:endParaRPr lang="ru-RU" sz="2000" dirty="0" smtClean="0"/>
          </a:p>
          <a:p>
            <a:pPr>
              <a:buNone/>
            </a:pPr>
            <a:r>
              <a:rPr lang="en-US" sz="2000" dirty="0" smtClean="0"/>
              <a:t>n</a:t>
            </a:r>
            <a:r>
              <a:rPr lang="ru-RU" sz="2000" dirty="0" smtClean="0"/>
              <a:t>-количество переменных</a:t>
            </a:r>
            <a:endParaRPr lang="ru-RU" sz="2000" dirty="0"/>
          </a:p>
        </p:txBody>
      </p:sp>
      <p:pic>
        <p:nvPicPr>
          <p:cNvPr id="46081" name="Picture 1"/>
          <p:cNvPicPr>
            <a:picLocks noChangeAspect="1" noChangeArrowheads="1"/>
          </p:cNvPicPr>
          <p:nvPr/>
        </p:nvPicPr>
        <p:blipFill>
          <a:blip r:embed="rId2"/>
          <a:srcRect/>
          <a:stretch>
            <a:fillRect/>
          </a:stretch>
        </p:blipFill>
        <p:spPr bwMode="auto">
          <a:xfrm>
            <a:off x="1785918" y="3357562"/>
            <a:ext cx="1428760" cy="9570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609599" y="609600"/>
            <a:ext cx="6605607" cy="1320800"/>
          </a:xfrm>
        </p:spPr>
        <p:txBody>
          <a:bodyPr/>
          <a:lstStyle/>
          <a:p>
            <a:r>
              <a:rPr lang="ru-RU" dirty="0" smtClean="0"/>
              <a:t>	Не эффективный алгоритм</a:t>
            </a:r>
            <a:endParaRPr lang="ru-RU" dirty="0"/>
          </a:p>
        </p:txBody>
      </p:sp>
      <p:sp>
        <p:nvSpPr>
          <p:cNvPr id="3" name="Содержимое 2"/>
          <p:cNvSpPr>
            <a:spLocks noGrp="1"/>
          </p:cNvSpPr>
          <p:nvPr>
            <p:ph idx="1"/>
          </p:nvPr>
        </p:nvSpPr>
        <p:spPr>
          <a:xfrm>
            <a:off x="609598" y="1571612"/>
            <a:ext cx="6462731" cy="4469751"/>
          </a:xfrm>
        </p:spPr>
        <p:txBody>
          <a:bodyPr/>
          <a:lstStyle/>
          <a:p>
            <a:pPr>
              <a:buNone/>
            </a:pPr>
            <a:r>
              <a:rPr lang="ru-RU" dirty="0" smtClean="0"/>
              <a:t>	</a:t>
            </a:r>
            <a:r>
              <a:rPr lang="ru-RU" sz="2000" dirty="0" smtClean="0"/>
              <a:t>Если алгоритм экспоненциально зависит от размерности задачи то это не эффективный алгоритм.</a:t>
            </a:r>
          </a:p>
          <a:p>
            <a:pPr>
              <a:buNone/>
            </a:pPr>
            <a:r>
              <a:rPr lang="ru-RU" sz="2000" dirty="0" smtClean="0"/>
              <a:t>	</a:t>
            </a:r>
          </a:p>
          <a:p>
            <a:pPr>
              <a:buNone/>
            </a:pPr>
            <a:r>
              <a:rPr lang="ru-RU" sz="2000" dirty="0" smtClean="0"/>
              <a:t>	</a:t>
            </a:r>
          </a:p>
          <a:p>
            <a:pPr>
              <a:buNone/>
            </a:pPr>
            <a:r>
              <a:rPr lang="ru-RU" sz="2000" dirty="0" smtClean="0"/>
              <a:t>	</a:t>
            </a:r>
            <a:r>
              <a:rPr lang="en-US" sz="2000" dirty="0" smtClean="0"/>
              <a:t>n</a:t>
            </a:r>
            <a:r>
              <a:rPr lang="ru-RU" sz="2000" dirty="0" smtClean="0"/>
              <a:t>-количество переменных</a:t>
            </a:r>
          </a:p>
          <a:p>
            <a:pPr>
              <a:buNone/>
            </a:pPr>
            <a:endParaRPr lang="ru-RU" sz="2000" dirty="0" smtClean="0"/>
          </a:p>
          <a:p>
            <a:pPr>
              <a:buNone/>
            </a:pPr>
            <a:r>
              <a:rPr lang="ru-RU" sz="2000" dirty="0" smtClean="0"/>
              <a:t>	Доказано что алгоритмы с дискретно меняющимися переменными в частности например с булевыми переменными являются не эффективным т.е. время поиска определяется выражением (2)</a:t>
            </a:r>
          </a:p>
          <a:p>
            <a:pPr>
              <a:buNone/>
            </a:pPr>
            <a:endParaRPr lang="ru-RU" dirty="0"/>
          </a:p>
        </p:txBody>
      </p:sp>
      <p:pic>
        <p:nvPicPr>
          <p:cNvPr id="45057" name="Picture 1"/>
          <p:cNvPicPr>
            <a:picLocks noChangeAspect="1" noChangeArrowheads="1"/>
          </p:cNvPicPr>
          <p:nvPr/>
        </p:nvPicPr>
        <p:blipFill>
          <a:blip r:embed="rId2"/>
          <a:srcRect/>
          <a:stretch>
            <a:fillRect/>
          </a:stretch>
        </p:blipFill>
        <p:spPr bwMode="auto">
          <a:xfrm>
            <a:off x="2214546" y="2571744"/>
            <a:ext cx="1195390" cy="747119"/>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42844" y="285728"/>
            <a:ext cx="7815290" cy="1000133"/>
          </a:xfrm>
          <a:ln>
            <a:noFill/>
          </a:ln>
        </p:spPr>
        <p:txBody>
          <a:bodyPr/>
          <a:lstStyle/>
          <a:p>
            <a:r>
              <a:rPr lang="ru-RU" dirty="0" smtClean="0"/>
              <a:t>задача коммивояжера</a:t>
            </a:r>
            <a:endParaRPr lang="ru-RU" b="1" dirty="0"/>
          </a:p>
        </p:txBody>
      </p:sp>
      <p:sp>
        <p:nvSpPr>
          <p:cNvPr id="3" name="Подзаголовок 2"/>
          <p:cNvSpPr>
            <a:spLocks noGrp="1"/>
          </p:cNvSpPr>
          <p:nvPr>
            <p:ph type="subTitle" idx="1"/>
          </p:nvPr>
        </p:nvSpPr>
        <p:spPr>
          <a:xfrm>
            <a:off x="785786" y="1785926"/>
            <a:ext cx="7429552" cy="4286280"/>
          </a:xfrm>
        </p:spPr>
        <p:txBody>
          <a:bodyPr>
            <a:normAutofit fontScale="92500" lnSpcReduction="20000"/>
          </a:bodyPr>
          <a:lstStyle/>
          <a:p>
            <a:pPr algn="l">
              <a:lnSpc>
                <a:spcPct val="150000"/>
              </a:lnSpc>
              <a:spcBef>
                <a:spcPts val="0"/>
              </a:spcBef>
            </a:pPr>
            <a:r>
              <a:rPr lang="ru-RU" sz="3200" dirty="0" smtClean="0"/>
              <a:t>	</a:t>
            </a:r>
            <a:r>
              <a:rPr lang="ru-RU" sz="2300" dirty="0" smtClean="0"/>
              <a:t>Одна из самых известных и важных задач транспортной логистики (и класса задач оптимизации в целом) – задача коммивояжера. Также встречается название «задача о бродячем торговце». Суть задачи сводится к поиску оптимального, то есть кратчайшего пути проходящего через некие пункты по одному разу.</a:t>
            </a:r>
          </a:p>
          <a:p>
            <a:pPr algn="l">
              <a:lnSpc>
                <a:spcPct val="150000"/>
              </a:lnSpc>
              <a:spcBef>
                <a:spcPts val="0"/>
              </a:spcBef>
            </a:pPr>
            <a:r>
              <a:rPr lang="ru-RU" sz="2300" dirty="0" smtClean="0"/>
              <a:t>	Перебор при решении задачи </a:t>
            </a:r>
            <a:r>
              <a:rPr lang="ru-RU" sz="2300" dirty="0" err="1" smtClean="0"/>
              <a:t>коммивояжора</a:t>
            </a:r>
            <a:r>
              <a:rPr lang="ru-RU" sz="2300" dirty="0" smtClean="0"/>
              <a:t> не эффективен. Если есть </a:t>
            </a:r>
            <a:r>
              <a:rPr lang="en-US" sz="2300" dirty="0" smtClean="0"/>
              <a:t>n</a:t>
            </a:r>
            <a:r>
              <a:rPr lang="ru-RU" sz="2300" dirty="0" smtClean="0"/>
              <a:t> городов то число перестановок = </a:t>
            </a:r>
            <a:r>
              <a:rPr lang="en-US" sz="2300" dirty="0" smtClean="0"/>
              <a:t>n</a:t>
            </a:r>
            <a:r>
              <a:rPr lang="ru-RU" sz="2300" dirty="0" smtClean="0"/>
              <a:t>!, а это выражается через экспоненту.</a:t>
            </a:r>
          </a:p>
          <a:p>
            <a:pPr algn="l">
              <a:lnSpc>
                <a:spcPct val="150000"/>
              </a:lnSpc>
              <a:spcBef>
                <a:spcPts val="0"/>
              </a:spcBef>
            </a:pPr>
            <a:endParaRPr lang="ru-RU" sz="3200" dirty="0" smtClean="0"/>
          </a:p>
          <a:p>
            <a:pPr algn="l">
              <a:lnSpc>
                <a:spcPct val="150000"/>
              </a:lnSpc>
              <a:spcBef>
                <a:spcPts val="0"/>
              </a:spcBef>
            </a:pPr>
            <a:endParaRPr lang="ru-RU" sz="3200" dirty="0" smtClean="0"/>
          </a:p>
          <a:p>
            <a:pPr marL="514350" indent="-514350" algn="l">
              <a:lnSpc>
                <a:spcPct val="150000"/>
              </a:lnSpc>
              <a:spcBef>
                <a:spcPts val="0"/>
              </a:spcBef>
            </a:pPr>
            <a:endParaRPr lang="ru-RU" sz="3200" dirty="0">
              <a:solidFill>
                <a:schemeClr val="tx1"/>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42844" y="285728"/>
            <a:ext cx="6500858" cy="1000133"/>
          </a:xfrm>
          <a:ln>
            <a:noFill/>
          </a:ln>
        </p:spPr>
        <p:txBody>
          <a:bodyPr/>
          <a:lstStyle/>
          <a:p>
            <a:r>
              <a:rPr lang="ru-RU" b="1" dirty="0" smtClean="0"/>
              <a:t>Задача о ранце</a:t>
            </a:r>
            <a:endParaRPr lang="ru-RU" b="1" dirty="0"/>
          </a:p>
        </p:txBody>
      </p:sp>
      <p:sp>
        <p:nvSpPr>
          <p:cNvPr id="3" name="Подзаголовок 2"/>
          <p:cNvSpPr>
            <a:spLocks noGrp="1"/>
          </p:cNvSpPr>
          <p:nvPr>
            <p:ph type="subTitle" idx="1"/>
          </p:nvPr>
        </p:nvSpPr>
        <p:spPr>
          <a:xfrm>
            <a:off x="642910" y="1643050"/>
            <a:ext cx="7643866" cy="3995750"/>
          </a:xfrm>
        </p:spPr>
        <p:txBody>
          <a:bodyPr>
            <a:normAutofit fontScale="85000" lnSpcReduction="10000"/>
          </a:bodyPr>
          <a:lstStyle/>
          <a:p>
            <a:pPr algn="l">
              <a:lnSpc>
                <a:spcPct val="150000"/>
              </a:lnSpc>
              <a:spcBef>
                <a:spcPts val="0"/>
              </a:spcBef>
            </a:pPr>
            <a:r>
              <a:rPr lang="ru-RU" sz="3200" dirty="0" smtClean="0"/>
              <a:t>	</a:t>
            </a:r>
            <a:r>
              <a:rPr lang="ru-RU" sz="2400" b="1" dirty="0" smtClean="0"/>
              <a:t>Задача о ранце (рюкзаке)</a:t>
            </a:r>
            <a:r>
              <a:rPr lang="ru-RU" sz="2400" dirty="0" smtClean="0"/>
              <a:t> — одна из задач комбинаторной оптимизации. Название своё получила от </a:t>
            </a:r>
            <a:r>
              <a:rPr lang="ru-RU" sz="2400" dirty="0" err="1" smtClean="0"/>
              <a:t>максимизационной</a:t>
            </a:r>
            <a:r>
              <a:rPr lang="ru-RU" sz="2400" dirty="0" smtClean="0"/>
              <a:t> задачи </a:t>
            </a:r>
          </a:p>
          <a:p>
            <a:pPr algn="l">
              <a:lnSpc>
                <a:spcPct val="150000"/>
              </a:lnSpc>
              <a:spcBef>
                <a:spcPts val="0"/>
              </a:spcBef>
            </a:pPr>
            <a:r>
              <a:rPr lang="ru-RU" sz="2400" dirty="0" smtClean="0"/>
              <a:t>укладки как можно большего числа нужных вещей в рюкзак при условии, что общий объём (или вес) всех предметов, способных поместиться в рюкзак, ограничен.</a:t>
            </a:r>
          </a:p>
          <a:p>
            <a:pPr algn="l">
              <a:lnSpc>
                <a:spcPct val="150000"/>
              </a:lnSpc>
              <a:spcBef>
                <a:spcPts val="0"/>
              </a:spcBef>
            </a:pPr>
            <a:r>
              <a:rPr lang="ru-RU" sz="2400" dirty="0" smtClean="0"/>
              <a:t>	 Задача о ранце - нет эффективного решения, перебор  это 2</a:t>
            </a:r>
            <a:r>
              <a:rPr lang="en-US" sz="2400" baseline="30000" dirty="0" smtClean="0"/>
              <a:t>n </a:t>
            </a:r>
            <a:r>
              <a:rPr lang="ru-RU" sz="2400" dirty="0" smtClean="0"/>
              <a:t>выражается через экспоненту</a:t>
            </a:r>
          </a:p>
          <a:p>
            <a:pPr algn="l">
              <a:lnSpc>
                <a:spcPct val="150000"/>
              </a:lnSpc>
              <a:spcBef>
                <a:spcPts val="0"/>
              </a:spcBef>
            </a:pPr>
            <a:endParaRPr lang="ru-RU" sz="2400" dirty="0" smtClean="0"/>
          </a:p>
          <a:p>
            <a:pPr algn="l">
              <a:lnSpc>
                <a:spcPct val="150000"/>
              </a:lnSpc>
              <a:spcBef>
                <a:spcPts val="0"/>
              </a:spcBef>
            </a:pPr>
            <a:endParaRPr lang="ru-RU" sz="3200" dirty="0" smtClean="0"/>
          </a:p>
          <a:p>
            <a:pPr marL="514350" indent="-514350" algn="l">
              <a:lnSpc>
                <a:spcPct val="150000"/>
              </a:lnSpc>
              <a:spcBef>
                <a:spcPts val="0"/>
              </a:spcBef>
            </a:pPr>
            <a:endParaRPr lang="ru-RU" sz="3200" dirty="0">
              <a:solidFill>
                <a:schemeClr val="tx1"/>
              </a:solidFill>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71472" y="285728"/>
            <a:ext cx="7572428" cy="1000133"/>
          </a:xfrm>
          <a:ln>
            <a:noFill/>
          </a:ln>
        </p:spPr>
        <p:txBody>
          <a:bodyPr/>
          <a:lstStyle/>
          <a:p>
            <a:r>
              <a:rPr lang="ru-RU" dirty="0" smtClean="0"/>
              <a:t>Метод ветвей и границ</a:t>
            </a:r>
            <a:endParaRPr lang="ru-RU" b="1" dirty="0"/>
          </a:p>
        </p:txBody>
      </p:sp>
      <p:sp>
        <p:nvSpPr>
          <p:cNvPr id="3" name="Подзаголовок 2"/>
          <p:cNvSpPr>
            <a:spLocks noGrp="1"/>
          </p:cNvSpPr>
          <p:nvPr>
            <p:ph type="subTitle" idx="1"/>
          </p:nvPr>
        </p:nvSpPr>
        <p:spPr>
          <a:xfrm>
            <a:off x="571472" y="1714488"/>
            <a:ext cx="7286676" cy="3924312"/>
          </a:xfrm>
        </p:spPr>
        <p:txBody>
          <a:bodyPr>
            <a:normAutofit/>
          </a:bodyPr>
          <a:lstStyle/>
          <a:p>
            <a:pPr algn="l"/>
            <a:r>
              <a:rPr lang="ru-RU" sz="2400" dirty="0" smtClean="0"/>
              <a:t>В середине прошлого века появились методы типа ветвей и границ. Почти в то же время было предложено динамическое программирование. Они относятся к разным классам алгоритмов.</a:t>
            </a:r>
          </a:p>
          <a:p>
            <a:pPr algn="l"/>
            <a:r>
              <a:rPr lang="ru-RU" sz="2400" dirty="0" smtClean="0"/>
              <a:t>Метод ветвей и границ это построение дерева и спуск в лучшем направлении. А динамическое программирование это ветвление по дереву и обрубание плохих направлений.</a:t>
            </a:r>
          </a:p>
          <a:p>
            <a:pPr algn="l">
              <a:lnSpc>
                <a:spcPct val="150000"/>
              </a:lnSpc>
              <a:spcBef>
                <a:spcPts val="0"/>
              </a:spcBef>
            </a:pPr>
            <a:endParaRPr lang="ru-RU" sz="2400" dirty="0" smtClean="0"/>
          </a:p>
          <a:p>
            <a:pPr algn="l">
              <a:lnSpc>
                <a:spcPct val="150000"/>
              </a:lnSpc>
              <a:spcBef>
                <a:spcPts val="0"/>
              </a:spcBef>
            </a:pPr>
            <a:endParaRPr lang="ru-RU" sz="3200" dirty="0" smtClean="0"/>
          </a:p>
          <a:p>
            <a:pPr marL="514350" indent="-514350" algn="l">
              <a:lnSpc>
                <a:spcPct val="150000"/>
              </a:lnSpc>
              <a:spcBef>
                <a:spcPts val="0"/>
              </a:spcBef>
            </a:pPr>
            <a:endParaRPr lang="ru-RU" sz="3200" dirty="0">
              <a:solidFill>
                <a:schemeClr val="tx1"/>
              </a:solidFill>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Композитный метод</a:t>
            </a:r>
            <a:endParaRPr lang="ru-RU" dirty="0"/>
          </a:p>
        </p:txBody>
      </p:sp>
      <p:sp>
        <p:nvSpPr>
          <p:cNvPr id="3" name="Содержимое 2"/>
          <p:cNvSpPr>
            <a:spLocks noGrp="1"/>
          </p:cNvSpPr>
          <p:nvPr>
            <p:ph idx="1"/>
          </p:nvPr>
        </p:nvSpPr>
        <p:spPr/>
        <p:txBody>
          <a:bodyPr>
            <a:normAutofit/>
          </a:bodyPr>
          <a:lstStyle/>
          <a:p>
            <a:pPr>
              <a:buNone/>
            </a:pPr>
            <a:r>
              <a:rPr lang="ru-RU" dirty="0" smtClean="0"/>
              <a:t>	</a:t>
            </a:r>
            <a:r>
              <a:rPr lang="ru-RU" sz="2200" dirty="0" smtClean="0"/>
              <a:t>Композитные алгоритмы пытаются совместить эти два метода. Когда мы совмещаем разные методы каждая итерация занимает больше времени, потому что мы не просто вычисляем оценки мы еще проверяем добавочно что можно обрубить. Если ничего нельзя обрубить то выходит что этот алгоритм работает хуже чем другие. Он спускается быстрей если только можно эффективно обрубать плохие направления.</a:t>
            </a:r>
          </a:p>
          <a:p>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Формальная постановка задачи</a:t>
            </a:r>
            <a:endParaRPr lang="ru-RU" dirty="0"/>
          </a:p>
        </p:txBody>
      </p:sp>
      <p:sp>
        <p:nvSpPr>
          <p:cNvPr id="4" name="Содержимое 3"/>
          <p:cNvSpPr>
            <a:spLocks noGrp="1"/>
          </p:cNvSpPr>
          <p:nvPr>
            <p:ph idx="1"/>
          </p:nvPr>
        </p:nvSpPr>
        <p:spPr/>
        <p:txBody>
          <a:bodyPr/>
          <a:lstStyle/>
          <a:p>
            <a:endParaRPr lang="ru-RU" dirty="0" smtClean="0"/>
          </a:p>
          <a:p>
            <a:endParaRPr lang="ru-RU" dirty="0" smtClean="0"/>
          </a:p>
          <a:p>
            <a:endParaRPr lang="ru-RU" dirty="0" smtClean="0"/>
          </a:p>
          <a:p>
            <a:endParaRPr lang="ru-RU" dirty="0" smtClean="0"/>
          </a:p>
          <a:p>
            <a:pPr lvl="8"/>
            <a:r>
              <a:rPr lang="ru-RU" dirty="0" smtClean="0"/>
              <a:t>                                 </a:t>
            </a:r>
            <a:r>
              <a:rPr lang="ru-RU" sz="2000" dirty="0" smtClean="0"/>
              <a:t>(3)</a:t>
            </a:r>
            <a:endParaRPr lang="ru-RU" dirty="0"/>
          </a:p>
        </p:txBody>
      </p:sp>
      <p:pic>
        <p:nvPicPr>
          <p:cNvPr id="39939" name="Picture 3"/>
          <p:cNvPicPr>
            <a:picLocks noChangeAspect="1" noChangeArrowheads="1"/>
          </p:cNvPicPr>
          <p:nvPr/>
        </p:nvPicPr>
        <p:blipFill>
          <a:blip r:embed="rId2"/>
          <a:srcRect/>
          <a:stretch>
            <a:fillRect/>
          </a:stretch>
        </p:blipFill>
        <p:spPr bwMode="auto">
          <a:xfrm>
            <a:off x="1000100" y="2357430"/>
            <a:ext cx="4667250" cy="300037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590</TotalTime>
  <Words>289</Words>
  <Application>Microsoft Office PowerPoint</Application>
  <PresentationFormat>Экран (4:3)</PresentationFormat>
  <Paragraphs>98</Paragraphs>
  <Slides>21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21</vt:i4>
      </vt:variant>
    </vt:vector>
  </HeadingPairs>
  <TitlesOfParts>
    <vt:vector size="22" baseType="lpstr">
      <vt:lpstr>Аспект</vt:lpstr>
      <vt:lpstr>Слайд 1</vt:lpstr>
      <vt:lpstr>Цели и задачи</vt:lpstr>
      <vt:lpstr> Эффективный алгоритм</vt:lpstr>
      <vt:lpstr> Не эффективный алгоритм</vt:lpstr>
      <vt:lpstr>задача коммивояжера</vt:lpstr>
      <vt:lpstr>Задача о ранце</vt:lpstr>
      <vt:lpstr>Метод ветвей и границ</vt:lpstr>
      <vt:lpstr> Композитный метод</vt:lpstr>
      <vt:lpstr>Формальная постановка задачи</vt:lpstr>
      <vt:lpstr>Описание алгоритма</vt:lpstr>
      <vt:lpstr>     пример 1</vt:lpstr>
      <vt:lpstr>Слайд 12</vt:lpstr>
      <vt:lpstr>     пример 2</vt:lpstr>
      <vt:lpstr>Слайд 14</vt:lpstr>
      <vt:lpstr>Слайд 15</vt:lpstr>
      <vt:lpstr> Пример работы программы</vt:lpstr>
      <vt:lpstr>Слайд 17</vt:lpstr>
      <vt:lpstr> экспериментальный анализ</vt:lpstr>
      <vt:lpstr>Сравнительный график двух методов</vt:lpstr>
      <vt:lpstr>Заключение</vt:lpstr>
      <vt:lpstr>Спасибо за внимание</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Цели и задачи</dc:title>
  <dc:creator>1.309-10</dc:creator>
  <cp:lastModifiedBy>greengo</cp:lastModifiedBy>
  <cp:revision>64</cp:revision>
  <dcterms:created xsi:type="dcterms:W3CDTF">2018-05-31T08:37:11Z</dcterms:created>
  <dcterms:modified xsi:type="dcterms:W3CDTF">2018-06-19T05:24:41Z</dcterms:modified>
</cp:coreProperties>
</file>