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9445c4e8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9445c4e8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9445c4e8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9445c4e8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9445c4e8d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9445c4e8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9445c4e8d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9445c4e8d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9445c4e8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9445c4e8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9445c4e8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9445c4e8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9445c4e8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9445c4e8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9445c4e8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9445c4e8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9445c4e8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9445c4e8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9445c4e8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9445c4e8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9445c4e8d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9445c4e8d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9445c4e8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9445c4e8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9445c4e8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9445c4e8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9445c4e8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9445c4e8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9445c4e8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9445c4e8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9445c4e8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9445c4e8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129" name="Google Shape;129;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Clr>
                <a:schemeClr val="dk1"/>
              </a:buClr>
              <a:buSzPts val="1018"/>
              <a:buFont typeface="Arial"/>
              <a:buNone/>
            </a:pPr>
            <a:r>
              <a:rPr lang="en" sz="5200">
                <a:solidFill>
                  <a:srgbClr val="000000"/>
                </a:solidFill>
              </a:rPr>
              <a:t>Shell.Ai Sustainable</a:t>
            </a:r>
            <a:endParaRPr sz="5200">
              <a:solidFill>
                <a:srgbClr val="000000"/>
              </a:solidFill>
            </a:endParaRPr>
          </a:p>
          <a:p>
            <a:pPr indent="0" lvl="0" marL="0" rtl="0" algn="ctr">
              <a:spcBef>
                <a:spcPts val="0"/>
              </a:spcBef>
              <a:spcAft>
                <a:spcPts val="0"/>
              </a:spcAft>
              <a:buClr>
                <a:schemeClr val="dk1"/>
              </a:buClr>
              <a:buSzPts val="1018"/>
              <a:buFont typeface="Arial"/>
              <a:buNone/>
            </a:pPr>
            <a:r>
              <a:rPr lang="en" sz="5200">
                <a:solidFill>
                  <a:srgbClr val="000000"/>
                </a:solidFill>
              </a:rPr>
              <a:t>and Affordable Energy</a:t>
            </a:r>
            <a:endParaRPr sz="5200">
              <a:solidFill>
                <a:srgbClr val="000000"/>
              </a:solidFill>
            </a:endParaRPr>
          </a:p>
          <a:p>
            <a:pPr indent="0" lvl="0" marL="0" rtl="0" algn="ctr">
              <a:spcBef>
                <a:spcPts val="0"/>
              </a:spcBef>
              <a:spcAft>
                <a:spcPts val="0"/>
              </a:spcAft>
              <a:buNone/>
            </a:pPr>
            <a:r>
              <a:t/>
            </a:r>
            <a:endParaRPr sz="5200">
              <a:solidFill>
                <a:schemeClr val="dk1"/>
              </a:solidFill>
            </a:endParaRPr>
          </a:p>
        </p:txBody>
      </p:sp>
      <p:pic>
        <p:nvPicPr>
          <p:cNvPr id="130" name="Google Shape;130;p13"/>
          <p:cNvPicPr preferRelativeResize="0"/>
          <p:nvPr/>
        </p:nvPicPr>
        <p:blipFill>
          <a:blip r:embed="rId3">
            <a:alphaModFix/>
          </a:blip>
          <a:stretch>
            <a:fillRect/>
          </a:stretch>
        </p:blipFill>
        <p:spPr>
          <a:xfrm>
            <a:off x="153100" y="-583325"/>
            <a:ext cx="8679200" cy="341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Competitive Landscape</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200"/>
              <a:t>Using a matrix, I compared the concept with existing fleet management solutions. My approach stands out due to its comprehensive optimization model, integrating cost and emission factors, which is not typically addressed in conventional fleet management systems.</a:t>
            </a:r>
            <a:endParaRPr sz="2200"/>
          </a:p>
          <a:p>
            <a:pPr indent="0" lvl="0" marL="0" rtl="0" algn="l">
              <a:spcBef>
                <a:spcPts val="1200"/>
              </a:spcBef>
              <a:spcAft>
                <a:spcPts val="120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with Alternatives</a:t>
            </a:r>
            <a:endParaRPr/>
          </a:p>
        </p:txBody>
      </p:sp>
      <p:sp>
        <p:nvSpPr>
          <p:cNvPr id="190" name="Google Shape;190;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200"/>
              <a:t> My concept offers a unique combination of cost optimization and emission compliance. Unlike traditional fleet management solutions that focus primarily on operational efficiency, my model integrates environmental sustainability as a core component, providing a dual benefit of cost savings and reduced carbon footprint.</a:t>
            </a:r>
            <a:endParaRPr sz="2200"/>
          </a:p>
          <a:p>
            <a:pPr indent="0" lvl="0" marL="0" rtl="0" algn="l">
              <a:spcBef>
                <a:spcPts val="1200"/>
              </a:spcBef>
              <a:spcAft>
                <a:spcPts val="120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Intellectual Property Landscape</a:t>
            </a:r>
            <a:endParaRPr/>
          </a:p>
        </p:txBody>
      </p:sp>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Currently, there are patents on specific algorithms and systems for fleet management and optimization. However, my unique integration of linear programming for simultaneous cost and emission optimization, tailored to fleet decarbonization, presents a novel approach that could be considered for patent protection</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Competitors</a:t>
            </a:r>
            <a:endParaRPr/>
          </a:p>
        </p:txBody>
      </p:sp>
      <p:sp>
        <p:nvSpPr>
          <p:cNvPr id="202" name="Google Shape;202;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Current Competitors:</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Conventional Fleet Management Systems (e.g., Fleet Complete, Samsara)</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Environmental Optimization Software (e.g., Optoro, Locus)</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Future Competitors:</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Emerging AI-driven Fleet Management Solutions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Sustainability-focused Tech Startups</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Size</a:t>
            </a:r>
            <a:endParaRPr/>
          </a:p>
        </p:txBody>
      </p:sp>
      <p:sp>
        <p:nvSpPr>
          <p:cNvPr id="208" name="Google Shape;208;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Arial"/>
                <a:ea typeface="Arial"/>
                <a:cs typeface="Arial"/>
                <a:sym typeface="Arial"/>
              </a:rPr>
              <a:t>Total Addressable Market (TAM):</a:t>
            </a:r>
            <a:r>
              <a:rPr lang="en" sz="1800">
                <a:solidFill>
                  <a:srgbClr val="000000"/>
                </a:solidFill>
                <a:latin typeface="Arial"/>
                <a:ea typeface="Arial"/>
                <a:cs typeface="Arial"/>
                <a:sym typeface="Arial"/>
              </a:rPr>
              <a:t> The global fleet management market, valued at approximately $19 billion.</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Serviceable Addressable Market (SAM):</a:t>
            </a:r>
            <a:r>
              <a:rPr lang="en" sz="1800">
                <a:solidFill>
                  <a:srgbClr val="000000"/>
                </a:solidFill>
                <a:latin typeface="Arial"/>
                <a:ea typeface="Arial"/>
                <a:cs typeface="Arial"/>
                <a:sym typeface="Arial"/>
              </a:rPr>
              <a:t> The market segment focusing on fleet decarbonization, estimated at $5 billion.</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Serviceable Obtainable Market (SOM):</a:t>
            </a:r>
            <a:r>
              <a:rPr lang="en" sz="1800">
                <a:solidFill>
                  <a:srgbClr val="000000"/>
                </a:solidFill>
                <a:latin typeface="Arial"/>
                <a:ea typeface="Arial"/>
                <a:cs typeface="Arial"/>
                <a:sym typeface="Arial"/>
              </a:rPr>
              <a:t> The realistic portion of the market we can capture, projected at $1 billion.</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Size Calculation</a:t>
            </a:r>
            <a:endParaRPr/>
          </a:p>
        </p:txBody>
      </p:sp>
      <p:sp>
        <p:nvSpPr>
          <p:cNvPr id="214" name="Google Shape;214;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I Calculated the market size using industry reports and market research data. The TAM was derived from the total global fleet management market value. The SAM was estimated based on the proportion of the market interested in sustainability and decarbonization. The SOM was calculated considering our competitive positioning and potential market share.</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0" name="Google Shape;220;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My innovative approach to fleet decarbonization combines cost efficiency and environmental responsibility. By leveraging advanced optimization algorithms and comprehensive data analysis,I offer a solution that not only meets but exceeds current industry standards, paving the way for a sustainable future in fleet management.</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26" name="Google Shape;226;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600"/>
              <a:t>Thank you for your attention. I welcome any questions or feedback on my presentation and concept.</a:t>
            </a:r>
            <a:endParaRPr sz="2600"/>
          </a:p>
          <a:p>
            <a:pPr indent="0" lvl="0" marL="0" rtl="0" algn="l">
              <a:spcBef>
                <a:spcPts val="1200"/>
              </a:spcBef>
              <a:spcAft>
                <a:spcPts val="1200"/>
              </a:spcAft>
              <a:buNone/>
            </a:pPr>
            <a:r>
              <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3200400" rtl="0" algn="l">
              <a:spcBef>
                <a:spcPts val="0"/>
              </a:spcBef>
              <a:spcAft>
                <a:spcPts val="0"/>
              </a:spcAft>
              <a:buNone/>
            </a:pPr>
            <a:r>
              <a:rPr lang="en"/>
              <a:t>TITLE</a:t>
            </a:r>
            <a:endParaRPr/>
          </a:p>
        </p:txBody>
      </p:sp>
      <p:sp>
        <p:nvSpPr>
          <p:cNvPr id="136" name="Google Shape;136;p14"/>
          <p:cNvSpPr txBox="1"/>
          <p:nvPr>
            <p:ph idx="1" type="body"/>
          </p:nvPr>
        </p:nvSpPr>
        <p:spPr>
          <a:xfrm>
            <a:off x="626300" y="1210850"/>
            <a:ext cx="7790700" cy="32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rgbClr val="000000"/>
                </a:solidFill>
                <a:latin typeface="Arial"/>
                <a:ea typeface="Arial"/>
                <a:cs typeface="Arial"/>
                <a:sym typeface="Arial"/>
              </a:rPr>
              <a:t>Title:</a:t>
            </a:r>
            <a:r>
              <a:rPr lang="en" sz="2500">
                <a:solidFill>
                  <a:srgbClr val="000000"/>
                </a:solidFill>
                <a:latin typeface="Arial"/>
                <a:ea typeface="Arial"/>
                <a:cs typeface="Arial"/>
                <a:sym typeface="Arial"/>
              </a:rPr>
              <a:t> Fleet Decarbonization Optimization</a:t>
            </a:r>
            <a:endParaRPr sz="2500">
              <a:solidFill>
                <a:srgbClr val="000000"/>
              </a:solidFill>
              <a:latin typeface="Arial"/>
              <a:ea typeface="Arial"/>
              <a:cs typeface="Arial"/>
              <a:sym typeface="Arial"/>
            </a:endParaRPr>
          </a:p>
          <a:p>
            <a:pPr indent="0" lvl="0" marL="0" rtl="0" algn="l">
              <a:spcBef>
                <a:spcPts val="1200"/>
              </a:spcBef>
              <a:spcAft>
                <a:spcPts val="0"/>
              </a:spcAft>
              <a:buNone/>
            </a:pPr>
            <a:r>
              <a:rPr b="1" lang="en" sz="2500">
                <a:solidFill>
                  <a:srgbClr val="000000"/>
                </a:solidFill>
                <a:latin typeface="Arial"/>
                <a:ea typeface="Arial"/>
                <a:cs typeface="Arial"/>
                <a:sym typeface="Arial"/>
              </a:rPr>
              <a:t>Subtitle:</a:t>
            </a:r>
            <a:r>
              <a:rPr lang="en" sz="2500">
                <a:solidFill>
                  <a:srgbClr val="000000"/>
                </a:solidFill>
                <a:latin typeface="Arial"/>
                <a:ea typeface="Arial"/>
                <a:cs typeface="Arial"/>
                <a:sym typeface="Arial"/>
              </a:rPr>
              <a:t> Shell.ai Hackathon 2024</a:t>
            </a:r>
            <a:endParaRPr sz="2500">
              <a:solidFill>
                <a:srgbClr val="000000"/>
              </a:solidFill>
              <a:latin typeface="Arial"/>
              <a:ea typeface="Arial"/>
              <a:cs typeface="Arial"/>
              <a:sym typeface="Arial"/>
            </a:endParaRPr>
          </a:p>
          <a:p>
            <a:pPr indent="0" lvl="0" marL="0" rtl="0" algn="l">
              <a:spcBef>
                <a:spcPts val="1200"/>
              </a:spcBef>
              <a:spcAft>
                <a:spcPts val="0"/>
              </a:spcAft>
              <a:buNone/>
            </a:pPr>
            <a:r>
              <a:rPr b="1" lang="en" sz="2500">
                <a:solidFill>
                  <a:srgbClr val="000000"/>
                </a:solidFill>
                <a:latin typeface="Arial"/>
                <a:ea typeface="Arial"/>
                <a:cs typeface="Arial"/>
                <a:sym typeface="Arial"/>
              </a:rPr>
              <a:t>Name:</a:t>
            </a:r>
            <a:r>
              <a:rPr lang="en" sz="2500">
                <a:solidFill>
                  <a:srgbClr val="000000"/>
                </a:solidFill>
                <a:latin typeface="Arial"/>
                <a:ea typeface="Arial"/>
                <a:cs typeface="Arial"/>
                <a:sym typeface="Arial"/>
              </a:rPr>
              <a:t> Mathew Mwangi</a:t>
            </a:r>
            <a:endParaRPr sz="2500">
              <a:solidFill>
                <a:srgbClr val="000000"/>
              </a:solidFill>
              <a:latin typeface="Arial"/>
              <a:ea typeface="Arial"/>
              <a:cs typeface="Arial"/>
              <a:sym typeface="Arial"/>
            </a:endParaRPr>
          </a:p>
          <a:p>
            <a:pPr indent="0" lvl="0" marL="0" rtl="0" algn="l">
              <a:spcBef>
                <a:spcPts val="1200"/>
              </a:spcBef>
              <a:spcAft>
                <a:spcPts val="1200"/>
              </a:spcAft>
              <a:buNone/>
            </a:pPr>
            <a:r>
              <a:rPr b="1" lang="en" sz="2500">
                <a:solidFill>
                  <a:srgbClr val="000000"/>
                </a:solidFill>
                <a:latin typeface="Arial"/>
                <a:ea typeface="Arial"/>
                <a:cs typeface="Arial"/>
                <a:sym typeface="Arial"/>
              </a:rPr>
              <a:t>Date:</a:t>
            </a:r>
            <a:r>
              <a:rPr lang="en" sz="2500">
                <a:solidFill>
                  <a:srgbClr val="000000"/>
                </a:solidFill>
                <a:latin typeface="Arial"/>
                <a:ea typeface="Arial"/>
                <a:cs typeface="Arial"/>
                <a:sym typeface="Arial"/>
              </a:rPr>
              <a:t> 31/06/2024</a:t>
            </a:r>
            <a:endParaRPr sz="2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Concept Overview</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Arial"/>
                <a:ea typeface="Arial"/>
                <a:cs typeface="Arial"/>
                <a:sym typeface="Arial"/>
              </a:rPr>
              <a:t>My </a:t>
            </a:r>
            <a:r>
              <a:rPr lang="en" sz="1800">
                <a:latin typeface="Arial"/>
                <a:ea typeface="Arial"/>
                <a:cs typeface="Arial"/>
                <a:sym typeface="Arial"/>
              </a:rPr>
              <a:t> concept leverages advanced mathematical optimization models to transition fleets to net-zero emissions cost-effectively. By integrating vehicle data, fuel consumption metrics, and carbon emission constraints, our solution minimizes the total cost of ownership while meeting stringent emission targets. This approach surpasses existing technologies by offering a holistic, data-driven method for fleet management, ensuring both sustainability and operational efficiency.</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Concept Development</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latin typeface="Arial"/>
                <a:ea typeface="Arial"/>
                <a:cs typeface="Arial"/>
                <a:sym typeface="Arial"/>
              </a:rPr>
              <a:t>The concept was developed by analyzing the provided data on vehicle specifications, fuel consumption, and carbon emissions. I identified the need for a balanced approach that minimizes costs and adheres to emission limits. The core idea was to create a model that optimizes vehicle purchases, usage, and resale over time, ensuring demand satisfaction and compliance with carbon emission targets.</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 Used</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200">
                <a:latin typeface="Arial"/>
                <a:ea typeface="Arial"/>
                <a:cs typeface="Arial"/>
                <a:sym typeface="Arial"/>
              </a:rPr>
              <a:t>The primary algorithm used is linear programming, implemented using the PuLP library. Linear programming is ideal for this problem as it efficiently handles constraints and optimizes a linear objective function. My model considers multiple decision variables and constraints to achieve the optimal fleet composition and usage strategy.</a:t>
            </a:r>
            <a:endParaRPr sz="2200">
              <a:latin typeface="Arial"/>
              <a:ea typeface="Arial"/>
              <a:cs typeface="Arial"/>
              <a:sym typeface="Arial"/>
            </a:endParaRPr>
          </a:p>
          <a:p>
            <a:pPr indent="0" lvl="0" marL="0" rtl="0" algn="l">
              <a:spcBef>
                <a:spcPts val="1200"/>
              </a:spcBef>
              <a:spcAft>
                <a:spcPts val="1200"/>
              </a:spcAft>
              <a:buNone/>
            </a:pPr>
            <a:r>
              <a:t/>
            </a:r>
            <a:endParaRPr sz="2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Selection</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Arial"/>
                <a:ea typeface="Arial"/>
                <a:cs typeface="Arial"/>
                <a:sym typeface="Arial"/>
              </a:rPr>
              <a:t>I </a:t>
            </a:r>
            <a:r>
              <a:rPr lang="en" sz="2200">
                <a:latin typeface="Arial"/>
                <a:ea typeface="Arial"/>
                <a:cs typeface="Arial"/>
                <a:sym typeface="Arial"/>
              </a:rPr>
              <a:t>chose linear programming due to its robustness in handling complex optimization problems with multiple constraints. Compared to other algorithms like genetic algorithms or simulated annealing, linear programming provides exact solutions and ensures all constraints are strictly adhered to, making it the best fit for our problem.</a:t>
            </a:r>
            <a:endParaRPr sz="2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 of Chosen Algorithm</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The use of linear programming significantly impacted My concept by enabling precise optimization of fleet operations. It allowed us to systematically incorporate various cost factors and constraints, leading to a well-balanced solution that minimizes total costs while meeting all demands and emission targets.</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Architecture</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200"/>
              <a:t>My </a:t>
            </a:r>
            <a:r>
              <a:rPr lang="en" sz="2200"/>
              <a:t>architecture consists of data preprocessing, optimization model formulation, and result extraction. Data preprocessing involves loading and cleaning the datasets. The optimization model is formulated using PuLP, defining decision variables, objective function, and constraints. Finally, results are extracted and saved to CSV for further analysis and reporting.</a:t>
            </a:r>
            <a:endParaRPr sz="2200"/>
          </a:p>
          <a:p>
            <a:pPr indent="0" lvl="0" marL="0" rtl="0" algn="l">
              <a:spcBef>
                <a:spcPts val="1200"/>
              </a:spcBef>
              <a:spcAft>
                <a:spcPts val="12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Factors</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Arial"/>
                <a:ea typeface="Arial"/>
                <a:cs typeface="Arial"/>
                <a:sym typeface="Arial"/>
              </a:rPr>
              <a:t>Cost Minimization:</a:t>
            </a:r>
            <a:r>
              <a:rPr lang="en" sz="1800">
                <a:solidFill>
                  <a:srgbClr val="000000"/>
                </a:solidFill>
                <a:latin typeface="Arial"/>
                <a:ea typeface="Arial"/>
                <a:cs typeface="Arial"/>
                <a:sym typeface="Arial"/>
              </a:rPr>
              <a:t> Purchase, insurance, maintenance, and fuel costs.</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Emission Compliance:</a:t>
            </a:r>
            <a:r>
              <a:rPr lang="en" sz="1800">
                <a:solidFill>
                  <a:srgbClr val="000000"/>
                </a:solidFill>
                <a:latin typeface="Arial"/>
                <a:ea typeface="Arial"/>
                <a:cs typeface="Arial"/>
                <a:sym typeface="Arial"/>
              </a:rPr>
              <a:t> Adhering to yearly carbon emission limits.</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Demand Satisfaction:</a:t>
            </a:r>
            <a:r>
              <a:rPr lang="en" sz="1800">
                <a:solidFill>
                  <a:srgbClr val="000000"/>
                </a:solidFill>
                <a:latin typeface="Arial"/>
                <a:ea typeface="Arial"/>
                <a:cs typeface="Arial"/>
                <a:sym typeface="Arial"/>
              </a:rPr>
              <a:t> Ensuring fleet meets yearly distance demands.</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Vehicle Lifespan:</a:t>
            </a:r>
            <a:r>
              <a:rPr lang="en" sz="1800">
                <a:solidFill>
                  <a:srgbClr val="000000"/>
                </a:solidFill>
                <a:latin typeface="Arial"/>
                <a:ea typeface="Arial"/>
                <a:cs typeface="Arial"/>
                <a:sym typeface="Arial"/>
              </a:rPr>
              <a:t> Managing vehicle purchases and resale over time.</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Fuel Compatibility:</a:t>
            </a:r>
            <a:r>
              <a:rPr lang="en" sz="1800">
                <a:solidFill>
                  <a:srgbClr val="000000"/>
                </a:solidFill>
                <a:latin typeface="Arial"/>
                <a:ea typeface="Arial"/>
                <a:cs typeface="Arial"/>
                <a:sym typeface="Arial"/>
              </a:rPr>
              <a:t> Matching vehicles with compatible fuel types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b="1" sz="18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